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28"/>
  </p:notesMasterIdLst>
  <p:handoutMasterIdLst>
    <p:handoutMasterId r:id="rId29"/>
  </p:handoutMasterIdLst>
  <p:sldIdLst>
    <p:sldId id="256" r:id="rId2"/>
    <p:sldId id="308" r:id="rId3"/>
    <p:sldId id="313" r:id="rId4"/>
    <p:sldId id="314" r:id="rId5"/>
    <p:sldId id="324" r:id="rId6"/>
    <p:sldId id="345" r:id="rId7"/>
    <p:sldId id="344" r:id="rId8"/>
    <p:sldId id="317" r:id="rId9"/>
    <p:sldId id="320" r:id="rId10"/>
    <p:sldId id="321" r:id="rId11"/>
    <p:sldId id="322" r:id="rId12"/>
    <p:sldId id="323" r:id="rId13"/>
    <p:sldId id="326" r:id="rId14"/>
    <p:sldId id="327" r:id="rId15"/>
    <p:sldId id="328" r:id="rId16"/>
    <p:sldId id="329" r:id="rId17"/>
    <p:sldId id="330" r:id="rId18"/>
    <p:sldId id="332" r:id="rId19"/>
    <p:sldId id="333" r:id="rId20"/>
    <p:sldId id="334" r:id="rId21"/>
    <p:sldId id="335" r:id="rId22"/>
    <p:sldId id="336" r:id="rId23"/>
    <p:sldId id="337" r:id="rId24"/>
    <p:sldId id="338" r:id="rId25"/>
    <p:sldId id="339" r:id="rId26"/>
    <p:sldId id="282" r:id="rId2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B0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42" autoAdjust="0"/>
    <p:restoredTop sz="94660"/>
  </p:normalViewPr>
  <p:slideViewPr>
    <p:cSldViewPr>
      <p:cViewPr>
        <p:scale>
          <a:sx n="70" d="100"/>
          <a:sy n="70" d="100"/>
        </p:scale>
        <p:origin x="-1050"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FACDD0E-81E5-4716-BDC2-4EE910475E0C}" type="datetimeFigureOut">
              <a:rPr lang="en-US" smtClean="0"/>
              <a:pPr/>
              <a:t>1/30/2017</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A3BAFD51-0770-41A8-AE11-D3B23A4573C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81D8431-0D08-4071-ADD1-A122AD56CD0F}" type="datetimeFigureOut">
              <a:rPr lang="en-US" smtClean="0"/>
              <a:pPr/>
              <a:t>1/30/2017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694EB44-4246-4E0B-8999-EAB47392B8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EC02378-DB88-42FE-A830-C0CA66A655B3}" type="datetime1">
              <a:rPr lang="en-US" smtClean="0"/>
              <a:pPr/>
              <a:t>1/30/2017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9393FA-C2C8-4415-95C0-456EB2186FAF}" type="datetime1">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80DB614-2BD6-4AE1-8394-CAA0B4368927}" type="datetime1">
              <a:rPr lang="en-US" smtClean="0"/>
              <a:pPr/>
              <a:t>1/30/2017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38E6095-4C3D-47F8-8A12-539B2D3E11DC}" type="datetime1">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497CE39-F585-4BD5-9751-2597AA9F7EAA}" type="datetime1">
              <a:rPr lang="en-US" smtClean="0"/>
              <a:pPr/>
              <a:t>1/30/2017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BB2CD68-90AD-4CE8-8033-1BD4BE0A83A4}" type="datetime1">
              <a:rPr lang="en-US" smtClean="0"/>
              <a:pPr/>
              <a:t>1/30/2017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743CC80-F9E8-4DFB-8EEC-61DFC1DC02F1}" type="datetime1">
              <a:rPr lang="en-US" smtClean="0"/>
              <a:pPr/>
              <a:t>1/30/2017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2B4BDF-88A0-4DA6-8C9D-D3C7DABA046A}" type="datetime1">
              <a:rPr lang="en-US" smtClean="0"/>
              <a:pPr/>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0AEAC-A1B2-40FB-A873-204B656B26D1}" type="datetime1">
              <a:rPr lang="en-US" smtClean="0"/>
              <a:pPr/>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AC0550-6EE6-4F6D-9010-323DB41A0506}" type="datetime1">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894E8A3-E2C3-4F82-92FF-34A0B4536ACD}" type="datetime1">
              <a:rPr lang="en-US" smtClean="0"/>
              <a:pPr/>
              <a:t>1/30/2017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A81B672-E724-4E3A-B292-EAFB0B887496}" type="datetime1">
              <a:rPr lang="en-US" smtClean="0"/>
              <a:pPr/>
              <a:t>1/30/2017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92500"/>
          </a:bodyPr>
          <a:lstStyle/>
          <a:p>
            <a:pPr algn="ctr"/>
            <a:r>
              <a:rPr lang="en-US" dirty="0" smtClean="0">
                <a:cs typeface="B Nazanin" pitchFamily="2" charset="-78"/>
              </a:rPr>
              <a:t>Islamic Azad University, Science and Research Branch</a:t>
            </a:r>
            <a:endParaRPr lang="en-US" dirty="0">
              <a:cs typeface="B Nazanin" pitchFamily="2" charset="-78"/>
            </a:endParaRPr>
          </a:p>
        </p:txBody>
      </p:sp>
      <p:sp>
        <p:nvSpPr>
          <p:cNvPr id="6" name="TextBox 5"/>
          <p:cNvSpPr txBox="1"/>
          <p:nvPr/>
        </p:nvSpPr>
        <p:spPr>
          <a:xfrm>
            <a:off x="0" y="6167735"/>
            <a:ext cx="2209800" cy="461665"/>
          </a:xfrm>
          <a:prstGeom prst="rect">
            <a:avLst/>
          </a:prstGeom>
          <a:noFill/>
        </p:spPr>
        <p:txBody>
          <a:bodyPr wrap="square" rtlCol="0">
            <a:spAutoFit/>
          </a:bodyPr>
          <a:lstStyle/>
          <a:p>
            <a:pPr algn="ctr"/>
            <a:r>
              <a:rPr lang="en-US" sz="2400" dirty="0" smtClean="0">
                <a:cs typeface="B Nazanin" pitchFamily="2" charset="-78"/>
              </a:rPr>
              <a:t>Jan - 2017</a:t>
            </a:r>
            <a:endParaRPr lang="en-US" sz="2400" dirty="0">
              <a:cs typeface="B Nazanin" pitchFamily="2" charset="-78"/>
            </a:endParaRPr>
          </a:p>
        </p:txBody>
      </p:sp>
      <p:sp>
        <p:nvSpPr>
          <p:cNvPr id="7" name="Rectangle 6"/>
          <p:cNvSpPr/>
          <p:nvPr/>
        </p:nvSpPr>
        <p:spPr>
          <a:xfrm>
            <a:off x="304800" y="183511"/>
            <a:ext cx="8458200" cy="5816977"/>
          </a:xfrm>
          <a:prstGeom prst="rect">
            <a:avLst/>
          </a:prstGeom>
        </p:spPr>
        <p:txBody>
          <a:bodyPr wrap="square">
            <a:spAutoFit/>
          </a:bodyPr>
          <a:lstStyle/>
          <a:p>
            <a:pPr algn="ctr" rtl="1">
              <a:spcBef>
                <a:spcPct val="20000"/>
              </a:spcBef>
              <a:buFont typeface="Arial" charset="0"/>
              <a:buNone/>
              <a:defRPr/>
            </a:pPr>
            <a:r>
              <a:rPr lang="en-US" altLang="en-US" sz="3200" b="1" dirty="0" smtClean="0">
                <a:solidFill>
                  <a:schemeClr val="bg1"/>
                </a:solidFill>
                <a:latin typeface="Angsana New" pitchFamily="18" charset="-34"/>
                <a:ea typeface="宋体" charset="-122"/>
                <a:cs typeface="B Titr" pitchFamily="2" charset="-78"/>
              </a:rPr>
              <a:t>In the name of GOD</a:t>
            </a:r>
          </a:p>
          <a:p>
            <a:pPr algn="ctr" rtl="1">
              <a:spcBef>
                <a:spcPct val="20000"/>
              </a:spcBef>
              <a:buFont typeface="Arial" charset="0"/>
              <a:buNone/>
              <a:defRPr/>
            </a:pPr>
            <a:endParaRPr lang="en-US" altLang="en-US" sz="200" b="1" dirty="0" smtClean="0">
              <a:solidFill>
                <a:schemeClr val="bg1"/>
              </a:solidFill>
              <a:latin typeface="Angsana New" pitchFamily="18" charset="-34"/>
              <a:ea typeface="宋体" charset="-122"/>
              <a:cs typeface="B Nazanin" pitchFamily="2" charset="-78"/>
            </a:endParaRPr>
          </a:p>
          <a:p>
            <a:pPr algn="ctr"/>
            <a:r>
              <a:rPr lang="en-US" sz="6000" dirty="0" smtClean="0">
                <a:solidFill>
                  <a:schemeClr val="bg1"/>
                </a:solidFill>
              </a:rPr>
              <a:t> </a:t>
            </a:r>
            <a:r>
              <a:rPr lang="en-US" sz="3200" b="1" dirty="0" smtClean="0">
                <a:solidFill>
                  <a:schemeClr val="bg1"/>
                </a:solidFill>
              </a:rPr>
              <a:t>5W+1H pattern: A perspective of systematic mapping studies and a case study on cloud software testing </a:t>
            </a:r>
            <a:endParaRPr lang="fa-IR" altLang="en-US" sz="3200" b="1" dirty="0" smtClean="0">
              <a:solidFill>
                <a:schemeClr val="bg1"/>
              </a:solidFill>
            </a:endParaRPr>
          </a:p>
          <a:p>
            <a:pPr algn="ctr" rtl="1">
              <a:spcBef>
                <a:spcPct val="20000"/>
              </a:spcBef>
              <a:defRPr/>
            </a:pPr>
            <a:endParaRPr lang="en-US" altLang="en-US" sz="1400" b="1" dirty="0" smtClean="0">
              <a:solidFill>
                <a:schemeClr val="bg1"/>
              </a:solidFill>
            </a:endParaRPr>
          </a:p>
          <a:p>
            <a:pPr algn="ctr" rtl="1">
              <a:spcBef>
                <a:spcPct val="20000"/>
              </a:spcBef>
              <a:defRPr/>
            </a:pPr>
            <a:r>
              <a:rPr lang="en-US" altLang="en-US" sz="2800" b="1" dirty="0" smtClean="0">
                <a:solidFill>
                  <a:schemeClr val="bg1"/>
                </a:solidFill>
              </a:rPr>
              <a:t>Presenters:</a:t>
            </a:r>
          </a:p>
          <a:p>
            <a:pPr algn="ctr" rtl="1">
              <a:spcBef>
                <a:spcPct val="20000"/>
              </a:spcBef>
              <a:defRPr/>
            </a:pPr>
            <a:r>
              <a:rPr lang="en-US" altLang="en-US" sz="2800" dirty="0" err="1" smtClean="0">
                <a:solidFill>
                  <a:schemeClr val="bg1"/>
                </a:solidFill>
              </a:rPr>
              <a:t>Zari</a:t>
            </a:r>
            <a:r>
              <a:rPr lang="en-US" altLang="en-US" sz="2800" dirty="0" smtClean="0">
                <a:solidFill>
                  <a:schemeClr val="bg1"/>
                </a:solidFill>
              </a:rPr>
              <a:t> Shamsa, Mohammad Amini</a:t>
            </a:r>
          </a:p>
          <a:p>
            <a:pPr algn="ctr">
              <a:spcBef>
                <a:spcPct val="20000"/>
              </a:spcBef>
              <a:defRPr/>
            </a:pPr>
            <a:r>
              <a:rPr lang="en-US" altLang="en-US" sz="2800" dirty="0" smtClean="0">
                <a:solidFill>
                  <a:schemeClr val="bg1"/>
                </a:solidFill>
              </a:rPr>
              <a:t>(PhD. Candidates)</a:t>
            </a:r>
            <a:endParaRPr lang="fa-IR" altLang="en-US" sz="2800" dirty="0" smtClean="0">
              <a:solidFill>
                <a:schemeClr val="bg1"/>
              </a:solidFill>
            </a:endParaRPr>
          </a:p>
          <a:p>
            <a:pPr algn="ctr" rtl="1">
              <a:spcBef>
                <a:spcPct val="20000"/>
              </a:spcBef>
              <a:defRPr/>
            </a:pPr>
            <a:endParaRPr lang="fa-IR" altLang="en-US" sz="2000" b="1" dirty="0" smtClean="0">
              <a:solidFill>
                <a:schemeClr val="bg1"/>
              </a:solidFill>
            </a:endParaRPr>
          </a:p>
          <a:p>
            <a:pPr algn="ctr" rtl="1">
              <a:spcBef>
                <a:spcPct val="20000"/>
              </a:spcBef>
              <a:defRPr/>
            </a:pPr>
            <a:r>
              <a:rPr lang="en-US" sz="2800" b="1" dirty="0" smtClean="0">
                <a:solidFill>
                  <a:schemeClr val="bg1"/>
                </a:solidFill>
              </a:rPr>
              <a:t>Professor:</a:t>
            </a:r>
          </a:p>
          <a:p>
            <a:pPr algn="ctr" rtl="1">
              <a:spcBef>
                <a:spcPct val="20000"/>
              </a:spcBef>
              <a:defRPr/>
            </a:pPr>
            <a:r>
              <a:rPr lang="en-US" altLang="en-US" sz="2800" dirty="0" smtClean="0">
                <a:solidFill>
                  <a:schemeClr val="bg1"/>
                </a:solidFill>
              </a:rPr>
              <a:t>Dr. Ali Rezaei</a:t>
            </a:r>
            <a:endParaRPr lang="fa-IR" altLang="en-US"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5W+1H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612648" y="1600200"/>
            <a:ext cx="8153400" cy="5029200"/>
          </a:xfrm>
        </p:spPr>
        <p:txBody>
          <a:bodyPr>
            <a:normAutofit lnSpcReduction="10000"/>
          </a:bodyPr>
          <a:lstStyle/>
          <a:p>
            <a:pPr algn="just"/>
            <a:r>
              <a:rPr lang="en-US" dirty="0" smtClean="0"/>
              <a:t>From the perspective of journalists, to report a story, the readers should be supplied with essential information on six questions: </a:t>
            </a:r>
          </a:p>
          <a:p>
            <a:pPr lvl="1" algn="just"/>
            <a:r>
              <a:rPr lang="en-US" dirty="0" smtClean="0"/>
              <a:t>(1) </a:t>
            </a:r>
            <a:r>
              <a:rPr lang="en-US" i="1" dirty="0" smtClean="0">
                <a:solidFill>
                  <a:schemeClr val="accent1"/>
                </a:solidFill>
              </a:rPr>
              <a:t>Who</a:t>
            </a:r>
            <a:r>
              <a:rPr lang="en-US" i="1" dirty="0" smtClean="0"/>
              <a:t> performed the actions in the story (or who experienced the results)? [Actor]</a:t>
            </a:r>
          </a:p>
          <a:p>
            <a:pPr lvl="1" algn="just"/>
            <a:r>
              <a:rPr lang="en-US" i="1" dirty="0" smtClean="0"/>
              <a:t>(2) </a:t>
            </a:r>
            <a:r>
              <a:rPr lang="en-US" i="1" dirty="0" smtClean="0">
                <a:solidFill>
                  <a:schemeClr val="accent1"/>
                </a:solidFill>
              </a:rPr>
              <a:t>Why</a:t>
            </a:r>
            <a:r>
              <a:rPr lang="en-US" i="1" dirty="0" smtClean="0"/>
              <a:t> did the actions occur? [Motivation]</a:t>
            </a:r>
          </a:p>
          <a:p>
            <a:pPr lvl="1" algn="just"/>
            <a:r>
              <a:rPr lang="en-US" i="1" dirty="0" smtClean="0"/>
              <a:t>(3) </a:t>
            </a:r>
            <a:r>
              <a:rPr lang="en-US" i="1" dirty="0" smtClean="0">
                <a:solidFill>
                  <a:schemeClr val="accent1"/>
                </a:solidFill>
              </a:rPr>
              <a:t>What</a:t>
            </a:r>
            <a:r>
              <a:rPr lang="en-US" i="1" dirty="0" smtClean="0"/>
              <a:t> were the actions and what happened as a result of the ac-</a:t>
            </a:r>
            <a:r>
              <a:rPr lang="en-US" i="1" dirty="0" err="1" smtClean="0"/>
              <a:t>tions</a:t>
            </a:r>
            <a:r>
              <a:rPr lang="en-US" i="1" dirty="0" smtClean="0"/>
              <a:t>? [Content]</a:t>
            </a:r>
          </a:p>
          <a:p>
            <a:pPr lvl="1" algn="just"/>
            <a:r>
              <a:rPr lang="en-US" i="1" dirty="0" smtClean="0"/>
              <a:t>(4) </a:t>
            </a:r>
            <a:r>
              <a:rPr lang="en-US" i="1" dirty="0" smtClean="0">
                <a:solidFill>
                  <a:schemeClr val="accent1"/>
                </a:solidFill>
              </a:rPr>
              <a:t>Where</a:t>
            </a:r>
            <a:r>
              <a:rPr lang="en-US" i="1" dirty="0" smtClean="0"/>
              <a:t> did the actions take place? [Location]</a:t>
            </a:r>
          </a:p>
          <a:p>
            <a:pPr lvl="1" algn="just"/>
            <a:r>
              <a:rPr lang="en-US" i="1" dirty="0" smtClean="0"/>
              <a:t>(5) </a:t>
            </a:r>
            <a:r>
              <a:rPr lang="en-US" i="1" dirty="0" smtClean="0">
                <a:solidFill>
                  <a:schemeClr val="accent1"/>
                </a:solidFill>
              </a:rPr>
              <a:t>When</a:t>
            </a:r>
            <a:r>
              <a:rPr lang="en-US" i="1" dirty="0" smtClean="0"/>
              <a:t> did the actions occur? [Time]</a:t>
            </a:r>
          </a:p>
          <a:p>
            <a:pPr lvl="1" algn="just"/>
            <a:r>
              <a:rPr lang="en-US" i="1" dirty="0" smtClean="0"/>
              <a:t>(6) </a:t>
            </a:r>
            <a:r>
              <a:rPr lang="en-US" i="1" dirty="0" smtClean="0">
                <a:solidFill>
                  <a:schemeClr val="accent1"/>
                </a:solidFill>
              </a:rPr>
              <a:t>How</a:t>
            </a:r>
            <a:r>
              <a:rPr lang="en-US" i="1" dirty="0" smtClean="0"/>
              <a:t> did the actions connect to each other? [Causality]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5W+1H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normAutofit lnSpcReduction="10000"/>
          </a:bodyPr>
          <a:lstStyle/>
          <a:p>
            <a:pPr algn="just"/>
            <a:r>
              <a:rPr lang="en-US" dirty="0" smtClean="0"/>
              <a:t>The 5W+1H model provides six dimensions to completely report events of interest.</a:t>
            </a:r>
          </a:p>
          <a:p>
            <a:pPr algn="just"/>
            <a:r>
              <a:rPr lang="en-US" dirty="0" smtClean="0"/>
              <a:t>We propose that it can benefit MS investigators by relieving their challenges in defining the initial set of RQs and providing them with guides to perspectives that are not necessarily seen from other MSs in similar topics (such as service-based testing versus software testing).</a:t>
            </a:r>
          </a:p>
          <a:p>
            <a:pPr algn="just"/>
            <a:r>
              <a:rPr lang="en-US" dirty="0" smtClean="0"/>
              <a:t>In the next section, we will elaborate our view on how to apply the 5W+1H model to MS.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i="1" dirty="0" smtClean="0"/>
              <a:t>Applying the 5W+1H model to a mapping study </a:t>
            </a:r>
            <a:endParaRPr lang="en-US" sz="3200"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p:txBody>
          <a:bodyPr>
            <a:normAutofit/>
          </a:bodyPr>
          <a:lstStyle/>
          <a:p>
            <a:pPr algn="just"/>
            <a:r>
              <a:rPr lang="en-US" dirty="0" smtClean="0"/>
              <a:t>Specifically, we adapt the 5W+1H model to the context of con-ducting an MS of a research topic and formulate a 5W+1H pattern that helps us define and focus on the initial RQs for studying the topic.</a:t>
            </a:r>
          </a:p>
          <a:p>
            <a:pPr lvl="1" algn="just"/>
            <a:r>
              <a:rPr lang="en-US" dirty="0" smtClean="0"/>
              <a:t>(1) </a:t>
            </a:r>
            <a:r>
              <a:rPr lang="en-US" i="1" dirty="0" smtClean="0">
                <a:solidFill>
                  <a:schemeClr val="accent1"/>
                </a:solidFill>
              </a:rPr>
              <a:t>Who</a:t>
            </a:r>
            <a:r>
              <a:rPr lang="en-US" i="1" dirty="0" smtClean="0"/>
              <a:t>: the researchers</a:t>
            </a:r>
          </a:p>
          <a:p>
            <a:pPr lvl="1" algn="just"/>
            <a:r>
              <a:rPr lang="en-US" i="1" dirty="0" smtClean="0"/>
              <a:t>(2) </a:t>
            </a:r>
            <a:r>
              <a:rPr lang="en-US" i="1" dirty="0" smtClean="0">
                <a:solidFill>
                  <a:schemeClr val="accent1"/>
                </a:solidFill>
              </a:rPr>
              <a:t>Why</a:t>
            </a:r>
            <a:r>
              <a:rPr lang="en-US" i="1" dirty="0" smtClean="0"/>
              <a:t>: the motivations and objectives of proposing the research problems</a:t>
            </a:r>
          </a:p>
          <a:p>
            <a:pPr lvl="1" algn="just"/>
            <a:r>
              <a:rPr lang="en-US" i="1" dirty="0" smtClean="0"/>
              <a:t>(3) </a:t>
            </a:r>
            <a:r>
              <a:rPr lang="en-US" i="1" dirty="0" smtClean="0">
                <a:solidFill>
                  <a:schemeClr val="accent1"/>
                </a:solidFill>
              </a:rPr>
              <a:t>What</a:t>
            </a:r>
            <a:r>
              <a:rPr lang="en-US" i="1" dirty="0" smtClean="0"/>
              <a:t>: the research ideas and issues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t>Applying the 5W+1H model to a mapping study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a:xfrm>
            <a:off x="612648" y="1905000"/>
            <a:ext cx="8153400" cy="4419600"/>
          </a:xfrm>
        </p:spPr>
        <p:txBody>
          <a:bodyPr>
            <a:normAutofit lnSpcReduction="10000"/>
          </a:bodyPr>
          <a:lstStyle/>
          <a:p>
            <a:pPr marL="320040" lvl="1" algn="just"/>
            <a:r>
              <a:rPr lang="en-US" i="1" dirty="0" smtClean="0"/>
              <a:t>(4) </a:t>
            </a:r>
            <a:r>
              <a:rPr lang="en-US" i="1" dirty="0" smtClean="0">
                <a:solidFill>
                  <a:schemeClr val="accent1"/>
                </a:solidFill>
              </a:rPr>
              <a:t>Where</a:t>
            </a:r>
            <a:r>
              <a:rPr lang="en-US" i="1" dirty="0" smtClean="0"/>
              <a:t>: the locations of the research problems in terms of their positions in the topic context and venues of publication</a:t>
            </a:r>
          </a:p>
          <a:p>
            <a:pPr marL="320040" lvl="1" algn="just"/>
            <a:r>
              <a:rPr lang="en-US" dirty="0" smtClean="0"/>
              <a:t>(5) </a:t>
            </a:r>
            <a:r>
              <a:rPr lang="en-US" i="1" dirty="0" smtClean="0">
                <a:solidFill>
                  <a:schemeClr val="accent1"/>
                </a:solidFill>
              </a:rPr>
              <a:t>When</a:t>
            </a:r>
            <a:r>
              <a:rPr lang="en-US" i="1" dirty="0" smtClean="0"/>
              <a:t>: the publication date</a:t>
            </a:r>
          </a:p>
          <a:p>
            <a:pPr marL="320040" lvl="1" algn="just"/>
            <a:r>
              <a:rPr lang="en-US" i="1" dirty="0" smtClean="0"/>
              <a:t>(6) </a:t>
            </a:r>
            <a:r>
              <a:rPr lang="en-US" i="1" dirty="0" smtClean="0">
                <a:solidFill>
                  <a:schemeClr val="accent1"/>
                </a:solidFill>
              </a:rPr>
              <a:t>How</a:t>
            </a:r>
            <a:r>
              <a:rPr lang="en-US" i="1" dirty="0" smtClean="0"/>
              <a:t>: the interconnections among individual problems</a:t>
            </a:r>
          </a:p>
          <a:p>
            <a:pPr marL="320040" lvl="1" algn="just"/>
            <a:endParaRPr lang="en-US" i="1" dirty="0" smtClean="0"/>
          </a:p>
          <a:p>
            <a:pPr marL="0" algn="just"/>
            <a:r>
              <a:rPr lang="en-US" dirty="0" smtClean="0"/>
              <a:t>Our MS case study was framed and guided by the above 5W+1H pattern. Specifically, we formulated a set of RQs for exploring CST-interface research from the six dimensions of the 5W+1H pattern.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Feasibility case study of applying the 5W+1H pattern: a mapping study of CST interface </a:t>
            </a:r>
            <a:endParaRPr lang="en-US" sz="3200"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612648" y="1828800"/>
            <a:ext cx="8153400" cy="3733800"/>
          </a:xfrm>
        </p:spPr>
        <p:txBody>
          <a:bodyPr/>
          <a:lstStyle/>
          <a:p>
            <a:r>
              <a:rPr lang="en-US" dirty="0" smtClean="0"/>
              <a:t>the process of our feasibility case study, including:</a:t>
            </a:r>
          </a:p>
          <a:p>
            <a:pPr lvl="1"/>
            <a:r>
              <a:rPr lang="en-US" dirty="0" smtClean="0"/>
              <a:t> the formulation of RQs by applying the 5W+1H pattern</a:t>
            </a:r>
          </a:p>
          <a:p>
            <a:pPr lvl="1"/>
            <a:r>
              <a:rPr lang="en-US" dirty="0" smtClean="0"/>
              <a:t>the identification of the paper sets for the two phases of the MS</a:t>
            </a:r>
          </a:p>
          <a:p>
            <a:pPr lvl="1"/>
            <a:r>
              <a:rPr lang="en-US" dirty="0" smtClean="0"/>
              <a:t>the quality assurance</a:t>
            </a:r>
          </a:p>
          <a:p>
            <a:pPr lvl="1"/>
            <a:r>
              <a:rPr lang="en-US" dirty="0" smtClean="0"/>
              <a:t>data analysis tasks.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5W+1H pattern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normAutofit lnSpcReduction="10000"/>
          </a:bodyPr>
          <a:lstStyle/>
          <a:p>
            <a:pPr algn="just"/>
            <a:r>
              <a:rPr lang="en-US" dirty="0" smtClean="0"/>
              <a:t>To portray a contemporary picture of CST-interface research, we adopted the 5W+1H pattern and then instantiated it into the context of studying the topic of CST-interface research to pre-propose one RQ for each of the six dimensions as follows:</a:t>
            </a:r>
          </a:p>
          <a:p>
            <a:pPr lvl="1" algn="just"/>
            <a:r>
              <a:rPr lang="en-US" sz="2900" dirty="0" smtClean="0"/>
              <a:t> RQ1: </a:t>
            </a:r>
            <a:r>
              <a:rPr lang="en-US" sz="2900" dirty="0" smtClean="0">
                <a:solidFill>
                  <a:schemeClr val="accent1"/>
                </a:solidFill>
              </a:rPr>
              <a:t>Who</a:t>
            </a:r>
            <a:r>
              <a:rPr lang="en-US" sz="2900" dirty="0" smtClean="0"/>
              <a:t> (which researchers or groups) were doing research in CST interface?</a:t>
            </a:r>
          </a:p>
          <a:p>
            <a:pPr lvl="1" algn="just"/>
            <a:r>
              <a:rPr lang="en-US" sz="2900" dirty="0" smtClean="0"/>
              <a:t> RQ2: </a:t>
            </a:r>
            <a:r>
              <a:rPr lang="en-US" sz="2900" dirty="0" smtClean="0">
                <a:solidFill>
                  <a:schemeClr val="accent1"/>
                </a:solidFill>
              </a:rPr>
              <a:t>Why</a:t>
            </a:r>
            <a:r>
              <a:rPr lang="en-US" sz="2900" dirty="0" smtClean="0"/>
              <a:t> were the research studies needed? That is, what research objectives were stated in the articles?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5W+1H pattern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p:txBody>
          <a:bodyPr>
            <a:normAutofit fontScale="92500" lnSpcReduction="10000"/>
          </a:bodyPr>
          <a:lstStyle/>
          <a:p>
            <a:pPr lvl="1" algn="just"/>
            <a:r>
              <a:rPr lang="en-US" sz="2900" dirty="0" smtClean="0"/>
              <a:t> RQ3: </a:t>
            </a:r>
            <a:r>
              <a:rPr lang="en-US" sz="2900" dirty="0" smtClean="0">
                <a:solidFill>
                  <a:schemeClr val="accent1"/>
                </a:solidFill>
              </a:rPr>
              <a:t>What</a:t>
            </a:r>
            <a:r>
              <a:rPr lang="en-US" sz="2900" dirty="0" smtClean="0"/>
              <a:t> kinds of software testing research ideas were presented in the articles?</a:t>
            </a:r>
          </a:p>
          <a:p>
            <a:pPr lvl="1" algn="just"/>
            <a:r>
              <a:rPr lang="en-US" sz="2900" dirty="0" smtClean="0"/>
              <a:t> RQ4: </a:t>
            </a:r>
            <a:r>
              <a:rPr lang="en-US" sz="2900" dirty="0" smtClean="0">
                <a:solidFill>
                  <a:schemeClr val="accent1"/>
                </a:solidFill>
              </a:rPr>
              <a:t>Where</a:t>
            </a:r>
            <a:r>
              <a:rPr lang="en-US" sz="2900" dirty="0" smtClean="0"/>
              <a:t> were the articles published? Did the articles appear in typical types of publication venues? On which cloud service architectural layers were the articles focused? </a:t>
            </a:r>
          </a:p>
          <a:p>
            <a:pPr lvl="1" algn="just"/>
            <a:r>
              <a:rPr lang="en-US" sz="2900" dirty="0" smtClean="0"/>
              <a:t> RQ5: </a:t>
            </a:r>
            <a:r>
              <a:rPr lang="en-US" sz="2900" dirty="0" smtClean="0">
                <a:solidFill>
                  <a:schemeClr val="accent1"/>
                </a:solidFill>
              </a:rPr>
              <a:t>When</a:t>
            </a:r>
            <a:r>
              <a:rPr lang="en-US" sz="2900" dirty="0" smtClean="0"/>
              <a:t> did the articles start to show impact? Were the articles immediately cited by other articles?</a:t>
            </a:r>
          </a:p>
          <a:p>
            <a:pPr lvl="1" algn="just"/>
            <a:r>
              <a:rPr lang="en-US" sz="2900" dirty="0" smtClean="0"/>
              <a:t> RQ6: </a:t>
            </a:r>
            <a:r>
              <a:rPr lang="en-US" sz="2900" dirty="0" smtClean="0">
                <a:solidFill>
                  <a:schemeClr val="accent1"/>
                </a:solidFill>
              </a:rPr>
              <a:t>How</a:t>
            </a:r>
            <a:r>
              <a:rPr lang="en-US" sz="2900" dirty="0" smtClean="0"/>
              <a:t> were the articles interreferenced among various software testing topics and cloud service architectural layers?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5W+1H pattern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a:xfrm>
            <a:off x="612648" y="1752600"/>
            <a:ext cx="8153400" cy="4495800"/>
          </a:xfrm>
        </p:spPr>
        <p:txBody>
          <a:bodyPr>
            <a:normAutofit/>
          </a:bodyPr>
          <a:lstStyle/>
          <a:p>
            <a:pPr algn="just"/>
            <a:r>
              <a:rPr lang="en-US" dirty="0" smtClean="0"/>
              <a:t>Using the 5W+1H pattern, we further formulated a conjecture for each RQ according to the common perception of computer scientists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5W+1H pattern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normAutofit/>
          </a:bodyPr>
          <a:lstStyle/>
          <a:p>
            <a:pPr algn="just"/>
            <a:r>
              <a:rPr lang="en-US" dirty="0" smtClean="0"/>
              <a:t>We started the MS by using the process described to identify a set of papers, reviewed them, and mapped out the </a:t>
            </a:r>
            <a:r>
              <a:rPr lang="en-US" dirty="0" smtClean="0"/>
              <a:t>research </a:t>
            </a:r>
            <a:r>
              <a:rPr lang="en-US" dirty="0" smtClean="0"/>
              <a:t>according to each RQ and </a:t>
            </a:r>
            <a:r>
              <a:rPr lang="en-US" dirty="0" smtClean="0"/>
              <a:t>conjecture.</a:t>
            </a:r>
          </a:p>
          <a:p>
            <a:pPr algn="just"/>
            <a:r>
              <a:rPr lang="en-US" dirty="0" smtClean="0"/>
              <a:t>We </a:t>
            </a:r>
            <a:r>
              <a:rPr lang="en-US" dirty="0" smtClean="0"/>
              <a:t>then enumerated the findings (in Tables 2 and 3) using the 5W+1H pattern as a template, followed by an overall assessment statement with respect to each RQ and conjecture</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endParaRPr lang="en-US"/>
          </a:p>
        </p:txBody>
      </p:sp>
      <p:sp>
        <p:nvSpPr>
          <p:cNvPr id="5" name="Title 4"/>
          <p:cNvSpPr>
            <a:spLocks noGrp="1"/>
          </p:cNvSpPr>
          <p:nvPr>
            <p:ph type="title"/>
          </p:nvPr>
        </p:nvSpPr>
        <p:spPr>
          <a:xfrm>
            <a:off x="1600200" y="4876800"/>
            <a:ext cx="7315200" cy="685800"/>
          </a:xfrm>
        </p:spPr>
        <p:txBody>
          <a:bodyPr/>
          <a:lstStyle/>
          <a:p>
            <a:endParaRPr lang="en-US" dirty="0"/>
          </a:p>
        </p:txBody>
      </p:sp>
      <p:sp>
        <p:nvSpPr>
          <p:cNvPr id="3" name="Slide Number Placeholder 2"/>
          <p:cNvSpPr>
            <a:spLocks noGrp="1"/>
          </p:cNvSpPr>
          <p:nvPr>
            <p:ph type="sldNum" sz="quarter" idx="11"/>
          </p:nvPr>
        </p:nvSpPr>
        <p:spPr>
          <a:xfrm>
            <a:off x="0" y="4670422"/>
            <a:ext cx="1447800" cy="663578"/>
          </a:xfrm>
        </p:spPr>
        <p:txBody>
          <a:bodyPr>
            <a:normAutofit/>
          </a:bodyPr>
          <a:lstStyle/>
          <a:p>
            <a:fld id="{B6F15528-21DE-4FAA-801E-634DDDAF4B2B}" type="slidenum">
              <a:rPr lang="en-US" smtClean="0"/>
              <a:pPr/>
              <a:t>19</a:t>
            </a:fld>
            <a:endParaRPr lang="en-US"/>
          </a:p>
        </p:txBody>
      </p:sp>
      <p:sp>
        <p:nvSpPr>
          <p:cNvPr id="12" name="Picture Placeholder 11"/>
          <p:cNvSpPr>
            <a:spLocks noGrp="1"/>
          </p:cNvSpPr>
          <p:nvPr>
            <p:ph type="pic" idx="1"/>
          </p:nvPr>
        </p:nvSpPr>
        <p:spPr/>
      </p:sp>
      <p:pic>
        <p:nvPicPr>
          <p:cNvPr id="1028" name="Picture 4"/>
          <p:cNvPicPr>
            <a:picLocks noChangeAspect="1" noChangeArrowheads="1"/>
          </p:cNvPicPr>
          <p:nvPr/>
        </p:nvPicPr>
        <p:blipFill>
          <a:blip r:embed="rId2"/>
          <a:srcRect b="15691"/>
          <a:stretch>
            <a:fillRect/>
          </a:stretch>
        </p:blipFill>
        <p:spPr bwMode="auto">
          <a:xfrm>
            <a:off x="1485900" y="0"/>
            <a:ext cx="76581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smtClean="0">
              <a:cs typeface="B Titr" pitchFamily="2" charset="-78"/>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
        <p:nvSpPr>
          <p:cNvPr id="4" name="Content Placeholder 3"/>
          <p:cNvSpPr>
            <a:spLocks noGrp="1"/>
          </p:cNvSpPr>
          <p:nvPr>
            <p:ph sz="quarter" idx="1"/>
          </p:nvPr>
        </p:nvSpPr>
        <p:spPr>
          <a:xfrm>
            <a:off x="612648" y="1676400"/>
            <a:ext cx="8153400" cy="5029200"/>
          </a:xfrm>
        </p:spPr>
        <p:txBody>
          <a:bodyPr>
            <a:noAutofit/>
          </a:bodyPr>
          <a:lstStyle/>
          <a:p>
            <a:pPr lvl="1">
              <a:lnSpc>
                <a:spcPct val="200000"/>
              </a:lnSpc>
            </a:pPr>
            <a:r>
              <a:rPr lang="en-US" sz="2000" dirty="0" smtClean="0"/>
              <a:t> Introduction</a:t>
            </a:r>
            <a:endParaRPr lang="fa-IR" sz="2000" dirty="0" smtClean="0"/>
          </a:p>
          <a:p>
            <a:pPr lvl="1">
              <a:lnSpc>
                <a:spcPct val="200000"/>
              </a:lnSpc>
            </a:pPr>
            <a:r>
              <a:rPr lang="en-US" sz="2000" dirty="0" smtClean="0"/>
              <a:t>A 5W+1H pattern-based approach </a:t>
            </a:r>
          </a:p>
          <a:p>
            <a:pPr lvl="1">
              <a:lnSpc>
                <a:spcPct val="200000"/>
              </a:lnSpc>
            </a:pPr>
            <a:r>
              <a:rPr lang="en-US" sz="2000" dirty="0" smtClean="0"/>
              <a:t>Feasibility case study of applying the 5W+1H pattern: a mapping study of CST interface </a:t>
            </a:r>
          </a:p>
          <a:p>
            <a:pPr lvl="1">
              <a:lnSpc>
                <a:spcPct val="200000"/>
              </a:lnSpc>
            </a:pPr>
            <a:r>
              <a:rPr lang="en-US" sz="2000" i="1" dirty="0" smtClean="0"/>
              <a:t>Paper identification process </a:t>
            </a:r>
          </a:p>
          <a:p>
            <a:pPr lvl="1">
              <a:lnSpc>
                <a:spcPct val="200000"/>
              </a:lnSpc>
            </a:pPr>
            <a:r>
              <a:rPr lang="en-US" sz="2000" i="1" dirty="0" smtClean="0"/>
              <a:t>Quality </a:t>
            </a:r>
            <a:r>
              <a:rPr lang="en-US" sz="2000" i="1" dirty="0" smtClean="0"/>
              <a:t>assurance </a:t>
            </a:r>
          </a:p>
          <a:p>
            <a:pPr lvl="1">
              <a:lnSpc>
                <a:spcPct val="200000"/>
              </a:lnSpc>
            </a:pPr>
            <a:r>
              <a:rPr lang="en-US" sz="2000" dirty="0" smtClean="0">
                <a:cs typeface="B Nazanin" pitchFamily="2" charset="-78"/>
              </a:rPr>
              <a:t>Conclusion</a:t>
            </a:r>
            <a:endParaRPr lang="fa-IR" sz="2000" dirty="0" smtClean="0">
              <a:cs typeface="B Nazanin" pitchFamily="2"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20</a:t>
            </a:fld>
            <a:endParaRPr lang="en-US"/>
          </a:p>
        </p:txBody>
      </p:sp>
      <p:sp>
        <p:nvSpPr>
          <p:cNvPr id="7" name="Picture Placeholder 6"/>
          <p:cNvSpPr>
            <a:spLocks noGrp="1"/>
          </p:cNvSpPr>
          <p:nvPr>
            <p:ph type="pic" idx="1"/>
          </p:nvPr>
        </p:nvSpPr>
        <p:spPr/>
      </p:sp>
      <p:pic>
        <p:nvPicPr>
          <p:cNvPr id="2051" name="Picture 3"/>
          <p:cNvPicPr>
            <a:picLocks noChangeAspect="1" noChangeArrowheads="1"/>
          </p:cNvPicPr>
          <p:nvPr/>
        </p:nvPicPr>
        <p:blipFill>
          <a:blip r:embed="rId2"/>
          <a:srcRect b="8002"/>
          <a:stretch>
            <a:fillRect/>
          </a:stretch>
        </p:blipFill>
        <p:spPr bwMode="auto">
          <a:xfrm>
            <a:off x="1447800" y="-1"/>
            <a:ext cx="7696200" cy="6858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i="1" dirty="0" smtClean="0"/>
              <a:t>Paper identification process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
        <p:nvSpPr>
          <p:cNvPr id="7" name="Content Placeholder 6"/>
          <p:cNvSpPr>
            <a:spLocks noGrp="1"/>
          </p:cNvSpPr>
          <p:nvPr>
            <p:ph sz="quarter" idx="1"/>
          </p:nvPr>
        </p:nvSpPr>
        <p:spPr/>
        <p:txBody>
          <a:bodyPr/>
          <a:lstStyle/>
          <a:p>
            <a:pPr algn="just"/>
            <a:r>
              <a:rPr lang="en-US" dirty="0" smtClean="0"/>
              <a:t>In this section, we present the paper selection processes of our case study.</a:t>
            </a:r>
          </a:p>
          <a:p>
            <a:pPr algn="just"/>
            <a:r>
              <a:rPr lang="en-US" dirty="0" smtClean="0"/>
              <a:t>We note that the main goal of the case study is to demonstrate the feasibility of adopting the 5W+1H pattern in an MS. </a:t>
            </a:r>
          </a:p>
          <a:p>
            <a:pPr lvl="1" algn="just"/>
            <a:r>
              <a:rPr lang="en-US" i="1" dirty="0" smtClean="0">
                <a:solidFill>
                  <a:schemeClr val="accent1"/>
                </a:solidFill>
              </a:rPr>
              <a:t>Phase 1</a:t>
            </a:r>
            <a:r>
              <a:rPr lang="en-US" i="1" dirty="0" smtClean="0"/>
              <a:t>: Identification of the primary set (PS) of papers</a:t>
            </a:r>
          </a:p>
          <a:p>
            <a:pPr lvl="1" algn="just">
              <a:buNone/>
            </a:pPr>
            <a:endParaRPr lang="en-US" i="1" dirty="0" smtClean="0"/>
          </a:p>
          <a:p>
            <a:pPr marL="627063" lvl="2" indent="0" algn="just">
              <a:buNone/>
            </a:pPr>
            <a:r>
              <a:rPr lang="en-US" dirty="0" smtClean="0"/>
              <a:t>Phase 1 of the case study was performed in June 2012</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1600200" y="5638800"/>
            <a:ext cx="7315200" cy="685800"/>
          </a:xfrm>
        </p:spPr>
        <p:txBody>
          <a:bodyPr>
            <a:normAutofit/>
          </a:bodyPr>
          <a:lstStyle/>
          <a:p>
            <a:pPr algn="ctr"/>
            <a:r>
              <a:rPr lang="en-US" sz="2400" dirty="0" smtClean="0"/>
              <a:t>Fig. 1 depicts the paper search and selection process.</a:t>
            </a:r>
            <a:endParaRPr lang="en-US" sz="2400" dirty="0"/>
          </a:p>
        </p:txBody>
      </p:sp>
      <p:sp>
        <p:nvSpPr>
          <p:cNvPr id="6" name="Title 5"/>
          <p:cNvSpPr>
            <a:spLocks noGrp="1"/>
          </p:cNvSpPr>
          <p:nvPr>
            <p:ph type="title"/>
          </p:nvPr>
        </p:nvSpPr>
        <p:spPr/>
        <p:txBody>
          <a:bodyPr>
            <a:normAutofit fontScale="90000"/>
          </a:bodyPr>
          <a:lstStyle/>
          <a:p>
            <a:pPr algn="ctr"/>
            <a:r>
              <a:rPr lang="en-US" sz="2000" dirty="0" smtClean="0"/>
              <a:t>Fig. 1. The process of identifying the primary set (PS) of papers in Phase 1</a:t>
            </a:r>
            <a:r>
              <a:rPr lang="en-US" b="1" dirty="0" smtClean="0"/>
              <a:t>. </a:t>
            </a:r>
            <a:endParaRPr lang="en-US" dirty="0"/>
          </a:p>
        </p:txBody>
      </p:sp>
      <p:sp>
        <p:nvSpPr>
          <p:cNvPr id="3" name="Slide Number Placeholder 2"/>
          <p:cNvSpPr>
            <a:spLocks noGrp="1"/>
          </p:cNvSpPr>
          <p:nvPr>
            <p:ph type="sldNum" sz="quarter" idx="11"/>
          </p:nvPr>
        </p:nvSpPr>
        <p:spPr/>
        <p:txBody>
          <a:bodyPr>
            <a:normAutofit/>
          </a:bodyPr>
          <a:lstStyle/>
          <a:p>
            <a:fld id="{B6F15528-21DE-4FAA-801E-634DDDAF4B2B}" type="slidenum">
              <a:rPr lang="en-US" smtClean="0"/>
              <a:pPr/>
              <a:t>22</a:t>
            </a:fld>
            <a:endParaRPr lang="en-US"/>
          </a:p>
        </p:txBody>
      </p:sp>
      <p:sp>
        <p:nvSpPr>
          <p:cNvPr id="7" name="Picture Placeholder 6"/>
          <p:cNvSpPr>
            <a:spLocks noGrp="1"/>
          </p:cNvSpPr>
          <p:nvPr>
            <p:ph type="pic" idx="1"/>
          </p:nvPr>
        </p:nvSpPr>
        <p:spPr/>
      </p:sp>
      <p:pic>
        <p:nvPicPr>
          <p:cNvPr id="3074" name="Picture 2"/>
          <p:cNvPicPr>
            <a:picLocks noChangeAspect="1" noChangeArrowheads="1"/>
          </p:cNvPicPr>
          <p:nvPr/>
        </p:nvPicPr>
        <p:blipFill>
          <a:blip r:embed="rId2"/>
          <a:srcRect b="7692"/>
          <a:stretch>
            <a:fillRect/>
          </a:stretch>
        </p:blipFill>
        <p:spPr bwMode="auto">
          <a:xfrm>
            <a:off x="1911793" y="1"/>
            <a:ext cx="6851207" cy="4571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i="1" dirty="0" smtClean="0"/>
              <a:t>Paper identification process </a:t>
            </a:r>
            <a:endParaRPr lang="en-US" i="1"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a:p>
        </p:txBody>
      </p:sp>
      <p:sp>
        <p:nvSpPr>
          <p:cNvPr id="7" name="Content Placeholder 6"/>
          <p:cNvSpPr>
            <a:spLocks noGrp="1"/>
          </p:cNvSpPr>
          <p:nvPr>
            <p:ph sz="quarter" idx="1"/>
          </p:nvPr>
        </p:nvSpPr>
        <p:spPr>
          <a:xfrm>
            <a:off x="381000" y="1600200"/>
            <a:ext cx="8534400" cy="5029200"/>
          </a:xfrm>
        </p:spPr>
        <p:txBody>
          <a:bodyPr>
            <a:normAutofit lnSpcReduction="10000"/>
          </a:bodyPr>
          <a:lstStyle/>
          <a:p>
            <a:pPr lvl="1"/>
            <a:r>
              <a:rPr lang="en-US" i="1" dirty="0" smtClean="0">
                <a:solidFill>
                  <a:schemeClr val="accent1"/>
                </a:solidFill>
              </a:rPr>
              <a:t>Phase 2:</a:t>
            </a:r>
            <a:r>
              <a:rPr lang="en-US" i="1" dirty="0" smtClean="0"/>
              <a:t> Identification of the validating set (VS) of papers </a:t>
            </a:r>
          </a:p>
          <a:p>
            <a:pPr lvl="2" algn="just"/>
            <a:r>
              <a:rPr lang="en-US" dirty="0" smtClean="0"/>
              <a:t>Considering the validation purpose of Phase 2 instead of conducting a new MS, we chose to search papers in Scopus because of its largest literature coverage among the three databases used in Phase 1.</a:t>
            </a:r>
          </a:p>
          <a:p>
            <a:pPr lvl="2" algn="just"/>
            <a:r>
              <a:rPr lang="en-US" dirty="0" smtClean="0"/>
              <a:t>By executing this search query in June 2013, we extracted 43 papers from Scopus.</a:t>
            </a:r>
          </a:p>
          <a:p>
            <a:pPr lvl="2" algn="just"/>
            <a:r>
              <a:rPr lang="en-US" dirty="0" smtClean="0"/>
              <a:t>We refer to this collection of 43 papers, contributed by researchers from 22 countries, as V-Scopus. Considering the small size of V-Scopus, we directly read the abstract, introduction, and conclusion of each of the 43 papers, and finally obtained 13 papers published in 2012 that were relevant to CST-interface research, as listed in Table 1.</a:t>
            </a:r>
          </a:p>
          <a:p>
            <a:pPr lvl="2" algn="just"/>
            <a:r>
              <a:rPr lang="en-US" dirty="0" smtClean="0"/>
              <a:t>We refer to this set of 13 papers as the validating set (VS).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endParaRPr lang="en-US"/>
          </a:p>
        </p:txBody>
      </p:sp>
      <p:sp>
        <p:nvSpPr>
          <p:cNvPr id="5" name="Title 4"/>
          <p:cNvSpPr>
            <a:spLocks noGrp="1"/>
          </p:cNvSpPr>
          <p:nvPr>
            <p:ph type="title"/>
          </p:nvPr>
        </p:nvSpPr>
        <p:spPr/>
        <p:txBody>
          <a:bodyPr/>
          <a:lstStyle/>
          <a:p>
            <a:endParaRPr lang="en-US"/>
          </a:p>
        </p:txBody>
      </p:sp>
      <p:sp>
        <p:nvSpPr>
          <p:cNvPr id="3" name="Slide Number Placeholder 2"/>
          <p:cNvSpPr>
            <a:spLocks noGrp="1"/>
          </p:cNvSpPr>
          <p:nvPr>
            <p:ph type="sldNum" sz="quarter" idx="11"/>
          </p:nvPr>
        </p:nvSpPr>
        <p:spPr/>
        <p:txBody>
          <a:bodyPr>
            <a:normAutofit/>
          </a:bodyPr>
          <a:lstStyle/>
          <a:p>
            <a:fld id="{B6F15528-21DE-4FAA-801E-634DDDAF4B2B}" type="slidenum">
              <a:rPr lang="en-US" smtClean="0"/>
              <a:pPr/>
              <a:t>24</a:t>
            </a:fld>
            <a:endParaRPr lang="en-US"/>
          </a:p>
        </p:txBody>
      </p:sp>
      <p:pic>
        <p:nvPicPr>
          <p:cNvPr id="1027" name="Picture 3"/>
          <p:cNvPicPr>
            <a:picLocks noChangeAspect="1" noChangeArrowheads="1"/>
          </p:cNvPicPr>
          <p:nvPr/>
        </p:nvPicPr>
        <p:blipFill>
          <a:blip r:embed="rId2"/>
          <a:srcRect b="19849"/>
          <a:stretch>
            <a:fillRect/>
          </a:stretch>
        </p:blipFill>
        <p:spPr bwMode="auto">
          <a:xfrm>
            <a:off x="1524000" y="0"/>
            <a:ext cx="7620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i="1" dirty="0" smtClean="0"/>
              <a:t>Quality assurance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25</a:t>
            </a:fld>
            <a:endParaRPr lang="en-US"/>
          </a:p>
        </p:txBody>
      </p:sp>
      <p:sp>
        <p:nvSpPr>
          <p:cNvPr id="7" name="Content Placeholder 6"/>
          <p:cNvSpPr>
            <a:spLocks noGrp="1"/>
          </p:cNvSpPr>
          <p:nvPr>
            <p:ph sz="quarter" idx="1"/>
          </p:nvPr>
        </p:nvSpPr>
        <p:spPr/>
        <p:txBody>
          <a:bodyPr>
            <a:normAutofit fontScale="92500" lnSpcReduction="10000"/>
          </a:bodyPr>
          <a:lstStyle/>
          <a:p>
            <a:pPr algn="just"/>
            <a:r>
              <a:rPr lang="en-US" dirty="0" smtClean="0"/>
              <a:t>We browsed the official website of the publication venue of each paper in the PVS to ascertain that it had been peer-reviewed.</a:t>
            </a:r>
          </a:p>
          <a:p>
            <a:pPr algn="just"/>
            <a:r>
              <a:rPr lang="en-US" dirty="0" smtClean="0"/>
              <a:t>Also, by manually reading the full text of each paper in the PVS (in addition to the preceding stages of examining its abstract, introduction, and conclusion), we verified that the paper indeed satisfied the inclusion criterion but was not eliminated by the exclusion criteria, with only a few exceptional papers that we nevertheless decided to include in the MS for the following reasons.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1"/>
          </p:nvPr>
        </p:nvSpPr>
        <p:spPr>
          <a:xfrm>
            <a:off x="381000" y="3048000"/>
            <a:ext cx="8534400" cy="3657600"/>
          </a:xfrm>
        </p:spPr>
        <p:txBody>
          <a:bodyPr>
            <a:normAutofit/>
          </a:bodyPr>
          <a:lstStyle/>
          <a:p>
            <a:pPr marL="273050" indent="-273050" algn="just">
              <a:buFont typeface="Wingdings" pitchFamily="2" charset="2"/>
              <a:buChar char="q"/>
            </a:pPr>
            <a:r>
              <a:rPr lang="fa-IR" sz="3200" b="1" dirty="0" smtClean="0">
                <a:latin typeface="Times New Roman" pitchFamily="18" charset="0"/>
                <a:cs typeface="B Nazanin" pitchFamily="2" charset="-78"/>
              </a:rPr>
              <a:t> </a:t>
            </a:r>
            <a:r>
              <a:rPr lang="en-US" sz="3200" b="1" dirty="0" smtClean="0">
                <a:latin typeface="Times New Roman" pitchFamily="18" charset="0"/>
                <a:cs typeface="B Nazanin" pitchFamily="2" charset="-78"/>
              </a:rPr>
              <a:t> </a:t>
            </a:r>
            <a:r>
              <a:rPr lang="en-US" sz="3200" b="1" dirty="0" smtClean="0">
                <a:latin typeface="Times New Roman" pitchFamily="18" charset="0"/>
                <a:cs typeface="Times New Roman" pitchFamily="18" charset="0"/>
              </a:rPr>
              <a:t>5W+1h  pattern: A perspective of systematic mapping studies and a case study on cloud software testing </a:t>
            </a:r>
          </a:p>
          <a:p>
            <a:r>
              <a:rPr lang="en-US" sz="2400" dirty="0" smtClean="0">
                <a:latin typeface="Times New Roman" pitchFamily="18" charset="0"/>
                <a:cs typeface="Times New Roman" pitchFamily="18" charset="0"/>
              </a:rPr>
              <a:t>   The Journal of Systems and Software 2015</a:t>
            </a:r>
          </a:p>
          <a:p>
            <a:pPr lvl="1">
              <a:buFont typeface="Wingdings" pitchFamily="2" charset="2"/>
              <a:buChar char="§"/>
            </a:pPr>
            <a:r>
              <a:rPr lang="en-US" sz="2400" dirty="0" smtClean="0"/>
              <a:t>journal homepage: www.elsevier.com/locate/jss </a:t>
            </a:r>
            <a:endParaRPr lang="en-US" sz="2200" dirty="0" smtClean="0">
              <a:latin typeface="Times New Roman" pitchFamily="18" charset="0"/>
              <a:cs typeface="Times New Roman" pitchFamily="18" charset="0"/>
            </a:endParaRPr>
          </a:p>
          <a:p>
            <a:pPr lvl="2">
              <a:buFont typeface="Wingdings" pitchFamily="2" charset="2"/>
              <a:buChar char="q"/>
            </a:pPr>
            <a:endParaRPr lang="en-US" sz="12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 Resource</a:t>
            </a:r>
            <a:endParaRPr lang="en-US" dirty="0" smtClean="0">
              <a:cs typeface="B Titr" pitchFamily="2" charset="-78"/>
            </a:endParaRPr>
          </a:p>
        </p:txBody>
      </p:sp>
      <p:sp>
        <p:nvSpPr>
          <p:cNvPr id="3" name="Slide Number Placeholder 2"/>
          <p:cNvSpPr>
            <a:spLocks noGrp="1"/>
          </p:cNvSpPr>
          <p:nvPr>
            <p:ph type="sldNum" sz="quarter" idx="11"/>
          </p:nvPr>
        </p:nvSpPr>
        <p:spPr/>
        <p:txBody>
          <a:bodyPr>
            <a:normAutofit/>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Software testing and Cloud Computing</a:t>
            </a:r>
            <a:endParaRPr lang="en-US" dirty="0"/>
          </a:p>
        </p:txBody>
      </p:sp>
      <p:sp>
        <p:nvSpPr>
          <p:cNvPr id="4" name="Content Placeholder 3"/>
          <p:cNvSpPr>
            <a:spLocks noGrp="1"/>
          </p:cNvSpPr>
          <p:nvPr>
            <p:ph sz="quarter" idx="2"/>
          </p:nvPr>
        </p:nvSpPr>
        <p:spPr>
          <a:xfrm>
            <a:off x="609600" y="2438400"/>
            <a:ext cx="3886200" cy="2133600"/>
          </a:xfrm>
        </p:spPr>
        <p:txBody>
          <a:bodyPr>
            <a:normAutofit/>
          </a:bodyPr>
          <a:lstStyle/>
          <a:p>
            <a:pPr algn="just"/>
            <a:r>
              <a:rPr lang="en-US" dirty="0" smtClean="0"/>
              <a:t> </a:t>
            </a:r>
            <a:r>
              <a:rPr lang="en-US" i="1" dirty="0" smtClean="0"/>
              <a:t>Software testing consumes at least 30% of the whole software development budget.</a:t>
            </a:r>
            <a:endParaRPr lang="en-US" dirty="0" smtClean="0"/>
          </a:p>
        </p:txBody>
      </p:sp>
      <p:sp>
        <p:nvSpPr>
          <p:cNvPr id="7" name="Content Placeholder 6"/>
          <p:cNvSpPr>
            <a:spLocks noGrp="1"/>
          </p:cNvSpPr>
          <p:nvPr>
            <p:ph sz="quarter" idx="4"/>
          </p:nvPr>
        </p:nvSpPr>
        <p:spPr>
          <a:xfrm>
            <a:off x="4800600" y="2438400"/>
            <a:ext cx="3886200" cy="2514600"/>
          </a:xfrm>
        </p:spPr>
        <p:txBody>
          <a:bodyPr/>
          <a:lstStyle/>
          <a:p>
            <a:pPr algn="just"/>
            <a:r>
              <a:rPr lang="en-US" i="1" dirty="0" smtClean="0"/>
              <a:t>Cloud computing aims at providing a highly customizable and resourceful platform to deploy software.</a:t>
            </a:r>
            <a:endParaRPr lang="en-US" dirty="0"/>
          </a:p>
        </p:txBody>
      </p:sp>
      <p:sp>
        <p:nvSpPr>
          <p:cNvPr id="3" name="Slide Number Placeholder 2"/>
          <p:cNvSpPr>
            <a:spLocks noGrp="1"/>
          </p:cNvSpPr>
          <p:nvPr>
            <p:ph type="sldNum" sz="quarter" idx="16"/>
          </p:nvPr>
        </p:nvSpPr>
        <p:spPr/>
        <p:txBody>
          <a:bodyPr>
            <a:normAutofit fontScale="85000" lnSpcReduction="20000"/>
          </a:bodyPr>
          <a:lstStyle/>
          <a:p>
            <a:fld id="{B6F15528-21DE-4FAA-801E-634DDDAF4B2B}" type="slidenum">
              <a:rPr lang="en-US" smtClean="0"/>
              <a:pPr/>
              <a:t>3</a:t>
            </a:fld>
            <a:endParaRPr lang="en-US"/>
          </a:p>
        </p:txBody>
      </p:sp>
      <p:sp>
        <p:nvSpPr>
          <p:cNvPr id="5" name="Text Placeholder 4"/>
          <p:cNvSpPr>
            <a:spLocks noGrp="1"/>
          </p:cNvSpPr>
          <p:nvPr>
            <p:ph type="body" sz="quarter" idx="1"/>
          </p:nvPr>
        </p:nvSpPr>
        <p:spPr/>
        <p:txBody>
          <a:bodyPr/>
          <a:lstStyle/>
          <a:p>
            <a:pPr algn="ctr"/>
            <a:r>
              <a:rPr lang="en-US" i="1" dirty="0" smtClean="0"/>
              <a:t>Software testing</a:t>
            </a:r>
            <a:endParaRPr lang="en-US" dirty="0"/>
          </a:p>
        </p:txBody>
      </p:sp>
      <p:sp>
        <p:nvSpPr>
          <p:cNvPr id="6" name="Text Placeholder 5"/>
          <p:cNvSpPr>
            <a:spLocks noGrp="1"/>
          </p:cNvSpPr>
          <p:nvPr>
            <p:ph type="body" sz="quarter" idx="3"/>
          </p:nvPr>
        </p:nvSpPr>
        <p:spPr/>
        <p:txBody>
          <a:bodyPr/>
          <a:lstStyle/>
          <a:p>
            <a:pPr algn="ctr"/>
            <a:r>
              <a:rPr lang="en-US" i="1" dirty="0" smtClean="0"/>
              <a:t>Cloud computing</a:t>
            </a:r>
            <a:endParaRPr lang="en-US" dirty="0"/>
          </a:p>
        </p:txBody>
      </p:sp>
      <p:sp>
        <p:nvSpPr>
          <p:cNvPr id="8" name="TextBox 7"/>
          <p:cNvSpPr txBox="1"/>
          <p:nvPr/>
        </p:nvSpPr>
        <p:spPr>
          <a:xfrm>
            <a:off x="685800" y="5446693"/>
            <a:ext cx="8001000" cy="954107"/>
          </a:xfrm>
          <a:prstGeom prst="rect">
            <a:avLst/>
          </a:prstGeom>
          <a:solidFill>
            <a:schemeClr val="accent2">
              <a:lumMod val="60000"/>
              <a:lumOff val="40000"/>
            </a:schemeClr>
          </a:solidFill>
        </p:spPr>
        <p:txBody>
          <a:bodyPr wrap="square" rtlCol="0">
            <a:spAutoFit/>
          </a:bodyPr>
          <a:lstStyle/>
          <a:p>
            <a:pPr algn="ctr"/>
            <a:r>
              <a:rPr lang="en-US" sz="2800" dirty="0" smtClean="0">
                <a:solidFill>
                  <a:schemeClr val="bg1"/>
                </a:solidFill>
              </a:rPr>
              <a:t>Does cloud computing solve or amplify the issues faced by software testing?</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mapping study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p:cNvSpPr>
            <a:spLocks noGrp="1"/>
          </p:cNvSpPr>
          <p:nvPr>
            <p:ph sz="quarter" idx="1"/>
          </p:nvPr>
        </p:nvSpPr>
        <p:spPr>
          <a:xfrm>
            <a:off x="609600" y="1905000"/>
            <a:ext cx="8153400" cy="4495800"/>
          </a:xfrm>
        </p:spPr>
        <p:txBody>
          <a:bodyPr>
            <a:normAutofit/>
          </a:bodyPr>
          <a:lstStyle/>
          <a:p>
            <a:r>
              <a:rPr lang="en-US" dirty="0" smtClean="0"/>
              <a:t> </a:t>
            </a:r>
            <a:r>
              <a:rPr lang="en-US" i="1" dirty="0" smtClean="0"/>
              <a:t>Systematic literature review (SLR) is a dominant approach to conducting survey on a research topic.</a:t>
            </a:r>
          </a:p>
          <a:p>
            <a:endParaRPr lang="en-US" dirty="0" smtClean="0"/>
          </a:p>
          <a:p>
            <a:pPr algn="just"/>
            <a:r>
              <a:rPr lang="en-US" i="1" dirty="0" smtClean="0"/>
              <a:t>Mapping study (MS) is “a more ‘open’ </a:t>
            </a:r>
            <a:r>
              <a:rPr lang="en-US" dirty="0" smtClean="0"/>
              <a:t>form of an SLR.</a:t>
            </a:r>
          </a:p>
          <a:p>
            <a:pPr algn="just"/>
            <a:endParaRPr lang="en-US" dirty="0" smtClean="0"/>
          </a:p>
          <a:p>
            <a:r>
              <a:rPr lang="en-US" dirty="0" smtClean="0"/>
              <a:t> At the core of a typical SLR, including an MS, is a well-defined literature review protocol.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mapping study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lstStyle/>
          <a:p>
            <a:endParaRPr lang="en-US" dirty="0" smtClean="0"/>
          </a:p>
          <a:p>
            <a:pPr algn="just"/>
            <a:r>
              <a:rPr lang="en-US" dirty="0" smtClean="0"/>
              <a:t> We observe that existing work on MS methodology focuses on managing the processes of either literature search or article categorization.</a:t>
            </a:r>
          </a:p>
          <a:p>
            <a:pPr algn="just"/>
            <a:r>
              <a:rPr lang="en-US" dirty="0" smtClean="0"/>
              <a:t>To the best of our knowledge, none of the existing work has provided a systematic way to explore the formulation of RQs in an MS. In this paper, we address this problem.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mapping study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lstStyle/>
          <a:p>
            <a:pPr algn="just"/>
            <a:r>
              <a:rPr lang="en-US" dirty="0" smtClean="0"/>
              <a:t>We propose an architectural style based on the 5W+1H (</a:t>
            </a:r>
            <a:r>
              <a:rPr lang="en-US" i="1" dirty="0" smtClean="0"/>
              <a:t>Who, Why, What, Where, When and How) model.</a:t>
            </a:r>
          </a:p>
          <a:p>
            <a:pPr algn="just"/>
            <a:endParaRPr lang="en-US" i="1" dirty="0" smtClean="0"/>
          </a:p>
          <a:p>
            <a:pPr algn="just"/>
            <a:r>
              <a:rPr lang="en-US" dirty="0" smtClean="0"/>
              <a:t>We validate the feasibility of our proposal via a two-phase case study of the MS of CST interface.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endParaRPr lang="en-US"/>
          </a:p>
        </p:txBody>
      </p:sp>
      <p:sp>
        <p:nvSpPr>
          <p:cNvPr id="5" name="Title 4"/>
          <p:cNvSpPr>
            <a:spLocks noGrp="1"/>
          </p:cNvSpPr>
          <p:nvPr>
            <p:ph type="title"/>
          </p:nvPr>
        </p:nvSpPr>
        <p:spPr/>
        <p:txBody>
          <a:bodyPr/>
          <a:lstStyle/>
          <a:p>
            <a:endParaRPr lang="en-US"/>
          </a:p>
        </p:txBody>
      </p:sp>
      <p:sp>
        <p:nvSpPr>
          <p:cNvPr id="3" name="Slide Number Placeholder 2"/>
          <p:cNvSpPr>
            <a:spLocks noGrp="1"/>
          </p:cNvSpPr>
          <p:nvPr>
            <p:ph type="sldNum" sz="quarter" idx="11"/>
          </p:nvPr>
        </p:nvSpPr>
        <p:spPr/>
        <p:txBody>
          <a:bodyPr>
            <a:normAutofit/>
          </a:bodyPr>
          <a:lstStyle/>
          <a:p>
            <a:fld id="{B6F15528-21DE-4FAA-801E-634DDDAF4B2B}" type="slidenum">
              <a:rPr lang="en-US" smtClean="0"/>
              <a:pPr/>
              <a:t>7</a:t>
            </a:fld>
            <a:endParaRPr lang="en-US"/>
          </a:p>
        </p:txBody>
      </p:sp>
      <p:pic>
        <p:nvPicPr>
          <p:cNvPr id="1027" name="Picture 3"/>
          <p:cNvPicPr>
            <a:picLocks noChangeAspect="1" noChangeArrowheads="1"/>
          </p:cNvPicPr>
          <p:nvPr/>
        </p:nvPicPr>
        <p:blipFill>
          <a:blip r:embed="rId2"/>
          <a:srcRect b="19849"/>
          <a:stretch>
            <a:fillRect/>
          </a:stretch>
        </p:blipFill>
        <p:spPr bwMode="auto">
          <a:xfrm>
            <a:off x="1524000" y="0"/>
            <a:ext cx="7620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 consists of three parts: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612648" y="1752600"/>
            <a:ext cx="8153400" cy="4191000"/>
          </a:xfrm>
        </p:spPr>
        <p:txBody>
          <a:bodyPr/>
          <a:lstStyle/>
          <a:p>
            <a:pPr algn="just"/>
            <a:r>
              <a:rPr lang="en-US" dirty="0" smtClean="0">
                <a:solidFill>
                  <a:schemeClr val="accent1"/>
                </a:solidFill>
              </a:rPr>
              <a:t>In the first part, </a:t>
            </a:r>
            <a:r>
              <a:rPr lang="en-US" dirty="0" smtClean="0"/>
              <a:t>we proposed a 5W+1H pattern to structure RQs and contrast the questions with the findings from the MS. </a:t>
            </a:r>
          </a:p>
          <a:p>
            <a:pPr algn="just"/>
            <a:r>
              <a:rPr lang="en-US" dirty="0" smtClean="0">
                <a:solidFill>
                  <a:schemeClr val="accent1"/>
                </a:solidFill>
              </a:rPr>
              <a:t>In the second part, </a:t>
            </a:r>
            <a:r>
              <a:rPr lang="en-US" dirty="0" smtClean="0"/>
              <a:t>we applied the 5W+1H pattern to conduct a case study of an MS of CST-interface research. </a:t>
            </a:r>
          </a:p>
          <a:p>
            <a:pPr algn="just"/>
            <a:r>
              <a:rPr lang="en-US" dirty="0" smtClean="0">
                <a:solidFill>
                  <a:schemeClr val="accent1"/>
                </a:solidFill>
              </a:rPr>
              <a:t>In the third part, </a:t>
            </a:r>
            <a:r>
              <a:rPr lang="en-US" dirty="0" smtClean="0"/>
              <a:t>we reflected on the experiences from our two-phase case study on CST interface.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smtClean="0"/>
              <a:t>5W+1H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lstStyle/>
          <a:p>
            <a:pPr algn="just"/>
            <a:r>
              <a:rPr lang="en-US" dirty="0" smtClean="0"/>
              <a:t>The term “5W+1H” is an abbreviation of six keywords: Who, Why, What, Where, When, and How.</a:t>
            </a:r>
          </a:p>
          <a:p>
            <a:pPr algn="just"/>
            <a:r>
              <a:rPr lang="en-US" dirty="0" smtClean="0"/>
              <a:t>The 5W+1H model represents the majority needs of what people want to know about a news story. </a:t>
            </a:r>
          </a:p>
          <a:p>
            <a:pPr algn="just"/>
            <a:r>
              <a:rPr lang="en-US" dirty="0" smtClean="0"/>
              <a:t>Kipling, an English writer, first mentioned the 5W+1H model in his book entitled Just So Stories (Kipling, 1902) in 1902. Later, journalists widely applied this model to report news</a:t>
            </a:r>
            <a:r>
              <a:rPr lang="en-US" b="1" i="1"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7151</TotalTime>
  <Words>1527</Words>
  <Application>Microsoft Office PowerPoint</Application>
  <PresentationFormat>On-screen Show (4:3)</PresentationFormat>
  <Paragraphs>136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Slide 1</vt:lpstr>
      <vt:lpstr>Contents</vt:lpstr>
      <vt:lpstr>Software testing and Cloud Computing</vt:lpstr>
      <vt:lpstr>mapping study</vt:lpstr>
      <vt:lpstr>mapping study</vt:lpstr>
      <vt:lpstr>mapping study</vt:lpstr>
      <vt:lpstr>Slide 7</vt:lpstr>
      <vt:lpstr>Our work consists of three parts:</vt:lpstr>
      <vt:lpstr>5W+1H  model</vt:lpstr>
      <vt:lpstr>5W+1H  model</vt:lpstr>
      <vt:lpstr>5W+1H  model</vt:lpstr>
      <vt:lpstr>Applying the 5W+1H model to a mapping study </vt:lpstr>
      <vt:lpstr>Applying the 5W+1H model to a mapping study </vt:lpstr>
      <vt:lpstr>Feasibility case study of applying the 5W+1H pattern: a mapping study of CST interface </vt:lpstr>
      <vt:lpstr>The 5W+1H pattern</vt:lpstr>
      <vt:lpstr>The 5W+1H pattern</vt:lpstr>
      <vt:lpstr>The 5W+1H pattern</vt:lpstr>
      <vt:lpstr>The 5W+1H pattern</vt:lpstr>
      <vt:lpstr>Slide 19</vt:lpstr>
      <vt:lpstr>Slide 20</vt:lpstr>
      <vt:lpstr>Paper identification process </vt:lpstr>
      <vt:lpstr>Fig. 1. The process of identifying the primary set (PS) of papers in Phase 1. </vt:lpstr>
      <vt:lpstr>Paper identification process </vt:lpstr>
      <vt:lpstr>Slide 24</vt:lpstr>
      <vt:lpstr>Quality assurance </vt:lpstr>
      <vt:lpstr> Resource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amini</dc:creator>
  <cp:lastModifiedBy>Mohammad Amini</cp:lastModifiedBy>
  <cp:revision>318</cp:revision>
  <dcterms:created xsi:type="dcterms:W3CDTF">2006-08-16T00:00:00Z</dcterms:created>
  <dcterms:modified xsi:type="dcterms:W3CDTF">2017-01-30T05:50:53Z</dcterms:modified>
</cp:coreProperties>
</file>