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6"/>
  </p:notesMasterIdLst>
  <p:sldIdLst>
    <p:sldId id="256" r:id="rId2"/>
    <p:sldId id="262" r:id="rId3"/>
    <p:sldId id="287" r:id="rId4"/>
    <p:sldId id="260" r:id="rId5"/>
    <p:sldId id="261" r:id="rId6"/>
    <p:sldId id="304" r:id="rId7"/>
    <p:sldId id="305" r:id="rId8"/>
    <p:sldId id="309" r:id="rId9"/>
    <p:sldId id="296" r:id="rId10"/>
    <p:sldId id="263" r:id="rId11"/>
    <p:sldId id="306" r:id="rId12"/>
    <p:sldId id="283" r:id="rId13"/>
    <p:sldId id="295" r:id="rId14"/>
    <p:sldId id="297" r:id="rId15"/>
    <p:sldId id="301" r:id="rId16"/>
    <p:sldId id="298" r:id="rId17"/>
    <p:sldId id="302" r:id="rId18"/>
    <p:sldId id="299" r:id="rId19"/>
    <p:sldId id="288" r:id="rId20"/>
    <p:sldId id="307" r:id="rId21"/>
    <p:sldId id="300" r:id="rId22"/>
    <p:sldId id="308" r:id="rId23"/>
    <p:sldId id="303" r:id="rId24"/>
    <p:sldId id="259" r:id="rId25"/>
  </p:sldIdLst>
  <p:sldSz cx="9144000" cy="5143500" type="screen16x9"/>
  <p:notesSz cx="6858000" cy="9144000"/>
  <p:embeddedFontLst>
    <p:embeddedFont>
      <p:font typeface="Archivo" panose="020B0604020202020204" charset="0"/>
      <p:regular r:id="rId27"/>
      <p:bold r:id="rId28"/>
      <p:italic r:id="rId29"/>
      <p:boldItalic r:id="rId30"/>
    </p:embeddedFont>
    <p:embeddedFont>
      <p:font typeface="IBM Plex Mono" panose="020B0509050203000203" pitchFamily="49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2CE2A1-12CD-460D-A174-9B99F58ACB19}">
  <a:tblStyle styleId="{B12CE2A1-12CD-460D-A174-9B99F58AC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1E53F1-1243-4CB8-8417-3890243439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4660"/>
  </p:normalViewPr>
  <p:slideViewPr>
    <p:cSldViewPr snapToGrid="0">
      <p:cViewPr>
        <p:scale>
          <a:sx n="77" d="100"/>
          <a:sy n="77" d="100"/>
        </p:scale>
        <p:origin x="13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2a81341b2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2a81341b2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521CC886-F588-0664-41E4-8F957369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BD5FC802-BF36-8081-F572-B1C7E3E538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764F317A-3487-C741-14FF-0BC8A925D1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832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933ed1469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933ed1469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C0A509D0-07ED-A470-44A5-02C671D51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933ed14694_0_235:notes">
            <a:extLst>
              <a:ext uri="{FF2B5EF4-FFF2-40B4-BE49-F238E27FC236}">
                <a16:creationId xmlns:a16="http://schemas.microsoft.com/office/drawing/2014/main" id="{A1484730-0CA3-B752-2907-4866C5A442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933ed14694_0_235:notes">
            <a:extLst>
              <a:ext uri="{FF2B5EF4-FFF2-40B4-BE49-F238E27FC236}">
                <a16:creationId xmlns:a16="http://schemas.microsoft.com/office/drawing/2014/main" id="{9B59413B-8AA0-B152-387C-2A4C3FC34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43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EDBD76C3-CE1E-83D0-3370-135194A9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933ed14694_0_48:notes">
            <a:extLst>
              <a:ext uri="{FF2B5EF4-FFF2-40B4-BE49-F238E27FC236}">
                <a16:creationId xmlns:a16="http://schemas.microsoft.com/office/drawing/2014/main" id="{FF980889-F1FF-1802-8F98-5F34FAFBE5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933ed14694_0_48:notes">
            <a:extLst>
              <a:ext uri="{FF2B5EF4-FFF2-40B4-BE49-F238E27FC236}">
                <a16:creationId xmlns:a16="http://schemas.microsoft.com/office/drawing/2014/main" id="{00DFBF41-C025-6644-00FD-2A3F82FEE6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6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>
          <a:extLst>
            <a:ext uri="{FF2B5EF4-FFF2-40B4-BE49-F238E27FC236}">
              <a16:creationId xmlns:a16="http://schemas.microsoft.com/office/drawing/2014/main" id="{A044E0E8-4B75-9655-A806-8E272B93B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2a81341b2_2_99:notes">
            <a:extLst>
              <a:ext uri="{FF2B5EF4-FFF2-40B4-BE49-F238E27FC236}">
                <a16:creationId xmlns:a16="http://schemas.microsoft.com/office/drawing/2014/main" id="{598A3D29-092E-F7AA-7AFD-47C1071D54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2a81341b2_2_99:notes">
            <a:extLst>
              <a:ext uri="{FF2B5EF4-FFF2-40B4-BE49-F238E27FC236}">
                <a16:creationId xmlns:a16="http://schemas.microsoft.com/office/drawing/2014/main" id="{268F05F3-3F0E-40A8-BB67-1C79218BDD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099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3AA81945-A893-0ABE-FBF1-0B9E7B9FD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933ed14694_0_48:notes">
            <a:extLst>
              <a:ext uri="{FF2B5EF4-FFF2-40B4-BE49-F238E27FC236}">
                <a16:creationId xmlns:a16="http://schemas.microsoft.com/office/drawing/2014/main" id="{7622242F-BD78-8170-3252-44E216EC1E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933ed14694_0_48:notes">
            <a:extLst>
              <a:ext uri="{FF2B5EF4-FFF2-40B4-BE49-F238E27FC236}">
                <a16:creationId xmlns:a16="http://schemas.microsoft.com/office/drawing/2014/main" id="{29DE2E99-77C3-7683-4063-85BD0F28BF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436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>
          <a:extLst>
            <a:ext uri="{FF2B5EF4-FFF2-40B4-BE49-F238E27FC236}">
              <a16:creationId xmlns:a16="http://schemas.microsoft.com/office/drawing/2014/main" id="{47F2492E-8467-12AE-CD89-6E241E33F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2a81341b2_2_99:notes">
            <a:extLst>
              <a:ext uri="{FF2B5EF4-FFF2-40B4-BE49-F238E27FC236}">
                <a16:creationId xmlns:a16="http://schemas.microsoft.com/office/drawing/2014/main" id="{9434DFDD-9DA3-A38C-98C5-4A15991A85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2a81341b2_2_99:notes">
            <a:extLst>
              <a:ext uri="{FF2B5EF4-FFF2-40B4-BE49-F238E27FC236}">
                <a16:creationId xmlns:a16="http://schemas.microsoft.com/office/drawing/2014/main" id="{AA5586F9-0DC7-2555-2943-C7CB41BFF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847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44801C39-0CDA-2A4F-4B0E-A3F025A35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>
            <a:extLst>
              <a:ext uri="{FF2B5EF4-FFF2-40B4-BE49-F238E27FC236}">
                <a16:creationId xmlns:a16="http://schemas.microsoft.com/office/drawing/2014/main" id="{9DF4C626-3D97-0471-6014-42F8F776BF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>
            <a:extLst>
              <a:ext uri="{FF2B5EF4-FFF2-40B4-BE49-F238E27FC236}">
                <a16:creationId xmlns:a16="http://schemas.microsoft.com/office/drawing/2014/main" id="{D653EA83-55D4-BD55-218B-EE449EE35C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713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933ed1469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933ed1469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92a81341b2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92a81341b2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F6552ABE-12CA-E009-D86E-FDBCEC558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349FCE9C-0042-FB48-449A-2CB89F74BD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159E60CE-3543-188C-4602-D7DE4481D0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510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7549A48C-96C5-D062-6E2E-01738B35C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>
            <a:extLst>
              <a:ext uri="{FF2B5EF4-FFF2-40B4-BE49-F238E27FC236}">
                <a16:creationId xmlns:a16="http://schemas.microsoft.com/office/drawing/2014/main" id="{566E1B0B-6B5B-0C17-547A-730117538F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>
            <a:extLst>
              <a:ext uri="{FF2B5EF4-FFF2-40B4-BE49-F238E27FC236}">
                <a16:creationId xmlns:a16="http://schemas.microsoft.com/office/drawing/2014/main" id="{AE698803-5919-1ECB-9EA4-9D8E454783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194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>
          <a:extLst>
            <a:ext uri="{FF2B5EF4-FFF2-40B4-BE49-F238E27FC236}">
              <a16:creationId xmlns:a16="http://schemas.microsoft.com/office/drawing/2014/main" id="{048F8C4F-E205-D185-2792-6BC63DA8F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933ed14694_0_267:notes">
            <a:extLst>
              <a:ext uri="{FF2B5EF4-FFF2-40B4-BE49-F238E27FC236}">
                <a16:creationId xmlns:a16="http://schemas.microsoft.com/office/drawing/2014/main" id="{01CE2FD5-8EDC-D779-FED2-F7D2A9DAF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933ed14694_0_267:notes">
            <a:extLst>
              <a:ext uri="{FF2B5EF4-FFF2-40B4-BE49-F238E27FC236}">
                <a16:creationId xmlns:a16="http://schemas.microsoft.com/office/drawing/2014/main" id="{6F0DE0E3-92B0-1AF9-A300-37DD4FD6D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457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>
          <a:extLst>
            <a:ext uri="{FF2B5EF4-FFF2-40B4-BE49-F238E27FC236}">
              <a16:creationId xmlns:a16="http://schemas.microsoft.com/office/drawing/2014/main" id="{24C9C51C-0727-84E8-8D39-0262702A8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933ed14694_0_267:notes">
            <a:extLst>
              <a:ext uri="{FF2B5EF4-FFF2-40B4-BE49-F238E27FC236}">
                <a16:creationId xmlns:a16="http://schemas.microsoft.com/office/drawing/2014/main" id="{0CE28EA5-E0AA-91F8-7E35-14E6C73379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933ed14694_0_267:notes">
            <a:extLst>
              <a:ext uri="{FF2B5EF4-FFF2-40B4-BE49-F238E27FC236}">
                <a16:creationId xmlns:a16="http://schemas.microsoft.com/office/drawing/2014/main" id="{413A89D8-67B2-2C2E-7115-DFFE83B71F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998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2a81341b2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2a81341b2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933ed14694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933ed14694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0EA963A4-A134-D7F3-7858-649A54AF1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B958A729-6804-DC79-C347-B6824EA07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817C8159-6461-BB4E-35FB-7DB30F893D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39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117BA981-7A70-2DDF-9FC1-6CCEF9952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7AD009E5-6EEA-D8C8-2C7C-1D9BB2EC4B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62F70464-4E95-656F-B65F-1F0FC61A2D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97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>
          <a:extLst>
            <a:ext uri="{FF2B5EF4-FFF2-40B4-BE49-F238E27FC236}">
              <a16:creationId xmlns:a16="http://schemas.microsoft.com/office/drawing/2014/main" id="{40CD78DF-75E4-7410-49D1-4E0345648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933ed14694_0_267:notes">
            <a:extLst>
              <a:ext uri="{FF2B5EF4-FFF2-40B4-BE49-F238E27FC236}">
                <a16:creationId xmlns:a16="http://schemas.microsoft.com/office/drawing/2014/main" id="{DFCF44A2-5499-24CA-E33C-064186212B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933ed14694_0_267:notes">
            <a:extLst>
              <a:ext uri="{FF2B5EF4-FFF2-40B4-BE49-F238E27FC236}">
                <a16:creationId xmlns:a16="http://schemas.microsoft.com/office/drawing/2014/main" id="{C50BA325-6B2D-766C-64F6-6AE1F7D11B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4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C955BA00-C078-C794-2C48-131411EA8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>
            <a:extLst>
              <a:ext uri="{FF2B5EF4-FFF2-40B4-BE49-F238E27FC236}">
                <a16:creationId xmlns:a16="http://schemas.microsoft.com/office/drawing/2014/main" id="{A833B1C5-961F-2C98-133B-1C5B12CC0D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>
            <a:extLst>
              <a:ext uri="{FF2B5EF4-FFF2-40B4-BE49-F238E27FC236}">
                <a16:creationId xmlns:a16="http://schemas.microsoft.com/office/drawing/2014/main" id="{80CD75CF-9792-96CE-7DCB-F4789355E1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90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4950" y="1398100"/>
            <a:ext cx="64869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461550"/>
            <a:ext cx="2947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68674" y="-322162"/>
            <a:ext cx="9371984" cy="3960713"/>
            <a:chOff x="-268674" y="-322162"/>
            <a:chExt cx="9371984" cy="396071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25762" y="151638"/>
              <a:ext cx="8692477" cy="1388125"/>
              <a:chOff x="225762" y="151638"/>
              <a:chExt cx="8692477" cy="138812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6955037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 flipH="1">
                <a:off x="225762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371875" y="1504250"/>
              <a:ext cx="2700599" cy="50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4">
              <a:alphaModFix/>
            </a:blip>
            <a:srcRect t="53277"/>
            <a:stretch/>
          </p:blipFill>
          <p:spPr>
            <a:xfrm rot="10800000">
              <a:off x="-268674" y="2723000"/>
              <a:ext cx="1861925" cy="91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7192572" y="-370975"/>
              <a:ext cx="1861925" cy="1959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1"/>
          </p:nvPr>
        </p:nvSpPr>
        <p:spPr>
          <a:xfrm>
            <a:off x="4845613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2"/>
          </p:nvPr>
        </p:nvSpPr>
        <p:spPr>
          <a:xfrm>
            <a:off x="874188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277425" y="4604002"/>
            <a:ext cx="3542749" cy="419800"/>
            <a:chOff x="277425" y="4604002"/>
            <a:chExt cx="3542749" cy="419800"/>
          </a:xfrm>
        </p:grpSpPr>
        <p:pic>
          <p:nvPicPr>
            <p:cNvPr id="229" name="Google Shape;229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277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1352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27"/>
          <p:cNvGrpSpPr/>
          <p:nvPr/>
        </p:nvGrpSpPr>
        <p:grpSpPr>
          <a:xfrm rot="10800000">
            <a:off x="568325" y="4633850"/>
            <a:ext cx="5797550" cy="230250"/>
            <a:chOff x="5873750" y="218475"/>
            <a:chExt cx="5797550" cy="230250"/>
          </a:xfrm>
        </p:grpSpPr>
        <p:cxnSp>
          <p:nvCxnSpPr>
            <p:cNvPr id="232" name="Google Shape;232;p27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33" name="Google Shape;233;p27"/>
            <p:cNvSpPr/>
            <p:nvPr/>
          </p:nvSpPr>
          <p:spPr>
            <a:xfrm>
              <a:off x="6800850" y="218475"/>
              <a:ext cx="4870450" cy="230250"/>
            </a:xfrm>
            <a:custGeom>
              <a:avLst/>
              <a:gdLst/>
              <a:ahLst/>
              <a:cxnLst/>
              <a:rect l="l" t="t" r="r" b="b"/>
              <a:pathLst>
                <a:path w="194818" h="9210" extrusionOk="0">
                  <a:moveTo>
                    <a:pt x="194818" y="0"/>
                  </a:moveTo>
                  <a:lnTo>
                    <a:pt x="43688" y="233"/>
                  </a:lnTo>
                  <a:lnTo>
                    <a:pt x="38505" y="9210"/>
                  </a:lnTo>
                  <a:lnTo>
                    <a:pt x="10160" y="9210"/>
                  </a:lnTo>
                  <a:lnTo>
                    <a:pt x="0" y="921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-113450" y="-1649725"/>
            <a:ext cx="9394610" cy="8421100"/>
            <a:chOff x="-113450" y="-1649725"/>
            <a:chExt cx="9394610" cy="8421100"/>
          </a:xfrm>
        </p:grpSpPr>
        <p:grpSp>
          <p:nvGrpSpPr>
            <p:cNvPr id="353" name="Google Shape;353;p35"/>
            <p:cNvGrpSpPr/>
            <p:nvPr/>
          </p:nvGrpSpPr>
          <p:grpSpPr>
            <a:xfrm>
              <a:off x="-113450" y="-1649725"/>
              <a:ext cx="8689100" cy="5214600"/>
              <a:chOff x="-113450" y="-1649725"/>
              <a:chExt cx="8689100" cy="5214600"/>
            </a:xfrm>
          </p:grpSpPr>
          <p:sp>
            <p:nvSpPr>
              <p:cNvPr id="354" name="Google Shape;354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5" name="Google Shape;355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6" name="Google Shape;356;p35"/>
              <p:cNvSpPr/>
              <p:nvPr/>
            </p:nvSpPr>
            <p:spPr>
              <a:xfrm>
                <a:off x="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grpSp>
          <p:nvGrpSpPr>
            <p:cNvPr id="357" name="Google Shape;357;p35"/>
            <p:cNvGrpSpPr/>
            <p:nvPr/>
          </p:nvGrpSpPr>
          <p:grpSpPr>
            <a:xfrm rot="10800000">
              <a:off x="553960" y="1556775"/>
              <a:ext cx="8727200" cy="5214600"/>
              <a:chOff x="-113450" y="-1649725"/>
              <a:chExt cx="8727200" cy="5214600"/>
            </a:xfrm>
          </p:grpSpPr>
          <p:sp>
            <p:nvSpPr>
              <p:cNvPr id="358" name="Google Shape;358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9" name="Google Shape;359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60" name="Google Shape;360;p35"/>
              <p:cNvSpPr/>
              <p:nvPr/>
            </p:nvSpPr>
            <p:spPr>
              <a:xfrm>
                <a:off x="3810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-93668" y="0"/>
            <a:ext cx="9329109" cy="5143497"/>
            <a:chOff x="-93668" y="0"/>
            <a:chExt cx="9329109" cy="5143497"/>
          </a:xfrm>
        </p:grpSpPr>
        <p:grpSp>
          <p:nvGrpSpPr>
            <p:cNvPr id="363" name="Google Shape;363;p36"/>
            <p:cNvGrpSpPr/>
            <p:nvPr/>
          </p:nvGrpSpPr>
          <p:grpSpPr>
            <a:xfrm rot="10800000">
              <a:off x="5592122" y="2697400"/>
              <a:ext cx="3643319" cy="2446097"/>
              <a:chOff x="-93668" y="0"/>
              <a:chExt cx="3643319" cy="2446097"/>
            </a:xfrm>
          </p:grpSpPr>
          <p:grpSp>
            <p:nvGrpSpPr>
              <p:cNvPr id="364" name="Google Shape;364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65" name="Google Shape;365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7" name="Google Shape;367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69" name="Google Shape;369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1" name="Google Shape;371;p36"/>
            <p:cNvGrpSpPr/>
            <p:nvPr/>
          </p:nvGrpSpPr>
          <p:grpSpPr>
            <a:xfrm>
              <a:off x="-93668" y="0"/>
              <a:ext cx="3643319" cy="2446097"/>
              <a:chOff x="-93668" y="0"/>
              <a:chExt cx="3643319" cy="2446097"/>
            </a:xfrm>
          </p:grpSpPr>
          <p:grpSp>
            <p:nvGrpSpPr>
              <p:cNvPr id="372" name="Google Shape;372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73" name="Google Shape;373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6" name="Google Shape;376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77" name="Google Shape;377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8" name="Google Shape;378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79" name="Google Shape;379;p36"/>
          <p:cNvSpPr/>
          <p:nvPr/>
        </p:nvSpPr>
        <p:spPr>
          <a:xfrm>
            <a:off x="175255" y="182850"/>
            <a:ext cx="8793600" cy="477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067600" cy="1047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902324" y="3344388"/>
            <a:ext cx="5067600" cy="37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083765" y="2582715"/>
            <a:ext cx="26133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1462395" y="2582715"/>
            <a:ext cx="26133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5083759" y="2247315"/>
            <a:ext cx="26133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1462170" y="2247315"/>
            <a:ext cx="26133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203824" y="197287"/>
            <a:ext cx="8755913" cy="4831913"/>
            <a:chOff x="203824" y="197287"/>
            <a:chExt cx="8755913" cy="4831913"/>
          </a:xfrm>
        </p:grpSpPr>
        <p:pic>
          <p:nvPicPr>
            <p:cNvPr id="39" name="Google Shape;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7284074" y="48482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3824" y="364107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Google Shape;41;p5"/>
          <p:cNvGrpSpPr/>
          <p:nvPr/>
        </p:nvGrpSpPr>
        <p:grpSpPr>
          <a:xfrm>
            <a:off x="720000" y="146984"/>
            <a:ext cx="8023949" cy="4844116"/>
            <a:chOff x="720000" y="146984"/>
            <a:chExt cx="8023949" cy="4844116"/>
          </a:xfrm>
        </p:grpSpPr>
        <p:pic>
          <p:nvPicPr>
            <p:cNvPr id="42" name="Google Shape;42;p5"/>
            <p:cNvPicPr preferRelativeResize="0"/>
            <p:nvPr/>
          </p:nvPicPr>
          <p:blipFill rotWithShape="1">
            <a:blip r:embed="rId3">
              <a:alphaModFix/>
            </a:blip>
            <a:srcRect b="23436"/>
            <a:stretch/>
          </p:blipFill>
          <p:spPr>
            <a:xfrm>
              <a:off x="720000" y="4457700"/>
              <a:ext cx="3363601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/>
            <p:cNvPicPr preferRelativeResize="0"/>
            <p:nvPr/>
          </p:nvPicPr>
          <p:blipFill rotWithShape="1">
            <a:blip r:embed="rId4">
              <a:alphaModFix/>
            </a:blip>
            <a:srcRect t="27541" r="2657"/>
            <a:stretch/>
          </p:blipFill>
          <p:spPr>
            <a:xfrm>
              <a:off x="5245100" y="146984"/>
              <a:ext cx="3498849" cy="53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>
            <a:off x="-539705" y="-195092"/>
            <a:ext cx="9784805" cy="5424242"/>
            <a:chOff x="-539705" y="-195092"/>
            <a:chExt cx="9784805" cy="5424242"/>
          </a:xfrm>
        </p:grpSpPr>
        <p:grpSp>
          <p:nvGrpSpPr>
            <p:cNvPr id="48" name="Google Shape;48;p6"/>
            <p:cNvGrpSpPr/>
            <p:nvPr/>
          </p:nvGrpSpPr>
          <p:grpSpPr>
            <a:xfrm rot="899960">
              <a:off x="-340854" y="-99825"/>
              <a:ext cx="955046" cy="1662400"/>
              <a:chOff x="-191200" y="-67425"/>
              <a:chExt cx="955075" cy="1662450"/>
            </a:xfrm>
          </p:grpSpPr>
          <p:cxnSp>
            <p:nvCxnSpPr>
              <p:cNvPr id="49" name="Google Shape;49;p6"/>
              <p:cNvCxnSpPr/>
              <p:nvPr/>
            </p:nvCxnSpPr>
            <p:spPr>
              <a:xfrm flipH="1">
                <a:off x="331275" y="-67425"/>
                <a:ext cx="432600" cy="6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flipH="1">
                <a:off x="-191200" y="247125"/>
                <a:ext cx="865200" cy="134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3881150" y="3437425"/>
              <a:ext cx="5363950" cy="1438325"/>
            </a:xfrm>
            <a:custGeom>
              <a:avLst/>
              <a:gdLst/>
              <a:ahLst/>
              <a:cxnLst/>
              <a:rect l="l" t="t" r="r" b="b"/>
              <a:pathLst>
                <a:path w="214558" h="57533" extrusionOk="0">
                  <a:moveTo>
                    <a:pt x="214558" y="0"/>
                  </a:moveTo>
                  <a:lnTo>
                    <a:pt x="192990" y="29881"/>
                  </a:lnTo>
                  <a:lnTo>
                    <a:pt x="192990" y="53696"/>
                  </a:lnTo>
                  <a:lnTo>
                    <a:pt x="172545" y="53696"/>
                  </a:lnTo>
                  <a:lnTo>
                    <a:pt x="170330" y="57533"/>
                  </a:lnTo>
                  <a:lnTo>
                    <a:pt x="143563" y="57533"/>
                  </a:lnTo>
                  <a:lnTo>
                    <a:pt x="140409" y="54379"/>
                  </a:lnTo>
                  <a:lnTo>
                    <a:pt x="99977" y="54379"/>
                  </a:lnTo>
                  <a:lnTo>
                    <a:pt x="0" y="5437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52" name="Google Shape;52;p6"/>
            <p:cNvSpPr/>
            <p:nvPr/>
          </p:nvSpPr>
          <p:spPr>
            <a:xfrm>
              <a:off x="3785650" y="4684225"/>
              <a:ext cx="1984050" cy="544925"/>
            </a:xfrm>
            <a:custGeom>
              <a:avLst/>
              <a:gdLst/>
              <a:ahLst/>
              <a:cxnLst/>
              <a:rect l="l" t="t" r="r" b="b"/>
              <a:pathLst>
                <a:path w="79362" h="21797" extrusionOk="0">
                  <a:moveTo>
                    <a:pt x="0" y="21797"/>
                  </a:moveTo>
                  <a:lnTo>
                    <a:pt x="15952" y="2476"/>
                  </a:lnTo>
                  <a:lnTo>
                    <a:pt x="30106" y="2476"/>
                  </a:lnTo>
                  <a:lnTo>
                    <a:pt x="36284" y="8654"/>
                  </a:lnTo>
                  <a:lnTo>
                    <a:pt x="74366" y="8654"/>
                  </a:lnTo>
                  <a:lnTo>
                    <a:pt x="7936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cxnSp>
          <p:nvCxnSpPr>
            <p:cNvPr id="53" name="Google Shape;53;p6"/>
            <p:cNvCxnSpPr/>
            <p:nvPr/>
          </p:nvCxnSpPr>
          <p:spPr>
            <a:xfrm>
              <a:off x="8599175" y="4156375"/>
              <a:ext cx="0" cy="1067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4899" y="4658424"/>
            <a:ext cx="456876" cy="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720000" y="794275"/>
            <a:ext cx="48552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720000" y="1986050"/>
            <a:ext cx="4855200" cy="20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182702" y="-234952"/>
            <a:ext cx="9024798" cy="5339105"/>
            <a:chOff x="182702" y="-234952"/>
            <a:chExt cx="9024798" cy="5339105"/>
          </a:xfrm>
        </p:grpSpPr>
        <p:pic>
          <p:nvPicPr>
            <p:cNvPr id="60" name="Google Shape;6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298613" y="-283715"/>
              <a:ext cx="1860124" cy="1957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" name="Google Shape;61;p7"/>
            <p:cNvGrpSpPr/>
            <p:nvPr/>
          </p:nvGrpSpPr>
          <p:grpSpPr>
            <a:xfrm>
              <a:off x="182702" y="4549372"/>
              <a:ext cx="1318665" cy="554781"/>
              <a:chOff x="184150" y="4403675"/>
              <a:chExt cx="1412300" cy="594175"/>
            </a:xfrm>
          </p:grpSpPr>
          <p:pic>
            <p:nvPicPr>
              <p:cNvPr id="62" name="Google Shape;62;p7"/>
              <p:cNvPicPr preferRelativeResize="0"/>
              <p:nvPr/>
            </p:nvPicPr>
            <p:blipFill rotWithShape="1">
              <a:blip r:embed="rId3">
                <a:alphaModFix/>
              </a:blip>
              <a:srcRect r="51777"/>
              <a:stretch/>
            </p:blipFill>
            <p:spPr>
              <a:xfrm rot="10800000">
                <a:off x="184150" y="4534925"/>
                <a:ext cx="1190051" cy="46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7"/>
              <p:cNvPicPr preferRelativeResize="0"/>
              <p:nvPr/>
            </p:nvPicPr>
            <p:blipFill rotWithShape="1">
              <a:blip r:embed="rId3">
                <a:alphaModFix/>
              </a:blip>
              <a:srcRect t="-2240" r="42772" b="2230"/>
              <a:stretch/>
            </p:blipFill>
            <p:spPr>
              <a:xfrm rot="10800000">
                <a:off x="184151" y="4403675"/>
                <a:ext cx="1412299" cy="462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4" name="Google Shape;64;p7"/>
          <p:cNvPicPr preferRelativeResize="0"/>
          <p:nvPr/>
        </p:nvPicPr>
        <p:blipFill rotWithShape="1">
          <a:blip r:embed="rId4">
            <a:alphaModFix/>
          </a:blip>
          <a:srcRect l="1941" b="8692"/>
          <a:stretch/>
        </p:blipFill>
        <p:spPr>
          <a:xfrm flipH="1">
            <a:off x="5295899" y="3831200"/>
            <a:ext cx="3854451" cy="13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135550" y="1522704"/>
            <a:ext cx="4872900" cy="15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2135550" y="2842638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2960400" y="1482025"/>
            <a:ext cx="4256400" cy="1526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2" hasCustomPrompt="1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5234950" y="3619525"/>
            <a:ext cx="2697600" cy="602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pic>
          <p:nvPicPr>
            <p:cNvPr id="114" name="Google Shape;114;p15"/>
            <p:cNvPicPr preferRelativeResize="0"/>
            <p:nvPr/>
          </p:nvPicPr>
          <p:blipFill rotWithShape="1">
            <a:blip r:embed="rId2">
              <a:alphaModFix/>
            </a:blip>
            <a:srcRect l="50275" b="6716"/>
            <a:stretch/>
          </p:blipFill>
          <p:spPr>
            <a:xfrm>
              <a:off x="0" y="3173625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5"/>
            <p:cNvPicPr preferRelativeResize="0"/>
            <p:nvPr/>
          </p:nvPicPr>
          <p:blipFill rotWithShape="1">
            <a:blip r:embed="rId2">
              <a:alphaModFix/>
            </a:blip>
            <a:srcRect l="50275" b="6716"/>
            <a:stretch/>
          </p:blipFill>
          <p:spPr>
            <a:xfrm rot="10800000" flipH="1">
              <a:off x="0" y="0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Google Shape;116;p15"/>
            <p:cNvGrpSpPr/>
            <p:nvPr/>
          </p:nvGrpSpPr>
          <p:grpSpPr>
            <a:xfrm flipH="1">
              <a:off x="7056125" y="0"/>
              <a:ext cx="2087874" cy="5143500"/>
              <a:chOff x="4640575" y="0"/>
              <a:chExt cx="2087874" cy="5143500"/>
            </a:xfrm>
          </p:grpSpPr>
          <p:pic>
            <p:nvPicPr>
              <p:cNvPr id="117" name="Google Shape;117;p15"/>
              <p:cNvPicPr preferRelativeResize="0"/>
              <p:nvPr/>
            </p:nvPicPr>
            <p:blipFill rotWithShape="1">
              <a:blip r:embed="rId2">
                <a:alphaModFix/>
              </a:blip>
              <a:srcRect l="50275" b="6716"/>
              <a:stretch/>
            </p:blipFill>
            <p:spPr>
              <a:xfrm>
                <a:off x="4640575" y="3173625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5"/>
              <p:cNvPicPr preferRelativeResize="0"/>
              <p:nvPr/>
            </p:nvPicPr>
            <p:blipFill rotWithShape="1">
              <a:blip r:embed="rId2">
                <a:alphaModFix/>
              </a:blip>
              <a:srcRect l="50275" b="6716"/>
              <a:stretch/>
            </p:blipFill>
            <p:spPr>
              <a:xfrm rot="10800000" flipH="1">
                <a:off x="4640575" y="0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9" name="Google Shape;119;p15"/>
          <p:cNvGrpSpPr/>
          <p:nvPr/>
        </p:nvGrpSpPr>
        <p:grpSpPr>
          <a:xfrm>
            <a:off x="3338114" y="76571"/>
            <a:ext cx="2467774" cy="4990358"/>
            <a:chOff x="3338114" y="76571"/>
            <a:chExt cx="2467774" cy="4990358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8114" y="7657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338114" y="460399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76324" y="38609"/>
            <a:ext cx="456876" cy="24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0"/>
          <p:cNvGrpSpPr/>
          <p:nvPr/>
        </p:nvGrpSpPr>
        <p:grpSpPr>
          <a:xfrm>
            <a:off x="-142003" y="-533617"/>
            <a:ext cx="9427304" cy="6355530"/>
            <a:chOff x="-142003" y="-533617"/>
            <a:chExt cx="9427304" cy="6355530"/>
          </a:xfrm>
        </p:grpSpPr>
        <p:grpSp>
          <p:nvGrpSpPr>
            <p:cNvPr id="160" name="Google Shape;160;p20"/>
            <p:cNvGrpSpPr/>
            <p:nvPr/>
          </p:nvGrpSpPr>
          <p:grpSpPr>
            <a:xfrm>
              <a:off x="-142003" y="-533617"/>
              <a:ext cx="579444" cy="2237680"/>
              <a:chOff x="-142003" y="-533617"/>
              <a:chExt cx="579444" cy="2237680"/>
            </a:xfrm>
          </p:grpSpPr>
          <p:pic>
            <p:nvPicPr>
              <p:cNvPr id="161" name="Google Shape;161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399949">
                <a:off x="-840531" y="164927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Google Shape;162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108">
                <a:off x="-619065" y="647584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" name="Google Shape;163;p20"/>
            <p:cNvGrpSpPr/>
            <p:nvPr/>
          </p:nvGrpSpPr>
          <p:grpSpPr>
            <a:xfrm>
              <a:off x="8705857" y="3584233"/>
              <a:ext cx="579444" cy="2237680"/>
              <a:chOff x="-142003" y="-533617"/>
              <a:chExt cx="579444" cy="2237680"/>
            </a:xfrm>
          </p:grpSpPr>
          <p:pic>
            <p:nvPicPr>
              <p:cNvPr id="164" name="Google Shape;164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399949">
                <a:off x="-840531" y="164927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108">
                <a:off x="-619065" y="647584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6" name="Google Shape;166;p20"/>
          <p:cNvGrpSpPr/>
          <p:nvPr/>
        </p:nvGrpSpPr>
        <p:grpSpPr>
          <a:xfrm>
            <a:off x="-68450" y="0"/>
            <a:ext cx="9020412" cy="4876750"/>
            <a:chOff x="-68450" y="0"/>
            <a:chExt cx="9020412" cy="4876750"/>
          </a:xfrm>
        </p:grpSpPr>
        <p:sp>
          <p:nvSpPr>
            <p:cNvPr id="167" name="Google Shape;167;p20"/>
            <p:cNvSpPr/>
            <p:nvPr/>
          </p:nvSpPr>
          <p:spPr>
            <a:xfrm rot="10800000" flipH="1">
              <a:off x="4000500" y="353400"/>
              <a:ext cx="4951462" cy="1438325"/>
            </a:xfrm>
            <a:custGeom>
              <a:avLst/>
              <a:gdLst/>
              <a:ahLst/>
              <a:cxnLst/>
              <a:rect l="l" t="t" r="r" b="b"/>
              <a:pathLst>
                <a:path w="214558" h="57533" extrusionOk="0">
                  <a:moveTo>
                    <a:pt x="214558" y="0"/>
                  </a:moveTo>
                  <a:lnTo>
                    <a:pt x="192990" y="29881"/>
                  </a:lnTo>
                  <a:lnTo>
                    <a:pt x="192990" y="53696"/>
                  </a:lnTo>
                  <a:lnTo>
                    <a:pt x="172545" y="53696"/>
                  </a:lnTo>
                  <a:lnTo>
                    <a:pt x="170330" y="57533"/>
                  </a:lnTo>
                  <a:lnTo>
                    <a:pt x="143563" y="57533"/>
                  </a:lnTo>
                  <a:lnTo>
                    <a:pt x="140409" y="54379"/>
                  </a:lnTo>
                  <a:lnTo>
                    <a:pt x="99977" y="54379"/>
                  </a:lnTo>
                  <a:lnTo>
                    <a:pt x="0" y="5437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68" name="Google Shape;168;p20"/>
            <p:cNvSpPr/>
            <p:nvPr/>
          </p:nvSpPr>
          <p:spPr>
            <a:xfrm rot="10800000" flipH="1">
              <a:off x="4572000" y="0"/>
              <a:ext cx="1984050" cy="544925"/>
            </a:xfrm>
            <a:custGeom>
              <a:avLst/>
              <a:gdLst/>
              <a:ahLst/>
              <a:cxnLst/>
              <a:rect l="l" t="t" r="r" b="b"/>
              <a:pathLst>
                <a:path w="79362" h="21797" extrusionOk="0">
                  <a:moveTo>
                    <a:pt x="0" y="21797"/>
                  </a:moveTo>
                  <a:lnTo>
                    <a:pt x="15952" y="2476"/>
                  </a:lnTo>
                  <a:lnTo>
                    <a:pt x="30106" y="2476"/>
                  </a:lnTo>
                  <a:lnTo>
                    <a:pt x="36284" y="8654"/>
                  </a:lnTo>
                  <a:lnTo>
                    <a:pt x="74366" y="8654"/>
                  </a:lnTo>
                  <a:lnTo>
                    <a:pt x="7936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cxnSp>
          <p:nvCxnSpPr>
            <p:cNvPr id="169" name="Google Shape;169;p20"/>
            <p:cNvCxnSpPr/>
            <p:nvPr/>
          </p:nvCxnSpPr>
          <p:spPr>
            <a:xfrm rot="10800000">
              <a:off x="-68450" y="4876750"/>
              <a:ext cx="1150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1" r:id="rId8"/>
    <p:sldLayoutId id="2147483666" r:id="rId9"/>
    <p:sldLayoutId id="2147483673" r:id="rId10"/>
    <p:sldLayoutId id="2147483681" r:id="rId11"/>
    <p:sldLayoutId id="214748368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0"/>
          <p:cNvPicPr preferRelativeResize="0"/>
          <p:nvPr/>
        </p:nvPicPr>
        <p:blipFill rotWithShape="1">
          <a:blip r:embed="rId3">
            <a:alphaModFix/>
          </a:blip>
          <a:srcRect l="2123" b="9502"/>
          <a:stretch/>
        </p:blipFill>
        <p:spPr>
          <a:xfrm>
            <a:off x="0" y="3692921"/>
            <a:ext cx="4304653" cy="14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 rotWithShape="1">
          <a:blip r:embed="rId4">
            <a:alphaModFix/>
          </a:blip>
          <a:srcRect t="19097" r="5042" b="2954"/>
          <a:stretch/>
        </p:blipFill>
        <p:spPr>
          <a:xfrm>
            <a:off x="2396525" y="3055175"/>
            <a:ext cx="3716124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519424" y="3535074"/>
            <a:ext cx="456876" cy="2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0"/>
          <p:cNvSpPr txBox="1">
            <a:spLocks noGrp="1"/>
          </p:cNvSpPr>
          <p:nvPr>
            <p:ph type="ctrTitle"/>
          </p:nvPr>
        </p:nvSpPr>
        <p:spPr>
          <a:xfrm>
            <a:off x="874003" y="1500255"/>
            <a:ext cx="7220599" cy="1264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</a:t>
            </a:r>
            <a:r>
              <a:rPr lang="pt-AO" dirty="0"/>
              <a:t>ÁBRICA DE </a:t>
            </a:r>
            <a:r>
              <a:rPr lang="pt-AO" dirty="0">
                <a:solidFill>
                  <a:schemeClr val="accent2"/>
                </a:solidFill>
              </a:rPr>
              <a:t>SUMOS</a:t>
            </a:r>
            <a:endParaRPr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1"/>
          </p:nvPr>
        </p:nvSpPr>
        <p:spPr>
          <a:xfrm>
            <a:off x="5269832" y="3436498"/>
            <a:ext cx="2249668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Presented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dirty="0"/>
              <a:t> Grupo 4</a:t>
            </a:r>
          </a:p>
        </p:txBody>
      </p:sp>
      <p:pic>
        <p:nvPicPr>
          <p:cNvPr id="3" name="Imagem 2" descr="Uma imagem com Gráficos, Tipo de letra, design gráfico, design">
            <a:extLst>
              <a:ext uri="{FF2B5EF4-FFF2-40B4-BE49-F238E27FC236}">
                <a16:creationId xmlns:a16="http://schemas.microsoft.com/office/drawing/2014/main" id="{F75349E6-4913-759D-ED68-E8A022E69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6239" y="499180"/>
            <a:ext cx="2499310" cy="902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ENCHER PACOTES</a:t>
            </a:r>
            <a:endParaRPr dirty="0"/>
          </a:p>
        </p:txBody>
      </p:sp>
      <p:sp>
        <p:nvSpPr>
          <p:cNvPr id="24" name="Google Shape;452;p45">
            <a:extLst>
              <a:ext uri="{FF2B5EF4-FFF2-40B4-BE49-F238E27FC236}">
                <a16:creationId xmlns:a16="http://schemas.microsoft.com/office/drawing/2014/main" id="{86D9CA78-51C9-C2B8-F388-C60E7941FFB1}"/>
              </a:ext>
            </a:extLst>
          </p:cNvPr>
          <p:cNvSpPr txBox="1">
            <a:spLocks/>
          </p:cNvSpPr>
          <p:nvPr/>
        </p:nvSpPr>
        <p:spPr>
          <a:xfrm>
            <a:off x="720000" y="1154927"/>
            <a:ext cx="6783090" cy="160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PT" dirty="0"/>
              <a:t>A fase de enchimento garante que os pacotes sejam enchidos de forma eficiente, simulando o tempo de processamento</a:t>
            </a:r>
            <a:r>
              <a:rPr lang="pt-AO" dirty="0"/>
              <a:t> </a:t>
            </a:r>
            <a:r>
              <a:rPr lang="pt-PT" dirty="0"/>
              <a:t>e atualizando informações relevantes sobre cada pacote. Ao final do processo, os pacotes cheios são movidos para a fila de embalamento, prontos para a próxima etapa.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20EBBF4F-3F89-5170-6905-3D21EDEE5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>
            <a:extLst>
              <a:ext uri="{FF2B5EF4-FFF2-40B4-BE49-F238E27FC236}">
                <a16:creationId xmlns:a16="http://schemas.microsoft.com/office/drawing/2014/main" id="{60732456-45CB-2E36-67BA-8B46740B5B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ENCHER PACOTES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F68923-8F38-38B0-6ECC-DDE818D7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5"/>
            <a:ext cx="5984293" cy="34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7"/>
          <p:cNvSpPr txBox="1">
            <a:spLocks noGrp="1"/>
          </p:cNvSpPr>
          <p:nvPr>
            <p:ph type="title"/>
          </p:nvPr>
        </p:nvSpPr>
        <p:spPr>
          <a:xfrm>
            <a:off x="2960399" y="1482025"/>
            <a:ext cx="5945476" cy="15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VALIDAR PRODUTOS</a:t>
            </a:r>
            <a:endParaRPr lang="pt-PT" dirty="0"/>
          </a:p>
        </p:txBody>
      </p:sp>
      <p:sp>
        <p:nvSpPr>
          <p:cNvPr id="811" name="Google Shape;811;p67"/>
          <p:cNvSpPr txBox="1">
            <a:spLocks noGrp="1"/>
          </p:cNvSpPr>
          <p:nvPr>
            <p:ph type="subTitle" idx="1"/>
          </p:nvPr>
        </p:nvSpPr>
        <p:spPr>
          <a:xfrm>
            <a:off x="5052060" y="3619525"/>
            <a:ext cx="288049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Valida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da fila de </a:t>
            </a:r>
            <a:r>
              <a:rPr dirty="0" err="1"/>
              <a:t>embalamento</a:t>
            </a:r>
            <a:endParaRPr dirty="0"/>
          </a:p>
        </p:txBody>
      </p:sp>
      <p:sp>
        <p:nvSpPr>
          <p:cNvPr id="812" name="Google Shape;812;p67"/>
          <p:cNvSpPr txBox="1">
            <a:spLocks noGrp="1"/>
          </p:cNvSpPr>
          <p:nvPr>
            <p:ph type="title" idx="2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11FBC0FC-28CE-3B36-0F56-F2AF74913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1">
            <a:extLst>
              <a:ext uri="{FF2B5EF4-FFF2-40B4-BE49-F238E27FC236}">
                <a16:creationId xmlns:a16="http://schemas.microsoft.com/office/drawing/2014/main" id="{F5A83F03-112E-D539-9991-0A2EBBAFD2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VALIDAR PRODUTOS</a:t>
            </a:r>
            <a:endParaRPr dirty="0"/>
          </a:p>
        </p:txBody>
      </p:sp>
      <p:sp>
        <p:nvSpPr>
          <p:cNvPr id="871" name="Google Shape;871;p71">
            <a:extLst>
              <a:ext uri="{FF2B5EF4-FFF2-40B4-BE49-F238E27FC236}">
                <a16:creationId xmlns:a16="http://schemas.microsoft.com/office/drawing/2014/main" id="{ABDDA80F-98D4-AB8B-3F5F-7C0DA0DCA3A4}"/>
              </a:ext>
            </a:extLst>
          </p:cNvPr>
          <p:cNvSpPr txBox="1"/>
          <p:nvPr/>
        </p:nvSpPr>
        <p:spPr>
          <a:xfrm>
            <a:off x="5080425" y="1658550"/>
            <a:ext cx="32709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Robot: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def __init__(self, x, y):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self.x = x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self.y = y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def move_up(self):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self.y += 1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def move_down(self):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self.y -= 1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def move_left(self):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self.x -= 1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…………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72" name="Google Shape;872;p71">
            <a:extLst>
              <a:ext uri="{FF2B5EF4-FFF2-40B4-BE49-F238E27FC236}">
                <a16:creationId xmlns:a16="http://schemas.microsoft.com/office/drawing/2014/main" id="{BEA6BD22-4566-1FF0-49B4-4878C40ACEFF}"/>
              </a:ext>
            </a:extLst>
          </p:cNvPr>
          <p:cNvSpPr txBox="1"/>
          <p:nvPr/>
        </p:nvSpPr>
        <p:spPr>
          <a:xfrm>
            <a:off x="713225" y="1180650"/>
            <a:ext cx="4367200" cy="151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Esta opção tem a função de inspecionar cada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pacote na fila de embalamento, garantindo sua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conformidade com os padrões de qualidade.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Pacotes fora do padrão são removidos,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contabilizando prejuízo.</a:t>
            </a:r>
            <a:endParaRPr lang="en-US" i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73" name="Google Shape;873;p71">
            <a:extLst>
              <a:ext uri="{FF2B5EF4-FFF2-40B4-BE49-F238E27FC236}">
                <a16:creationId xmlns:a16="http://schemas.microsoft.com/office/drawing/2014/main" id="{16581AF9-9590-8334-A060-52519BACF375}"/>
              </a:ext>
            </a:extLst>
          </p:cNvPr>
          <p:cNvSpPr txBox="1"/>
          <p:nvPr/>
        </p:nvSpPr>
        <p:spPr>
          <a:xfrm>
            <a:off x="5080425" y="1352825"/>
            <a:ext cx="32709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 dirty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It can start like this:</a:t>
            </a:r>
            <a:endParaRPr sz="1100" b="1" dirty="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5FC8AB-40FE-5EA2-0F34-ACC503BA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923" y="2170917"/>
            <a:ext cx="5092077" cy="23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557ECD24-266C-37DA-40F0-C3B88728C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7">
            <a:extLst>
              <a:ext uri="{FF2B5EF4-FFF2-40B4-BE49-F238E27FC236}">
                <a16:creationId xmlns:a16="http://schemas.microsoft.com/office/drawing/2014/main" id="{ABC71C41-144B-E3A9-1383-C0E50F9D46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0399" y="1482025"/>
            <a:ext cx="5945476" cy="15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ENCAMINHAR PACOTES</a:t>
            </a:r>
            <a:endParaRPr lang="pt-PT" dirty="0"/>
          </a:p>
        </p:txBody>
      </p:sp>
      <p:sp>
        <p:nvSpPr>
          <p:cNvPr id="811" name="Google Shape;811;p67">
            <a:extLst>
              <a:ext uri="{FF2B5EF4-FFF2-40B4-BE49-F238E27FC236}">
                <a16:creationId xmlns:a16="http://schemas.microsoft.com/office/drawing/2014/main" id="{1256A9DF-DAB6-0FD8-E6F9-5F8E1A495E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31920" y="3619525"/>
            <a:ext cx="400063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Encaminha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da fila de </a:t>
            </a:r>
            <a:r>
              <a:rPr dirty="0" err="1"/>
              <a:t>embalamento</a:t>
            </a:r>
            <a:r>
              <a:rPr dirty="0"/>
              <a:t> para a </a:t>
            </a:r>
            <a:r>
              <a:rPr dirty="0" err="1"/>
              <a:t>máquina</a:t>
            </a:r>
            <a:r>
              <a:rPr dirty="0"/>
              <a:t> de </a:t>
            </a:r>
            <a:r>
              <a:rPr dirty="0" err="1"/>
              <a:t>embalamento</a:t>
            </a:r>
            <a:endParaRPr dirty="0"/>
          </a:p>
        </p:txBody>
      </p:sp>
      <p:sp>
        <p:nvSpPr>
          <p:cNvPr id="812" name="Google Shape;812;p67">
            <a:extLst>
              <a:ext uri="{FF2B5EF4-FFF2-40B4-BE49-F238E27FC236}">
                <a16:creationId xmlns:a16="http://schemas.microsoft.com/office/drawing/2014/main" id="{F86B463B-62D2-5E33-A797-BC7885A74A7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72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>
          <a:extLst>
            <a:ext uri="{FF2B5EF4-FFF2-40B4-BE49-F238E27FC236}">
              <a16:creationId xmlns:a16="http://schemas.microsoft.com/office/drawing/2014/main" id="{EC13F069-12B5-806C-D8AF-5ABD500EA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>
            <a:extLst>
              <a:ext uri="{FF2B5EF4-FFF2-40B4-BE49-F238E27FC236}">
                <a16:creationId xmlns:a16="http://schemas.microsoft.com/office/drawing/2014/main" id="{4AA58F6E-48DF-1DFA-348D-A4B98D725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ENCAMINHAR PACOTES</a:t>
            </a:r>
            <a:endParaRPr dirty="0"/>
          </a:p>
        </p:txBody>
      </p:sp>
      <p:sp>
        <p:nvSpPr>
          <p:cNvPr id="24" name="Google Shape;452;p45">
            <a:extLst>
              <a:ext uri="{FF2B5EF4-FFF2-40B4-BE49-F238E27FC236}">
                <a16:creationId xmlns:a16="http://schemas.microsoft.com/office/drawing/2014/main" id="{4EF5D912-6E12-3372-0FBA-E07E6262040D}"/>
              </a:ext>
            </a:extLst>
          </p:cNvPr>
          <p:cNvSpPr txBox="1">
            <a:spLocks/>
          </p:cNvSpPr>
          <p:nvPr/>
        </p:nvSpPr>
        <p:spPr>
          <a:xfrm>
            <a:off x="720000" y="1154927"/>
            <a:ext cx="7704000" cy="160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PT" dirty="0" err="1"/>
              <a:t>Gerencia</a:t>
            </a:r>
            <a:r>
              <a:rPr lang="pt-PT" dirty="0"/>
              <a:t> o fluxo de pacotes da fila de embalamento para a máquina de embalamento, garantindo que apenas pacotes validados e em quantidade adequada sejam processados.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27EEC0-A040-3AEA-F234-E2CC57C9F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23" y="1880170"/>
            <a:ext cx="6332153" cy="25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2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C2191B68-E76B-EEEE-EB90-F50CF7078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7">
            <a:extLst>
              <a:ext uri="{FF2B5EF4-FFF2-40B4-BE49-F238E27FC236}">
                <a16:creationId xmlns:a16="http://schemas.microsoft.com/office/drawing/2014/main" id="{C2EE98C8-7DC6-5905-BB20-7F37B184F4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0399" y="1482025"/>
            <a:ext cx="5945476" cy="15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EMBALAR E EMPILHAR</a:t>
            </a:r>
            <a:endParaRPr lang="pt-PT" dirty="0"/>
          </a:p>
        </p:txBody>
      </p:sp>
      <p:sp>
        <p:nvSpPr>
          <p:cNvPr id="811" name="Google Shape;811;p67">
            <a:extLst>
              <a:ext uri="{FF2B5EF4-FFF2-40B4-BE49-F238E27FC236}">
                <a16:creationId xmlns:a16="http://schemas.microsoft.com/office/drawing/2014/main" id="{3859BE39-3850-E136-0479-C0CDDE97E8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60399" y="3573805"/>
            <a:ext cx="4972151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Embala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</a:t>
            </a:r>
            <a:r>
              <a:rPr dirty="0" err="1"/>
              <a:t>presente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máquina</a:t>
            </a:r>
            <a:r>
              <a:rPr dirty="0"/>
              <a:t> de </a:t>
            </a:r>
            <a:r>
              <a:rPr dirty="0" err="1"/>
              <a:t>embal</a:t>
            </a:r>
            <a:r>
              <a:rPr dirty="0"/>
              <a:t> </a:t>
            </a:r>
            <a:r>
              <a:rPr dirty="0" err="1"/>
              <a:t>amento</a:t>
            </a:r>
            <a:r>
              <a:rPr dirty="0"/>
              <a:t>, e de </a:t>
            </a:r>
            <a:r>
              <a:rPr dirty="0" err="1"/>
              <a:t>seguida</a:t>
            </a:r>
            <a:r>
              <a:rPr dirty="0"/>
              <a:t>, </a:t>
            </a:r>
            <a:r>
              <a:rPr lang="pt-PT" dirty="0"/>
              <a:t>empilha</a:t>
            </a:r>
            <a:r>
              <a:rPr dirty="0"/>
              <a:t> a </a:t>
            </a:r>
            <a:r>
              <a:rPr dirty="0" err="1"/>
              <a:t>embalagem</a:t>
            </a:r>
            <a:r>
              <a:rPr dirty="0"/>
              <a:t>.</a:t>
            </a:r>
          </a:p>
        </p:txBody>
      </p:sp>
      <p:sp>
        <p:nvSpPr>
          <p:cNvPr id="812" name="Google Shape;812;p67">
            <a:extLst>
              <a:ext uri="{FF2B5EF4-FFF2-40B4-BE49-F238E27FC236}">
                <a16:creationId xmlns:a16="http://schemas.microsoft.com/office/drawing/2014/main" id="{EF85DB7F-468C-A4CB-AB7A-1BD2FF62BD1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21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>
          <a:extLst>
            <a:ext uri="{FF2B5EF4-FFF2-40B4-BE49-F238E27FC236}">
              <a16:creationId xmlns:a16="http://schemas.microsoft.com/office/drawing/2014/main" id="{9CEC383E-4AA1-5C09-D4AA-B6BE4F91D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>
            <a:extLst>
              <a:ext uri="{FF2B5EF4-FFF2-40B4-BE49-F238E27FC236}">
                <a16:creationId xmlns:a16="http://schemas.microsoft.com/office/drawing/2014/main" id="{FB7AC78C-691F-6FF3-62FD-E8A253D65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EMBALAR E EMPILHAR</a:t>
            </a:r>
            <a:endParaRPr dirty="0"/>
          </a:p>
        </p:txBody>
      </p:sp>
      <p:sp>
        <p:nvSpPr>
          <p:cNvPr id="24" name="Google Shape;452;p45">
            <a:extLst>
              <a:ext uri="{FF2B5EF4-FFF2-40B4-BE49-F238E27FC236}">
                <a16:creationId xmlns:a16="http://schemas.microsoft.com/office/drawing/2014/main" id="{6DE48D01-7656-9996-D6EF-FB18523BF01F}"/>
              </a:ext>
            </a:extLst>
          </p:cNvPr>
          <p:cNvSpPr txBox="1">
            <a:spLocks/>
          </p:cNvSpPr>
          <p:nvPr/>
        </p:nvSpPr>
        <p:spPr>
          <a:xfrm>
            <a:off x="720000" y="1154927"/>
            <a:ext cx="7704000" cy="160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PT" dirty="0"/>
              <a:t>Esta opção é crucial para simular as etapas finais de embalagem e empilhamento dos pacotes de sumo. Ela retira os pacotes</a:t>
            </a:r>
            <a:r>
              <a:rPr lang="pt-AO" dirty="0"/>
              <a:t> </a:t>
            </a:r>
            <a:r>
              <a:rPr lang="pt-PT" dirty="0"/>
              <a:t>processados da máquina de embalamento, os agrupa em embalagens e, em</a:t>
            </a:r>
            <a:r>
              <a:rPr lang="pt-AO" dirty="0"/>
              <a:t> </a:t>
            </a:r>
            <a:r>
              <a:rPr lang="pt-PT" dirty="0"/>
              <a:t>seguida, empilha essas embalagens.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F40D68-0048-C6E9-522C-A7C9A06D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17" y="2075382"/>
            <a:ext cx="5378075" cy="26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8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39B12FBD-2105-AC92-FAED-D6EDAAB8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>
            <a:extLst>
              <a:ext uri="{FF2B5EF4-FFF2-40B4-BE49-F238E27FC236}">
                <a16:creationId xmlns:a16="http://schemas.microsoft.com/office/drawing/2014/main" id="{20FA2A38-2FDC-6619-00AC-6F04D00D1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572884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IMPRIMIR</a:t>
            </a:r>
          </a:p>
        </p:txBody>
      </p:sp>
      <p:sp>
        <p:nvSpPr>
          <p:cNvPr id="440" name="Google Shape;440;p44">
            <a:extLst>
              <a:ext uri="{FF2B5EF4-FFF2-40B4-BE49-F238E27FC236}">
                <a16:creationId xmlns:a16="http://schemas.microsoft.com/office/drawing/2014/main" id="{AA89D02D-3AC2-2B7B-A3CC-D766CA82C3E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6</a:t>
            </a:r>
            <a:endParaRPr dirty="0"/>
          </a:p>
        </p:txBody>
      </p:sp>
      <p:sp>
        <p:nvSpPr>
          <p:cNvPr id="441" name="Google Shape;441;p44">
            <a:extLst>
              <a:ext uri="{FF2B5EF4-FFF2-40B4-BE49-F238E27FC236}">
                <a16:creationId xmlns:a16="http://schemas.microsoft.com/office/drawing/2014/main" id="{47977FA6-12E6-C854-3C3E-27464BE9FA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02324" y="3344388"/>
            <a:ext cx="5435736" cy="72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Imprime</a:t>
            </a:r>
            <a:r>
              <a:rPr dirty="0"/>
              <a:t> a fila de </a:t>
            </a:r>
            <a:r>
              <a:rPr dirty="0" err="1"/>
              <a:t>enchimento</a:t>
            </a:r>
            <a:r>
              <a:rPr dirty="0"/>
              <a:t>, de </a:t>
            </a:r>
            <a:r>
              <a:rPr dirty="0" err="1"/>
              <a:t>embalamento</a:t>
            </a:r>
            <a:r>
              <a:rPr dirty="0"/>
              <a:t> e a </a:t>
            </a:r>
            <a:r>
              <a:rPr dirty="0" err="1"/>
              <a:t>pilha</a:t>
            </a:r>
            <a:r>
              <a:rPr dirty="0"/>
              <a:t> de </a:t>
            </a:r>
            <a:r>
              <a:rPr dirty="0" err="1"/>
              <a:t>embalagem</a:t>
            </a:r>
            <a:r>
              <a:rPr dirty="0"/>
              <a:t>.</a:t>
            </a:r>
          </a:p>
        </p:txBody>
      </p:sp>
      <p:pic>
        <p:nvPicPr>
          <p:cNvPr id="442" name="Google Shape;442;p44">
            <a:extLst>
              <a:ext uri="{FF2B5EF4-FFF2-40B4-BE49-F238E27FC236}">
                <a16:creationId xmlns:a16="http://schemas.microsoft.com/office/drawing/2014/main" id="{9B453D63-DC87-429E-3393-649BA01FEC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>
            <a:extLst>
              <a:ext uri="{FF2B5EF4-FFF2-40B4-BE49-F238E27FC236}">
                <a16:creationId xmlns:a16="http://schemas.microsoft.com/office/drawing/2014/main" id="{7F2E5E90-9A4D-A6A6-F11E-D4C4E6D1B13D}"/>
              </a:ext>
            </a:extLst>
          </p:cNvPr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>
              <a:extLst>
                <a:ext uri="{FF2B5EF4-FFF2-40B4-BE49-F238E27FC236}">
                  <a16:creationId xmlns:a16="http://schemas.microsoft.com/office/drawing/2014/main" id="{B8BED38F-01A0-ED1C-23B2-FD84ADDBD39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>
              <a:extLst>
                <a:ext uri="{FF2B5EF4-FFF2-40B4-BE49-F238E27FC236}">
                  <a16:creationId xmlns:a16="http://schemas.microsoft.com/office/drawing/2014/main" id="{70D92F52-BA97-D716-A216-034B100468B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34811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IMPRIMIR</a:t>
            </a:r>
            <a:endParaRPr dirty="0"/>
          </a:p>
        </p:txBody>
      </p:sp>
      <p:sp>
        <p:nvSpPr>
          <p:cNvPr id="879" name="Google Shape;879;p72"/>
          <p:cNvSpPr txBox="1"/>
          <p:nvPr/>
        </p:nvSpPr>
        <p:spPr>
          <a:xfrm>
            <a:off x="713250" y="1110932"/>
            <a:ext cx="6714684" cy="239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Esta opção oferece um menu interativo para que o usuário possa visualizar o</a:t>
            </a:r>
            <a:r>
              <a:rPr lang="pt-AO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conteúdo das filas de enchimento e embalamento, bem como das pilhas de embalagem. Isso</a:t>
            </a:r>
            <a:r>
              <a:rPr lang="pt-AO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permite acompanhar o fluxo de produção e verificar o estado de cada etapa do processo.</a:t>
            </a:r>
            <a:endParaRPr lang="en-US" sz="20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>
            <a:spLocks noGrp="1"/>
          </p:cNvSpPr>
          <p:nvPr>
            <p:ph type="title"/>
          </p:nvPr>
        </p:nvSpPr>
        <p:spPr>
          <a:xfrm>
            <a:off x="720000" y="450202"/>
            <a:ext cx="4855200" cy="63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sz="3200" dirty="0"/>
              <a:t>INTRODUÇÃO</a:t>
            </a:r>
            <a:endParaRPr sz="3200" dirty="0"/>
          </a:p>
        </p:txBody>
      </p:sp>
      <p:sp>
        <p:nvSpPr>
          <p:cNvPr id="458" name="Google Shape;458;p46"/>
          <p:cNvSpPr txBox="1">
            <a:spLocks noGrp="1"/>
          </p:cNvSpPr>
          <p:nvPr>
            <p:ph type="subTitle" idx="1"/>
          </p:nvPr>
        </p:nvSpPr>
        <p:spPr>
          <a:xfrm>
            <a:off x="720000" y="1291614"/>
            <a:ext cx="7989660" cy="2766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/>
              <a:t>Uma fábrica de enchimento de sumos busca adquirir novas máquinas para melhorar sua produção. Antes de comprar as máquinas, foi solicitada a simulação do processo produtivo, permitindo avaliar o desempenho das máquinas e identificar possíveis restrições no fluxo de produção.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30399B83-68E9-AD46-567B-401B64380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>
            <a:extLst>
              <a:ext uri="{FF2B5EF4-FFF2-40B4-BE49-F238E27FC236}">
                <a16:creationId xmlns:a16="http://schemas.microsoft.com/office/drawing/2014/main" id="{4C51CBBF-A938-4165-11F0-4EEC94CC3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IMPRIMIR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7C53A9-D455-B3C0-1772-E7044314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64958"/>
            <a:ext cx="5579502" cy="363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D60051BA-7A4F-FE8F-4EA3-EBAC2A107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>
            <a:extLst>
              <a:ext uri="{FF2B5EF4-FFF2-40B4-BE49-F238E27FC236}">
                <a16:creationId xmlns:a16="http://schemas.microsoft.com/office/drawing/2014/main" id="{3FA5D8E3-B4EA-988A-A70C-C8D2CA65C2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335" y="2352475"/>
            <a:ext cx="5961505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Terminar</a:t>
            </a:r>
            <a:r>
              <a:rPr dirty="0"/>
              <a:t> </a:t>
            </a:r>
            <a:r>
              <a:rPr dirty="0" err="1"/>
              <a:t>sessão</a:t>
            </a:r>
            <a:endParaRPr dirty="0"/>
          </a:p>
        </p:txBody>
      </p:sp>
      <p:sp>
        <p:nvSpPr>
          <p:cNvPr id="440" name="Google Shape;440;p44">
            <a:extLst>
              <a:ext uri="{FF2B5EF4-FFF2-40B4-BE49-F238E27FC236}">
                <a16:creationId xmlns:a16="http://schemas.microsoft.com/office/drawing/2014/main" id="{2541FB0F-F87D-C58D-B967-A232EEBB91F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7</a:t>
            </a:r>
            <a:endParaRPr dirty="0"/>
          </a:p>
        </p:txBody>
      </p:sp>
      <p:sp>
        <p:nvSpPr>
          <p:cNvPr id="441" name="Google Shape;441;p44">
            <a:extLst>
              <a:ext uri="{FF2B5EF4-FFF2-40B4-BE49-F238E27FC236}">
                <a16:creationId xmlns:a16="http://schemas.microsoft.com/office/drawing/2014/main" id="{E67E2A12-20EE-4AFC-F9F8-E73B314929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02335" y="3399475"/>
            <a:ext cx="5732916" cy="72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Termina a </a:t>
            </a:r>
            <a:r>
              <a:rPr dirty="0" err="1"/>
              <a:t>sessão</a:t>
            </a:r>
            <a:r>
              <a:rPr dirty="0"/>
              <a:t> e </a:t>
            </a:r>
            <a:r>
              <a:rPr dirty="0" err="1"/>
              <a:t>gera</a:t>
            </a:r>
            <a:r>
              <a:rPr dirty="0"/>
              <a:t> um </a:t>
            </a:r>
            <a:r>
              <a:rPr dirty="0" err="1"/>
              <a:t>relatório</a:t>
            </a:r>
            <a:r>
              <a:rPr lang="pt-PT" dirty="0"/>
              <a:t> da simulação</a:t>
            </a:r>
            <a:r>
              <a:rPr lang="pt-AO" dirty="0"/>
              <a:t> da fábrica.</a:t>
            </a:r>
            <a:endParaRPr dirty="0"/>
          </a:p>
        </p:txBody>
      </p:sp>
      <p:pic>
        <p:nvPicPr>
          <p:cNvPr id="442" name="Google Shape;442;p44">
            <a:extLst>
              <a:ext uri="{FF2B5EF4-FFF2-40B4-BE49-F238E27FC236}">
                <a16:creationId xmlns:a16="http://schemas.microsoft.com/office/drawing/2014/main" id="{DCE415DF-A204-3946-34A7-564E7689B4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>
            <a:extLst>
              <a:ext uri="{FF2B5EF4-FFF2-40B4-BE49-F238E27FC236}">
                <a16:creationId xmlns:a16="http://schemas.microsoft.com/office/drawing/2014/main" id="{579476C4-5F2F-FBEC-721F-AA3D8E71058D}"/>
              </a:ext>
            </a:extLst>
          </p:cNvPr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>
              <a:extLst>
                <a:ext uri="{FF2B5EF4-FFF2-40B4-BE49-F238E27FC236}">
                  <a16:creationId xmlns:a16="http://schemas.microsoft.com/office/drawing/2014/main" id="{C9FBFFEE-8936-5FDF-3D59-F29FA9355F7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>
              <a:extLst>
                <a:ext uri="{FF2B5EF4-FFF2-40B4-BE49-F238E27FC236}">
                  <a16:creationId xmlns:a16="http://schemas.microsoft.com/office/drawing/2014/main" id="{27ECBC4F-E5FC-2DE2-81D0-47D52E06AD1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7721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>
          <a:extLst>
            <a:ext uri="{FF2B5EF4-FFF2-40B4-BE49-F238E27FC236}">
              <a16:creationId xmlns:a16="http://schemas.microsoft.com/office/drawing/2014/main" id="{B5F05794-6EBF-F2DD-F35D-31D73D0B2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2">
            <a:extLst>
              <a:ext uri="{FF2B5EF4-FFF2-40B4-BE49-F238E27FC236}">
                <a16:creationId xmlns:a16="http://schemas.microsoft.com/office/drawing/2014/main" id="{29C9C734-A351-22B9-C029-35743920C0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TERMINAR SESSÃO</a:t>
            </a:r>
          </a:p>
        </p:txBody>
      </p:sp>
      <p:sp>
        <p:nvSpPr>
          <p:cNvPr id="879" name="Google Shape;879;p72">
            <a:extLst>
              <a:ext uri="{FF2B5EF4-FFF2-40B4-BE49-F238E27FC236}">
                <a16:creationId xmlns:a16="http://schemas.microsoft.com/office/drawing/2014/main" id="{D85989DC-56F7-A803-D5B1-16DA3EBFD530}"/>
              </a:ext>
            </a:extLst>
          </p:cNvPr>
          <p:cNvSpPr txBox="1"/>
          <p:nvPr/>
        </p:nvSpPr>
        <p:spPr>
          <a:xfrm>
            <a:off x="713250" y="1110932"/>
            <a:ext cx="7717500" cy="92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Esta seção do código é responsável por encerrar a simulação da fábrica de sucos, gerar o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relatório final e oferecer ao usuário a opção de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iniciar uma nova simulação ou encerrar o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programa.</a:t>
            </a:r>
            <a:endParaRPr lang="en-US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580571-0043-754E-F5C8-953A8BF7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587" y="1834019"/>
            <a:ext cx="5234826" cy="29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3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>
          <a:extLst>
            <a:ext uri="{FF2B5EF4-FFF2-40B4-BE49-F238E27FC236}">
              <a16:creationId xmlns:a16="http://schemas.microsoft.com/office/drawing/2014/main" id="{AC67421E-1023-5D0C-4C02-3C81DC02E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2">
            <a:extLst>
              <a:ext uri="{FF2B5EF4-FFF2-40B4-BE49-F238E27FC236}">
                <a16:creationId xmlns:a16="http://schemas.microsoft.com/office/drawing/2014/main" id="{73179496-1C70-077D-758A-A6C11EDAF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1421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RELATÓRIO DA SIMULAÇÃO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4DA513-B0CA-E4F8-179F-964BA7EB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82" y="1017725"/>
            <a:ext cx="4691244" cy="38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98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>
            <a:spLocks noGrp="1"/>
          </p:cNvSpPr>
          <p:nvPr>
            <p:ph type="title"/>
          </p:nvPr>
        </p:nvSpPr>
        <p:spPr>
          <a:xfrm>
            <a:off x="2135550" y="1522704"/>
            <a:ext cx="4872900" cy="15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FIM</a:t>
            </a:r>
            <a:r>
              <a:rPr lang="de" dirty="0"/>
              <a:t>!</a:t>
            </a:r>
            <a:endParaRPr dirty="0"/>
          </a:p>
        </p:txBody>
      </p:sp>
      <p:grpSp>
        <p:nvGrpSpPr>
          <p:cNvPr id="427" name="Google Shape;427;p43"/>
          <p:cNvGrpSpPr/>
          <p:nvPr/>
        </p:nvGrpSpPr>
        <p:grpSpPr>
          <a:xfrm>
            <a:off x="-9533" y="-7"/>
            <a:ext cx="2400327" cy="4724750"/>
            <a:chOff x="177793" y="152400"/>
            <a:chExt cx="2292357" cy="4512224"/>
          </a:xfrm>
        </p:grpSpPr>
        <p:pic>
          <p:nvPicPr>
            <p:cNvPr id="428" name="Google Shape;428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668274" y="3042918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43"/>
            <p:cNvPicPr preferRelativeResize="0"/>
            <p:nvPr/>
          </p:nvPicPr>
          <p:blipFill rotWithShape="1">
            <a:blip r:embed="rId4">
              <a:alphaModFix/>
            </a:blip>
            <a:srcRect l="50000" b="6182"/>
            <a:stretch/>
          </p:blipFill>
          <p:spPr>
            <a:xfrm rot="5400000">
              <a:off x="109262" y="220938"/>
              <a:ext cx="2429426" cy="2292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" name="Google Shape;430;p43"/>
          <p:cNvGrpSpPr/>
          <p:nvPr/>
        </p:nvGrpSpPr>
        <p:grpSpPr>
          <a:xfrm>
            <a:off x="6528101" y="407029"/>
            <a:ext cx="2854722" cy="5057501"/>
            <a:chOff x="6456869" y="482600"/>
            <a:chExt cx="2726313" cy="4830008"/>
          </a:xfrm>
        </p:grpSpPr>
        <p:grpSp>
          <p:nvGrpSpPr>
            <p:cNvPr id="431" name="Google Shape;431;p43"/>
            <p:cNvGrpSpPr/>
            <p:nvPr/>
          </p:nvGrpSpPr>
          <p:grpSpPr>
            <a:xfrm>
              <a:off x="6673843" y="482600"/>
              <a:ext cx="2292357" cy="4512224"/>
              <a:chOff x="6667493" y="482600"/>
              <a:chExt cx="2292357" cy="4512224"/>
            </a:xfrm>
          </p:grpSpPr>
          <p:pic>
            <p:nvPicPr>
              <p:cNvPr id="432" name="Google Shape;432;p4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>
                <a:off x="7338144" y="1328667"/>
                <a:ext cx="2467773" cy="7756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3" name="Google Shape;433;p43"/>
              <p:cNvPicPr preferRelativeResize="0"/>
              <p:nvPr/>
            </p:nvPicPr>
            <p:blipFill rotWithShape="1">
              <a:blip r:embed="rId4">
                <a:alphaModFix/>
              </a:blip>
              <a:srcRect l="50000" b="6182"/>
              <a:stretch/>
            </p:blipFill>
            <p:spPr>
              <a:xfrm rot="-5400000">
                <a:off x="6598955" y="2633936"/>
                <a:ext cx="2429426" cy="2292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4" name="Google Shape;434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700000">
              <a:off x="6586139" y="3255544"/>
              <a:ext cx="2467772" cy="13878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72E0D9E9-8894-377E-5138-5B0A73AF9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1"/>
          <p:cNvSpPr txBox="1">
            <a:spLocks noGrp="1"/>
          </p:cNvSpPr>
          <p:nvPr>
            <p:ph type="title"/>
          </p:nvPr>
        </p:nvSpPr>
        <p:spPr>
          <a:xfrm>
            <a:off x="1148670" y="326225"/>
            <a:ext cx="68466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PROGRAMA FÁBRICA DE SUMOS</a:t>
            </a:r>
            <a:endParaRPr dirty="0"/>
          </a:p>
        </p:txBody>
      </p:sp>
      <p:sp>
        <p:nvSpPr>
          <p:cNvPr id="873" name="Google Shape;873;p71"/>
          <p:cNvSpPr txBox="1"/>
          <p:nvPr/>
        </p:nvSpPr>
        <p:spPr>
          <a:xfrm>
            <a:off x="5080425" y="1352825"/>
            <a:ext cx="32709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It can start like this:</a:t>
            </a:r>
            <a:endParaRPr sz="11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B6055B-DB60-291D-AAB2-C5A968916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70" y="1017725"/>
            <a:ext cx="6846660" cy="3536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572884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INSERIR PACOTE</a:t>
            </a:r>
            <a:endParaRPr dirty="0"/>
          </a:p>
        </p:txBody>
      </p:sp>
      <p:sp>
        <p:nvSpPr>
          <p:cNvPr id="440" name="Google Shape;440;p44"/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01</a:t>
            </a:r>
            <a:endParaRPr dirty="0"/>
          </a:p>
        </p:txBody>
      </p:sp>
      <p:sp>
        <p:nvSpPr>
          <p:cNvPr id="441" name="Google Shape;441;p44"/>
          <p:cNvSpPr txBox="1">
            <a:spLocks noGrp="1"/>
          </p:cNvSpPr>
          <p:nvPr>
            <p:ph type="subTitle" idx="1"/>
          </p:nvPr>
        </p:nvSpPr>
        <p:spPr>
          <a:xfrm>
            <a:off x="1902324" y="3344388"/>
            <a:ext cx="5435736" cy="72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Insere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</a:t>
            </a:r>
            <a:r>
              <a:rPr dirty="0" err="1"/>
              <a:t>manualmente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automaticamente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fila de </a:t>
            </a:r>
            <a:r>
              <a:rPr dirty="0" err="1"/>
              <a:t>enchimento</a:t>
            </a:r>
            <a:endParaRPr dirty="0"/>
          </a:p>
        </p:txBody>
      </p:sp>
      <p:pic>
        <p:nvPicPr>
          <p:cNvPr id="442" name="Google Shape;442;p44"/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/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INSERIR PACOTES</a:t>
            </a:r>
            <a:endParaRPr dirty="0"/>
          </a:p>
        </p:txBody>
      </p:sp>
      <p:sp>
        <p:nvSpPr>
          <p:cNvPr id="451" name="Google Shape;451;p45"/>
          <p:cNvSpPr txBox="1">
            <a:spLocks noGrp="1"/>
          </p:cNvSpPr>
          <p:nvPr>
            <p:ph type="subTitle" idx="1"/>
          </p:nvPr>
        </p:nvSpPr>
        <p:spPr>
          <a:xfrm>
            <a:off x="4845613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Lê dados de pacotes de um arquivo de texto e os insere automaticamente nas filas de enchimento.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nome do arquivo é fornecido como parâmetro para a função.</a:t>
            </a:r>
            <a:endParaRPr dirty="0"/>
          </a:p>
        </p:txBody>
      </p:sp>
      <p:sp>
        <p:nvSpPr>
          <p:cNvPr id="452" name="Google Shape;452;p45"/>
          <p:cNvSpPr txBox="1">
            <a:spLocks noGrp="1"/>
          </p:cNvSpPr>
          <p:nvPr>
            <p:ph type="subTitle" idx="2"/>
          </p:nvPr>
        </p:nvSpPr>
        <p:spPr>
          <a:xfrm>
            <a:off x="720000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Permite ao usuário inserir manualmente um pacote de sumo na fila de enchimento, especificando o tipo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(PA - 200ml ou PB - 1000ml) e o peso (em ml).</a:t>
            </a:r>
            <a:endParaRPr dirty="0"/>
          </a:p>
        </p:txBody>
      </p:sp>
      <p:sp>
        <p:nvSpPr>
          <p:cNvPr id="2" name="Google Shape;450;p45">
            <a:extLst>
              <a:ext uri="{FF2B5EF4-FFF2-40B4-BE49-F238E27FC236}">
                <a16:creationId xmlns:a16="http://schemas.microsoft.com/office/drawing/2014/main" id="{E1EA2995-A089-2001-6C76-4453C1A0B37C}"/>
              </a:ext>
            </a:extLst>
          </p:cNvPr>
          <p:cNvSpPr txBox="1">
            <a:spLocks/>
          </p:cNvSpPr>
          <p:nvPr/>
        </p:nvSpPr>
        <p:spPr>
          <a:xfrm>
            <a:off x="720000" y="1158425"/>
            <a:ext cx="342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pt-AO" sz="2000" dirty="0"/>
              <a:t>MANUAL</a:t>
            </a:r>
          </a:p>
        </p:txBody>
      </p:sp>
      <p:sp>
        <p:nvSpPr>
          <p:cNvPr id="3" name="Google Shape;450;p45">
            <a:extLst>
              <a:ext uri="{FF2B5EF4-FFF2-40B4-BE49-F238E27FC236}">
                <a16:creationId xmlns:a16="http://schemas.microsoft.com/office/drawing/2014/main" id="{DC2707E1-A8A9-674A-9ACD-F84A7D7F587C}"/>
              </a:ext>
            </a:extLst>
          </p:cNvPr>
          <p:cNvSpPr txBox="1">
            <a:spLocks/>
          </p:cNvSpPr>
          <p:nvPr/>
        </p:nvSpPr>
        <p:spPr>
          <a:xfrm>
            <a:off x="4845613" y="1158425"/>
            <a:ext cx="342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pt-AO" sz="2000" dirty="0"/>
              <a:t>AUTOMÁTICO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F9BAE712-ADB2-6E6C-D00E-0C25AC72E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>
            <a:extLst>
              <a:ext uri="{FF2B5EF4-FFF2-40B4-BE49-F238E27FC236}">
                <a16:creationId xmlns:a16="http://schemas.microsoft.com/office/drawing/2014/main" id="{028DE539-27F1-2CEF-62A1-1286A2675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INSERIR PACOTES MANUALMENTE</a:t>
            </a: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055F4A2-714F-A860-24F0-6713822EF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68" y="1017725"/>
            <a:ext cx="4585409" cy="34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9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4CCC2B58-5077-2F1A-3B3E-4DB007678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>
            <a:extLst>
              <a:ext uri="{FF2B5EF4-FFF2-40B4-BE49-F238E27FC236}">
                <a16:creationId xmlns:a16="http://schemas.microsoft.com/office/drawing/2014/main" id="{633F2DBE-45F0-03D7-3392-9554574D6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INSERIR PACOTES AUTOMATICAMENTE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BCF622-971D-FA2A-294B-CC2D4440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18" y="1105407"/>
            <a:ext cx="6812164" cy="34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9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>
          <a:extLst>
            <a:ext uri="{FF2B5EF4-FFF2-40B4-BE49-F238E27FC236}">
              <a16:creationId xmlns:a16="http://schemas.microsoft.com/office/drawing/2014/main" id="{886B874F-36A5-2144-8E3B-EDA99BC8D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2">
            <a:extLst>
              <a:ext uri="{FF2B5EF4-FFF2-40B4-BE49-F238E27FC236}">
                <a16:creationId xmlns:a16="http://schemas.microsoft.com/office/drawing/2014/main" id="{4CF85672-E129-733E-14DC-0F07F61375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PACOTES EM ARQUIVO DE TEXTO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87F901-9982-54ED-5B80-FFCA2C3C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24" y="1222901"/>
            <a:ext cx="359142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0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2C1BACA1-A182-19E8-4AEE-C78BD3E49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>
            <a:extLst>
              <a:ext uri="{FF2B5EF4-FFF2-40B4-BE49-F238E27FC236}">
                <a16:creationId xmlns:a16="http://schemas.microsoft.com/office/drawing/2014/main" id="{619EC2F3-4A9F-A7BE-ACC3-8E4B7502CF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572884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ENCHER PACOTES</a:t>
            </a:r>
            <a:endParaRPr dirty="0"/>
          </a:p>
        </p:txBody>
      </p:sp>
      <p:sp>
        <p:nvSpPr>
          <p:cNvPr id="440" name="Google Shape;440;p44">
            <a:extLst>
              <a:ext uri="{FF2B5EF4-FFF2-40B4-BE49-F238E27FC236}">
                <a16:creationId xmlns:a16="http://schemas.microsoft.com/office/drawing/2014/main" id="{5084FA34-B608-149D-DA94-AEC43FD943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2</a:t>
            </a:r>
            <a:endParaRPr dirty="0"/>
          </a:p>
        </p:txBody>
      </p:sp>
      <p:sp>
        <p:nvSpPr>
          <p:cNvPr id="441" name="Google Shape;441;p44">
            <a:extLst>
              <a:ext uri="{FF2B5EF4-FFF2-40B4-BE49-F238E27FC236}">
                <a16:creationId xmlns:a16="http://schemas.microsoft.com/office/drawing/2014/main" id="{39BC1353-424E-F2F1-6F57-C2AB6C42F9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02324" y="3344388"/>
            <a:ext cx="5435736" cy="72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Enche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do </a:t>
            </a:r>
            <a:r>
              <a:rPr dirty="0" err="1"/>
              <a:t>tipo</a:t>
            </a:r>
            <a:r>
              <a:rPr dirty="0"/>
              <a:t> PA e PB que </a:t>
            </a:r>
            <a:r>
              <a:rPr dirty="0" err="1"/>
              <a:t>aguardam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fila e move-</a:t>
            </a:r>
            <a:r>
              <a:rPr dirty="0" err="1"/>
              <a:t>os</a:t>
            </a:r>
            <a:r>
              <a:rPr dirty="0"/>
              <a:t> para a fila de </a:t>
            </a:r>
            <a:r>
              <a:rPr dirty="0" err="1"/>
              <a:t>embalamento</a:t>
            </a:r>
            <a:r>
              <a:rPr dirty="0"/>
              <a:t>.</a:t>
            </a:r>
          </a:p>
        </p:txBody>
      </p:sp>
      <p:pic>
        <p:nvPicPr>
          <p:cNvPr id="442" name="Google Shape;442;p44">
            <a:extLst>
              <a:ext uri="{FF2B5EF4-FFF2-40B4-BE49-F238E27FC236}">
                <a16:creationId xmlns:a16="http://schemas.microsoft.com/office/drawing/2014/main" id="{98F11C65-1209-A5F5-F072-8E2E6AA830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>
            <a:extLst>
              <a:ext uri="{FF2B5EF4-FFF2-40B4-BE49-F238E27FC236}">
                <a16:creationId xmlns:a16="http://schemas.microsoft.com/office/drawing/2014/main" id="{566AA9FC-FE1F-AD09-8179-DF5EA8360C3F}"/>
              </a:ext>
            </a:extLst>
          </p:cNvPr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>
              <a:extLst>
                <a:ext uri="{FF2B5EF4-FFF2-40B4-BE49-F238E27FC236}">
                  <a16:creationId xmlns:a16="http://schemas.microsoft.com/office/drawing/2014/main" id="{8C3D0886-82C9-A34E-3E0C-5AF4C1C40DE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>
              <a:extLst>
                <a:ext uri="{FF2B5EF4-FFF2-40B4-BE49-F238E27FC236}">
                  <a16:creationId xmlns:a16="http://schemas.microsoft.com/office/drawing/2014/main" id="{AA700052-C2CC-1304-EEC9-4B0C5A43F50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4894448"/>
      </p:ext>
    </p:extLst>
  </p:cSld>
  <p:clrMapOvr>
    <a:masterClrMapping/>
  </p:clrMapOvr>
</p:sld>
</file>

<file path=ppt/theme/theme1.xml><?xml version="1.0" encoding="utf-8"?>
<a:theme xmlns:a="http://schemas.openxmlformats.org/drawingml/2006/main" name="Bachelor in Robotics Engineering by Slidesgo">
  <a:themeElements>
    <a:clrScheme name="Simple Light">
      <a:dk1>
        <a:srgbClr val="1F164D"/>
      </a:dk1>
      <a:lt1>
        <a:srgbClr val="F9F9F9"/>
      </a:lt1>
      <a:dk2>
        <a:srgbClr val="E8E8E8"/>
      </a:dk2>
      <a:lt2>
        <a:srgbClr val="C1C1C1"/>
      </a:lt2>
      <a:accent1>
        <a:srgbClr val="6F79E3"/>
      </a:accent1>
      <a:accent2>
        <a:srgbClr val="433ABA"/>
      </a:accent2>
      <a:accent3>
        <a:srgbClr val="130994"/>
      </a:accent3>
      <a:accent4>
        <a:srgbClr val="FFFFFF"/>
      </a:accent4>
      <a:accent5>
        <a:srgbClr val="FFFFFF"/>
      </a:accent5>
      <a:accent6>
        <a:srgbClr val="FFFFFF"/>
      </a:accent6>
      <a:hlink>
        <a:srgbClr val="1F1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585</Words>
  <Application>Microsoft Office PowerPoint</Application>
  <PresentationFormat>Apresentação no Ecrã (16:9)</PresentationFormat>
  <Paragraphs>68</Paragraphs>
  <Slides>24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9" baseType="lpstr">
      <vt:lpstr>Archivo</vt:lpstr>
      <vt:lpstr>Arial</vt:lpstr>
      <vt:lpstr>IBM Plex Mono</vt:lpstr>
      <vt:lpstr>Nunito Light</vt:lpstr>
      <vt:lpstr>Bachelor in Robotics Engineering by Slidesgo</vt:lpstr>
      <vt:lpstr>FÁBRICA DE SUMOS</vt:lpstr>
      <vt:lpstr>INTRODUÇÃO</vt:lpstr>
      <vt:lpstr>PROGRAMA FÁBRICA DE SUMOS</vt:lpstr>
      <vt:lpstr>INSERIR PACOTE</vt:lpstr>
      <vt:lpstr>INSERIR PACOTES</vt:lpstr>
      <vt:lpstr>INSERIR PACOTES MANUALMENTE</vt:lpstr>
      <vt:lpstr>INSERIR PACOTES AUTOMATICAMENTE</vt:lpstr>
      <vt:lpstr>PACOTES EM ARQUIVO DE TEXTO</vt:lpstr>
      <vt:lpstr>ENCHER PACOTES</vt:lpstr>
      <vt:lpstr>ENCHER PACOTES</vt:lpstr>
      <vt:lpstr>ENCHER PACOTES</vt:lpstr>
      <vt:lpstr>VALIDAR PRODUTOS</vt:lpstr>
      <vt:lpstr>VALIDAR PRODUTOS</vt:lpstr>
      <vt:lpstr>ENCAMINHAR PACOTES</vt:lpstr>
      <vt:lpstr>ENCAMINHAR PACOTES</vt:lpstr>
      <vt:lpstr>EMBALAR E EMPILHAR</vt:lpstr>
      <vt:lpstr>EMBALAR E EMPILHAR</vt:lpstr>
      <vt:lpstr>IMPRIMIR</vt:lpstr>
      <vt:lpstr>IMPRIMIR</vt:lpstr>
      <vt:lpstr>IMPRIMIR</vt:lpstr>
      <vt:lpstr>Terminar sessão</vt:lpstr>
      <vt:lpstr>TERMINAR SESSÃO</vt:lpstr>
      <vt:lpstr>RELATÓRIO DA SIMULAÇÃO</vt:lpstr>
      <vt:lpstr>FIM!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Emanuel dos Santos</cp:lastModifiedBy>
  <cp:revision>2</cp:revision>
  <dcterms:modified xsi:type="dcterms:W3CDTF">2025-02-02T21:48:41Z</dcterms:modified>
</cp:coreProperties>
</file>