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81" r:id="rId3"/>
    <p:sldId id="398" r:id="rId4"/>
    <p:sldId id="391" r:id="rId5"/>
    <p:sldId id="384" r:id="rId6"/>
    <p:sldId id="394" r:id="rId7"/>
    <p:sldId id="396" r:id="rId8"/>
    <p:sldId id="397" r:id="rId9"/>
    <p:sldId id="395" r:id="rId10"/>
    <p:sldId id="259" r:id="rId11"/>
  </p:sldIdLst>
  <p:sldSz cx="18288000" cy="10287000"/>
  <p:notesSz cx="18288000" cy="10287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8908C-0D79-49AE-A2C5-C0BE3C70AF0D}" v="1463" dt="2025-03-22T00:58:02.564"/>
    <p1510:client id="{E1D8FFC6-1700-40B1-8352-E6B90A2CE983}" v="427" dt="2025-03-21T22:28:55.1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60"/>
  </p:normalViewPr>
  <p:slideViewPr>
    <p:cSldViewPr snapToGrid="0">
      <p:cViewPr varScale="1">
        <p:scale>
          <a:sx n="43" d="100"/>
          <a:sy n="43" d="100"/>
        </p:scale>
        <p:origin x="786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Year-Over-Year Comparison for IDE Usage</a:t>
            </a:r>
          </a:p>
        </c:rich>
      </c:tx>
      <c:layout>
        <c:manualLayout>
          <c:xMode val="edge"/>
          <c:yMode val="edge"/>
          <c:x val="0.1620441483181006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AO"/>
        </a:p>
      </c:txPr>
    </c:title>
    <c:autoTitleDeleted val="0"/>
    <c:plotArea>
      <c:layout>
        <c:manualLayout>
          <c:layoutTarget val="inner"/>
          <c:xMode val="edge"/>
          <c:yMode val="edge"/>
          <c:x val="6.4405605836729468E-2"/>
          <c:y val="0.13737933749593059"/>
          <c:w val="0.93686387451770203"/>
          <c:h val="0.815873609256526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A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IntelliJ IDEA</c:v>
                </c:pt>
                <c:pt idx="1">
                  <c:v>Eclipse</c:v>
                </c:pt>
                <c:pt idx="2">
                  <c:v>VS Code</c:v>
                </c:pt>
                <c:pt idx="3">
                  <c:v>NetBeans</c:v>
                </c:pt>
                <c:pt idx="4">
                  <c:v>Outros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0.71</c:v>
                </c:pt>
                <c:pt idx="1">
                  <c:v>0.39</c:v>
                </c:pt>
                <c:pt idx="2">
                  <c:v>0.34</c:v>
                </c:pt>
                <c:pt idx="3">
                  <c:v>0.13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19-4D98-9B4F-DE5A2069A4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AO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IntelliJ IDEA</c:v>
                </c:pt>
                <c:pt idx="1">
                  <c:v>Eclipse</c:v>
                </c:pt>
                <c:pt idx="2">
                  <c:v>VS Code</c:v>
                </c:pt>
                <c:pt idx="3">
                  <c:v>NetBeans</c:v>
                </c:pt>
                <c:pt idx="4">
                  <c:v>Outros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0.84</c:v>
                </c:pt>
                <c:pt idx="1">
                  <c:v>0.28000000000000003</c:v>
                </c:pt>
                <c:pt idx="2">
                  <c:v>0.31</c:v>
                </c:pt>
                <c:pt idx="3">
                  <c:v>0.04</c:v>
                </c:pt>
                <c:pt idx="4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19-4D98-9B4F-DE5A2069A4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56476063"/>
        <c:axId val="656473663"/>
      </c:barChart>
      <c:catAx>
        <c:axId val="65647606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AO"/>
          </a:p>
        </c:txPr>
        <c:crossAx val="656473663"/>
        <c:crosses val="autoZero"/>
        <c:auto val="1"/>
        <c:lblAlgn val="ctr"/>
        <c:lblOffset val="100"/>
        <c:noMultiLvlLbl val="0"/>
      </c:catAx>
      <c:valAx>
        <c:axId val="656473663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AO"/>
          </a:p>
        </c:txPr>
        <c:crossAx val="656476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A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/>
      </a:pPr>
      <a:endParaRPr lang="pt-A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DF9C2-317C-4065-88AA-1BF52DEE208A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C693A-1D47-4386-87AD-231643647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7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A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6C693A-1D47-4386-87AD-2316436471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5143499"/>
            <a:ext cx="18288000" cy="1019175"/>
          </a:xfrm>
          <a:custGeom>
            <a:avLst/>
            <a:gdLst/>
            <a:ahLst/>
            <a:cxnLst/>
            <a:rect l="l" t="t" r="r" b="b"/>
            <a:pathLst>
              <a:path w="18288000" h="1019175">
                <a:moveTo>
                  <a:pt x="0" y="0"/>
                </a:moveTo>
                <a:lnTo>
                  <a:pt x="18287999" y="0"/>
                </a:lnTo>
                <a:lnTo>
                  <a:pt x="18287999" y="1019174"/>
                </a:lnTo>
                <a:lnTo>
                  <a:pt x="0" y="10191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002839" y="0"/>
            <a:ext cx="4285615" cy="4285615"/>
          </a:xfrm>
          <a:custGeom>
            <a:avLst/>
            <a:gdLst/>
            <a:ahLst/>
            <a:cxnLst/>
            <a:rect l="l" t="t" r="r" b="b"/>
            <a:pathLst>
              <a:path w="4285615" h="4285615">
                <a:moveTo>
                  <a:pt x="4285159" y="4285159"/>
                </a:moveTo>
                <a:lnTo>
                  <a:pt x="0" y="0"/>
                </a:lnTo>
                <a:lnTo>
                  <a:pt x="4285159" y="0"/>
                </a:lnTo>
                <a:lnTo>
                  <a:pt x="4285159" y="4285159"/>
                </a:lnTo>
                <a:close/>
              </a:path>
            </a:pathLst>
          </a:custGeom>
          <a:solidFill>
            <a:srgbClr val="FFC3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9401073"/>
            <a:ext cx="18288000" cy="885825"/>
          </a:xfrm>
          <a:custGeom>
            <a:avLst/>
            <a:gdLst/>
            <a:ahLst/>
            <a:cxnLst/>
            <a:rect l="l" t="t" r="r" b="b"/>
            <a:pathLst>
              <a:path w="18288000" h="885825">
                <a:moveTo>
                  <a:pt x="0" y="0"/>
                </a:moveTo>
                <a:lnTo>
                  <a:pt x="18287999" y="0"/>
                </a:lnTo>
                <a:lnTo>
                  <a:pt x="18287999" y="885824"/>
                </a:lnTo>
                <a:lnTo>
                  <a:pt x="0" y="885824"/>
                </a:lnTo>
                <a:lnTo>
                  <a:pt x="0" y="0"/>
                </a:lnTo>
                <a:close/>
              </a:path>
            </a:pathLst>
          </a:custGeom>
          <a:solidFill>
            <a:srgbClr val="F7FAFD">
              <a:alpha val="8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353480" y="11"/>
            <a:ext cx="4418330" cy="9260840"/>
          </a:xfrm>
          <a:custGeom>
            <a:avLst/>
            <a:gdLst/>
            <a:ahLst/>
            <a:cxnLst/>
            <a:rect l="l" t="t" r="r" b="b"/>
            <a:pathLst>
              <a:path w="4418330" h="9260840">
                <a:moveTo>
                  <a:pt x="1656854" y="9240342"/>
                </a:moveTo>
                <a:lnTo>
                  <a:pt x="20205" y="7603693"/>
                </a:lnTo>
                <a:lnTo>
                  <a:pt x="0" y="7623899"/>
                </a:lnTo>
                <a:lnTo>
                  <a:pt x="1636649" y="9260548"/>
                </a:lnTo>
                <a:lnTo>
                  <a:pt x="1656854" y="9240342"/>
                </a:lnTo>
                <a:close/>
              </a:path>
              <a:path w="4418330" h="9260840">
                <a:moveTo>
                  <a:pt x="4418279" y="3329927"/>
                </a:moveTo>
                <a:lnTo>
                  <a:pt x="1088339" y="0"/>
                </a:lnTo>
                <a:lnTo>
                  <a:pt x="1020991" y="0"/>
                </a:lnTo>
                <a:lnTo>
                  <a:pt x="4384599" y="3363607"/>
                </a:lnTo>
                <a:lnTo>
                  <a:pt x="4418279" y="3329927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90675" y="5376584"/>
            <a:ext cx="8906648" cy="655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56FAF-CD84-4790-BDF6-9B92DAF486B7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Título e Caix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3">
            <a:extLst>
              <a:ext uri="{FF2B5EF4-FFF2-40B4-BE49-F238E27FC236}">
                <a16:creationId xmlns:a16="http://schemas.microsoft.com/office/drawing/2014/main" id="{E20B79EC-F50C-4B9D-A51C-62646E563F08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4">
            <a:extLst>
              <a:ext uri="{FF2B5EF4-FFF2-40B4-BE49-F238E27FC236}">
                <a16:creationId xmlns:a16="http://schemas.microsoft.com/office/drawing/2014/main" id="{BE7355B0-1A19-4128-90E7-5684304885D3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BC528C67-1BEF-4E1A-83EB-4B4DF0E45A9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1091D940-83AB-41B7-B526-6F5A2A469F3B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91C91CEF-485B-4DA3-BED9-0FC87A992E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5717FF03-89FF-4274-B833-F5F077CC9777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581EC708-7989-4985-ADD0-6232262899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D8227D9B-9F3E-49F6-919F-62FD2547DE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22" name="object 11">
              <a:extLst>
                <a:ext uri="{FF2B5EF4-FFF2-40B4-BE49-F238E27FC236}">
                  <a16:creationId xmlns:a16="http://schemas.microsoft.com/office/drawing/2014/main" id="{3FCE5600-FF42-410F-8CA0-83A2E24571B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29A32C96-7340-4151-A117-8640F129778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4" name="object 3">
            <a:extLst>
              <a:ext uri="{FF2B5EF4-FFF2-40B4-BE49-F238E27FC236}">
                <a16:creationId xmlns:a16="http://schemas.microsoft.com/office/drawing/2014/main" id="{E3DD0E3D-751B-4ACF-876C-F687EA3C36BB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7" name="object 14">
            <a:extLst>
              <a:ext uri="{FF2B5EF4-FFF2-40B4-BE49-F238E27FC236}">
                <a16:creationId xmlns:a16="http://schemas.microsoft.com/office/drawing/2014/main" id="{765B3BB2-8744-4249-A8A5-6B8F360CF35D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D060BA2D-E02A-422B-8156-DEA7B53A1D0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5EE513C1-657A-40BA-BB5D-17231979AC0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0455-00C5-4958-B9CE-3239C9CDA151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03F0B993-7715-4793-AF86-60D88793792B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26" name="Marcador de Posição de Conteúdo 25">
            <a:extLst>
              <a:ext uri="{FF2B5EF4-FFF2-40B4-BE49-F238E27FC236}">
                <a16:creationId xmlns:a16="http://schemas.microsoft.com/office/drawing/2014/main" id="{BF6A9577-D99D-493D-A1EB-EBE2FC6014F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43000" y="2324100"/>
            <a:ext cx="15925800" cy="1367041"/>
          </a:xfr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800">
                <a:latin typeface="Century Gothic" panose="020B0502020202020204" pitchFamily="34" charset="0"/>
              </a:defRPr>
            </a:lvl3pPr>
            <a:lvl4pPr>
              <a:defRPr sz="2800">
                <a:latin typeface="Century Gothic" panose="020B0502020202020204" pitchFamily="34" charset="0"/>
              </a:defRPr>
            </a:lvl4pPr>
            <a:lvl5pPr>
              <a:defRPr sz="2800">
                <a:latin typeface="Century Gothic" panose="020B0502020202020204" pitchFamily="34" charset="0"/>
              </a:defRPr>
            </a:lvl5pPr>
          </a:lstStyle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r>
              <a:rPr lang="pt-BR" sz="3000" b="1">
                <a:solidFill>
                  <a:srgbClr val="FFC000"/>
                </a:solidFill>
                <a:latin typeface="Century Gothic" panose="020B0502020202020204" pitchFamily="34" charset="0"/>
                <a:cs typeface="Tahoma"/>
              </a:rPr>
              <a:t>Itens: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endParaRPr lang="pt-BR" sz="3000" b="1">
              <a:solidFill>
                <a:srgbClr val="FFC000"/>
              </a:solidFill>
              <a:latin typeface="Century Gothic" panose="020B0502020202020204" pitchFamily="34" charset="0"/>
              <a:cs typeface="Tahoma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2800">
                <a:latin typeface="Century Gothic" panose="020B0502020202020204" pitchFamily="34" charset="0"/>
              </a:rPr>
              <a:t>Primeiro item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las - Título e Caixa d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13">
            <a:extLst>
              <a:ext uri="{FF2B5EF4-FFF2-40B4-BE49-F238E27FC236}">
                <a16:creationId xmlns:a16="http://schemas.microsoft.com/office/drawing/2014/main" id="{E20B79EC-F50C-4B9D-A51C-62646E563F08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4">
            <a:extLst>
              <a:ext uri="{FF2B5EF4-FFF2-40B4-BE49-F238E27FC236}">
                <a16:creationId xmlns:a16="http://schemas.microsoft.com/office/drawing/2014/main" id="{BE7355B0-1A19-4128-90E7-5684304885D3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BC528C67-1BEF-4E1A-83EB-4B4DF0E45A9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1091D940-83AB-41B7-B526-6F5A2A469F3B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91C91CEF-485B-4DA3-BED9-0FC87A992ED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9" name="object 8">
              <a:extLst>
                <a:ext uri="{FF2B5EF4-FFF2-40B4-BE49-F238E27FC236}">
                  <a16:creationId xmlns:a16="http://schemas.microsoft.com/office/drawing/2014/main" id="{5717FF03-89FF-4274-B833-F5F077CC9777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581EC708-7989-4985-ADD0-6232262899A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D8227D9B-9F3E-49F6-919F-62FD2547DE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22" name="object 11">
              <a:extLst>
                <a:ext uri="{FF2B5EF4-FFF2-40B4-BE49-F238E27FC236}">
                  <a16:creationId xmlns:a16="http://schemas.microsoft.com/office/drawing/2014/main" id="{3FCE5600-FF42-410F-8CA0-83A2E24571B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23" name="object 12">
              <a:extLst>
                <a:ext uri="{FF2B5EF4-FFF2-40B4-BE49-F238E27FC236}">
                  <a16:creationId xmlns:a16="http://schemas.microsoft.com/office/drawing/2014/main" id="{29A32C96-7340-4151-A117-8640F129778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4" name="object 3">
            <a:extLst>
              <a:ext uri="{FF2B5EF4-FFF2-40B4-BE49-F238E27FC236}">
                <a16:creationId xmlns:a16="http://schemas.microsoft.com/office/drawing/2014/main" id="{E3DD0E3D-751B-4ACF-876C-F687EA3C36BB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7" name="object 14">
            <a:extLst>
              <a:ext uri="{FF2B5EF4-FFF2-40B4-BE49-F238E27FC236}">
                <a16:creationId xmlns:a16="http://schemas.microsoft.com/office/drawing/2014/main" id="{765B3BB2-8744-4249-A8A5-6B8F360CF35D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8" name="object 15">
              <a:extLst>
                <a:ext uri="{FF2B5EF4-FFF2-40B4-BE49-F238E27FC236}">
                  <a16:creationId xmlns:a16="http://schemas.microsoft.com/office/drawing/2014/main" id="{D060BA2D-E02A-422B-8156-DEA7B53A1D0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9" name="object 16">
              <a:extLst>
                <a:ext uri="{FF2B5EF4-FFF2-40B4-BE49-F238E27FC236}">
                  <a16:creationId xmlns:a16="http://schemas.microsoft.com/office/drawing/2014/main" id="{5EE513C1-657A-40BA-BB5D-17231979AC0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0455-00C5-4958-B9CE-3239C9CDA151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03F0B993-7715-4793-AF86-60D88793792B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11" name="Marcador de Posição do Texto 10">
            <a:extLst>
              <a:ext uri="{FF2B5EF4-FFF2-40B4-BE49-F238E27FC236}">
                <a16:creationId xmlns:a16="http://schemas.microsoft.com/office/drawing/2014/main" id="{9D703912-D4F4-49E5-BD5D-5DA91C4586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37304" y="9667101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Marcílio dos Santos</a:t>
            </a:r>
          </a:p>
        </p:txBody>
      </p:sp>
      <p:sp>
        <p:nvSpPr>
          <p:cNvPr id="27" name="Marcador de Posição do Texto 10">
            <a:extLst>
              <a:ext uri="{FF2B5EF4-FFF2-40B4-BE49-F238E27FC236}">
                <a16:creationId xmlns:a16="http://schemas.microsoft.com/office/drawing/2014/main" id="{600AEA74-B4C7-472D-9594-104CE722E7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746480" y="9966945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2021/2022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1553C2-FE9D-48E6-B290-F5B554F252AA}"/>
              </a:ext>
            </a:extLst>
          </p:cNvPr>
          <p:cNvSpPr txBox="1"/>
          <p:nvPr userDrawn="1"/>
        </p:nvSpPr>
        <p:spPr>
          <a:xfrm>
            <a:off x="11571393" y="964066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>
                <a:latin typeface="Century Gothic" panose="020B0502020202020204" pitchFamily="34" charset="0"/>
              </a:rPr>
              <a:t>Autor:</a:t>
            </a:r>
          </a:p>
          <a:p>
            <a:r>
              <a:rPr lang="pt-PT" b="1">
                <a:latin typeface="Century Gothic" panose="020B0502020202020204" pitchFamily="34" charset="0"/>
              </a:rPr>
              <a:t>Ano Académico:</a:t>
            </a:r>
          </a:p>
        </p:txBody>
      </p:sp>
      <p:sp>
        <p:nvSpPr>
          <p:cNvPr id="25" name="Marcador de Posição de Conteúdo 25">
            <a:extLst>
              <a:ext uri="{FF2B5EF4-FFF2-40B4-BE49-F238E27FC236}">
                <a16:creationId xmlns:a16="http://schemas.microsoft.com/office/drawing/2014/main" id="{584EF199-7682-41A0-B8A0-A6DD8F6C44D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3000" y="2324100"/>
            <a:ext cx="15925800" cy="1367041"/>
          </a:xfrm>
        </p:spPr>
        <p:txBody>
          <a:bodyPr/>
          <a:lstStyle>
            <a:lvl1pPr>
              <a:defRPr sz="28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800">
                <a:latin typeface="Century Gothic" panose="020B0502020202020204" pitchFamily="34" charset="0"/>
              </a:defRPr>
            </a:lvl3pPr>
            <a:lvl4pPr>
              <a:defRPr sz="2800">
                <a:latin typeface="Century Gothic" panose="020B0502020202020204" pitchFamily="34" charset="0"/>
              </a:defRPr>
            </a:lvl4pPr>
            <a:lvl5pPr>
              <a:defRPr sz="2800">
                <a:latin typeface="Century Gothic" panose="020B0502020202020204" pitchFamily="34" charset="0"/>
              </a:defRPr>
            </a:lvl5pPr>
          </a:lstStyle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r>
              <a:rPr lang="pt-BR" sz="3000" b="1">
                <a:solidFill>
                  <a:srgbClr val="FFC000"/>
                </a:solidFill>
                <a:latin typeface="Century Gothic" panose="020B0502020202020204" pitchFamily="34" charset="0"/>
                <a:cs typeface="Tahoma"/>
              </a:rPr>
              <a:t>Itens: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1924685" algn="l"/>
              </a:tabLst>
            </a:pPr>
            <a:endParaRPr lang="pt-BR" sz="3000" b="1">
              <a:solidFill>
                <a:srgbClr val="FFC000"/>
              </a:solidFill>
              <a:latin typeface="Century Gothic" panose="020B0502020202020204" pitchFamily="34" charset="0"/>
              <a:cs typeface="Tahoma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pt-BR" sz="2800">
                <a:latin typeface="Century Gothic" panose="020B0502020202020204" pitchFamily="34" charset="0"/>
              </a:rPr>
              <a:t>Primeiro item</a:t>
            </a:r>
          </a:p>
        </p:txBody>
      </p:sp>
    </p:spTree>
    <p:extLst>
      <p:ext uri="{BB962C8B-B14F-4D97-AF65-F5344CB8AC3E}">
        <p14:creationId xmlns:p14="http://schemas.microsoft.com/office/powerpoint/2010/main" val="280646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las -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E74F-B35B-4C64-BF69-1A15D9776918}" type="datetime1">
              <a:rPr lang="en-US" smtClean="0"/>
              <a:t>7/5/2025</a:t>
            </a:fld>
            <a:endParaRPr lang="en-US"/>
          </a:p>
        </p:txBody>
      </p:sp>
      <p:grpSp>
        <p:nvGrpSpPr>
          <p:cNvPr id="8" name="object 4">
            <a:extLst>
              <a:ext uri="{FF2B5EF4-FFF2-40B4-BE49-F238E27FC236}">
                <a16:creationId xmlns:a16="http://schemas.microsoft.com/office/drawing/2014/main" id="{E04CBC07-9BA3-42AC-A835-038716E0D5A8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1949696B-91C3-44AE-94EC-1B89AB7C48D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627260F-0A71-4123-BCED-197B61C31EBA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F0093424-F8D0-475F-A8B1-EE8E5CB2A3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B4C410B-E9E2-4B3F-A772-062A1A633FAE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8841A6E8-DC13-4B18-AE56-17A5F1970D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FF4473FD-58B1-43FC-9032-C9A1BD7AAEA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15" name="object 11">
              <a:extLst>
                <a:ext uri="{FF2B5EF4-FFF2-40B4-BE49-F238E27FC236}">
                  <a16:creationId xmlns:a16="http://schemas.microsoft.com/office/drawing/2014/main" id="{3D5F442B-784B-45E5-91A2-3AC5F40D653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422C1BE3-60D2-46DB-87D8-3DE0D0C513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7" name="object 3">
            <a:extLst>
              <a:ext uri="{FF2B5EF4-FFF2-40B4-BE49-F238E27FC236}">
                <a16:creationId xmlns:a16="http://schemas.microsoft.com/office/drawing/2014/main" id="{417BC5D8-85B5-4A01-87AE-859F30E3EFA4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18" name="object 14">
            <a:extLst>
              <a:ext uri="{FF2B5EF4-FFF2-40B4-BE49-F238E27FC236}">
                <a16:creationId xmlns:a16="http://schemas.microsoft.com/office/drawing/2014/main" id="{1A1FF0DD-8642-40B0-B65A-9D2CE85825C5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C0256CF-ACB2-4762-9097-D7F701E207B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472E920C-28FE-4D4C-8DF1-14EBB5FE49B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21" name="Holder 2">
            <a:extLst>
              <a:ext uri="{FF2B5EF4-FFF2-40B4-BE49-F238E27FC236}">
                <a16:creationId xmlns:a16="http://schemas.microsoft.com/office/drawing/2014/main" id="{3E741C70-2028-47FD-B8AF-ACB416F9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F3FC6EE8-8EAA-4576-A844-D4D9F14D0E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23" name="object 2">
            <a:extLst>
              <a:ext uri="{FF2B5EF4-FFF2-40B4-BE49-F238E27FC236}">
                <a16:creationId xmlns:a16="http://schemas.microsoft.com/office/drawing/2014/main" id="{5B34096D-E981-4B31-93FF-280DFE3FEB8D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438E0941-A05B-45AF-BC45-FFD1A2CF79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37304" y="9667101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Marcílio dos Santos</a:t>
            </a:r>
          </a:p>
        </p:txBody>
      </p:sp>
      <p:sp>
        <p:nvSpPr>
          <p:cNvPr id="25" name="Marcador de Posição do Texto 10">
            <a:extLst>
              <a:ext uri="{FF2B5EF4-FFF2-40B4-BE49-F238E27FC236}">
                <a16:creationId xmlns:a16="http://schemas.microsoft.com/office/drawing/2014/main" id="{88C173A5-E085-4892-8ECD-46BA0009D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746480" y="9966945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2021/2022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1D76D23-91D6-4022-88C1-4F5AA4B5F6AF}"/>
              </a:ext>
            </a:extLst>
          </p:cNvPr>
          <p:cNvSpPr txBox="1"/>
          <p:nvPr userDrawn="1"/>
        </p:nvSpPr>
        <p:spPr>
          <a:xfrm>
            <a:off x="11571393" y="964066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>
                <a:latin typeface="Century Gothic" panose="020B0502020202020204" pitchFamily="34" charset="0"/>
              </a:rPr>
              <a:t>Autor:</a:t>
            </a:r>
          </a:p>
          <a:p>
            <a:r>
              <a:rPr lang="pt-PT" b="1">
                <a:latin typeface="Century Gothic" panose="020B0502020202020204" pitchFamily="34" charset="0"/>
              </a:rPr>
              <a:t>Ano Académico:</a:t>
            </a: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57EAFC65-FE21-4D1B-9514-1AA36CEB1718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Apresentação - Duas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5E74F-B35B-4C64-BF69-1A15D9776918}" type="datetime1">
              <a:rPr lang="en-US" smtClean="0"/>
              <a:t>7/5/2025</a:t>
            </a:fld>
            <a:endParaRPr lang="en-US"/>
          </a:p>
        </p:txBody>
      </p:sp>
      <p:grpSp>
        <p:nvGrpSpPr>
          <p:cNvPr id="8" name="object 4">
            <a:extLst>
              <a:ext uri="{FF2B5EF4-FFF2-40B4-BE49-F238E27FC236}">
                <a16:creationId xmlns:a16="http://schemas.microsoft.com/office/drawing/2014/main" id="{E04CBC07-9BA3-42AC-A835-038716E0D5A8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9" name="object 5">
              <a:extLst>
                <a:ext uri="{FF2B5EF4-FFF2-40B4-BE49-F238E27FC236}">
                  <a16:creationId xmlns:a16="http://schemas.microsoft.com/office/drawing/2014/main" id="{1949696B-91C3-44AE-94EC-1B89AB7C48D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E627260F-0A71-4123-BCED-197B61C31EBA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F0093424-F8D0-475F-A8B1-EE8E5CB2A30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DB4C410B-E9E2-4B3F-A772-062A1A633FAE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8841A6E8-DC13-4B18-AE56-17A5F1970D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FF4473FD-58B1-43FC-9032-C9A1BD7AAEA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15" name="object 11">
              <a:extLst>
                <a:ext uri="{FF2B5EF4-FFF2-40B4-BE49-F238E27FC236}">
                  <a16:creationId xmlns:a16="http://schemas.microsoft.com/office/drawing/2014/main" id="{3D5F442B-784B-45E5-91A2-3AC5F40D653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422C1BE3-60D2-46DB-87D8-3DE0D0C513E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7" name="object 3">
            <a:extLst>
              <a:ext uri="{FF2B5EF4-FFF2-40B4-BE49-F238E27FC236}">
                <a16:creationId xmlns:a16="http://schemas.microsoft.com/office/drawing/2014/main" id="{417BC5D8-85B5-4A01-87AE-859F30E3EFA4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18" name="object 14">
            <a:extLst>
              <a:ext uri="{FF2B5EF4-FFF2-40B4-BE49-F238E27FC236}">
                <a16:creationId xmlns:a16="http://schemas.microsoft.com/office/drawing/2014/main" id="{1A1FF0DD-8642-40B0-B65A-9D2CE85825C5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C0256CF-ACB2-4762-9097-D7F701E207B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472E920C-28FE-4D4C-8DF1-14EBB5FE49B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21" name="Holder 2">
            <a:extLst>
              <a:ext uri="{FF2B5EF4-FFF2-40B4-BE49-F238E27FC236}">
                <a16:creationId xmlns:a16="http://schemas.microsoft.com/office/drawing/2014/main" id="{3E741C70-2028-47FD-B8AF-ACB416F95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22" name="Holder 6">
            <a:extLst>
              <a:ext uri="{FF2B5EF4-FFF2-40B4-BE49-F238E27FC236}">
                <a16:creationId xmlns:a16="http://schemas.microsoft.com/office/drawing/2014/main" id="{F3FC6EE8-8EAA-4576-A844-D4D9F14D0E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23" name="object 2">
            <a:extLst>
              <a:ext uri="{FF2B5EF4-FFF2-40B4-BE49-F238E27FC236}">
                <a16:creationId xmlns:a16="http://schemas.microsoft.com/office/drawing/2014/main" id="{5B34096D-E981-4B31-93FF-280DFE3FEB8D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27" name="object 13">
            <a:extLst>
              <a:ext uri="{FF2B5EF4-FFF2-40B4-BE49-F238E27FC236}">
                <a16:creationId xmlns:a16="http://schemas.microsoft.com/office/drawing/2014/main" id="{9400CCDE-6562-44C8-86D2-E692799F8522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06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las - Apenas 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3887-11BC-4280-A079-797EBFCF1E78}" type="datetime1">
              <a:rPr lang="en-US" smtClean="0"/>
              <a:t>7/5/2025</a:t>
            </a:fld>
            <a:endParaRPr lang="en-US"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3AA507EA-AEB2-4122-A0A4-D8D6D17AB012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877A50B6-3F35-4FBF-94A0-3AA1F60287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4E62868-DD53-4C33-9DCE-59F0BE199226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A9400F8D-A902-45DF-86F9-FD5FC1F70F4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8CF0022E-74F6-490A-9E71-F6A3919EF596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413F2A3D-4A78-4D2B-A35D-805C15E21AC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50E2B93C-9080-44FC-BA18-B0F1FDC8387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B3D5CC6B-477B-4035-BFE2-2618DFD389A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C6E8A0FA-EDA5-4B14-B735-E1650FCAACD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5" name="object 3">
            <a:extLst>
              <a:ext uri="{FF2B5EF4-FFF2-40B4-BE49-F238E27FC236}">
                <a16:creationId xmlns:a16="http://schemas.microsoft.com/office/drawing/2014/main" id="{BE7450A2-3CB5-4A44-B64E-EDBB63D2463E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16" name="object 14">
            <a:extLst>
              <a:ext uri="{FF2B5EF4-FFF2-40B4-BE49-F238E27FC236}">
                <a16:creationId xmlns:a16="http://schemas.microsoft.com/office/drawing/2014/main" id="{44CBC699-893E-4091-8BA0-8C52E2581944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F2EA7841-1237-47E4-934F-1078B00FEFE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88CDF256-CD3F-4AB0-933E-E43A2CDDC8E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19" name="Holder 2">
            <a:extLst>
              <a:ext uri="{FF2B5EF4-FFF2-40B4-BE49-F238E27FC236}">
                <a16:creationId xmlns:a16="http://schemas.microsoft.com/office/drawing/2014/main" id="{3945E57D-8D8A-4491-8D53-33A73B0C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AAC26981-CB73-4396-9167-535F3CF823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21" name="object 2">
            <a:extLst>
              <a:ext uri="{FF2B5EF4-FFF2-40B4-BE49-F238E27FC236}">
                <a16:creationId xmlns:a16="http://schemas.microsoft.com/office/drawing/2014/main" id="{E2D03B0D-9E96-43B1-B4C4-59BA040B410A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22" name="object 13">
            <a:extLst>
              <a:ext uri="{FF2B5EF4-FFF2-40B4-BE49-F238E27FC236}">
                <a16:creationId xmlns:a16="http://schemas.microsoft.com/office/drawing/2014/main" id="{C290E4E6-C2C0-4F61-B89A-42DFFB32CD0B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Marcador de Posição do Texto 10">
            <a:extLst>
              <a:ext uri="{FF2B5EF4-FFF2-40B4-BE49-F238E27FC236}">
                <a16:creationId xmlns:a16="http://schemas.microsoft.com/office/drawing/2014/main" id="{D8A94DD3-E465-49B1-9CC3-4CFA71324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37304" y="9667101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Marcílio dos Santos</a:t>
            </a:r>
          </a:p>
        </p:txBody>
      </p:sp>
      <p:sp>
        <p:nvSpPr>
          <p:cNvPr id="24" name="Marcador de Posição do Texto 10">
            <a:extLst>
              <a:ext uri="{FF2B5EF4-FFF2-40B4-BE49-F238E27FC236}">
                <a16:creationId xmlns:a16="http://schemas.microsoft.com/office/drawing/2014/main" id="{47C3DE0B-0F18-4241-A4C5-03534E8BE5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746480" y="9966945"/>
            <a:ext cx="4093496" cy="276999"/>
          </a:xfrm>
        </p:spPr>
        <p:txBody>
          <a:bodyPr/>
          <a:lstStyle>
            <a:lvl1pPr>
              <a:defRPr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2021/2022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2EB6057-2A2F-4541-B1A1-51B06C411ABD}"/>
              </a:ext>
            </a:extLst>
          </p:cNvPr>
          <p:cNvSpPr txBox="1"/>
          <p:nvPr userDrawn="1"/>
        </p:nvSpPr>
        <p:spPr>
          <a:xfrm>
            <a:off x="11571393" y="9640668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>
                <a:latin typeface="Century Gothic" panose="020B0502020202020204" pitchFamily="34" charset="0"/>
              </a:rPr>
              <a:t>Autor:</a:t>
            </a:r>
          </a:p>
          <a:p>
            <a:r>
              <a:rPr lang="pt-PT" b="1">
                <a:latin typeface="Century Gothic" panose="020B0502020202020204" pitchFamily="34" charset="0"/>
              </a:rPr>
              <a:t>Ano Académico: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resentação - Apenas 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73887-11BC-4280-A079-797EBFCF1E78}" type="datetime1">
              <a:rPr lang="en-US" smtClean="0"/>
              <a:t>7/5/2025</a:t>
            </a:fld>
            <a:endParaRPr lang="en-US"/>
          </a:p>
        </p:txBody>
      </p:sp>
      <p:grpSp>
        <p:nvGrpSpPr>
          <p:cNvPr id="6" name="object 4">
            <a:extLst>
              <a:ext uri="{FF2B5EF4-FFF2-40B4-BE49-F238E27FC236}">
                <a16:creationId xmlns:a16="http://schemas.microsoft.com/office/drawing/2014/main" id="{3AA507EA-AEB2-4122-A0A4-D8D6D17AB012}"/>
              </a:ext>
            </a:extLst>
          </p:cNvPr>
          <p:cNvGrpSpPr/>
          <p:nvPr userDrawn="1"/>
        </p:nvGrpSpPr>
        <p:grpSpPr>
          <a:xfrm>
            <a:off x="5071" y="7786584"/>
            <a:ext cx="3670935" cy="2500630"/>
            <a:chOff x="5071" y="7786584"/>
            <a:chExt cx="3670935" cy="2500630"/>
          </a:xfrm>
        </p:grpSpPr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877A50B6-3F35-4FBF-94A0-3AA1F60287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40" y="7786584"/>
              <a:ext cx="3213489" cy="2500415"/>
            </a:xfrm>
            <a:prstGeom prst="rect">
              <a:avLst/>
            </a:prstGeom>
          </p:spPr>
        </p:pic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4E62868-DD53-4C33-9DCE-59F0BE199226}"/>
                </a:ext>
              </a:extLst>
            </p:cNvPr>
            <p:cNvSpPr/>
            <p:nvPr/>
          </p:nvSpPr>
          <p:spPr>
            <a:xfrm>
              <a:off x="57505" y="9011577"/>
              <a:ext cx="2157095" cy="404495"/>
            </a:xfrm>
            <a:custGeom>
              <a:avLst/>
              <a:gdLst/>
              <a:ahLst/>
              <a:cxnLst/>
              <a:rect l="l" t="t" r="r" b="b"/>
              <a:pathLst>
                <a:path w="2157095" h="404495">
                  <a:moveTo>
                    <a:pt x="2156764" y="228993"/>
                  </a:moveTo>
                  <a:lnTo>
                    <a:pt x="1244688" y="228993"/>
                  </a:lnTo>
                  <a:lnTo>
                    <a:pt x="1075855" y="398195"/>
                  </a:lnTo>
                  <a:lnTo>
                    <a:pt x="229971" y="398195"/>
                  </a:lnTo>
                  <a:lnTo>
                    <a:pt x="229971" y="404025"/>
                  </a:lnTo>
                  <a:lnTo>
                    <a:pt x="1078268" y="404025"/>
                  </a:lnTo>
                  <a:lnTo>
                    <a:pt x="1247101" y="234823"/>
                  </a:lnTo>
                  <a:lnTo>
                    <a:pt x="2156764" y="234823"/>
                  </a:lnTo>
                  <a:lnTo>
                    <a:pt x="2156764" y="228993"/>
                  </a:lnTo>
                  <a:close/>
                </a:path>
                <a:path w="2157095" h="404495">
                  <a:moveTo>
                    <a:pt x="2156764" y="55968"/>
                  </a:moveTo>
                  <a:lnTo>
                    <a:pt x="1949145" y="55968"/>
                  </a:lnTo>
                  <a:lnTo>
                    <a:pt x="1838147" y="167208"/>
                  </a:lnTo>
                  <a:lnTo>
                    <a:pt x="964260" y="167208"/>
                  </a:lnTo>
                  <a:lnTo>
                    <a:pt x="858240" y="273481"/>
                  </a:lnTo>
                  <a:lnTo>
                    <a:pt x="576376" y="273481"/>
                  </a:lnTo>
                  <a:lnTo>
                    <a:pt x="576376" y="0"/>
                  </a:lnTo>
                  <a:lnTo>
                    <a:pt x="0" y="0"/>
                  </a:lnTo>
                  <a:lnTo>
                    <a:pt x="0" y="5829"/>
                  </a:lnTo>
                  <a:lnTo>
                    <a:pt x="570560" y="5829"/>
                  </a:lnTo>
                  <a:lnTo>
                    <a:pt x="570560" y="279311"/>
                  </a:lnTo>
                  <a:lnTo>
                    <a:pt x="860653" y="279311"/>
                  </a:lnTo>
                  <a:lnTo>
                    <a:pt x="966673" y="173050"/>
                  </a:lnTo>
                  <a:lnTo>
                    <a:pt x="1840560" y="173050"/>
                  </a:lnTo>
                  <a:lnTo>
                    <a:pt x="1951558" y="61798"/>
                  </a:lnTo>
                  <a:lnTo>
                    <a:pt x="2156764" y="61798"/>
                  </a:lnTo>
                  <a:lnTo>
                    <a:pt x="2156764" y="55968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A9400F8D-A902-45DF-86F9-FD5FC1F70F4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782" y="8849550"/>
              <a:ext cx="184596" cy="94557"/>
            </a:xfrm>
            <a:prstGeom prst="rect">
              <a:avLst/>
            </a:prstGeom>
          </p:spPr>
        </p:pic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8CF0022E-74F6-490A-9E71-F6A3919EF596}"/>
                </a:ext>
              </a:extLst>
            </p:cNvPr>
            <p:cNvSpPr/>
            <p:nvPr/>
          </p:nvSpPr>
          <p:spPr>
            <a:xfrm>
              <a:off x="5067" y="8726766"/>
              <a:ext cx="2061845" cy="718820"/>
            </a:xfrm>
            <a:custGeom>
              <a:avLst/>
              <a:gdLst/>
              <a:ahLst/>
              <a:cxnLst/>
              <a:rect l="l" t="t" r="r" b="b"/>
              <a:pathLst>
                <a:path w="2061845" h="718820">
                  <a:moveTo>
                    <a:pt x="64833" y="287718"/>
                  </a:moveTo>
                  <a:lnTo>
                    <a:pt x="32423" y="255219"/>
                  </a:lnTo>
                  <a:lnTo>
                    <a:pt x="0" y="287718"/>
                  </a:lnTo>
                  <a:lnTo>
                    <a:pt x="32423" y="320205"/>
                  </a:lnTo>
                  <a:lnTo>
                    <a:pt x="64833" y="287718"/>
                  </a:lnTo>
                  <a:close/>
                </a:path>
                <a:path w="2061845" h="718820">
                  <a:moveTo>
                    <a:pt x="299173" y="685914"/>
                  </a:moveTo>
                  <a:lnTo>
                    <a:pt x="266763" y="653440"/>
                  </a:lnTo>
                  <a:lnTo>
                    <a:pt x="234327" y="685914"/>
                  </a:lnTo>
                  <a:lnTo>
                    <a:pt x="266763" y="718388"/>
                  </a:lnTo>
                  <a:lnTo>
                    <a:pt x="299173" y="685914"/>
                  </a:lnTo>
                  <a:close/>
                </a:path>
                <a:path w="2061845" h="718820">
                  <a:moveTo>
                    <a:pt x="314820" y="287718"/>
                  </a:moveTo>
                  <a:lnTo>
                    <a:pt x="282409" y="255219"/>
                  </a:lnTo>
                  <a:lnTo>
                    <a:pt x="249974" y="287718"/>
                  </a:lnTo>
                  <a:lnTo>
                    <a:pt x="282409" y="320205"/>
                  </a:lnTo>
                  <a:lnTo>
                    <a:pt x="314820" y="287718"/>
                  </a:lnTo>
                  <a:close/>
                </a:path>
                <a:path w="2061845" h="718820">
                  <a:moveTo>
                    <a:pt x="472376" y="32473"/>
                  </a:moveTo>
                  <a:lnTo>
                    <a:pt x="439966" y="0"/>
                  </a:lnTo>
                  <a:lnTo>
                    <a:pt x="407530" y="32473"/>
                  </a:lnTo>
                  <a:lnTo>
                    <a:pt x="439966" y="64947"/>
                  </a:lnTo>
                  <a:lnTo>
                    <a:pt x="472376" y="32473"/>
                  </a:lnTo>
                  <a:close/>
                </a:path>
                <a:path w="2061845" h="718820">
                  <a:moveTo>
                    <a:pt x="658672" y="561213"/>
                  </a:moveTo>
                  <a:lnTo>
                    <a:pt x="626262" y="528713"/>
                  </a:lnTo>
                  <a:lnTo>
                    <a:pt x="593839" y="561213"/>
                  </a:lnTo>
                  <a:lnTo>
                    <a:pt x="626262" y="593686"/>
                  </a:lnTo>
                  <a:lnTo>
                    <a:pt x="658672" y="561213"/>
                  </a:lnTo>
                  <a:close/>
                </a:path>
                <a:path w="2061845" h="718820">
                  <a:moveTo>
                    <a:pt x="1045997" y="32473"/>
                  </a:moveTo>
                  <a:lnTo>
                    <a:pt x="1013561" y="0"/>
                  </a:lnTo>
                  <a:lnTo>
                    <a:pt x="981151" y="32473"/>
                  </a:lnTo>
                  <a:lnTo>
                    <a:pt x="1013561" y="64947"/>
                  </a:lnTo>
                  <a:lnTo>
                    <a:pt x="1045997" y="32473"/>
                  </a:lnTo>
                  <a:close/>
                </a:path>
                <a:path w="2061845" h="718820">
                  <a:moveTo>
                    <a:pt x="1163256" y="685914"/>
                  </a:moveTo>
                  <a:lnTo>
                    <a:pt x="1130820" y="653440"/>
                  </a:lnTo>
                  <a:lnTo>
                    <a:pt x="1098410" y="685914"/>
                  </a:lnTo>
                  <a:lnTo>
                    <a:pt x="1130820" y="718388"/>
                  </a:lnTo>
                  <a:lnTo>
                    <a:pt x="1163256" y="685914"/>
                  </a:lnTo>
                  <a:close/>
                </a:path>
                <a:path w="2061845" h="718820">
                  <a:moveTo>
                    <a:pt x="2061286" y="516724"/>
                  </a:moveTo>
                  <a:lnTo>
                    <a:pt x="2028863" y="484251"/>
                  </a:lnTo>
                  <a:lnTo>
                    <a:pt x="1996452" y="516724"/>
                  </a:lnTo>
                  <a:lnTo>
                    <a:pt x="2028863" y="549198"/>
                  </a:lnTo>
                  <a:lnTo>
                    <a:pt x="2061286" y="516724"/>
                  </a:lnTo>
                  <a:close/>
                </a:path>
              </a:pathLst>
            </a:custGeom>
            <a:solidFill>
              <a:srgbClr val="FFC3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9">
              <a:extLst>
                <a:ext uri="{FF2B5EF4-FFF2-40B4-BE49-F238E27FC236}">
                  <a16:creationId xmlns:a16="http://schemas.microsoft.com/office/drawing/2014/main" id="{413F2A3D-4A78-4D2B-A35D-805C15E21AC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4312" y="8204309"/>
              <a:ext cx="164470" cy="164820"/>
            </a:xfrm>
            <a:prstGeom prst="rect">
              <a:avLst/>
            </a:prstGeom>
          </p:spPr>
        </p:pic>
        <p:pic>
          <p:nvPicPr>
            <p:cNvPr id="12" name="object 10">
              <a:extLst>
                <a:ext uri="{FF2B5EF4-FFF2-40B4-BE49-F238E27FC236}">
                  <a16:creationId xmlns:a16="http://schemas.microsoft.com/office/drawing/2014/main" id="{50E2B93C-9080-44FC-BA18-B0F1FDC8387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593" y="9686276"/>
              <a:ext cx="164470" cy="164820"/>
            </a:xfrm>
            <a:prstGeom prst="rect">
              <a:avLst/>
            </a:prstGeom>
          </p:spPr>
        </p:pic>
        <p:pic>
          <p:nvPicPr>
            <p:cNvPr id="13" name="object 11">
              <a:extLst>
                <a:ext uri="{FF2B5EF4-FFF2-40B4-BE49-F238E27FC236}">
                  <a16:creationId xmlns:a16="http://schemas.microsoft.com/office/drawing/2014/main" id="{B3D5CC6B-477B-4035-BFE2-2618DFD389A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009" y="9596892"/>
              <a:ext cx="95902" cy="178790"/>
            </a:xfrm>
            <a:prstGeom prst="rect">
              <a:avLst/>
            </a:prstGeom>
          </p:spPr>
        </p:pic>
        <p:pic>
          <p:nvPicPr>
            <p:cNvPr id="14" name="object 12">
              <a:extLst>
                <a:ext uri="{FF2B5EF4-FFF2-40B4-BE49-F238E27FC236}">
                  <a16:creationId xmlns:a16="http://schemas.microsoft.com/office/drawing/2014/main" id="{C6E8A0FA-EDA5-4B14-B735-E1650FCAACD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7512" y="8393902"/>
              <a:ext cx="95880" cy="178790"/>
            </a:xfrm>
            <a:prstGeom prst="rect">
              <a:avLst/>
            </a:prstGeom>
          </p:spPr>
        </p:pic>
      </p:grpSp>
      <p:pic>
        <p:nvPicPr>
          <p:cNvPr id="15" name="object 3">
            <a:extLst>
              <a:ext uri="{FF2B5EF4-FFF2-40B4-BE49-F238E27FC236}">
                <a16:creationId xmlns:a16="http://schemas.microsoft.com/office/drawing/2014/main" id="{BE7450A2-3CB5-4A44-B64E-EDBB63D2463E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673159" y="4731912"/>
            <a:ext cx="10614841" cy="5555087"/>
          </a:xfrm>
          <a:prstGeom prst="rect">
            <a:avLst/>
          </a:prstGeom>
        </p:spPr>
      </p:pic>
      <p:grpSp>
        <p:nvGrpSpPr>
          <p:cNvPr id="16" name="object 14">
            <a:extLst>
              <a:ext uri="{FF2B5EF4-FFF2-40B4-BE49-F238E27FC236}">
                <a16:creationId xmlns:a16="http://schemas.microsoft.com/office/drawing/2014/main" id="{44CBC699-893E-4091-8BA0-8C52E2581944}"/>
              </a:ext>
            </a:extLst>
          </p:cNvPr>
          <p:cNvGrpSpPr/>
          <p:nvPr userDrawn="1"/>
        </p:nvGrpSpPr>
        <p:grpSpPr>
          <a:xfrm>
            <a:off x="4677410" y="645254"/>
            <a:ext cx="13610590" cy="1322070"/>
            <a:chOff x="4677700" y="652121"/>
            <a:chExt cx="13610590" cy="1322070"/>
          </a:xfrm>
        </p:grpSpPr>
        <p:pic>
          <p:nvPicPr>
            <p:cNvPr id="17" name="object 15">
              <a:extLst>
                <a:ext uri="{FF2B5EF4-FFF2-40B4-BE49-F238E27FC236}">
                  <a16:creationId xmlns:a16="http://schemas.microsoft.com/office/drawing/2014/main" id="{F2EA7841-1237-47E4-934F-1078B00FEFE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77700" y="714572"/>
              <a:ext cx="5542292" cy="619784"/>
            </a:xfrm>
            <a:prstGeom prst="rect">
              <a:avLst/>
            </a:prstGeom>
          </p:spPr>
        </p:pic>
        <p:pic>
          <p:nvPicPr>
            <p:cNvPr id="18" name="object 16">
              <a:extLst>
                <a:ext uri="{FF2B5EF4-FFF2-40B4-BE49-F238E27FC236}">
                  <a16:creationId xmlns:a16="http://schemas.microsoft.com/office/drawing/2014/main" id="{88CDF256-CD3F-4AB0-933E-E43A2CDDC8E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3484" y="652121"/>
              <a:ext cx="9914514" cy="1321672"/>
            </a:xfrm>
            <a:prstGeom prst="rect">
              <a:avLst/>
            </a:prstGeom>
          </p:spPr>
        </p:pic>
      </p:grpSp>
      <p:sp>
        <p:nvSpPr>
          <p:cNvPr id="19" name="Holder 2">
            <a:extLst>
              <a:ext uri="{FF2B5EF4-FFF2-40B4-BE49-F238E27FC236}">
                <a16:creationId xmlns:a16="http://schemas.microsoft.com/office/drawing/2014/main" id="{3945E57D-8D8A-4491-8D53-33A73B0C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77054"/>
          </a:xfrm>
        </p:spPr>
        <p:txBody>
          <a:bodyPr lIns="0" tIns="0" rIns="0" bIns="0"/>
          <a:lstStyle>
            <a:lvl1pPr>
              <a:defRPr sz="3100" b="1" i="0">
                <a:solidFill>
                  <a:schemeClr val="tx1"/>
                </a:solidFill>
                <a:latin typeface="Century Gothic" panose="020B0502020202020204" pitchFamily="34" charset="0"/>
                <a:cs typeface="Tahoma"/>
              </a:defRPr>
            </a:lvl1pPr>
          </a:lstStyle>
          <a:p>
            <a:endParaRPr/>
          </a:p>
        </p:txBody>
      </p:sp>
      <p:sp>
        <p:nvSpPr>
          <p:cNvPr id="20" name="Holder 6">
            <a:extLst>
              <a:ext uri="{FF2B5EF4-FFF2-40B4-BE49-F238E27FC236}">
                <a16:creationId xmlns:a16="http://schemas.microsoft.com/office/drawing/2014/main" id="{AAC26981-CB73-4396-9167-535F3CF823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501076"/>
          </a:xfrm>
        </p:spPr>
        <p:txBody>
          <a:bodyPr lIns="0" tIns="0" rIns="0" bIns="0"/>
          <a:lstStyle>
            <a:lvl1pPr algn="ctr">
              <a:defRPr sz="3100" b="1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6F15528-21DE-4FAA-801E-634DDDAF4B2B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21" name="object 2">
            <a:extLst>
              <a:ext uri="{FF2B5EF4-FFF2-40B4-BE49-F238E27FC236}">
                <a16:creationId xmlns:a16="http://schemas.microsoft.com/office/drawing/2014/main" id="{E2D03B0D-9E96-43B1-B4C4-59BA040B410A}"/>
              </a:ext>
            </a:extLst>
          </p:cNvPr>
          <p:cNvPicPr/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228600" y="-38100"/>
            <a:ext cx="4267199" cy="1952398"/>
          </a:xfrm>
          <a:prstGeom prst="rect">
            <a:avLst/>
          </a:prstGeom>
        </p:spPr>
      </p:pic>
      <p:sp>
        <p:nvSpPr>
          <p:cNvPr id="22" name="object 13">
            <a:extLst>
              <a:ext uri="{FF2B5EF4-FFF2-40B4-BE49-F238E27FC236}">
                <a16:creationId xmlns:a16="http://schemas.microsoft.com/office/drawing/2014/main" id="{C290E4E6-C2C0-4F61-B89A-42DFFB32CD0B}"/>
              </a:ext>
            </a:extLst>
          </p:cNvPr>
          <p:cNvSpPr/>
          <p:nvPr userDrawn="1"/>
        </p:nvSpPr>
        <p:spPr>
          <a:xfrm>
            <a:off x="17895422" y="9588434"/>
            <a:ext cx="190500" cy="699135"/>
          </a:xfrm>
          <a:custGeom>
            <a:avLst/>
            <a:gdLst/>
            <a:ahLst/>
            <a:cxnLst/>
            <a:rect l="l" t="t" r="r" b="b"/>
            <a:pathLst>
              <a:path w="190500" h="699134">
                <a:moveTo>
                  <a:pt x="0" y="0"/>
                </a:moveTo>
                <a:lnTo>
                  <a:pt x="190500" y="0"/>
                </a:lnTo>
                <a:lnTo>
                  <a:pt x="190500" y="698565"/>
                </a:lnTo>
                <a:lnTo>
                  <a:pt x="0" y="698565"/>
                </a:lnTo>
                <a:lnTo>
                  <a:pt x="0" y="0"/>
                </a:lnTo>
                <a:close/>
              </a:path>
            </a:pathLst>
          </a:custGeom>
          <a:solidFill>
            <a:srgbClr val="FFC32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873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p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009369" cy="10287000"/>
          </a:xfrm>
          <a:custGeom>
            <a:avLst/>
            <a:gdLst/>
            <a:ahLst/>
            <a:cxnLst/>
            <a:rect l="l" t="t" r="r" b="b"/>
            <a:pathLst>
              <a:path w="14009369" h="10287000">
                <a:moveTo>
                  <a:pt x="14009277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3722278" y="0"/>
                </a:lnTo>
                <a:lnTo>
                  <a:pt x="14009277" y="10286999"/>
                </a:lnTo>
                <a:close/>
              </a:path>
            </a:pathLst>
          </a:custGeom>
          <a:solidFill>
            <a:srgbClr val="FFC3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600032" y="0"/>
            <a:ext cx="3661410" cy="3620770"/>
          </a:xfrm>
          <a:custGeom>
            <a:avLst/>
            <a:gdLst/>
            <a:ahLst/>
            <a:cxnLst/>
            <a:rect l="l" t="t" r="r" b="b"/>
            <a:pathLst>
              <a:path w="3661410" h="3620770">
                <a:moveTo>
                  <a:pt x="3660808" y="3579986"/>
                </a:moveTo>
                <a:lnTo>
                  <a:pt x="3620397" y="3620397"/>
                </a:lnTo>
                <a:lnTo>
                  <a:pt x="0" y="0"/>
                </a:lnTo>
                <a:lnTo>
                  <a:pt x="80821" y="0"/>
                </a:lnTo>
                <a:lnTo>
                  <a:pt x="3660808" y="3579986"/>
                </a:lnTo>
                <a:close/>
              </a:path>
            </a:pathLst>
          </a:custGeom>
          <a:solidFill>
            <a:srgbClr val="F7FAF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24" y="3554938"/>
            <a:ext cx="6467474" cy="2800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F7566-A0F9-4718-A260-A55D42CD858F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9" name="Marcador de Posição do Texto 10">
            <a:extLst>
              <a:ext uri="{FF2B5EF4-FFF2-40B4-BE49-F238E27FC236}">
                <a16:creationId xmlns:a16="http://schemas.microsoft.com/office/drawing/2014/main" id="{B3DD04A3-3A14-4886-82F1-30DC8BDCD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95400" y="9476602"/>
            <a:ext cx="4093496" cy="307777"/>
          </a:xfrm>
        </p:spPr>
        <p:txBody>
          <a:bodyPr/>
          <a:lstStyle>
            <a:lvl1pPr>
              <a:defRPr sz="2000"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Marcílio dos Santos</a:t>
            </a:r>
          </a:p>
        </p:txBody>
      </p:sp>
      <p:sp>
        <p:nvSpPr>
          <p:cNvPr id="10" name="Marcador de Posição do Texto 10">
            <a:extLst>
              <a:ext uri="{FF2B5EF4-FFF2-40B4-BE49-F238E27FC236}">
                <a16:creationId xmlns:a16="http://schemas.microsoft.com/office/drawing/2014/main" id="{D13426BD-FCC4-49F6-B37A-55E13CBB52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4576" y="9776446"/>
            <a:ext cx="4093496" cy="307777"/>
          </a:xfrm>
        </p:spPr>
        <p:txBody>
          <a:bodyPr/>
          <a:lstStyle>
            <a:lvl1pPr>
              <a:defRPr sz="2000" b="0"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pt-PT"/>
              <a:t>2021/2022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03A3C0-6D78-47F5-A8A0-AA1F84C71E13}"/>
              </a:ext>
            </a:extLst>
          </p:cNvPr>
          <p:cNvSpPr txBox="1"/>
          <p:nvPr userDrawn="1"/>
        </p:nvSpPr>
        <p:spPr>
          <a:xfrm>
            <a:off x="360817" y="9450169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>
                <a:latin typeface="Century Gothic" panose="020B0502020202020204" pitchFamily="34" charset="0"/>
              </a:rPr>
              <a:t>Autor:</a:t>
            </a:r>
          </a:p>
          <a:p>
            <a:r>
              <a:rPr lang="pt-PT" sz="2000" b="1">
                <a:latin typeface="Century Gothic" panose="020B0502020202020204" pitchFamily="34" charset="0"/>
              </a:rPr>
              <a:t>Área: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FB52A5CE-0D74-4320-B441-C7FCE1D811B3}"/>
              </a:ext>
            </a:extLst>
          </p:cNvPr>
          <p:cNvSpPr/>
          <p:nvPr userDrawn="1"/>
        </p:nvSpPr>
        <p:spPr>
          <a:xfrm>
            <a:off x="72841" y="9503556"/>
            <a:ext cx="209550" cy="783590"/>
          </a:xfrm>
          <a:custGeom>
            <a:avLst/>
            <a:gdLst/>
            <a:ahLst/>
            <a:cxnLst/>
            <a:rect l="l" t="t" r="r" b="b"/>
            <a:pathLst>
              <a:path w="209550" h="783590">
                <a:moveTo>
                  <a:pt x="0" y="0"/>
                </a:moveTo>
                <a:lnTo>
                  <a:pt x="209549" y="0"/>
                </a:lnTo>
                <a:lnTo>
                  <a:pt x="209549" y="783443"/>
                </a:lnTo>
                <a:lnTo>
                  <a:pt x="0" y="783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3252" y="775601"/>
            <a:ext cx="15141495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FEED-D86B-4DB3-AF53-E6DBE6DEFA04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3" r:id="rId4"/>
    <p:sldLayoutId id="2147483667" r:id="rId5"/>
    <p:sldLayoutId id="2147483664" r:id="rId6"/>
    <p:sldLayoutId id="2147483668" r:id="rId7"/>
    <p:sldLayoutId id="2147483665" r:id="rId8"/>
  </p:sldLayoutIdLst>
  <p:hf hdr="0" ftr="0" dt="0"/>
  <p:txStyles>
    <p:titleStyle>
      <a:lvl1pPr>
        <a:defRPr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>
        <a:defRPr>
          <a:latin typeface="Century Gothic" panose="020B0502020202020204" pitchFamily="34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ecrowd.com/pt/blog-posts/paradigmas-da-programacao/" TargetMode="External"/><Relationship Id="rId2" Type="http://schemas.openxmlformats.org/officeDocument/2006/relationships/hyperlink" Target="https://www.jrebel.com/blog/best-java-id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iobe.com/tiobe-inde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410" y="6320764"/>
            <a:ext cx="8941190" cy="709810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4500" b="1" spc="330" dirty="0">
                <a:solidFill>
                  <a:srgbClr val="F7FAFD"/>
                </a:solidFill>
                <a:latin typeface="Century Gothic"/>
                <a:cs typeface="Trebuchet MS"/>
              </a:rPr>
              <a:t>PROGRAMA</a:t>
            </a:r>
            <a:r>
              <a:rPr lang="pt-AO" sz="4500" b="1" spc="330" dirty="0">
                <a:solidFill>
                  <a:srgbClr val="F7FAFD"/>
                </a:solidFill>
                <a:latin typeface="Century Gothic"/>
                <a:cs typeface="Trebuchet MS"/>
              </a:rPr>
              <a:t>ÇÃO II</a:t>
            </a:r>
            <a:endParaRPr lang="en-US" sz="4500" b="1" spc="330" dirty="0">
              <a:solidFill>
                <a:srgbClr val="F7FAFD"/>
              </a:solidFill>
              <a:latin typeface="Century Gothic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2841" y="9503556"/>
            <a:ext cx="209550" cy="783590"/>
          </a:xfrm>
          <a:custGeom>
            <a:avLst/>
            <a:gdLst/>
            <a:ahLst/>
            <a:cxnLst/>
            <a:rect l="l" t="t" r="r" b="b"/>
            <a:pathLst>
              <a:path w="209550" h="783590">
                <a:moveTo>
                  <a:pt x="0" y="0"/>
                </a:moveTo>
                <a:lnTo>
                  <a:pt x="209549" y="0"/>
                </a:lnTo>
                <a:lnTo>
                  <a:pt x="209549" y="783443"/>
                </a:lnTo>
                <a:lnTo>
                  <a:pt x="0" y="7834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252D3AB-8963-4DF5-B3BF-B613840356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1</a:t>
            </a:fld>
            <a:endParaRPr lang="pt-PT"/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2BE9E06D-BC87-434D-B64F-CA28D9196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04576" y="9500419"/>
            <a:ext cx="6552024" cy="30777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dirty="0">
                <a:solidFill>
                  <a:schemeClr val="tx1"/>
                </a:solidFill>
                <a:latin typeface="Century Gothic"/>
              </a:rPr>
              <a:t>Emanuel dos Santos, Carlos Tchípia, Abel Canas</a:t>
            </a:r>
            <a:endParaRPr lang="pt-PT" dirty="0">
              <a:solidFill>
                <a:schemeClr val="tx1"/>
              </a:solidFill>
              <a:latin typeface="Century Gothic"/>
            </a:endParaRPr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6EED7D45-6D05-4FA0-831E-8CDB2D76FE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04576" y="9808196"/>
            <a:ext cx="6010624" cy="30777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dirty="0">
                <a:solidFill>
                  <a:schemeClr val="tx1"/>
                </a:solidFill>
                <a:latin typeface="Century Gothic"/>
              </a:rPr>
              <a:t>Departamento de Engenharia e Tecnologia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B00CC7B-3FFE-6825-457E-09553B6FE5F7}"/>
              </a:ext>
            </a:extLst>
          </p:cNvPr>
          <p:cNvSpPr txBox="1"/>
          <p:nvPr/>
        </p:nvSpPr>
        <p:spPr>
          <a:xfrm>
            <a:off x="812410" y="7422842"/>
            <a:ext cx="9714341" cy="63286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584200" indent="-571500"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4000" b="1" spc="330" dirty="0">
                <a:solidFill>
                  <a:srgbClr val="F7FAFD"/>
                </a:solidFill>
                <a:latin typeface="Century Gothic"/>
              </a:rPr>
              <a:t>P</a:t>
            </a:r>
            <a:r>
              <a:rPr lang="pt-AO" sz="4000" b="1" spc="330" dirty="0">
                <a:solidFill>
                  <a:srgbClr val="F7FAFD"/>
                </a:solidFill>
                <a:latin typeface="Century Gothic"/>
              </a:rPr>
              <a:t>ROCESSAMENTO DE SALÁRIO</a:t>
            </a:r>
            <a:endParaRPr lang="pt-PT" sz="140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F0DAB6E-673C-9234-D22B-78A6E232D5CB}"/>
              </a:ext>
            </a:extLst>
          </p:cNvPr>
          <p:cNvSpPr txBox="1"/>
          <p:nvPr/>
        </p:nvSpPr>
        <p:spPr>
          <a:xfrm>
            <a:off x="15873741" y="9526459"/>
            <a:ext cx="2219366" cy="386644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pt-AO" sz="2400" b="1" spc="330" dirty="0">
                <a:solidFill>
                  <a:srgbClr val="F7FAFD"/>
                </a:solidFill>
                <a:latin typeface="Century Gothic"/>
                <a:cs typeface="Trebuchet MS"/>
              </a:rPr>
              <a:t>By Grupo 4</a:t>
            </a:r>
            <a:endParaRPr lang="en-US" sz="2400" b="1" spc="330" dirty="0">
              <a:solidFill>
                <a:srgbClr val="F7FAFD"/>
              </a:solidFill>
              <a:latin typeface="Century Gothic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690676" y="5372100"/>
            <a:ext cx="8906648" cy="6559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pt-BR" spc="-290" dirty="0">
                <a:latin typeface="Century Gothic" panose="020B0502020202020204" pitchFamily="34" charset="0"/>
              </a:rPr>
              <a:t>MUITO OBRIGADO PELA ATENÇÃO!</a:t>
            </a:r>
            <a:endParaRPr spc="10" dirty="0">
              <a:latin typeface="Century Gothic" panose="020B0502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4202" y="9617705"/>
            <a:ext cx="85801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 err="1">
                <a:latin typeface="Century Gothic" panose="020B0502020202020204" pitchFamily="34" charset="0"/>
                <a:cs typeface="Verdana"/>
              </a:rPr>
              <a:t>Volenti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-145" dirty="0">
                <a:latin typeface="Century Gothic" panose="020B0502020202020204" pitchFamily="34" charset="0"/>
                <a:cs typeface="Verdana"/>
              </a:rPr>
              <a:t>Nihil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-114" dirty="0" err="1">
                <a:latin typeface="Century Gothic" panose="020B0502020202020204" pitchFamily="34" charset="0"/>
                <a:cs typeface="Verdana"/>
              </a:rPr>
              <a:t>Difficili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-345" dirty="0">
                <a:latin typeface="Century Gothic" panose="020B0502020202020204" pitchFamily="34" charset="0"/>
                <a:cs typeface="Verdana"/>
              </a:rPr>
              <a:t>-</a:t>
            </a:r>
            <a:r>
              <a:rPr sz="2800" spc="-204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135" dirty="0">
                <a:latin typeface="Century Gothic" panose="020B0502020202020204" pitchFamily="34" charset="0"/>
                <a:cs typeface="Verdana"/>
              </a:rPr>
              <a:t>“A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35" dirty="0" err="1">
                <a:latin typeface="Century Gothic" panose="020B0502020202020204" pitchFamily="34" charset="0"/>
                <a:cs typeface="Verdana"/>
              </a:rPr>
              <a:t>quem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-75" dirty="0" err="1">
                <a:latin typeface="Century Gothic" panose="020B0502020202020204" pitchFamily="34" charset="0"/>
                <a:cs typeface="Verdana"/>
              </a:rPr>
              <a:t>quer</a:t>
            </a:r>
            <a:r>
              <a:rPr sz="2800" spc="-75" dirty="0">
                <a:latin typeface="Century Gothic" panose="020B0502020202020204" pitchFamily="34" charset="0"/>
                <a:cs typeface="Verdana"/>
              </a:rPr>
              <a:t>,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140" dirty="0">
                <a:latin typeface="Century Gothic" panose="020B0502020202020204" pitchFamily="34" charset="0"/>
                <a:cs typeface="Verdana"/>
              </a:rPr>
              <a:t>nada</a:t>
            </a:r>
            <a:r>
              <a:rPr sz="2800" spc="-204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150" dirty="0">
                <a:latin typeface="Century Gothic" panose="020B0502020202020204" pitchFamily="34" charset="0"/>
                <a:cs typeface="Verdana"/>
              </a:rPr>
              <a:t>é</a:t>
            </a:r>
            <a:r>
              <a:rPr sz="2800" spc="-210" dirty="0">
                <a:latin typeface="Century Gothic" panose="020B0502020202020204" pitchFamily="34" charset="0"/>
                <a:cs typeface="Verdana"/>
              </a:rPr>
              <a:t> </a:t>
            </a:r>
            <a:r>
              <a:rPr sz="2800" spc="-50" dirty="0" err="1">
                <a:latin typeface="Century Gothic" panose="020B0502020202020204" pitchFamily="34" charset="0"/>
                <a:cs typeface="Verdana"/>
              </a:rPr>
              <a:t>difícil</a:t>
            </a:r>
            <a:r>
              <a:rPr sz="2800" spc="-50" dirty="0">
                <a:latin typeface="Century Gothic" panose="020B0502020202020204" pitchFamily="34" charset="0"/>
                <a:cs typeface="Verdana"/>
              </a:rPr>
              <a:t>”</a:t>
            </a:r>
            <a:endParaRPr sz="2800" dirty="0">
              <a:latin typeface="Century Gothic" panose="020B0502020202020204" pitchFamily="34" charset="0"/>
              <a:cs typeface="Verdana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278E513-D487-47E1-AFBC-672F3CBC5C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10</a:t>
            </a:fld>
            <a:endParaRPr lang="pt-P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97167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sz="2800" dirty="0">
                <a:latin typeface="Century Gothic"/>
                <a:ea typeface="Tahoma"/>
              </a:rPr>
              <a:t>SUMÁRIO</a:t>
            </a:r>
            <a:endParaRPr lang="pt-PT" sz="2800" dirty="0">
              <a:latin typeface="Century Gothic"/>
              <a:ea typeface="Tahoma"/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477054"/>
          </a:xfrm>
        </p:spPr>
        <p:txBody>
          <a:bodyPr wrap="square" lIns="0" tIns="0" rIns="0" bIns="0" anchor="t">
            <a:spAutoFit/>
          </a:bodyPr>
          <a:lstStyle/>
          <a:p>
            <a:fld id="{0E44E31E-D753-4A26-8135-8295AD13A531}" type="slidenum">
              <a:rPr lang="pt-PT" dirty="0"/>
              <a:t>2</a:t>
            </a:fld>
            <a:endParaRPr lang="pt-PT" dirty="0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4" name="Marcador de Posição de Conteúdo 7">
            <a:extLst>
              <a:ext uri="{FF2B5EF4-FFF2-40B4-BE49-F238E27FC236}">
                <a16:creationId xmlns:a16="http://schemas.microsoft.com/office/drawing/2014/main" id="{6A25774F-3567-362A-EC20-00AFF3A43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324100"/>
            <a:ext cx="15925800" cy="553998"/>
          </a:xfr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pt-AO" sz="3600" b="1" kern="0" dirty="0">
                <a:latin typeface="Century Gothic"/>
              </a:rPr>
              <a:t>Sumário</a:t>
            </a:r>
            <a:endParaRPr lang="pt-PT" sz="3600" b="1" kern="0" dirty="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7336D8C-C1E7-22F4-C65C-4D7A6F450C8D}"/>
              </a:ext>
            </a:extLst>
          </p:cNvPr>
          <p:cNvSpPr txBox="1"/>
          <p:nvPr/>
        </p:nvSpPr>
        <p:spPr>
          <a:xfrm>
            <a:off x="1143000" y="3160617"/>
            <a:ext cx="15091911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AO" sz="3200" b="1" dirty="0">
                <a:latin typeface="Century Gothic" panose="020B0502020202020204" pitchFamily="34" charset="0"/>
              </a:rPr>
              <a:t>Introdução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AO" sz="2800" b="1" dirty="0">
                <a:latin typeface="Century Gothic" panose="020B0502020202020204" pitchFamily="34" charset="0"/>
              </a:rPr>
              <a:t>Subitem 1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pt-AO" sz="2800" b="1" dirty="0">
                <a:latin typeface="Century Gothic" panose="020B0502020202020204" pitchFamily="34" charset="0"/>
              </a:rPr>
              <a:t>Subitem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AO" sz="3200" dirty="0">
                <a:latin typeface="Century Gothic" panose="020B0502020202020204" pitchFamily="34" charset="0"/>
              </a:rPr>
              <a:t>Item 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AO" sz="3200" dirty="0">
                <a:latin typeface="Century Gothic" panose="020B0502020202020204" pitchFamily="34" charset="0"/>
              </a:rPr>
              <a:t>Item 3</a:t>
            </a:r>
          </a:p>
          <a:p>
            <a:pPr lvl="1"/>
            <a:endParaRPr lang="pt-PT" sz="3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76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97167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sz="2800" dirty="0">
                <a:latin typeface="Century Gothic"/>
                <a:ea typeface="Tahoma"/>
              </a:rPr>
              <a:t>INTRODUÇÃO</a:t>
            </a:r>
            <a:endParaRPr lang="pt-PT" sz="2800" dirty="0">
              <a:latin typeface="Century Gothic"/>
              <a:ea typeface="Tahoma"/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6916400" y="775940"/>
            <a:ext cx="698500" cy="477054"/>
          </a:xfrm>
        </p:spPr>
        <p:txBody>
          <a:bodyPr wrap="square" lIns="0" tIns="0" rIns="0" bIns="0" anchor="t">
            <a:spAutoFit/>
          </a:bodyPr>
          <a:lstStyle/>
          <a:p>
            <a:fld id="{0E44E31E-D753-4A26-8135-8295AD13A531}" type="slidenum">
              <a:rPr lang="pt-PT" dirty="0"/>
              <a:t>3</a:t>
            </a:fld>
            <a:endParaRPr lang="pt-PT" dirty="0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6" name="Marcador de Posição de Conteúdo 51">
            <a:extLst>
              <a:ext uri="{FF2B5EF4-FFF2-40B4-BE49-F238E27FC236}">
                <a16:creationId xmlns:a16="http://schemas.microsoft.com/office/drawing/2014/main" id="{C0CA3E41-A4B8-ABB2-07AE-29640F854F18}"/>
              </a:ext>
            </a:extLst>
          </p:cNvPr>
          <p:cNvSpPr txBox="1">
            <a:spLocks/>
          </p:cNvSpPr>
          <p:nvPr/>
        </p:nvSpPr>
        <p:spPr>
          <a:xfrm>
            <a:off x="1142999" y="6604330"/>
            <a:ext cx="7378671" cy="16004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pt-AO" kern="0" dirty="0">
                <a:solidFill>
                  <a:sysClr val="windowText" lastClr="000000"/>
                </a:solidFill>
                <a:latin typeface="Century Gothic"/>
              </a:rPr>
              <a:t>Programação Imperativa / Procedural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pt-PT" kern="0" dirty="0">
                <a:solidFill>
                  <a:sysClr val="windowText" lastClr="000000"/>
                </a:solidFill>
                <a:latin typeface="Century Gothic"/>
              </a:rPr>
              <a:t>Programação </a:t>
            </a:r>
            <a:r>
              <a:rPr lang="pt-PT" dirty="0"/>
              <a:t>Orientada</a:t>
            </a:r>
            <a:r>
              <a:rPr lang="pt-PT" kern="0" dirty="0">
                <a:solidFill>
                  <a:sysClr val="windowText" lastClr="000000"/>
                </a:solidFill>
                <a:latin typeface="Century Gothic"/>
              </a:rPr>
              <a:t> a Objectos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pt-PT" kern="0" dirty="0">
                <a:solidFill>
                  <a:sysClr val="windowText" lastClr="000000"/>
                </a:solidFill>
                <a:latin typeface="Century Gothic"/>
              </a:rPr>
              <a:t>Programação Genérica</a:t>
            </a:r>
          </a:p>
        </p:txBody>
      </p:sp>
      <p:sp>
        <p:nvSpPr>
          <p:cNvPr id="4" name="Marcador de Posição de Conteúdo 7">
            <a:extLst>
              <a:ext uri="{FF2B5EF4-FFF2-40B4-BE49-F238E27FC236}">
                <a16:creationId xmlns:a16="http://schemas.microsoft.com/office/drawing/2014/main" id="{6A25774F-3567-362A-EC20-00AFF3A432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324100"/>
            <a:ext cx="15925800" cy="430887"/>
          </a:xfr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pt-PT" b="1" kern="0" dirty="0">
                <a:latin typeface="Century Gothic"/>
              </a:rPr>
              <a:t>O que são paradigmas de programação?</a:t>
            </a:r>
            <a:endParaRPr lang="pt-PT" b="1" kern="0" dirty="0"/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57336D8C-C1E7-22F4-C65C-4D7A6F450C8D}"/>
              </a:ext>
            </a:extLst>
          </p:cNvPr>
          <p:cNvSpPr txBox="1"/>
          <p:nvPr/>
        </p:nvSpPr>
        <p:spPr>
          <a:xfrm>
            <a:off x="1185466" y="2901547"/>
            <a:ext cx="1509191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dirty="0">
                <a:latin typeface="Century Gothic" panose="020B0502020202020204" pitchFamily="34" charset="0"/>
              </a:rPr>
              <a:t>Paradigma de Programação é um estilo ou modelo de programação que define como os problemas devem ser solucionados usando uma linguagem.</a:t>
            </a:r>
          </a:p>
        </p:txBody>
      </p:sp>
      <p:sp>
        <p:nvSpPr>
          <p:cNvPr id="7" name="Marcador de Posição de Conteúdo 7">
            <a:extLst>
              <a:ext uri="{FF2B5EF4-FFF2-40B4-BE49-F238E27FC236}">
                <a16:creationId xmlns:a16="http://schemas.microsoft.com/office/drawing/2014/main" id="{2D926281-57A9-0523-15D8-390384396A18}"/>
              </a:ext>
            </a:extLst>
          </p:cNvPr>
          <p:cNvSpPr txBox="1">
            <a:spLocks/>
          </p:cNvSpPr>
          <p:nvPr/>
        </p:nvSpPr>
        <p:spPr>
          <a:xfrm>
            <a:off x="556637" y="4258977"/>
            <a:ext cx="15925800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</a:pPr>
            <a:r>
              <a:rPr lang="pt-AO" b="1" kern="0" dirty="0">
                <a:latin typeface="Century Gothic"/>
              </a:rPr>
              <a:t>Tipos de Paradigmas</a:t>
            </a:r>
            <a:endParaRPr lang="en-US" b="1" dirty="0"/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9C58D575-2731-3A38-ED61-65EB466A261A}"/>
              </a:ext>
            </a:extLst>
          </p:cNvPr>
          <p:cNvSpPr txBox="1">
            <a:spLocks/>
          </p:cNvSpPr>
          <p:nvPr/>
        </p:nvSpPr>
        <p:spPr>
          <a:xfrm>
            <a:off x="1143000" y="4847869"/>
            <a:ext cx="6892383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AO" b="1" dirty="0"/>
              <a:t>Paradigma Imperativo</a:t>
            </a:r>
            <a:endParaRPr lang="en-US" b="1" dirty="0"/>
          </a:p>
        </p:txBody>
      </p:sp>
      <p:sp>
        <p:nvSpPr>
          <p:cNvPr id="9" name="Marcador de Posição de Conteúdo 51">
            <a:extLst>
              <a:ext uri="{FF2B5EF4-FFF2-40B4-BE49-F238E27FC236}">
                <a16:creationId xmlns:a16="http://schemas.microsoft.com/office/drawing/2014/main" id="{577831D3-BF19-0995-B93B-7E2E39263393}"/>
              </a:ext>
            </a:extLst>
          </p:cNvPr>
          <p:cNvSpPr txBox="1">
            <a:spLocks/>
          </p:cNvSpPr>
          <p:nvPr/>
        </p:nvSpPr>
        <p:spPr>
          <a:xfrm>
            <a:off x="10172051" y="6604330"/>
            <a:ext cx="6896749" cy="16004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pt-AO" kern="0" dirty="0">
                <a:solidFill>
                  <a:sysClr val="windowText" lastClr="000000"/>
                </a:solidFill>
                <a:latin typeface="Century Gothic"/>
              </a:rPr>
              <a:t>Programação declarativa</a:t>
            </a: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pt-PT" kern="0" dirty="0">
                <a:solidFill>
                  <a:sysClr val="windowText" lastClr="000000"/>
                </a:solidFill>
                <a:latin typeface="Century Gothic"/>
              </a:rPr>
              <a:t>Programação Funcional</a:t>
            </a:r>
            <a:endParaRPr lang="pt-AO" kern="0" dirty="0">
              <a:solidFill>
                <a:sysClr val="windowText" lastClr="000000"/>
              </a:solidFill>
              <a:latin typeface="Century Gothic"/>
            </a:endParaRPr>
          </a:p>
          <a:p>
            <a:pPr marL="457200" indent="-457200">
              <a:spcBef>
                <a:spcPts val="1200"/>
              </a:spcBef>
              <a:buFont typeface="Arial"/>
              <a:buChar char="•"/>
            </a:pPr>
            <a:r>
              <a:rPr lang="pt-AO" kern="0" dirty="0">
                <a:solidFill>
                  <a:sysClr val="windowText" lastClr="000000"/>
                </a:solidFill>
                <a:latin typeface="Century Gothic"/>
              </a:rPr>
              <a:t>Programação Lógica</a:t>
            </a:r>
            <a:endParaRPr lang="pt-PT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Marcador de Posição de Conteúdo 7">
            <a:extLst>
              <a:ext uri="{FF2B5EF4-FFF2-40B4-BE49-F238E27FC236}">
                <a16:creationId xmlns:a16="http://schemas.microsoft.com/office/drawing/2014/main" id="{688B27A2-A7C2-34F7-22C1-24A420C2891D}"/>
              </a:ext>
            </a:extLst>
          </p:cNvPr>
          <p:cNvSpPr txBox="1">
            <a:spLocks/>
          </p:cNvSpPr>
          <p:nvPr/>
        </p:nvSpPr>
        <p:spPr>
          <a:xfrm>
            <a:off x="10176417" y="4847869"/>
            <a:ext cx="6892383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pt-AO" b="1" dirty="0"/>
              <a:t>Paradigma declarativo</a:t>
            </a:r>
            <a:endParaRPr lang="en-US" b="1" dirty="0"/>
          </a:p>
        </p:txBody>
      </p:sp>
      <p:sp>
        <p:nvSpPr>
          <p:cNvPr id="11" name="Marcador de Posição de Conteúdo 51">
            <a:extLst>
              <a:ext uri="{FF2B5EF4-FFF2-40B4-BE49-F238E27FC236}">
                <a16:creationId xmlns:a16="http://schemas.microsoft.com/office/drawing/2014/main" id="{7318CF12-6BC3-B317-6DDF-3E94125BCC01}"/>
              </a:ext>
            </a:extLst>
          </p:cNvPr>
          <p:cNvSpPr txBox="1">
            <a:spLocks/>
          </p:cNvSpPr>
          <p:nvPr/>
        </p:nvSpPr>
        <p:spPr>
          <a:xfrm>
            <a:off x="1142999" y="5453936"/>
            <a:ext cx="7378671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pt-AO" kern="0" dirty="0">
                <a:solidFill>
                  <a:sysClr val="windowText" lastClr="000000"/>
                </a:solidFill>
                <a:latin typeface="Century Gothic"/>
              </a:rPr>
              <a:t>O programador especifica como deve ser o código.</a:t>
            </a:r>
            <a:endParaRPr lang="pt-PT" kern="0" dirty="0">
              <a:solidFill>
                <a:sysClr val="windowText" lastClr="000000"/>
              </a:solidFill>
            </a:endParaRPr>
          </a:p>
        </p:txBody>
      </p:sp>
      <p:sp>
        <p:nvSpPr>
          <p:cNvPr id="12" name="Marcador de Posição de Conteúdo 51">
            <a:extLst>
              <a:ext uri="{FF2B5EF4-FFF2-40B4-BE49-F238E27FC236}">
                <a16:creationId xmlns:a16="http://schemas.microsoft.com/office/drawing/2014/main" id="{26234447-A631-E85E-48D4-5356F23D1E86}"/>
              </a:ext>
            </a:extLst>
          </p:cNvPr>
          <p:cNvSpPr txBox="1">
            <a:spLocks/>
          </p:cNvSpPr>
          <p:nvPr/>
        </p:nvSpPr>
        <p:spPr>
          <a:xfrm>
            <a:off x="10176417" y="5453936"/>
            <a:ext cx="6896749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pt-AO" kern="0" dirty="0">
                <a:solidFill>
                  <a:sysClr val="windowText" lastClr="000000"/>
                </a:solidFill>
              </a:rPr>
              <a:t>O programador declara o que deseja obter do código.</a:t>
            </a:r>
            <a:endParaRPr lang="pt-PT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10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818733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sz="2800" dirty="0">
                <a:latin typeface="Century Gothic"/>
              </a:rPr>
              <a:t>INTRODUÇÃ</a:t>
            </a:r>
            <a:r>
              <a:rPr lang="pt-AO" sz="2800" dirty="0">
                <a:latin typeface="Century Gothic"/>
              </a:rPr>
              <a:t>O</a:t>
            </a:r>
            <a:endParaRPr lang="en-US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4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6BA706D6-0749-E638-0F26-A4AE43EC8CA8}"/>
              </a:ext>
            </a:extLst>
          </p:cNvPr>
          <p:cNvSpPr txBox="1"/>
          <p:nvPr/>
        </p:nvSpPr>
        <p:spPr>
          <a:xfrm>
            <a:off x="1185466" y="6046200"/>
            <a:ext cx="740097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Originou-se do "Green Project" da Sun Microsystems no início dos anos 1990.</a:t>
            </a:r>
            <a:endParaRPr lang="pt-PT" dirty="0"/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Inicialmente chamada de "Oak"</a:t>
            </a:r>
            <a:endParaRPr lang="pt-AO" sz="2800" dirty="0">
              <a:latin typeface="Century Gothic"/>
              <a:ea typeface="+mn-lt"/>
              <a:cs typeface="+mn-lt"/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ED014D46-EB19-A1D4-C4E0-340E2EB546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5468753"/>
            <a:ext cx="7400973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b="1" dirty="0">
                <a:latin typeface="Century Gothic"/>
              </a:rPr>
              <a:t>Como surgiu?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CDC109-805C-2978-AF00-8AC9A4027202}"/>
              </a:ext>
            </a:extLst>
          </p:cNvPr>
          <p:cNvSpPr txBox="1"/>
          <p:nvPr/>
        </p:nvSpPr>
        <p:spPr>
          <a:xfrm>
            <a:off x="1143000" y="2844435"/>
            <a:ext cx="15134377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</a:rPr>
              <a:t>Linguagem de programação orientada a objetos </a:t>
            </a:r>
            <a:r>
              <a:rPr lang="pt-AO" sz="2800" dirty="0">
                <a:latin typeface="Century Gothic"/>
              </a:rPr>
              <a:t>com </a:t>
            </a:r>
            <a:r>
              <a:rPr lang="pt-PT" sz="2800" dirty="0">
                <a:latin typeface="Century Gothic"/>
              </a:rPr>
              <a:t>biblioteca</a:t>
            </a:r>
            <a:r>
              <a:rPr lang="pt-AO" sz="2800" dirty="0">
                <a:latin typeface="Century Gothic"/>
              </a:rPr>
              <a:t>s</a:t>
            </a:r>
            <a:r>
              <a:rPr lang="pt-PT" sz="2800" dirty="0">
                <a:latin typeface="Century Gothic"/>
              </a:rPr>
              <a:t> de classes.</a:t>
            </a:r>
            <a:endParaRPr lang="pt-AO" sz="2800" dirty="0">
              <a:latin typeface="Century Gothic"/>
            </a:endParaRP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cs typeface="Calibri"/>
              </a:rPr>
              <a:t>Criada pela Sun Microsystems e lançada em 1995.</a:t>
            </a:r>
            <a:endParaRPr lang="pt-AO" sz="2800" dirty="0">
              <a:latin typeface="Century Gothic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cs typeface="Calibri"/>
              </a:rPr>
              <a:t>Projetada para ser independente de plataforma.</a:t>
            </a:r>
            <a:endParaRPr lang="pt-AO" sz="2800" dirty="0">
              <a:latin typeface="Century Gothic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pt-AO" sz="2800" dirty="0">
                <a:latin typeface="Century Gothic"/>
                <a:cs typeface="Calibri"/>
              </a:rPr>
              <a:t>A versão Java SE 8 suporta 4 paradigmas: procedural, genérica, orientado a objectos e funcional.</a:t>
            </a:r>
            <a:endParaRPr lang="pt-PT" sz="2800" dirty="0">
              <a:latin typeface="Century Gothic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BB5B5-D7B1-64FC-2610-73ACE4AA0C5A}"/>
              </a:ext>
            </a:extLst>
          </p:cNvPr>
          <p:cNvSpPr txBox="1"/>
          <p:nvPr/>
        </p:nvSpPr>
        <p:spPr>
          <a:xfrm>
            <a:off x="5990648" y="838475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AO" sz="2800" b="1" i="1" dirty="0">
                <a:latin typeface="Century Gothic" panose="020B0502020202020204" pitchFamily="34" charset="0"/>
              </a:rPr>
              <a:t>“</a:t>
            </a:r>
            <a:r>
              <a:rPr lang="pt-AO" sz="2800" b="1" i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Write Once, Run Anywhere</a:t>
            </a:r>
            <a:r>
              <a:rPr lang="pt-AO" sz="2800" b="1" i="1" dirty="0">
                <a:latin typeface="Century Gothic" panose="020B0502020202020204" pitchFamily="34" charset="0"/>
              </a:rPr>
              <a:t>”</a:t>
            </a:r>
          </a:p>
        </p:txBody>
      </p:sp>
      <p:sp>
        <p:nvSpPr>
          <p:cNvPr id="10" name="Marcador de Posição de Conteúdo 7">
            <a:extLst>
              <a:ext uri="{FF2B5EF4-FFF2-40B4-BE49-F238E27FC236}">
                <a16:creationId xmlns:a16="http://schemas.microsoft.com/office/drawing/2014/main" id="{C1C52F8F-2BC5-3B55-A954-0E1F10107E43}"/>
              </a:ext>
            </a:extLst>
          </p:cNvPr>
          <p:cNvSpPr txBox="1">
            <a:spLocks/>
          </p:cNvSpPr>
          <p:nvPr/>
        </p:nvSpPr>
        <p:spPr>
          <a:xfrm>
            <a:off x="1143000" y="2324100"/>
            <a:ext cx="15796404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b="1" dirty="0">
                <a:latin typeface="Century Gothic"/>
              </a:rPr>
              <a:t>O que é o Java</a:t>
            </a:r>
            <a:r>
              <a:rPr lang="pt-AO" sz="2800" b="1" dirty="0">
                <a:latin typeface="Century Gothic"/>
              </a:rPr>
              <a:t>?</a:t>
            </a:r>
            <a:endParaRPr lang="pt-PT" kern="0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0795C3FF-0C2C-BBD4-DE94-FEDA74A06826}"/>
              </a:ext>
            </a:extLst>
          </p:cNvPr>
          <p:cNvSpPr txBox="1"/>
          <p:nvPr/>
        </p:nvSpPr>
        <p:spPr>
          <a:xfrm>
            <a:off x="9206594" y="6044761"/>
            <a:ext cx="785784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Criou o navegador HotJava</a:t>
            </a:r>
            <a:endParaRPr lang="pt-AO" sz="2800" dirty="0">
              <a:latin typeface="Century Gothic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AO" sz="2800" dirty="0">
                <a:latin typeface="Century Gothic"/>
                <a:ea typeface="+mn-lt"/>
                <a:cs typeface="+mn-lt"/>
              </a:rPr>
              <a:t>Adaptabilidade no </a:t>
            </a:r>
            <a:r>
              <a:rPr lang="pt-PT" sz="2800" dirty="0">
                <a:latin typeface="Century Gothic"/>
                <a:ea typeface="+mn-lt"/>
                <a:cs typeface="+mn-lt"/>
              </a:rPr>
              <a:t>Netscape Navigator.</a:t>
            </a:r>
            <a:endParaRPr lang="pt-AO" sz="2800" dirty="0">
              <a:latin typeface="Century Gothic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Suporte a applets</a:t>
            </a:r>
            <a:endParaRPr lang="pt-PT" dirty="0">
              <a:latin typeface="Century Gothic"/>
            </a:endParaRPr>
          </a:p>
        </p:txBody>
      </p:sp>
      <p:sp>
        <p:nvSpPr>
          <p:cNvPr id="12" name="Marcador de Posição de Conteúdo 7">
            <a:extLst>
              <a:ext uri="{FF2B5EF4-FFF2-40B4-BE49-F238E27FC236}">
                <a16:creationId xmlns:a16="http://schemas.microsoft.com/office/drawing/2014/main" id="{5FB71187-6371-0317-FBDC-88F72F3484EF}"/>
              </a:ext>
            </a:extLst>
          </p:cNvPr>
          <p:cNvSpPr txBox="1">
            <a:spLocks/>
          </p:cNvSpPr>
          <p:nvPr/>
        </p:nvSpPr>
        <p:spPr>
          <a:xfrm>
            <a:off x="9144000" y="5468752"/>
            <a:ext cx="7920434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PT" b="1" kern="0" dirty="0">
                <a:solidFill>
                  <a:sysClr val="windowText" lastClr="000000"/>
                </a:solidFill>
                <a:latin typeface="Century Gothic"/>
              </a:rPr>
              <a:t>Como popularizou?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97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5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12" name="Título 48">
            <a:extLst>
              <a:ext uri="{FF2B5EF4-FFF2-40B4-BE49-F238E27FC236}">
                <a16:creationId xmlns:a16="http://schemas.microsoft.com/office/drawing/2014/main" id="{C8AE86BB-63D2-F1DE-9487-73CE1093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818733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sz="2800" dirty="0">
                <a:latin typeface="Century Gothic"/>
              </a:rPr>
              <a:t>CARACTERÍSTICA</a:t>
            </a:r>
            <a:r>
              <a:rPr lang="pt-AO" sz="2800" dirty="0">
                <a:latin typeface="Century Gothic"/>
              </a:rPr>
              <a:t>S</a:t>
            </a:r>
            <a:r>
              <a:rPr lang="pt-PT" sz="2800" dirty="0">
                <a:latin typeface="Century Gothic"/>
              </a:rPr>
              <a:t> DO JAVA</a:t>
            </a:r>
            <a:endParaRPr lang="en-US" dirty="0"/>
          </a:p>
        </p:txBody>
      </p:sp>
      <p:sp>
        <p:nvSpPr>
          <p:cNvPr id="20" name="Marcador de Posição de Conteúdo 7">
            <a:extLst>
              <a:ext uri="{FF2B5EF4-FFF2-40B4-BE49-F238E27FC236}">
                <a16:creationId xmlns:a16="http://schemas.microsoft.com/office/drawing/2014/main" id="{89EDAB65-36E0-F18D-17AE-CCFF7D2016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324100"/>
            <a:ext cx="1579640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b="1" dirty="0">
                <a:latin typeface="Century Gothic"/>
              </a:rPr>
              <a:t>Quais são as principais características do Java?</a:t>
            </a:r>
            <a:endParaRPr lang="pt-PT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25C3EE57-194C-75A0-C5CB-FA412B3CEF65}"/>
              </a:ext>
            </a:extLst>
          </p:cNvPr>
          <p:cNvSpPr txBox="1"/>
          <p:nvPr/>
        </p:nvSpPr>
        <p:spPr>
          <a:xfrm>
            <a:off x="1142334" y="2944679"/>
            <a:ext cx="1507034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Orientação a Objetos - Segue o paradigma </a:t>
            </a:r>
            <a:r>
              <a:rPr lang="pt-AO" sz="2800" dirty="0">
                <a:latin typeface="Century Gothic"/>
                <a:ea typeface="+mn-lt"/>
                <a:cs typeface="+mn-lt"/>
              </a:rPr>
              <a:t>Orientado a Objecto</a:t>
            </a:r>
            <a:r>
              <a:rPr lang="pt-PT" sz="2800" dirty="0">
                <a:latin typeface="Century Gothic"/>
                <a:ea typeface="+mn-lt"/>
                <a:cs typeface="+mn-lt"/>
              </a:rPr>
              <a:t>.</a:t>
            </a:r>
            <a:endParaRPr lang="pt-PT" dirty="0">
              <a:latin typeface="Century Gothic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Compilação e Interpretação - Compilado para </a:t>
            </a:r>
            <a:r>
              <a:rPr lang="pt-PT" sz="2800" i="1" dirty="0">
                <a:latin typeface="Century Gothic"/>
                <a:ea typeface="+mn-lt"/>
                <a:cs typeface="+mn-lt"/>
              </a:rPr>
              <a:t>bytecode </a:t>
            </a:r>
            <a:r>
              <a:rPr lang="pt-PT" sz="2800" dirty="0">
                <a:latin typeface="Century Gothic"/>
                <a:ea typeface="+mn-lt"/>
                <a:cs typeface="+mn-lt"/>
              </a:rPr>
              <a:t>e executado pela JVM.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Calibri"/>
                <a:cs typeface="Calibri"/>
              </a:rPr>
              <a:t>Portabilidade - Rodam em qualquer sistema com JVM sem precisar recompilar.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Calibri"/>
                <a:cs typeface="Calibri"/>
              </a:rPr>
              <a:t>Gerenciamento Automático de Memória - </a:t>
            </a:r>
            <a:r>
              <a:rPr lang="pt-PT" sz="2800" dirty="0" err="1">
                <a:latin typeface="Century Gothic"/>
                <a:ea typeface="Calibri"/>
                <a:cs typeface="Calibri"/>
              </a:rPr>
              <a:t>Garbage</a:t>
            </a:r>
            <a:r>
              <a:rPr lang="pt-PT" sz="2800" dirty="0">
                <a:latin typeface="Century Gothic"/>
                <a:ea typeface="Calibri"/>
                <a:cs typeface="Calibri"/>
              </a:rPr>
              <a:t> </a:t>
            </a:r>
            <a:r>
              <a:rPr lang="pt-PT" sz="2800" dirty="0" err="1">
                <a:latin typeface="Century Gothic"/>
                <a:ea typeface="Calibri"/>
                <a:cs typeface="Calibri"/>
              </a:rPr>
              <a:t>Collector</a:t>
            </a:r>
            <a:r>
              <a:rPr lang="pt-PT" sz="2800" dirty="0">
                <a:latin typeface="Century Gothic"/>
                <a:ea typeface="Calibri"/>
                <a:cs typeface="Calibri"/>
              </a:rPr>
              <a:t> remove objetos não utilizados.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Calibri"/>
                <a:cs typeface="Calibri"/>
              </a:rPr>
              <a:t>Recursos para Redes - APIs nativas para protocolos como HTTP, TCP/IP e FTP.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Calibri"/>
                <a:cs typeface="Calibri"/>
              </a:rPr>
              <a:t>Suporte a </a:t>
            </a:r>
            <a:r>
              <a:rPr lang="pt-PT" sz="2800" dirty="0" err="1">
                <a:latin typeface="Century Gothic"/>
                <a:ea typeface="Calibri"/>
                <a:cs typeface="Calibri"/>
              </a:rPr>
              <a:t>Multithreading</a:t>
            </a:r>
            <a:r>
              <a:rPr lang="pt-PT" sz="2800" dirty="0">
                <a:latin typeface="Century Gothic"/>
                <a:ea typeface="Calibri"/>
                <a:cs typeface="Calibri"/>
              </a:rPr>
              <a:t> - Permite execução concorrente de tarefas com </a:t>
            </a:r>
            <a:r>
              <a:rPr lang="pt-PT" sz="2800" dirty="0" err="1">
                <a:latin typeface="Century Gothic"/>
                <a:ea typeface="Calibri"/>
                <a:cs typeface="Calibri"/>
              </a:rPr>
              <a:t>threads</a:t>
            </a:r>
            <a:r>
              <a:rPr lang="pt-PT" sz="2800" dirty="0">
                <a:latin typeface="Century Gothic"/>
                <a:ea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913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7394770E-6324-4368-94DF-6AAE179D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775601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PT" sz="2800" dirty="0">
                <a:latin typeface="Century Gothic"/>
              </a:rPr>
              <a:t>ECOSSISTEMA JAVA</a:t>
            </a:r>
            <a:endParaRPr lang="pt-PT" sz="2800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0A3CB587-9061-45A3-8E8C-6F5FB1AB61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6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CAB317BA-2CC3-4C69-81F4-3E838EB0F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AF35144E-33B5-434C-93F6-5A72E870E8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6746D2-15D9-80BA-5CEE-814313E9F237}"/>
              </a:ext>
            </a:extLst>
          </p:cNvPr>
          <p:cNvSpPr txBox="1"/>
          <p:nvPr/>
        </p:nvSpPr>
        <p:spPr>
          <a:xfrm>
            <a:off x="1143001" y="3102500"/>
            <a:ext cx="1547231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AO" sz="2800" dirty="0">
                <a:latin typeface="Century Gothic"/>
              </a:rPr>
              <a:t>O </a:t>
            </a:r>
            <a:r>
              <a:rPr lang="pt-PT" sz="2800" dirty="0">
                <a:latin typeface="Century Gothic"/>
              </a:rPr>
              <a:t>JVM</a:t>
            </a:r>
            <a:r>
              <a:rPr lang="pt-AO" sz="2800" dirty="0">
                <a:latin typeface="Century Gothic"/>
              </a:rPr>
              <a:t> </a:t>
            </a:r>
            <a:r>
              <a:rPr lang="pt-PT" sz="2800" dirty="0">
                <a:latin typeface="Century Gothic"/>
              </a:rPr>
              <a:t>Executa o bytecode Java</a:t>
            </a:r>
            <a:r>
              <a:rPr lang="pt-AO" sz="2800" dirty="0">
                <a:latin typeface="Century Gothic"/>
              </a:rPr>
              <a:t> tornando o código independente do SO.</a:t>
            </a:r>
            <a:endParaRPr lang="pt-PT" sz="2800" dirty="0">
              <a:latin typeface="Century Gothic"/>
            </a:endParaRPr>
          </a:p>
          <a:p>
            <a:r>
              <a:rPr lang="pt-AO" sz="2800" dirty="0">
                <a:latin typeface="Century Gothic"/>
              </a:rPr>
              <a:t>O </a:t>
            </a:r>
            <a:r>
              <a:rPr lang="pt-PT" sz="2800" dirty="0">
                <a:latin typeface="Century Gothic"/>
              </a:rPr>
              <a:t>Kit de desenvolvimento </a:t>
            </a:r>
            <a:r>
              <a:rPr lang="pt-AO" sz="2800" dirty="0">
                <a:latin typeface="Century Gothic"/>
              </a:rPr>
              <a:t>do Java (</a:t>
            </a:r>
            <a:r>
              <a:rPr lang="pt-PT" sz="2800" dirty="0">
                <a:latin typeface="Century Gothic"/>
              </a:rPr>
              <a:t>JDK</a:t>
            </a:r>
            <a:r>
              <a:rPr lang="pt-AO" sz="2800" dirty="0">
                <a:latin typeface="Century Gothic"/>
              </a:rPr>
              <a:t>) </a:t>
            </a:r>
            <a:r>
              <a:rPr lang="pt-PT" sz="2800" dirty="0">
                <a:latin typeface="Century Gothic"/>
              </a:rPr>
              <a:t>com compilador, interpretador e outr</a:t>
            </a:r>
            <a:r>
              <a:rPr lang="pt-AO" sz="2800" dirty="0">
                <a:latin typeface="Century Gothic"/>
              </a:rPr>
              <a:t>o</a:t>
            </a:r>
            <a:r>
              <a:rPr lang="pt-PT" sz="2800" dirty="0">
                <a:latin typeface="Century Gothic"/>
              </a:rPr>
              <a:t>s.</a:t>
            </a:r>
          </a:p>
          <a:p>
            <a:r>
              <a:rPr lang="pt-PT" sz="2800" dirty="0">
                <a:latin typeface="Century Gothic"/>
              </a:rPr>
              <a:t>O bytecode roda em qualquer máquina com JVM</a:t>
            </a:r>
            <a:r>
              <a:rPr lang="pt-AO" sz="2800" dirty="0">
                <a:latin typeface="Century Gothic"/>
              </a:rPr>
              <a:t>.</a:t>
            </a:r>
            <a:endParaRPr lang="pt-PT" sz="2800" dirty="0">
              <a:latin typeface="Century Gothic"/>
            </a:endParaRPr>
          </a:p>
          <a:p>
            <a:r>
              <a:rPr lang="pt-AO" sz="2800" dirty="0">
                <a:latin typeface="Century Gothic"/>
              </a:rPr>
              <a:t>O </a:t>
            </a:r>
            <a:r>
              <a:rPr lang="pt-PT" sz="2800" dirty="0">
                <a:latin typeface="Century Gothic"/>
              </a:rPr>
              <a:t>Garbage Collector</a:t>
            </a:r>
            <a:r>
              <a:rPr lang="pt-AO" sz="2800" dirty="0">
                <a:latin typeface="Century Gothic"/>
              </a:rPr>
              <a:t> </a:t>
            </a:r>
            <a:r>
              <a:rPr lang="pt-PT" sz="2800" dirty="0">
                <a:latin typeface="Century Gothic"/>
              </a:rPr>
              <a:t>Gerencia memória automaticamente, removendo objetos não utilizados.</a:t>
            </a:r>
          </a:p>
          <a:p>
            <a:r>
              <a:rPr lang="pt-PT" sz="2800" dirty="0">
                <a:latin typeface="Century Gothic"/>
              </a:rPr>
              <a:t>O código-fonte é transformado em bytecode, que a JVM interpreta e executa.</a:t>
            </a:r>
          </a:p>
        </p:txBody>
      </p:sp>
      <p:sp>
        <p:nvSpPr>
          <p:cNvPr id="10" name="Marcador de Posição de Conteúdo 7">
            <a:extLst>
              <a:ext uri="{FF2B5EF4-FFF2-40B4-BE49-F238E27FC236}">
                <a16:creationId xmlns:a16="http://schemas.microsoft.com/office/drawing/2014/main" id="{B592C2EF-EC1E-13EA-D01F-07B6E26FC9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324100"/>
            <a:ext cx="15925800" cy="430887"/>
          </a:xfrm>
        </p:spPr>
        <p:txBody>
          <a:bodyPr wrap="square" lIns="0" tIns="0" rIns="0" bIns="0" anchor="t">
            <a:spAutoFit/>
          </a:bodyPr>
          <a:lstStyle/>
          <a:p>
            <a:pPr>
              <a:spcBef>
                <a:spcPts val="1200"/>
              </a:spcBef>
            </a:pPr>
            <a:r>
              <a:rPr lang="pt-AO" b="1" dirty="0"/>
              <a:t>Ferramentas do Java</a:t>
            </a:r>
            <a:endParaRPr lang="pt-PT" b="1" kern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BCA651-2557-9F22-6DB4-7B06BFA6A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649" y="5904996"/>
            <a:ext cx="8183020" cy="337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7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AFC05-41AB-B427-C3F7-E73E6991F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7B8C5D4-8475-65A5-8E2D-8661E4A36D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7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94009BF4-A124-036F-C0C0-4D796C236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570D3F69-0603-1CED-229B-45324B588B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12" name="Título 48">
            <a:extLst>
              <a:ext uri="{FF2B5EF4-FFF2-40B4-BE49-F238E27FC236}">
                <a16:creationId xmlns:a16="http://schemas.microsoft.com/office/drawing/2014/main" id="{6B00E269-24C5-4677-C39E-60579E0E9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818733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sz="2800" cap="all" dirty="0">
                <a:latin typeface="Century Gothic"/>
              </a:rPr>
              <a:t>Ambiente de Desenvolvimento Integrado</a:t>
            </a:r>
            <a:endParaRPr lang="pt-PT" cap="all" dirty="0"/>
          </a:p>
        </p:txBody>
      </p:sp>
      <p:sp>
        <p:nvSpPr>
          <p:cNvPr id="20" name="Marcador de Posição de Conteúdo 7">
            <a:extLst>
              <a:ext uri="{FF2B5EF4-FFF2-40B4-BE49-F238E27FC236}">
                <a16:creationId xmlns:a16="http://schemas.microsoft.com/office/drawing/2014/main" id="{9C504CAE-3F45-1573-146C-7DF408E7F5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9330" y="4423607"/>
            <a:ext cx="1579640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b="1" dirty="0">
                <a:latin typeface="Century Gothic"/>
              </a:rPr>
              <a:t>Os IDE’s mais populares de Java</a:t>
            </a:r>
            <a:endParaRPr lang="pt-PT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AC52671E-3389-D3F1-148F-F39177CA1194}"/>
              </a:ext>
            </a:extLst>
          </p:cNvPr>
          <p:cNvSpPr txBox="1"/>
          <p:nvPr/>
        </p:nvSpPr>
        <p:spPr>
          <a:xfrm>
            <a:off x="1098570" y="5027862"/>
            <a:ext cx="449646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AO" sz="2800" dirty="0">
                <a:latin typeface="Century Gothic"/>
                <a:ea typeface="+mn-lt"/>
                <a:cs typeface="+mn-lt"/>
              </a:rPr>
              <a:t>IntelliJ</a:t>
            </a:r>
            <a:r>
              <a:rPr lang="pt-AO" sz="2800" dirty="0">
                <a:latin typeface="Century Gothic"/>
                <a:ea typeface="Calibri"/>
                <a:cs typeface="Calibri"/>
              </a:rPr>
              <a:t> IDEA</a:t>
            </a:r>
            <a:endParaRPr lang="pt-AO" sz="2800" dirty="0">
              <a:latin typeface="Century Gothic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AO" sz="2800" dirty="0">
                <a:latin typeface="Century Gothic"/>
                <a:ea typeface="+mn-lt"/>
                <a:cs typeface="+mn-lt"/>
              </a:rPr>
              <a:t>Eclipse</a:t>
            </a:r>
          </a:p>
          <a:p>
            <a:pPr marL="457200" indent="-457200">
              <a:buFont typeface="Arial"/>
              <a:buChar char="•"/>
            </a:pPr>
            <a:r>
              <a:rPr lang="pt-AO" sz="2800" dirty="0">
                <a:latin typeface="Century Gothic"/>
                <a:ea typeface="+mn-lt"/>
                <a:cs typeface="+mn-lt"/>
              </a:rPr>
              <a:t>VS Code</a:t>
            </a:r>
          </a:p>
          <a:p>
            <a:pPr marL="457200" indent="-457200">
              <a:buFont typeface="Arial"/>
              <a:buChar char="•"/>
            </a:pPr>
            <a:r>
              <a:rPr lang="pt-AO" sz="2800" dirty="0">
                <a:latin typeface="Century Gothic"/>
                <a:ea typeface="+mn-lt"/>
                <a:cs typeface="+mn-lt"/>
              </a:rPr>
              <a:t>NetBeans</a:t>
            </a:r>
          </a:p>
        </p:txBody>
      </p:sp>
      <p:sp>
        <p:nvSpPr>
          <p:cNvPr id="6" name="Marcador de Posição de Conteúdo 7">
            <a:extLst>
              <a:ext uri="{FF2B5EF4-FFF2-40B4-BE49-F238E27FC236}">
                <a16:creationId xmlns:a16="http://schemas.microsoft.com/office/drawing/2014/main" id="{CF4F6317-4BE7-B3AF-3740-2E02A4B64266}"/>
              </a:ext>
            </a:extLst>
          </p:cNvPr>
          <p:cNvSpPr txBox="1">
            <a:spLocks/>
          </p:cNvSpPr>
          <p:nvPr/>
        </p:nvSpPr>
        <p:spPr>
          <a:xfrm>
            <a:off x="1119996" y="2463697"/>
            <a:ext cx="15796404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2pPr>
            <a:lvl3pPr marL="9144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3pPr>
            <a:lvl4pPr marL="13716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4pPr>
            <a:lvl5pPr marL="1828800">
              <a:defRPr sz="2800">
                <a:latin typeface="Century Gothic" panose="020B0502020202020204" pitchFamily="34" charset="0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pt-AO" b="1" dirty="0"/>
              <a:t>IDE (Ambiente de Desenvolvimento Integrado)</a:t>
            </a:r>
            <a:endParaRPr lang="pt-PT" b="1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C5077F1B-E7C3-E0E8-299F-1A210F433244}"/>
              </a:ext>
            </a:extLst>
          </p:cNvPr>
          <p:cNvSpPr txBox="1"/>
          <p:nvPr/>
        </p:nvSpPr>
        <p:spPr>
          <a:xfrm>
            <a:off x="1119330" y="3084276"/>
            <a:ext cx="150703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AO" sz="2800" dirty="0">
                <a:latin typeface="Century Gothic"/>
                <a:ea typeface="+mn-lt"/>
                <a:cs typeface="+mn-lt"/>
              </a:rPr>
              <a:t>F</a:t>
            </a:r>
            <a:r>
              <a:rPr lang="pt-PT" sz="2800" dirty="0">
                <a:latin typeface="Century Gothic"/>
                <a:ea typeface="+mn-lt"/>
                <a:cs typeface="+mn-lt"/>
              </a:rPr>
              <a:t>ornecem ferramentas que suportam o processo de desenvolvimento de software, como editores e depuradores para localizar erros lógicos</a:t>
            </a:r>
            <a:r>
              <a:rPr lang="pt-AO" sz="2800" dirty="0">
                <a:latin typeface="Century Gothic"/>
                <a:ea typeface="+mn-lt"/>
                <a:cs typeface="+mn-lt"/>
              </a:rPr>
              <a:t> e outros.</a:t>
            </a:r>
            <a:endParaRPr lang="pt-PT" sz="2800" dirty="0">
              <a:latin typeface="Century Gothic"/>
              <a:ea typeface="+mn-lt"/>
              <a:cs typeface="+mn-lt"/>
            </a:endParaRPr>
          </a:p>
        </p:txBody>
      </p:sp>
      <p:pic>
        <p:nvPicPr>
          <p:cNvPr id="2050" name="Picture 2" descr="NetBeans Reviews: Pricing &amp; Software Features 2024 - Financesonline.com">
            <a:extLst>
              <a:ext uri="{FF2B5EF4-FFF2-40B4-BE49-F238E27FC236}">
                <a16:creationId xmlns:a16="http://schemas.microsoft.com/office/drawing/2014/main" id="{FA273D99-06DF-0B4A-26AB-3BBFC8560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315" y="7739149"/>
            <a:ext cx="2523554" cy="86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2157C5E-89B5-3972-8E3F-DCDB3845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315" y="5500302"/>
            <a:ext cx="652034" cy="652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s | The Eclipse Foundation">
            <a:extLst>
              <a:ext uri="{FF2B5EF4-FFF2-40B4-BE49-F238E27FC236}">
                <a16:creationId xmlns:a16="http://schemas.microsoft.com/office/drawing/2014/main" id="{59F91A06-596D-C270-2FE9-0D1B52AF3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3315" y="6489775"/>
            <a:ext cx="2091585" cy="111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0786BE5-4A0F-A3D6-0A7E-A3005AB49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609758"/>
              </p:ext>
            </p:extLst>
          </p:nvPr>
        </p:nvGraphicFramePr>
        <p:xfrm>
          <a:off x="8020594" y="4228074"/>
          <a:ext cx="6564087" cy="4622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3581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2"/>
    </mc:Choice>
    <mc:Fallback xmlns="">
      <p:transition spd="slow" advTm="497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A1FB-251B-A53C-4013-B00765994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FB8DE451-61A0-853C-98D8-91EBBEF553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8</a:t>
            </a:fld>
            <a:endParaRPr lang="pt-PT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212613DC-E4B2-F0F6-B073-15E3555CF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0AB18758-AD23-C97C-8E5B-4337F4C1AC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12" name="Título 48">
            <a:extLst>
              <a:ext uri="{FF2B5EF4-FFF2-40B4-BE49-F238E27FC236}">
                <a16:creationId xmlns:a16="http://schemas.microsoft.com/office/drawing/2014/main" id="{4D11094F-1820-5ABA-C73A-ABDBC520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1" y="818733"/>
            <a:ext cx="991451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sz="2800" dirty="0">
                <a:latin typeface="Century Gothic"/>
              </a:rPr>
              <a:t>APLICAÇÕES</a:t>
            </a:r>
            <a:r>
              <a:rPr lang="pt-PT" sz="2800" dirty="0">
                <a:latin typeface="Century Gothic"/>
              </a:rPr>
              <a:t> DO JAVA</a:t>
            </a:r>
            <a:endParaRPr lang="pt-PT" sz="2800" dirty="0"/>
          </a:p>
        </p:txBody>
      </p:sp>
      <p:sp>
        <p:nvSpPr>
          <p:cNvPr id="20" name="Marcador de Posição de Conteúdo 7">
            <a:extLst>
              <a:ext uri="{FF2B5EF4-FFF2-40B4-BE49-F238E27FC236}">
                <a16:creationId xmlns:a16="http://schemas.microsoft.com/office/drawing/2014/main" id="{2F264276-7450-4184-A5A3-0EAEF638E0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3000" y="2324100"/>
            <a:ext cx="15796404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pt-AO" b="1" dirty="0">
                <a:solidFill>
                  <a:srgbClr val="000000"/>
                </a:solidFill>
                <a:latin typeface="Century Gothic"/>
              </a:rPr>
              <a:t>Onde o Java pode ser aplicado?</a:t>
            </a:r>
            <a:endParaRPr lang="pt-PT" b="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C5AB667F-0BFD-8D58-6E67-D801B0FB96F1}"/>
              </a:ext>
            </a:extLst>
          </p:cNvPr>
          <p:cNvSpPr txBox="1"/>
          <p:nvPr/>
        </p:nvSpPr>
        <p:spPr>
          <a:xfrm>
            <a:off x="1142334" y="2944679"/>
            <a:ext cx="800166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Desenvolvimento de aplicações Android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Aplicações web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Sistemas corporativos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Big Data</a:t>
            </a:r>
            <a:endParaRPr lang="pt-AO" sz="2800" dirty="0">
              <a:latin typeface="Century Gothic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Internet das Coisas (IoT) </a:t>
            </a:r>
            <a:endParaRPr lang="pt-AO" sz="2800" dirty="0">
              <a:latin typeface="Century Gothic"/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Jogos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Aplicações de desktop</a:t>
            </a:r>
          </a:p>
          <a:p>
            <a:pPr marL="457200" indent="-457200">
              <a:buFont typeface="Arial"/>
              <a:buChar char="•"/>
            </a:pPr>
            <a:r>
              <a:rPr lang="pt-PT" sz="2800" dirty="0">
                <a:latin typeface="Century Gothic"/>
                <a:ea typeface="+mn-lt"/>
                <a:cs typeface="+mn-lt"/>
              </a:rPr>
              <a:t>Computação em nuvem</a:t>
            </a:r>
            <a:endParaRPr lang="pt-PT" sz="2800" dirty="0">
              <a:latin typeface="Century Gothic"/>
              <a:ea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E3A158-5A85-5185-0768-2211F8EF2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159" y="3662156"/>
            <a:ext cx="11572817" cy="2962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CB2E25-E1B3-5D61-5E67-0D9196FFE603}"/>
              </a:ext>
            </a:extLst>
          </p:cNvPr>
          <p:cNvSpPr txBox="1"/>
          <p:nvPr/>
        </p:nvSpPr>
        <p:spPr>
          <a:xfrm>
            <a:off x="9353693" y="6972989"/>
            <a:ext cx="648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AO" dirty="0">
                <a:solidFill>
                  <a:srgbClr val="24292E"/>
                </a:solidFill>
                <a:latin typeface="Work Sans" panose="020F0502020204030204" pitchFamily="2" charset="0"/>
              </a:rPr>
              <a:t>Top 5 - P</a:t>
            </a:r>
            <a:r>
              <a:rPr lang="pt-AO" b="0" i="0" dirty="0">
                <a:solidFill>
                  <a:srgbClr val="24292E"/>
                </a:solidFill>
                <a:effectLst/>
                <a:latin typeface="Work Sans" panose="020F0502020204030204" pitchFamily="2" charset="0"/>
              </a:rPr>
              <a:t>opularity of programming languages by TIOBE</a:t>
            </a:r>
            <a:endParaRPr lang="pt-AO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1E908-8AEE-1A46-2EAE-D6C68785389E}"/>
              </a:ext>
            </a:extLst>
          </p:cNvPr>
          <p:cNvSpPr txBox="1"/>
          <p:nvPr/>
        </p:nvSpPr>
        <p:spPr>
          <a:xfrm>
            <a:off x="9248695" y="7690466"/>
            <a:ext cx="66976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0" i="0" dirty="0">
                <a:solidFill>
                  <a:srgbClr val="24292E"/>
                </a:solidFill>
                <a:effectLst/>
                <a:latin typeface="Work Sans" pitchFamily="2" charset="0"/>
              </a:rPr>
              <a:t>As classificações são baseadas</a:t>
            </a:r>
            <a:r>
              <a:rPr lang="pt-AO" b="0" i="0" dirty="0">
                <a:solidFill>
                  <a:srgbClr val="24292E"/>
                </a:solidFill>
                <a:effectLst/>
                <a:latin typeface="Work Sans" pitchFamily="2" charset="0"/>
              </a:rPr>
              <a:t> em:</a:t>
            </a:r>
            <a:endParaRPr lang="pt-AO" dirty="0">
              <a:solidFill>
                <a:srgbClr val="24292E"/>
              </a:solidFill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24292E"/>
                </a:solidFill>
                <a:effectLst/>
                <a:latin typeface="Work Sans" pitchFamily="2" charset="0"/>
              </a:rPr>
              <a:t>número de engenheiros qualificados em todo o mundo</a:t>
            </a:r>
            <a:endParaRPr lang="pt-AO" b="0" i="0" dirty="0">
              <a:solidFill>
                <a:srgbClr val="24292E"/>
              </a:solidFill>
              <a:effectLst/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24292E"/>
                </a:solidFill>
                <a:effectLst/>
                <a:latin typeface="Work Sans" pitchFamily="2" charset="0"/>
              </a:rPr>
              <a:t>Cursos</a:t>
            </a:r>
            <a:endParaRPr lang="pt-AO" b="0" i="0" dirty="0">
              <a:solidFill>
                <a:srgbClr val="24292E"/>
              </a:solidFill>
              <a:effectLst/>
              <a:latin typeface="Work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0" i="0" dirty="0">
                <a:solidFill>
                  <a:srgbClr val="24292E"/>
                </a:solidFill>
                <a:effectLst/>
                <a:latin typeface="Work Sans" pitchFamily="2" charset="0"/>
              </a:rPr>
              <a:t>Fornecedores</a:t>
            </a:r>
            <a:r>
              <a:rPr lang="pt-AO" b="0" i="0" dirty="0">
                <a:solidFill>
                  <a:srgbClr val="24292E"/>
                </a:solidFill>
                <a:effectLst/>
                <a:latin typeface="Work Sans" pitchFamily="2" charset="0"/>
              </a:rPr>
              <a:t> terceiros</a:t>
            </a:r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42651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2"/>
    </mc:Choice>
    <mc:Fallback xmlns="">
      <p:transition spd="slow" advTm="290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2765C-13EE-6CB1-20CD-40F2A56F5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ítulo 48">
            <a:extLst>
              <a:ext uri="{FF2B5EF4-FFF2-40B4-BE49-F238E27FC236}">
                <a16:creationId xmlns:a16="http://schemas.microsoft.com/office/drawing/2014/main" id="{181BB2BB-DD41-6007-0423-A6AC973FD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BIBLIOGRAFIA</a:t>
            </a:r>
            <a:endParaRPr lang="en-US" dirty="0"/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66211182-D945-7EFF-FA3E-3293D0CD26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PT" smtClean="0"/>
              <a:t>9</a:t>
            </a:fld>
            <a:endParaRPr lang="pt-PT" dirty="0"/>
          </a:p>
        </p:txBody>
      </p:sp>
      <p:sp>
        <p:nvSpPr>
          <p:cNvPr id="50" name="Marcador de Posição do Texto 49">
            <a:extLst>
              <a:ext uri="{FF2B5EF4-FFF2-40B4-BE49-F238E27FC236}">
                <a16:creationId xmlns:a16="http://schemas.microsoft.com/office/drawing/2014/main" id="{4F163A08-CB04-0775-18CA-5FF9A9603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AO" dirty="0">
                <a:latin typeface="Century Gothic"/>
              </a:rPr>
              <a:t>Emanuel dos Santos</a:t>
            </a:r>
            <a:endParaRPr lang="pt-PT" dirty="0">
              <a:latin typeface="Century Gothic"/>
            </a:endParaRPr>
          </a:p>
        </p:txBody>
      </p:sp>
      <p:sp>
        <p:nvSpPr>
          <p:cNvPr id="51" name="Marcador de Posição do Texto 50">
            <a:extLst>
              <a:ext uri="{FF2B5EF4-FFF2-40B4-BE49-F238E27FC236}">
                <a16:creationId xmlns:a16="http://schemas.microsoft.com/office/drawing/2014/main" id="{E6FB9E8E-4F47-DE07-DFD3-58FFE44C79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pt-PT" dirty="0">
                <a:latin typeface="Century Gothic"/>
              </a:rPr>
              <a:t>2024/2025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27444-4F65-8BBC-EBD0-CCE644E8FB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40143" y="2579246"/>
            <a:ext cx="15881057" cy="5088701"/>
          </a:xfrm>
        </p:spPr>
        <p:txBody>
          <a:bodyPr wrap="square" lIns="0" tIns="0" rIns="0" bIns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Century Gothic"/>
                <a:cs typeface="Arial"/>
              </a:rPr>
              <a:t>SCHILDT, Herbert. Java: The Complete Reference. Ninth Edition. New York: McGraw-Hill Education, 2014.</a:t>
            </a:r>
            <a:endParaRPr lang="pt-BR" dirty="0">
              <a:latin typeface="Century Gothic"/>
            </a:endParaRP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pt-BR" dirty="0">
                <a:latin typeface="Century Gothic"/>
                <a:cs typeface="Segoe UI"/>
              </a:rPr>
              <a:t>CLARO, Daniela Barreiro; SOBRAL, João Bosco Mangueira. Programando em Java. Florianópolis: Copyleft Pearson Education, 2008.</a:t>
            </a:r>
            <a:endParaRPr lang="pt-AO" dirty="0">
              <a:latin typeface="Century Gothic"/>
              <a:cs typeface="Segoe UI"/>
            </a:endParaRP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hlinkClick r:id="rId2"/>
              </a:rPr>
              <a:t>Most Popular Java IDEs in 2025 | </a:t>
            </a:r>
            <a:r>
              <a:rPr lang="en-US" dirty="0" err="1">
                <a:hlinkClick r:id="rId2"/>
              </a:rPr>
              <a:t>JRebel</a:t>
            </a:r>
            <a:r>
              <a:rPr lang="en-US" dirty="0">
                <a:hlinkClick r:id="rId2"/>
              </a:rPr>
              <a:t> by Perforce</a:t>
            </a:r>
            <a:endParaRPr lang="pt-AO" dirty="0">
              <a:latin typeface="Century Gothic"/>
              <a:cs typeface="Segoe UI"/>
            </a:endParaRPr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pt-PT" dirty="0">
                <a:hlinkClick r:id="rId3"/>
              </a:rPr>
              <a:t>O que são paradigmas da programação? – beecrowd</a:t>
            </a:r>
            <a:endParaRPr lang="pt-AO" dirty="0"/>
          </a:p>
          <a:p>
            <a:pPr marL="457200" indent="-457200" algn="just">
              <a:lnSpc>
                <a:spcPct val="150000"/>
              </a:lnSpc>
              <a:buFont typeface="Arial"/>
              <a:buChar char="•"/>
            </a:pPr>
            <a:r>
              <a:rPr lang="pt-PT" dirty="0"/>
              <a:t>TIOBE. TIOBE Index. [S. l.], 2025. Disponível em: </a:t>
            </a:r>
            <a:r>
              <a:rPr lang="pt-PT" dirty="0">
                <a:hlinkClick r:id="rId4"/>
              </a:rPr>
              <a:t>https://www.tiobe.com/tiobe-index/</a:t>
            </a:r>
            <a:r>
              <a:rPr lang="pt-AO" dirty="0"/>
              <a:t> </a:t>
            </a:r>
            <a:r>
              <a:rPr lang="pt-PT" dirty="0"/>
              <a:t>Acesso em: 22 mar. 2025.</a:t>
            </a:r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407357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3"/>
    </mc:Choice>
    <mc:Fallback xmlns="">
      <p:transition spd="slow" advTm="4383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635</Words>
  <Application>Microsoft Office PowerPoint</Application>
  <PresentationFormat>Custom</PresentationFormat>
  <Paragraphs>114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Cascadia Code SemiBold</vt:lpstr>
      <vt:lpstr>Century Gothic</vt:lpstr>
      <vt:lpstr>Tahoma</vt:lpstr>
      <vt:lpstr>Wingdings</vt:lpstr>
      <vt:lpstr>Work Sans</vt:lpstr>
      <vt:lpstr>Office Theme</vt:lpstr>
      <vt:lpstr>PowerPoint Presentation</vt:lpstr>
      <vt:lpstr>SUMÁRIO</vt:lpstr>
      <vt:lpstr>INTRODUÇÃO</vt:lpstr>
      <vt:lpstr>INTRODUÇÃO</vt:lpstr>
      <vt:lpstr>CARACTERÍSTICAS DO JAVA</vt:lpstr>
      <vt:lpstr>ECOSSISTEMA JAVA</vt:lpstr>
      <vt:lpstr>Ambiente de Desenvolvimento Integrado</vt:lpstr>
      <vt:lpstr>APLICAÇÕES DO JAVA</vt:lpstr>
      <vt:lpstr>BIBLIOGRAFIA</vt:lpstr>
      <vt:lpstr>MUITO 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COMUNICAÇÃO</dc:title>
  <dc:subject>Estrutura de Dados II</dc:subject>
  <dc:creator>Emanuel dos Santos</dc:creator>
  <cp:keywords/>
  <cp:lastModifiedBy>Emanuel dos Santos</cp:lastModifiedBy>
  <cp:revision>2460</cp:revision>
  <dcterms:created xsi:type="dcterms:W3CDTF">2021-09-13T15:27:58Z</dcterms:created>
  <dcterms:modified xsi:type="dcterms:W3CDTF">2025-07-05T02:35:37Z</dcterms:modified>
  <cp:category>Hashtable, Grafos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2021-09-13T00:00:00Z</vt:filetime>
  </property>
  <property fmtid="{D5CDD505-2E9C-101B-9397-08002B2CF9AE}" pid="3" name="Creator">
    <vt:lpwstr>Canva</vt:lpwstr>
  </property>
  <property fmtid="{D5CDD505-2E9C-101B-9397-08002B2CF9AE}" pid="4" name="LastSaved">
    <vt:filetime>2021-09-13T00:00:00Z</vt:filetime>
  </property>
</Properties>
</file>