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5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3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F6FAFC"/>
          </a:fgClr>
          <a:bgClr>
            <a:srgbClr val="D7E6E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7449A7-0195-4A48-84AC-2ABEF29AB0F8}"/>
              </a:ext>
            </a:extLst>
          </p:cNvPr>
          <p:cNvSpPr/>
          <p:nvPr/>
        </p:nvSpPr>
        <p:spPr>
          <a:xfrm>
            <a:off x="2643683" y="1144153"/>
            <a:ext cx="6876000" cy="3631045"/>
          </a:xfrm>
          <a:prstGeom prst="rect">
            <a:avLst/>
          </a:prstGeom>
          <a:solidFill>
            <a:srgbClr val="1C4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C0F2F-66B4-444B-A1C3-F38A478B84CA}"/>
              </a:ext>
            </a:extLst>
          </p:cNvPr>
          <p:cNvSpPr/>
          <p:nvPr/>
        </p:nvSpPr>
        <p:spPr>
          <a:xfrm>
            <a:off x="2795847" y="1308964"/>
            <a:ext cx="6571672" cy="3312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2795847" y="1308964"/>
            <a:ext cx="6571672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277FC-FB8F-4AE4-ACB3-5A425FD66139}"/>
              </a:ext>
            </a:extLst>
          </p:cNvPr>
          <p:cNvSpPr/>
          <p:nvPr/>
        </p:nvSpPr>
        <p:spPr>
          <a:xfrm>
            <a:off x="7627620" y="1308963"/>
            <a:ext cx="1739899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067202-D974-47F5-8AB5-A6B6E787B890}"/>
              </a:ext>
            </a:extLst>
          </p:cNvPr>
          <p:cNvSpPr/>
          <p:nvPr/>
        </p:nvSpPr>
        <p:spPr>
          <a:xfrm>
            <a:off x="2795847" y="2964964"/>
            <a:ext cx="1955223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14C7D-235D-456C-97C1-419A7918DD45}"/>
              </a:ext>
            </a:extLst>
          </p:cNvPr>
          <p:cNvSpPr txBox="1"/>
          <p:nvPr/>
        </p:nvSpPr>
        <p:spPr>
          <a:xfrm>
            <a:off x="2916156" y="1783020"/>
            <a:ext cx="45593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40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Adobe 고딕 Std B" panose="020B0800000000000000" pitchFamily="34" charset="-127"/>
              </a:rPr>
              <a:t>프로젝트운영관리</a:t>
            </a:r>
            <a:endParaRPr lang="ko-KR" altLang="en-US" sz="4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7EC89-83E9-427A-BBF3-F17494E42953}"/>
              </a:ext>
            </a:extLst>
          </p:cNvPr>
          <p:cNvSpPr txBox="1"/>
          <p:nvPr/>
        </p:nvSpPr>
        <p:spPr>
          <a:xfrm>
            <a:off x="5141062" y="3435847"/>
            <a:ext cx="370002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40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Adobe 고딕 Std B" panose="020B0800000000000000" pitchFamily="34" charset="-127"/>
              </a:rPr>
              <a:t>아이디어 구상</a:t>
            </a:r>
            <a:endParaRPr lang="ko-KR" altLang="en-US" sz="4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Adobe 고딕 Std B" panose="020B0800000000000000" pitchFamily="34" charset="-127"/>
            </a:endParaRPr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16B4E4B1-4F7C-4D69-A351-1778EBDA1477}"/>
              </a:ext>
            </a:extLst>
          </p:cNvPr>
          <p:cNvSpPr/>
          <p:nvPr/>
        </p:nvSpPr>
        <p:spPr>
          <a:xfrm flipV="1">
            <a:off x="2643683" y="4776249"/>
            <a:ext cx="6876000" cy="98645"/>
          </a:xfrm>
          <a:prstGeom prst="trapezoid">
            <a:avLst>
              <a:gd name="adj" fmla="val 76825"/>
            </a:avLst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81F46D-CC73-4684-A157-A17CD85BF77C}"/>
              </a:ext>
            </a:extLst>
          </p:cNvPr>
          <p:cNvSpPr/>
          <p:nvPr/>
        </p:nvSpPr>
        <p:spPr>
          <a:xfrm>
            <a:off x="3240387" y="4874894"/>
            <a:ext cx="81356" cy="282405"/>
          </a:xfrm>
          <a:prstGeom prst="rect">
            <a:avLst/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9F48C"/>
              </a:solidFill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037D52-02AB-447A-A362-82A0F2939E6A}"/>
              </a:ext>
            </a:extLst>
          </p:cNvPr>
          <p:cNvSpPr/>
          <p:nvPr/>
        </p:nvSpPr>
        <p:spPr>
          <a:xfrm>
            <a:off x="8841087" y="4867818"/>
            <a:ext cx="81356" cy="282405"/>
          </a:xfrm>
          <a:prstGeom prst="rect">
            <a:avLst/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9F48C"/>
              </a:solidFill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166AD16A-3002-45B4-89AD-E85645EC39F6}"/>
              </a:ext>
            </a:extLst>
          </p:cNvPr>
          <p:cNvSpPr/>
          <p:nvPr/>
        </p:nvSpPr>
        <p:spPr>
          <a:xfrm rot="6723524">
            <a:off x="2952694" y="1354389"/>
            <a:ext cx="229763" cy="332308"/>
          </a:xfrm>
          <a:prstGeom prst="triangle">
            <a:avLst>
              <a:gd name="adj" fmla="val 765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94740" y="1569424"/>
            <a:ext cx="1198940" cy="1061067"/>
            <a:chOff x="7894740" y="1569424"/>
            <a:chExt cx="1198940" cy="106106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040D868-B581-448E-9973-EFE17831BE77}"/>
                </a:ext>
              </a:extLst>
            </p:cNvPr>
            <p:cNvSpPr/>
            <p:nvPr/>
          </p:nvSpPr>
          <p:spPr>
            <a:xfrm>
              <a:off x="8032613" y="1569424"/>
              <a:ext cx="1061067" cy="1061067"/>
            </a:xfrm>
            <a:prstGeom prst="ellipse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4" name="부분 원형 43">
              <a:extLst>
                <a:ext uri="{FF2B5EF4-FFF2-40B4-BE49-F238E27FC236}">
                  <a16:creationId xmlns:a16="http://schemas.microsoft.com/office/drawing/2014/main" id="{155F4D51-D81D-46C3-9E4C-C36EDB338740}"/>
                </a:ext>
              </a:extLst>
            </p:cNvPr>
            <p:cNvSpPr/>
            <p:nvPr/>
          </p:nvSpPr>
          <p:spPr>
            <a:xfrm>
              <a:off x="8032613" y="1569424"/>
              <a:ext cx="1061067" cy="1061067"/>
            </a:xfrm>
            <a:prstGeom prst="pie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3662311-8910-46BA-B2AA-C6C9E01DA920}"/>
                </a:ext>
              </a:extLst>
            </p:cNvPr>
            <p:cNvSpPr/>
            <p:nvPr/>
          </p:nvSpPr>
          <p:spPr>
            <a:xfrm>
              <a:off x="7894740" y="1766288"/>
              <a:ext cx="660786" cy="660786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rgbClr val="F9F48C"/>
                  </a:solidFill>
                  <a:latin typeface="+mj-lt"/>
                </a:rPr>
                <a:t>P</a:t>
              </a:r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B6CD56-CF5B-48D0-893C-A9E673EE08E7}"/>
              </a:ext>
            </a:extLst>
          </p:cNvPr>
          <p:cNvGrpSpPr/>
          <p:nvPr/>
        </p:nvGrpSpPr>
        <p:grpSpPr>
          <a:xfrm>
            <a:off x="2972498" y="3161359"/>
            <a:ext cx="1419931" cy="1189661"/>
            <a:chOff x="2812478" y="3176599"/>
            <a:chExt cx="1419931" cy="11896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C8BA34-466F-49C6-93CB-885D5CCA5FD5}"/>
                </a:ext>
              </a:extLst>
            </p:cNvPr>
            <p:cNvSpPr/>
            <p:nvPr/>
          </p:nvSpPr>
          <p:spPr>
            <a:xfrm flipH="1">
              <a:off x="3065520" y="3550886"/>
              <a:ext cx="74592" cy="815374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1F7565-0400-4096-8335-BEEB3CD6E134}"/>
                </a:ext>
              </a:extLst>
            </p:cNvPr>
            <p:cNvSpPr/>
            <p:nvPr/>
          </p:nvSpPr>
          <p:spPr>
            <a:xfrm flipH="1">
              <a:off x="3065520" y="3475286"/>
              <a:ext cx="255550" cy="75600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AF3972-BBA4-4564-B417-AFF8FBA84264}"/>
                </a:ext>
              </a:extLst>
            </p:cNvPr>
            <p:cNvSpPr/>
            <p:nvPr/>
          </p:nvSpPr>
          <p:spPr>
            <a:xfrm flipH="1">
              <a:off x="3319584" y="3475286"/>
              <a:ext cx="74592" cy="214577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947EC7-D650-4A04-825C-F43B2B6C9B8E}"/>
                </a:ext>
              </a:extLst>
            </p:cNvPr>
            <p:cNvSpPr/>
            <p:nvPr/>
          </p:nvSpPr>
          <p:spPr>
            <a:xfrm rot="2700000" flipH="1">
              <a:off x="3465105" y="3336784"/>
              <a:ext cx="74592" cy="381122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FF9BCDA-3FAA-4771-8113-6A947C7CFB0D}"/>
                </a:ext>
              </a:extLst>
            </p:cNvPr>
            <p:cNvSpPr/>
            <p:nvPr/>
          </p:nvSpPr>
          <p:spPr>
            <a:xfrm rot="10800000" flipH="1">
              <a:off x="3319582" y="3688465"/>
              <a:ext cx="74592" cy="75600"/>
            </a:xfrm>
            <a:prstGeom prst="rtTriangle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83DE939-5688-42CC-B377-89B2DCC663E7}"/>
                </a:ext>
              </a:extLst>
            </p:cNvPr>
            <p:cNvSpPr/>
            <p:nvPr/>
          </p:nvSpPr>
          <p:spPr>
            <a:xfrm rot="8100000" flipH="1">
              <a:off x="3995187" y="3176599"/>
              <a:ext cx="74592" cy="1119426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1C2E837-3DBB-4FF0-A913-E638DD644735}"/>
                </a:ext>
              </a:extLst>
            </p:cNvPr>
            <p:cNvGrpSpPr/>
            <p:nvPr/>
          </p:nvGrpSpPr>
          <p:grpSpPr>
            <a:xfrm rot="13500000">
              <a:off x="2918347" y="3904351"/>
              <a:ext cx="76278" cy="288015"/>
              <a:chOff x="2940132" y="3889120"/>
              <a:chExt cx="76278" cy="2880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A01918-73A5-4D30-B5EF-1A06857341CB}"/>
                  </a:ext>
                </a:extLst>
              </p:cNvPr>
              <p:cNvSpPr/>
              <p:nvPr/>
            </p:nvSpPr>
            <p:spPr>
              <a:xfrm flipH="1">
                <a:off x="2941818" y="3889120"/>
                <a:ext cx="74592" cy="214577"/>
              </a:xfrm>
              <a:prstGeom prst="rect">
                <a:avLst/>
              </a:prstGeom>
              <a:solidFill>
                <a:srgbClr val="F9F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1" name="직각 삼각형 60">
                <a:extLst>
                  <a:ext uri="{FF2B5EF4-FFF2-40B4-BE49-F238E27FC236}">
                    <a16:creationId xmlns:a16="http://schemas.microsoft.com/office/drawing/2014/main" id="{E7273AE2-0733-431E-A8EF-689B4C8DD354}"/>
                  </a:ext>
                </a:extLst>
              </p:cNvPr>
              <p:cNvSpPr/>
              <p:nvPr/>
            </p:nvSpPr>
            <p:spPr>
              <a:xfrm rot="16200000" flipH="1">
                <a:off x="2940636" y="4102039"/>
                <a:ext cx="74592" cy="75600"/>
              </a:xfrm>
              <a:prstGeom prst="rtTriangle">
                <a:avLst/>
              </a:prstGeom>
              <a:solidFill>
                <a:srgbClr val="F9F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797340-3262-4F42-B326-558D0F2640E7}"/>
                </a:ext>
              </a:extLst>
            </p:cNvPr>
            <p:cNvSpPr/>
            <p:nvPr/>
          </p:nvSpPr>
          <p:spPr>
            <a:xfrm flipH="1">
              <a:off x="4157817" y="4045967"/>
              <a:ext cx="74592" cy="320293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F83FC6ED-D3D6-4438-8E27-591F8B8F4304}"/>
                </a:ext>
              </a:extLst>
            </p:cNvPr>
            <p:cNvSpPr/>
            <p:nvPr/>
          </p:nvSpPr>
          <p:spPr>
            <a:xfrm rot="5400000" flipH="1">
              <a:off x="4157313" y="3970871"/>
              <a:ext cx="74592" cy="75600"/>
            </a:xfrm>
            <a:prstGeom prst="rtTriangle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7CB7ED7-335E-4063-BC15-C4B1D5447F68}"/>
                </a:ext>
              </a:extLst>
            </p:cNvPr>
            <p:cNvSpPr/>
            <p:nvPr/>
          </p:nvSpPr>
          <p:spPr>
            <a:xfrm>
              <a:off x="3277949" y="3894369"/>
              <a:ext cx="574156" cy="423207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07833E-157E-4C8F-869C-FC4C13029F51}"/>
                </a:ext>
              </a:extLst>
            </p:cNvPr>
            <p:cNvSpPr/>
            <p:nvPr/>
          </p:nvSpPr>
          <p:spPr>
            <a:xfrm>
              <a:off x="3445813" y="3968042"/>
              <a:ext cx="348089" cy="280372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0095ED0-FE43-437A-9D5F-9B11D849B170}"/>
                </a:ext>
              </a:extLst>
            </p:cNvPr>
            <p:cNvSpPr/>
            <p:nvPr/>
          </p:nvSpPr>
          <p:spPr>
            <a:xfrm>
              <a:off x="3339698" y="396898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C925AE6-0EAD-402A-8253-2ECABA70BE54}"/>
                </a:ext>
              </a:extLst>
            </p:cNvPr>
            <p:cNvSpPr/>
            <p:nvPr/>
          </p:nvSpPr>
          <p:spPr>
            <a:xfrm>
              <a:off x="3339698" y="404596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BA755D7-03DC-4EDC-AE59-57D392DF7C72}"/>
                </a:ext>
              </a:extLst>
            </p:cNvPr>
            <p:cNvSpPr/>
            <p:nvPr/>
          </p:nvSpPr>
          <p:spPr>
            <a:xfrm>
              <a:off x="3339698" y="412294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B8F7B2-63E4-4E0D-99F0-E53819E0B5CD}"/>
                </a:ext>
              </a:extLst>
            </p:cNvPr>
            <p:cNvSpPr/>
            <p:nvPr/>
          </p:nvSpPr>
          <p:spPr>
            <a:xfrm>
              <a:off x="3339698" y="4202695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  <a:latin typeface="+mj-lt"/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8FA485C0-0F1B-41AE-B4D7-3B029A7FCAD1}"/>
                </a:ext>
              </a:extLst>
            </p:cNvPr>
            <p:cNvSpPr/>
            <p:nvPr/>
          </p:nvSpPr>
          <p:spPr>
            <a:xfrm rot="19800000">
              <a:off x="3545525" y="4032954"/>
              <a:ext cx="129621" cy="171698"/>
            </a:xfrm>
            <a:custGeom>
              <a:avLst/>
              <a:gdLst>
                <a:gd name="connsiteX0" fmla="*/ 141287 w 282574"/>
                <a:gd name="connsiteY0" fmla="*/ 0 h 374302"/>
                <a:gd name="connsiteX1" fmla="*/ 282574 w 282574"/>
                <a:gd name="connsiteY1" fmla="*/ 374302 h 374302"/>
                <a:gd name="connsiteX2" fmla="*/ 282572 w 282574"/>
                <a:gd name="connsiteY2" fmla="*/ 374302 h 374302"/>
                <a:gd name="connsiteX3" fmla="*/ 141285 w 282574"/>
                <a:gd name="connsiteY3" fmla="*/ 288324 h 374302"/>
                <a:gd name="connsiteX4" fmla="*/ 0 w 282574"/>
                <a:gd name="connsiteY4" fmla="*/ 374301 h 37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4" h="374302">
                  <a:moveTo>
                    <a:pt x="141287" y="0"/>
                  </a:moveTo>
                  <a:lnTo>
                    <a:pt x="282574" y="374302"/>
                  </a:lnTo>
                  <a:lnTo>
                    <a:pt x="282572" y="374302"/>
                  </a:lnTo>
                  <a:lnTo>
                    <a:pt x="141285" y="288324"/>
                  </a:lnTo>
                  <a:lnTo>
                    <a:pt x="0" y="374301"/>
                  </a:lnTo>
                  <a:close/>
                </a:path>
              </a:pathLst>
            </a:cu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89" name="직각 삼각형 88">
            <a:extLst>
              <a:ext uri="{FF2B5EF4-FFF2-40B4-BE49-F238E27FC236}">
                <a16:creationId xmlns:a16="http://schemas.microsoft.com/office/drawing/2014/main" id="{630D59EF-DF63-450B-BE6A-2FEC148A6335}"/>
              </a:ext>
            </a:extLst>
          </p:cNvPr>
          <p:cNvSpPr/>
          <p:nvPr/>
        </p:nvSpPr>
        <p:spPr>
          <a:xfrm rot="20275912">
            <a:off x="2991674" y="1165849"/>
            <a:ext cx="870485" cy="368535"/>
          </a:xfrm>
          <a:custGeom>
            <a:avLst/>
            <a:gdLst>
              <a:gd name="connsiteX0" fmla="*/ 0 w 1330677"/>
              <a:gd name="connsiteY0" fmla="*/ 251507 h 251507"/>
              <a:gd name="connsiteX1" fmla="*/ 0 w 1330677"/>
              <a:gd name="connsiteY1" fmla="*/ 0 h 251507"/>
              <a:gd name="connsiteX2" fmla="*/ 1330677 w 1330677"/>
              <a:gd name="connsiteY2" fmla="*/ 251507 h 251507"/>
              <a:gd name="connsiteX3" fmla="*/ 0 w 1330677"/>
              <a:gd name="connsiteY3" fmla="*/ 251507 h 251507"/>
              <a:gd name="connsiteX0" fmla="*/ 0 w 1457281"/>
              <a:gd name="connsiteY0" fmla="*/ 597596 h 597596"/>
              <a:gd name="connsiteX1" fmla="*/ 126604 w 1457281"/>
              <a:gd name="connsiteY1" fmla="*/ 0 h 597596"/>
              <a:gd name="connsiteX2" fmla="*/ 1457281 w 1457281"/>
              <a:gd name="connsiteY2" fmla="*/ 251507 h 597596"/>
              <a:gd name="connsiteX3" fmla="*/ 0 w 1457281"/>
              <a:gd name="connsiteY3" fmla="*/ 597596 h 597596"/>
              <a:gd name="connsiteX0" fmla="*/ 394248 w 1330677"/>
              <a:gd name="connsiteY0" fmla="*/ 570305 h 570305"/>
              <a:gd name="connsiteX1" fmla="*/ 0 w 1330677"/>
              <a:gd name="connsiteY1" fmla="*/ 0 h 570305"/>
              <a:gd name="connsiteX2" fmla="*/ 1330677 w 1330677"/>
              <a:gd name="connsiteY2" fmla="*/ 251507 h 570305"/>
              <a:gd name="connsiteX3" fmla="*/ 394248 w 1330677"/>
              <a:gd name="connsiteY3" fmla="*/ 570305 h 570305"/>
              <a:gd name="connsiteX0" fmla="*/ 573082 w 1330677"/>
              <a:gd name="connsiteY0" fmla="*/ 453692 h 453692"/>
              <a:gd name="connsiteX1" fmla="*/ 0 w 1330677"/>
              <a:gd name="connsiteY1" fmla="*/ 0 h 453692"/>
              <a:gd name="connsiteX2" fmla="*/ 1330677 w 1330677"/>
              <a:gd name="connsiteY2" fmla="*/ 251507 h 453692"/>
              <a:gd name="connsiteX3" fmla="*/ 573082 w 1330677"/>
              <a:gd name="connsiteY3" fmla="*/ 453692 h 453692"/>
              <a:gd name="connsiteX0" fmla="*/ 116549 w 874144"/>
              <a:gd name="connsiteY0" fmla="*/ 342610 h 342610"/>
              <a:gd name="connsiteX1" fmla="*/ 0 w 874144"/>
              <a:gd name="connsiteY1" fmla="*/ 0 h 342610"/>
              <a:gd name="connsiteX2" fmla="*/ 874144 w 874144"/>
              <a:gd name="connsiteY2" fmla="*/ 140425 h 342610"/>
              <a:gd name="connsiteX3" fmla="*/ 116549 w 874144"/>
              <a:gd name="connsiteY3" fmla="*/ 342610 h 342610"/>
              <a:gd name="connsiteX0" fmla="*/ 112890 w 870485"/>
              <a:gd name="connsiteY0" fmla="*/ 368535 h 368535"/>
              <a:gd name="connsiteX1" fmla="*/ 0 w 870485"/>
              <a:gd name="connsiteY1" fmla="*/ 0 h 368535"/>
              <a:gd name="connsiteX2" fmla="*/ 870485 w 870485"/>
              <a:gd name="connsiteY2" fmla="*/ 166350 h 368535"/>
              <a:gd name="connsiteX3" fmla="*/ 112890 w 870485"/>
              <a:gd name="connsiteY3" fmla="*/ 368535 h 36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485" h="368535">
                <a:moveTo>
                  <a:pt x="112890" y="368535"/>
                </a:moveTo>
                <a:lnTo>
                  <a:pt x="0" y="0"/>
                </a:lnTo>
                <a:lnTo>
                  <a:pt x="870485" y="166350"/>
                </a:lnTo>
                <a:lnTo>
                  <a:pt x="112890" y="368535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67261849-817E-47AB-A06D-736FF30D9E6F}"/>
              </a:ext>
            </a:extLst>
          </p:cNvPr>
          <p:cNvSpPr/>
          <p:nvPr/>
        </p:nvSpPr>
        <p:spPr>
          <a:xfrm rot="14608588">
            <a:off x="2908460" y="605638"/>
            <a:ext cx="629486" cy="1032647"/>
          </a:xfrm>
          <a:prstGeom prst="trapezoid">
            <a:avLst>
              <a:gd name="adj" fmla="val 1219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19411A30-966D-43C8-A2E9-C4E216E38E9D}"/>
              </a:ext>
            </a:extLst>
          </p:cNvPr>
          <p:cNvSpPr/>
          <p:nvPr/>
        </p:nvSpPr>
        <p:spPr>
          <a:xfrm rot="15300000">
            <a:off x="2701328" y="302757"/>
            <a:ext cx="733985" cy="1371600"/>
          </a:xfrm>
          <a:prstGeom prst="trapezoid">
            <a:avLst>
              <a:gd name="adj" fmla="val 121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A3C874-3A3E-43DA-87E6-B6E4ADC26D26}"/>
              </a:ext>
            </a:extLst>
          </p:cNvPr>
          <p:cNvSpPr txBox="1"/>
          <p:nvPr/>
        </p:nvSpPr>
        <p:spPr>
          <a:xfrm rot="20589028">
            <a:off x="2636090" y="762939"/>
            <a:ext cx="862968" cy="442499"/>
          </a:xfrm>
          <a:prstGeom prst="rect">
            <a:avLst/>
          </a:prstGeom>
          <a:noFill/>
        </p:spPr>
        <p:txBody>
          <a:bodyPr wrap="square" anchor="ctr">
            <a:prstTxWarp prst="textFadeLeft">
              <a:avLst>
                <a:gd name="adj" fmla="val 6560"/>
              </a:avLst>
            </a:prstTxWarp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14356A"/>
                </a:solidFill>
                <a:latin typeface="+mj-lt"/>
                <a:ea typeface="Adobe 고딕 Std B" panose="020B0800000000000000" pitchFamily="34" charset="-127"/>
              </a:rPr>
              <a:t>발표</a:t>
            </a:r>
            <a:endParaRPr lang="ko-KR" altLang="en-US" sz="1200" dirty="0">
              <a:solidFill>
                <a:srgbClr val="14356A"/>
              </a:solidFill>
              <a:latin typeface="+mj-lt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9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파워포인트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조땡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아이디어 구상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발표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0AC53-2E71-472D-A44C-C5E97754ABB0}"/>
              </a:ext>
            </a:extLst>
          </p:cNvPr>
          <p:cNvSpPr txBox="1"/>
          <p:nvPr/>
        </p:nvSpPr>
        <p:spPr>
          <a:xfrm>
            <a:off x="872537" y="1680255"/>
            <a:ext cx="1034519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유기동물 보호소 봉사 앱</a:t>
            </a:r>
            <a:r>
              <a:rPr lang="en-US" altLang="ko-KR" sz="1600" b="1" dirty="0">
                <a:solidFill>
                  <a:srgbClr val="FFC000"/>
                </a:solidFill>
              </a:rPr>
              <a:t> :</a:t>
            </a:r>
            <a:r>
              <a:rPr lang="ko-KR" altLang="en-US" sz="1600" b="1" dirty="0">
                <a:solidFill>
                  <a:srgbClr val="FFC000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OPEN </a:t>
            </a:r>
            <a:r>
              <a:rPr lang="ko-KR" altLang="en-US" sz="1600" dirty="0" err="1">
                <a:solidFill>
                  <a:schemeClr val="bg1"/>
                </a:solidFill>
              </a:rPr>
              <a:t>API를</a:t>
            </a:r>
            <a:r>
              <a:rPr lang="ko-KR" altLang="en-US" sz="1600" dirty="0">
                <a:solidFill>
                  <a:schemeClr val="bg1"/>
                </a:solidFill>
              </a:rPr>
              <a:t> 활용해 제작함으로써 버려진 동물들에 대해 봉사활동을 목적으로 하는 사람들에게 특정 지역 보호소들의 위치, 연락처, 주소를 제공하여 접근성을 높이고 편의성을 제공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이용녀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배우 </a:t>
            </a:r>
            <a:r>
              <a:rPr lang="ko-KR" altLang="en-US" sz="1600">
                <a:solidFill>
                  <a:schemeClr val="bg1"/>
                </a:solidFill>
                <a:sym typeface="Wingdings" panose="05000000000000000000" pitchFamily="2" charset="2"/>
              </a:rPr>
              <a:t>보호소 사건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rgbClr val="FFC000"/>
                </a:solidFill>
              </a:rPr>
              <a:t>PC</a:t>
            </a:r>
            <a:r>
              <a:rPr lang="ko-KR" altLang="en-US" sz="1600" b="1" dirty="0">
                <a:solidFill>
                  <a:srgbClr val="FFC000"/>
                </a:solidFill>
              </a:rPr>
              <a:t>방 좌석을 파악할 수 있는 앱</a:t>
            </a:r>
            <a:r>
              <a:rPr lang="en-US" altLang="ko-KR" sz="1600" b="1" dirty="0">
                <a:solidFill>
                  <a:srgbClr val="FFC000"/>
                </a:solidFill>
              </a:rPr>
              <a:t> :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학생 때 친구들과 함께 </a:t>
            </a:r>
            <a:r>
              <a:rPr lang="en-US" altLang="ko-KR" sz="1600" dirty="0">
                <a:solidFill>
                  <a:schemeClr val="bg1"/>
                </a:solidFill>
              </a:rPr>
              <a:t>PC</a:t>
            </a:r>
            <a:r>
              <a:rPr lang="ko-KR" altLang="en-US" sz="1600" dirty="0">
                <a:solidFill>
                  <a:schemeClr val="bg1"/>
                </a:solidFill>
              </a:rPr>
              <a:t>방을 갈 때 같이 붙어있는 자리나 잔여석이 없어서 불편했던 경험이 있어서 </a:t>
            </a:r>
            <a:r>
              <a:rPr lang="en-US" altLang="ko-KR" sz="1600" dirty="0">
                <a:solidFill>
                  <a:schemeClr val="bg1"/>
                </a:solidFill>
              </a:rPr>
              <a:t>PC</a:t>
            </a:r>
            <a:r>
              <a:rPr lang="ko-KR" altLang="en-US" sz="1600" dirty="0">
                <a:solidFill>
                  <a:schemeClr val="bg1"/>
                </a:solidFill>
              </a:rPr>
              <a:t>방에 가기전에 </a:t>
            </a:r>
            <a:r>
              <a:rPr lang="en-US" altLang="ko-KR" sz="1600" dirty="0">
                <a:solidFill>
                  <a:schemeClr val="bg1"/>
                </a:solidFill>
              </a:rPr>
              <a:t>PC</a:t>
            </a:r>
            <a:r>
              <a:rPr lang="ko-KR" altLang="en-US" sz="1600" dirty="0">
                <a:solidFill>
                  <a:schemeClr val="bg1"/>
                </a:solidFill>
              </a:rPr>
              <a:t>방의 좌석 개수와 자리까지 미리 편하게 확인이 가능한 앱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/>
          </a:p>
          <a:p>
            <a:r>
              <a:rPr lang="ko-KR" altLang="en-US" sz="1600" b="1" dirty="0">
                <a:solidFill>
                  <a:srgbClr val="FFC000"/>
                </a:solidFill>
              </a:rPr>
              <a:t>랜덤 </a:t>
            </a:r>
            <a:r>
              <a:rPr lang="ko-KR" altLang="en-US" sz="1600" b="1" dirty="0" err="1">
                <a:solidFill>
                  <a:srgbClr val="FFC000"/>
                </a:solidFill>
              </a:rPr>
              <a:t>룰렛</a:t>
            </a:r>
            <a:r>
              <a:rPr lang="en-US" altLang="ko-KR" sz="1600" b="1" dirty="0">
                <a:solidFill>
                  <a:srgbClr val="FFC000"/>
                </a:solidFill>
              </a:rPr>
              <a:t>, </a:t>
            </a:r>
            <a:r>
              <a:rPr lang="ko-KR" altLang="en-US" sz="1600" b="1" dirty="0">
                <a:solidFill>
                  <a:srgbClr val="FFC000"/>
                </a:solidFill>
              </a:rPr>
              <a:t>선택 앱</a:t>
            </a:r>
            <a:r>
              <a:rPr lang="en-US" altLang="ko-KR" sz="1600" b="1" dirty="0">
                <a:solidFill>
                  <a:srgbClr val="FFC000"/>
                </a:solidFill>
              </a:rPr>
              <a:t> :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무언가를 결정하거나 술자리에서 랜덤으로 벌칙을 정하고 싶은데 주사위가 없었던 경험, 종이를 빌려서 사다리 타기를 그렸던 경험, 불편하게 네이버 홈페이지에 들어가서 네이버 </a:t>
            </a:r>
            <a:r>
              <a:rPr lang="ko-KR" altLang="en-US" sz="1600" dirty="0" err="1">
                <a:solidFill>
                  <a:schemeClr val="bg1"/>
                </a:solidFill>
              </a:rPr>
              <a:t>룰렛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사다리타기를</a:t>
            </a:r>
            <a:r>
              <a:rPr lang="ko-KR" altLang="en-US" sz="1600" dirty="0">
                <a:solidFill>
                  <a:schemeClr val="bg1"/>
                </a:solidFill>
              </a:rPr>
              <a:t> 했던 경험들을 바탕으로 간편하게 설치만 하면 언제 어디서든 제약을 받지 않고 편리하게 쓸 수 있는 앱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rgbClr val="FFC000"/>
                </a:solidFill>
              </a:rPr>
              <a:t>자취 요리 앱</a:t>
            </a:r>
            <a:r>
              <a:rPr lang="en-US" altLang="ko-KR" sz="1600" b="1" dirty="0">
                <a:solidFill>
                  <a:srgbClr val="FFC000"/>
                </a:solidFill>
              </a:rPr>
              <a:t> :</a:t>
            </a:r>
            <a:r>
              <a:rPr lang="en-US" altLang="ko-KR" sz="1600" b="1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자취하는 사람들을 위해서 집에서 간단하게 해먹을 수 있는 자취 요리를 찾아서 사진과 요리방법을 덧붙여서 자취하는 사람들이 요리를 쉽게 할 수 있게 도와주는 앱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r>
              <a:rPr lang="ko-KR" altLang="en-US" sz="1600" b="1" dirty="0">
                <a:solidFill>
                  <a:srgbClr val="FFC000"/>
                </a:solidFill>
              </a:rPr>
              <a:t>화장실 위치 가이드 앱</a:t>
            </a:r>
            <a:r>
              <a:rPr lang="en-US" altLang="ko-KR" sz="1600" b="1" dirty="0">
                <a:solidFill>
                  <a:srgbClr val="FFC000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처음 가는 곳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여행지에서 길을 가다가 급하게 화장실이 필요할 때 주변 화장실의 위치를 표시 해주는 앱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98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80AC53-2E71-472D-A44C-C5E97754ABB0}"/>
              </a:ext>
            </a:extLst>
          </p:cNvPr>
          <p:cNvSpPr txBox="1"/>
          <p:nvPr/>
        </p:nvSpPr>
        <p:spPr>
          <a:xfrm>
            <a:off x="4023005" y="2921168"/>
            <a:ext cx="414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b="1">
                <a:solidFill>
                  <a:schemeClr val="bg1"/>
                </a:solidFill>
              </a:rPr>
              <a:t>감사합니다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03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Adobe 고딕 Std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sung252418@gmail.com</cp:lastModifiedBy>
  <cp:revision>28</cp:revision>
  <dcterms:created xsi:type="dcterms:W3CDTF">2020-11-03T02:50:24Z</dcterms:created>
  <dcterms:modified xsi:type="dcterms:W3CDTF">2021-06-08T23:33:49Z</dcterms:modified>
</cp:coreProperties>
</file>