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1" r:id="rId2"/>
    <p:sldId id="280" r:id="rId3"/>
    <p:sldId id="281" r:id="rId4"/>
    <p:sldId id="312" r:id="rId5"/>
    <p:sldId id="302" r:id="rId6"/>
    <p:sldId id="303" r:id="rId7"/>
    <p:sldId id="304" r:id="rId8"/>
    <p:sldId id="305" r:id="rId9"/>
    <p:sldId id="306" r:id="rId10"/>
    <p:sldId id="313" r:id="rId11"/>
    <p:sldId id="314" r:id="rId12"/>
    <p:sldId id="307" r:id="rId13"/>
    <p:sldId id="315" r:id="rId14"/>
    <p:sldId id="316" r:id="rId15"/>
    <p:sldId id="311" r:id="rId16"/>
    <p:sldId id="269" r:id="rId17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B5EA"/>
    <a:srgbClr val="1295C4"/>
    <a:srgbClr val="56B7CE"/>
    <a:srgbClr val="6199DD"/>
    <a:srgbClr val="4285D6"/>
    <a:srgbClr val="34A268"/>
    <a:srgbClr val="3CB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9655" autoAdjust="0"/>
  </p:normalViewPr>
  <p:slideViewPr>
    <p:cSldViewPr snapToGrid="0">
      <p:cViewPr>
        <p:scale>
          <a:sx n="100" d="100"/>
          <a:sy n="100" d="100"/>
        </p:scale>
        <p:origin x="990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387BF-4B38-4661-B29B-4BE7F9980FB6}" type="datetimeFigureOut">
              <a:rPr lang="ru-RU" smtClean="0"/>
              <a:pPr/>
              <a:t>23.10.2020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51314-F9B5-42DD-A331-313549733A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254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13421A-C8DE-4B2F-94C9-71AD69971456}" type="datetimeFigureOut">
              <a:rPr lang="ru-RU" smtClean="0"/>
              <a:pPr>
                <a:defRPr/>
              </a:pPr>
              <a:t>23.10.2020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0BD23-31C6-492D-BB22-FB7481EDA32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09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358B88-8491-4608-8BAF-8568C740A6B8}" type="datetimeFigureOut">
              <a:rPr lang="ru-RU" smtClean="0"/>
              <a:pPr>
                <a:defRPr/>
              </a:pPr>
              <a:t>23.10.2020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A2BCF6-0BFF-4A39-8E9C-6A161497678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67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BD04AB-8354-4C6C-8C84-725847D1BBC0}" type="datetimeFigureOut">
              <a:rPr lang="ru-RU" smtClean="0"/>
              <a:pPr>
                <a:defRPr/>
              </a:pPr>
              <a:t>23.10.2020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BDE01E-C554-4353-A15E-75D18DE80CE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44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0ABA3F-E333-4C64-B1A4-07F9368A83C8}" type="datetimeFigureOut">
              <a:rPr lang="ru-RU" smtClean="0"/>
              <a:pPr>
                <a:defRPr/>
              </a:pPr>
              <a:t>23.10.2020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82392-610C-4762-A8E4-3EBC7C1E48F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7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75B3F4-C101-4F42-9651-05F2A0A60238}" type="datetimeFigureOut">
              <a:rPr lang="ru-RU" smtClean="0"/>
              <a:pPr>
                <a:defRPr/>
              </a:pPr>
              <a:t>23.10.2020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9E63D0-71A3-47CE-8C55-9A514AE72A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43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9EF41-E25E-4F43-AB38-069F48D43FF1}" type="datetimeFigureOut">
              <a:rPr lang="ru-RU" smtClean="0"/>
              <a:pPr>
                <a:defRPr/>
              </a:pPr>
              <a:t>23.10.2020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7073B2-620F-4268-BD5A-4800424B555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4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393ADF-8A4F-4F91-BFC6-170B4258E22C}" type="datetimeFigureOut">
              <a:rPr lang="ru-RU" smtClean="0"/>
              <a:pPr>
                <a:defRPr/>
              </a:pPr>
              <a:t>23.10.2020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08A455-A2A8-4EEB-8489-A4E7B8A4639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89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7A1C57-9C8A-46ED-94E7-868ECE4A6B92}" type="datetimeFigureOut">
              <a:rPr lang="ru-RU" smtClean="0"/>
              <a:pPr>
                <a:defRPr/>
              </a:pPr>
              <a:t>23.10.2020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1DF20B-F2FD-4569-B722-D94C43EEA60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41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4E76-3959-41D4-B5F6-A5C9C2A9A306}" type="datetimeFigureOut">
              <a:rPr lang="ru-RU" smtClean="0"/>
              <a:pPr>
                <a:defRPr/>
              </a:pPr>
              <a:t>23.10.2020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40F863-518F-44BE-A82D-079A165101A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8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B98D87D-D6ED-4983-AC85-0FFAE11F1A26}" type="datetimeFigureOut">
              <a:rPr lang="ru-RU" smtClean="0"/>
              <a:pPr>
                <a:defRPr/>
              </a:pPr>
              <a:t>23.10.2020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11971E4-A5BB-45CC-BDAB-80ABE317F01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11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CCB06A-209F-4B3D-BE3F-016F19100762}" type="datetimeFigureOut">
              <a:rPr lang="ru-RU" smtClean="0"/>
              <a:pPr>
                <a:defRPr/>
              </a:pPr>
              <a:t>23.10.2020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C4AE55-CFE5-4C39-8AD3-8CC39DD0C02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75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03C2D09-D1E3-4F8A-97BE-FFEF002E37E3}" type="datetimeFigureOut">
              <a:rPr lang="ru-RU" smtClean="0"/>
              <a:pPr>
                <a:defRPr/>
              </a:pPr>
              <a:t>23.10.2020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6C892C7-FA49-42E2-ABCC-D69101D3EF0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34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17675" y="3525209"/>
            <a:ext cx="9144000" cy="824009"/>
          </a:xfrm>
        </p:spPr>
        <p:txBody>
          <a:bodyPr anchor="t">
            <a:normAutofit fontScale="90000"/>
          </a:bodyPr>
          <a:lstStyle/>
          <a:p>
            <a:pPr fontAlgn="base"/>
            <a:r>
              <a:rPr lang="ru-RU" sz="2800" dirty="0"/>
              <a:t>П</a:t>
            </a:r>
            <a:r>
              <a:rPr lang="ru-RU" sz="2800" dirty="0" smtClean="0"/>
              <a:t>роизводственная </a:t>
            </a:r>
            <a:r>
              <a:rPr lang="ru-RU" sz="2800" dirty="0"/>
              <a:t>практика по ПМ.02. </a:t>
            </a:r>
            <a:r>
              <a:rPr lang="ru-RU" sz="2800" dirty="0" smtClean="0"/>
              <a:t>«Проектирование </a:t>
            </a:r>
            <a:r>
              <a:rPr lang="ru-RU" sz="2800" dirty="0"/>
              <a:t>и разработка баз </a:t>
            </a:r>
            <a:r>
              <a:rPr lang="ru-RU" sz="2800" dirty="0" smtClean="0"/>
              <a:t>данных»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/>
            </a:r>
            <a:br>
              <a:rPr lang="ru-RU" sz="2800" dirty="0"/>
            </a:br>
            <a:r>
              <a:rPr lang="ru-RU" sz="3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 descr="ÐÐ°ÑÑÐ¸Ð½ÐºÐ¸ Ð¿Ð¾ Ð·Ð°Ð¿ÑÐ¾ÑÑ Ð¼Ð°Ð¸ ÑÐ¼Ð±Ð»ÐµÐ¼Ð°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077" y="229452"/>
            <a:ext cx="503847" cy="48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1524000" y="779652"/>
            <a:ext cx="9144000" cy="132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algn="ctr" eaLnBrk="1" hangingPunct="1">
              <a:lnSpc>
                <a:spcPct val="90000"/>
              </a:lnSpc>
              <a:defRPr/>
            </a:pPr>
            <a:r>
              <a:rPr lang="ru-RU" sz="1400" dirty="0">
                <a:latin typeface="Times New Roman" pitchFamily="18" charset="0"/>
                <a:ea typeface="+mj-ea"/>
                <a:cs typeface="Times New Roman" pitchFamily="18" charset="0"/>
              </a:rPr>
              <a:t>МИНИСТЕРСТВО НАУКИ И ВЫСШЕГО ОБРАЗОВАНИЯ РОССИЙСКОЙ </a:t>
            </a:r>
            <a:r>
              <a:rPr lang="ru-RU" sz="1400" dirty="0" smtClean="0">
                <a:latin typeface="Times New Roman" pitchFamily="18" charset="0"/>
                <a:ea typeface="+mj-ea"/>
                <a:cs typeface="Times New Roman" pitchFamily="18" charset="0"/>
              </a:rPr>
              <a:t>ФЕДЕРАЦИИ</a:t>
            </a:r>
            <a:endParaRPr lang="en-US" sz="14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ctr" eaLnBrk="1" hangingPunct="1">
              <a:lnSpc>
                <a:spcPct val="90000"/>
              </a:lnSpc>
              <a:defRPr/>
            </a:pPr>
            <a:r>
              <a:rPr lang="ru-RU" sz="1400" dirty="0" smtClean="0">
                <a:latin typeface="Times New Roman" pitchFamily="18" charset="0"/>
                <a:ea typeface="+mj-ea"/>
                <a:cs typeface="Times New Roman" pitchFamily="18" charset="0"/>
              </a:rPr>
              <a:t>ФЕДЕРАЛЬНОЕ </a:t>
            </a:r>
            <a:r>
              <a:rPr lang="ru-RU" sz="1400" dirty="0">
                <a:latin typeface="Times New Roman" pitchFamily="18" charset="0"/>
                <a:ea typeface="+mj-ea"/>
                <a:cs typeface="Times New Roman" pitchFamily="18" charset="0"/>
              </a:rPr>
              <a:t>ГОСУДАРСТВЕННОЕ БЮДЖЕТНОЕ </a:t>
            </a:r>
            <a:r>
              <a:rPr lang="ru-RU" sz="1400" dirty="0" smtClean="0">
                <a:latin typeface="Times New Roman" pitchFamily="18" charset="0"/>
                <a:ea typeface="+mj-ea"/>
                <a:cs typeface="Times New Roman" pitchFamily="18" charset="0"/>
              </a:rPr>
              <a:t>ОБРАЗОВАТЕЛЬНОЕ</a:t>
            </a:r>
            <a:endParaRPr lang="en-US" sz="14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ctr" eaLnBrk="1" hangingPunct="1">
              <a:lnSpc>
                <a:spcPct val="90000"/>
              </a:lnSpc>
              <a:defRPr/>
            </a:pPr>
            <a:r>
              <a:rPr lang="ru-RU" sz="1400" dirty="0" smtClean="0">
                <a:latin typeface="Times New Roman" pitchFamily="18" charset="0"/>
                <a:ea typeface="+mj-ea"/>
                <a:cs typeface="Times New Roman" pitchFamily="18" charset="0"/>
              </a:rPr>
              <a:t>УЧРЕЖДЕНИЕ </a:t>
            </a:r>
            <a:r>
              <a:rPr lang="ru-RU" sz="1400" dirty="0">
                <a:latin typeface="Times New Roman" pitchFamily="18" charset="0"/>
                <a:ea typeface="+mj-ea"/>
                <a:cs typeface="Times New Roman" pitchFamily="18" charset="0"/>
              </a:rPr>
              <a:t>ВЫСШЕГО </a:t>
            </a:r>
            <a:r>
              <a:rPr lang="ru-RU" sz="1400" dirty="0" smtClean="0">
                <a:latin typeface="Times New Roman" pitchFamily="18" charset="0"/>
                <a:ea typeface="+mj-ea"/>
                <a:cs typeface="Times New Roman" pitchFamily="18" charset="0"/>
              </a:rPr>
              <a:t>ОБРАЗОВАНИЯ</a:t>
            </a:r>
            <a:endParaRPr lang="en-US" sz="14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ctr" eaLnBrk="1" hangingPunct="1">
              <a:lnSpc>
                <a:spcPct val="90000"/>
              </a:lnSpc>
              <a:defRPr/>
            </a:pPr>
            <a:r>
              <a:rPr lang="ru-RU" sz="1400" dirty="0" smtClean="0">
                <a:latin typeface="Times New Roman" pitchFamily="18" charset="0"/>
                <a:ea typeface="+mj-ea"/>
                <a:cs typeface="Times New Roman" pitchFamily="18" charset="0"/>
              </a:rPr>
              <a:t>«МОСКОВСКИЙ </a:t>
            </a:r>
            <a:r>
              <a:rPr lang="ru-RU" sz="1400" dirty="0">
                <a:latin typeface="Times New Roman" pitchFamily="18" charset="0"/>
                <a:ea typeface="+mj-ea"/>
                <a:cs typeface="Times New Roman" pitchFamily="18" charset="0"/>
              </a:rPr>
              <a:t>АВИАЦИОННЫЙ </a:t>
            </a:r>
            <a:r>
              <a:rPr lang="ru-RU" sz="1400" dirty="0" smtClean="0">
                <a:latin typeface="Times New Roman" pitchFamily="18" charset="0"/>
                <a:ea typeface="+mj-ea"/>
                <a:cs typeface="Times New Roman" pitchFamily="18" charset="0"/>
              </a:rPr>
              <a:t>ИНСТИТУТ</a:t>
            </a:r>
            <a:endParaRPr lang="en-US" sz="14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ctr" eaLnBrk="1" hangingPunct="1">
              <a:lnSpc>
                <a:spcPct val="90000"/>
              </a:lnSpc>
              <a:defRPr/>
            </a:pPr>
            <a:r>
              <a:rPr lang="ru-RU" sz="1400" dirty="0" smtClean="0">
                <a:latin typeface="Times New Roman" pitchFamily="18" charset="0"/>
                <a:ea typeface="+mj-ea"/>
                <a:cs typeface="Times New Roman" pitchFamily="18" charset="0"/>
              </a:rPr>
              <a:t>(НАЦИОНАЛЬНЫЙ </a:t>
            </a:r>
            <a:r>
              <a:rPr lang="ru-RU" sz="1400" dirty="0">
                <a:latin typeface="Times New Roman" pitchFamily="18" charset="0"/>
                <a:ea typeface="+mj-ea"/>
                <a:cs typeface="Times New Roman" pitchFamily="18" charset="0"/>
              </a:rPr>
              <a:t>ИССЛЕДОВАТЕЛЬСКИЙ УНИВЕРСИТЕТ)» (</a:t>
            </a:r>
            <a:r>
              <a:rPr lang="ru-RU" sz="1400" dirty="0" smtClean="0">
                <a:latin typeface="Times New Roman" pitchFamily="18" charset="0"/>
                <a:ea typeface="+mj-ea"/>
                <a:cs typeface="Times New Roman" pitchFamily="18" charset="0"/>
              </a:rPr>
              <a:t>МАИ)</a:t>
            </a:r>
            <a:endParaRPr lang="en-US" sz="14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ctr" eaLnBrk="1" hangingPunct="1">
              <a:lnSpc>
                <a:spcPct val="90000"/>
              </a:lnSpc>
              <a:defRPr/>
            </a:pPr>
            <a:r>
              <a:rPr lang="ru-RU" sz="1400" dirty="0" smtClean="0">
                <a:latin typeface="Times New Roman" pitchFamily="18" charset="0"/>
                <a:ea typeface="+mj-ea"/>
                <a:cs typeface="Times New Roman" pitchFamily="18" charset="0"/>
              </a:rPr>
              <a:t>филиал </a:t>
            </a:r>
            <a:r>
              <a:rPr lang="ru-RU" sz="1400" dirty="0">
                <a:latin typeface="Times New Roman" pitchFamily="18" charset="0"/>
                <a:ea typeface="+mj-ea"/>
                <a:cs typeface="Times New Roman" pitchFamily="18" charset="0"/>
              </a:rPr>
              <a:t>«РКТ» МАИ в г. Химки Московской области</a:t>
            </a:r>
            <a:endParaRPr kumimoji="0" lang="ru-RU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304800" y="2303655"/>
            <a:ext cx="11582400" cy="314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1" hangingPunct="1">
              <a:lnSpc>
                <a:spcPct val="90000"/>
              </a:lnSpc>
              <a:defRPr/>
            </a:pPr>
            <a:r>
              <a:rPr lang="ru-RU" sz="1600" dirty="0">
                <a:latin typeface="Times New Roman" pitchFamily="18" charset="0"/>
                <a:ea typeface="+mj-ea"/>
                <a:cs typeface="Times New Roman" pitchFamily="18" charset="0"/>
              </a:rPr>
              <a:t>Специальность: 09.02.03 Программирование в компьютерных системах         </a:t>
            </a:r>
            <a:r>
              <a:rPr lang="ru-RU" sz="1600" dirty="0" smtClean="0"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Группа</a:t>
            </a:r>
            <a:r>
              <a:rPr lang="ru-RU" sz="1600" dirty="0">
                <a:latin typeface="Times New Roman" pitchFamily="18" charset="0"/>
                <a:ea typeface="+mj-ea"/>
                <a:cs typeface="Times New Roman" pitchFamily="18" charset="0"/>
              </a:rPr>
              <a:t>: </a:t>
            </a:r>
            <a:r>
              <a:rPr lang="ru-RU" sz="1600" dirty="0" smtClean="0">
                <a:latin typeface="Times New Roman" pitchFamily="18" charset="0"/>
                <a:ea typeface="+mj-ea"/>
                <a:cs typeface="Times New Roman" pitchFamily="18" charset="0"/>
              </a:rPr>
              <a:t>МП32-17</a:t>
            </a:r>
            <a:endParaRPr kumimoji="0" lang="ru-RU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 bwMode="auto">
          <a:xfrm>
            <a:off x="304800" y="2594605"/>
            <a:ext cx="11582400" cy="314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1" hangingPunct="1">
              <a:lnSpc>
                <a:spcPct val="90000"/>
              </a:lnSpc>
              <a:defRPr/>
            </a:pPr>
            <a:r>
              <a:rPr lang="ru-RU" sz="1600" dirty="0">
                <a:latin typeface="Times New Roman" pitchFamily="18" charset="0"/>
                <a:ea typeface="+mj-ea"/>
                <a:cs typeface="Times New Roman" pitchFamily="18" charset="0"/>
              </a:rPr>
              <a:t>Квалификация: </a:t>
            </a:r>
            <a:r>
              <a:rPr lang="ru-RU" sz="1600" dirty="0" smtClean="0">
                <a:latin typeface="Times New Roman" pitchFamily="18" charset="0"/>
                <a:ea typeface="+mj-ea"/>
                <a:cs typeface="Times New Roman" pitchFamily="18" charset="0"/>
              </a:rPr>
              <a:t>Техник-программист </a:t>
            </a:r>
            <a:endParaRPr kumimoji="0" lang="ru-RU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 bwMode="auto">
          <a:xfrm>
            <a:off x="-287482" y="3941985"/>
            <a:ext cx="11582400" cy="314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algn="ctr" eaLnBrk="1" hangingPunct="1">
              <a:lnSpc>
                <a:spcPct val="90000"/>
              </a:lnSpc>
              <a:defRPr/>
            </a:pPr>
            <a:endParaRPr kumimoji="0" lang="ru-RU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 bwMode="auto">
          <a:xfrm>
            <a:off x="304795" y="5393305"/>
            <a:ext cx="11582400" cy="314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1" hangingPunct="1">
              <a:lnSpc>
                <a:spcPct val="90000"/>
              </a:lnSpc>
              <a:defRPr/>
            </a:pPr>
            <a:r>
              <a:rPr lang="ru-RU" sz="1600" dirty="0" smtClean="0">
                <a:latin typeface="Times New Roman" pitchFamily="18" charset="0"/>
                <a:ea typeface="+mj-ea"/>
                <a:cs typeface="Times New Roman" pitchFamily="18" charset="0"/>
              </a:rPr>
              <a:t>Автор: Гурушкин Виктор Валерьевич</a:t>
            </a:r>
            <a:endParaRPr kumimoji="0" lang="ru-RU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 bwMode="auto">
          <a:xfrm>
            <a:off x="304790" y="5711965"/>
            <a:ext cx="11582400" cy="314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1" hangingPunct="1">
              <a:lnSpc>
                <a:spcPct val="90000"/>
              </a:lnSpc>
              <a:defRPr/>
            </a:pPr>
            <a:r>
              <a:rPr lang="ru-RU" sz="1600" dirty="0" smtClean="0">
                <a:latin typeface="Times New Roman" pitchFamily="18" charset="0"/>
                <a:ea typeface="+mj-ea"/>
                <a:cs typeface="Times New Roman" pitchFamily="18" charset="0"/>
              </a:rPr>
              <a:t>Руководитель: </a:t>
            </a:r>
            <a:r>
              <a:rPr lang="ru-RU" sz="16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Шумаев</a:t>
            </a:r>
            <a:r>
              <a:rPr lang="ru-RU" sz="1600" dirty="0" smtClean="0">
                <a:latin typeface="Times New Roman" pitchFamily="18" charset="0"/>
                <a:ea typeface="+mj-ea"/>
                <a:cs typeface="Times New Roman" pitchFamily="18" charset="0"/>
              </a:rPr>
              <a:t> Александр Юрьевич </a:t>
            </a:r>
            <a:endParaRPr kumimoji="0" lang="ru-RU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2" name="Picture 2" descr="C:\Users\ПК\Downloads\Fon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73"/>
            <a:ext cx="12192000" cy="685465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ПК\Downloads\Fon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3"/>
            <a:ext cx="12192000" cy="6854653"/>
          </a:xfrm>
          <a:prstGeom prst="rect">
            <a:avLst/>
          </a:prstGeom>
          <a:noFill/>
        </p:spPr>
      </p:pic>
      <p:sp>
        <p:nvSpPr>
          <p:cNvPr id="7171" name="Заголовок 1"/>
          <p:cNvSpPr>
            <a:spLocks noGrp="1"/>
          </p:cNvSpPr>
          <p:nvPr>
            <p:ph type="title"/>
          </p:nvPr>
        </p:nvSpPr>
        <p:spPr>
          <a:xfrm>
            <a:off x="1363980" y="-388449"/>
            <a:ext cx="10058400" cy="1450757"/>
          </a:xfrm>
        </p:spPr>
        <p:txBody>
          <a:bodyPr/>
          <a:lstStyle/>
          <a:p>
            <a:pPr algn="ctr" eaLnBrk="1" hangingPunct="1"/>
            <a:r>
              <a:rPr lang="ru-RU" sz="3200" dirty="0" smtClean="0">
                <a:solidFill>
                  <a:srgbClr val="6199DD"/>
                </a:solidFill>
                <a:latin typeface="Tahoma" pitchFamily="34" charset="0"/>
                <a:cs typeface="Tahoma" pitchFamily="34" charset="0"/>
              </a:rPr>
              <a:t>Использование: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52320" y="1834539"/>
            <a:ext cx="10896805" cy="4042386"/>
          </a:xfrm>
        </p:spPr>
        <p:txBody>
          <a:bodyPr>
            <a:no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добавляем что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нибудь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примера 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sqlite_query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"INSERT INTO toy-store (name) VALUES (product1)"); 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sqlite_query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"INSERT INTO toy-store (name) VALUES (product2)"); 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sqlite_query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"INSERT INTO toy-store (name) VALUES (product3)"); 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выполняем запрос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$result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sqlite_query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"SELECT * FROM products"); 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проходим в цикле выборкой по ячейкам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($row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sqlite_fetch_array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($result)) { 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17" name="Номер слайда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82392-610C-4762-A8E4-3EBC7C1E48FB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10</a:t>
            </a:fld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078987" y="1062308"/>
            <a:ext cx="961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ÐÐ°ÑÑÐ¸Ð½ÐºÐ¸ Ð¿Ð¾ Ð·Ð°Ð¿ÑÐ¾ÑÑ Ð¼Ð°Ð¸ ÑÐ¼Ð±Ð»ÐµÐ¼Ð°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05" y="215591"/>
            <a:ext cx="936592" cy="90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1152320" y="5468875"/>
            <a:ext cx="9887360" cy="289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ctr" eaLnBrk="1" hangingPunct="1">
              <a:lnSpc>
                <a:spcPct val="90000"/>
              </a:lnSpc>
              <a:defRPr/>
            </a:pPr>
            <a:endParaRPr kumimoji="0" lang="ru-RU" sz="1600" b="1" i="0" u="none" strike="noStrike" kern="1200" cap="none" spc="0" normalizeH="0" baseline="0" noProof="0" dirty="0" smtClean="0">
              <a:ln w="3175">
                <a:noFill/>
              </a:ln>
              <a:solidFill>
                <a:srgbClr val="1295C4"/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5424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ПК\Downloads\Fon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3"/>
            <a:ext cx="12192000" cy="6854653"/>
          </a:xfrm>
          <a:prstGeom prst="rect">
            <a:avLst/>
          </a:prstGeom>
          <a:noFill/>
        </p:spPr>
      </p:pic>
      <p:sp>
        <p:nvSpPr>
          <p:cNvPr id="7171" name="Заголовок 1"/>
          <p:cNvSpPr>
            <a:spLocks noGrp="1"/>
          </p:cNvSpPr>
          <p:nvPr>
            <p:ph type="title"/>
          </p:nvPr>
        </p:nvSpPr>
        <p:spPr>
          <a:xfrm>
            <a:off x="1363980" y="-388449"/>
            <a:ext cx="10058400" cy="1450757"/>
          </a:xfrm>
        </p:spPr>
        <p:txBody>
          <a:bodyPr/>
          <a:lstStyle/>
          <a:p>
            <a:pPr algn="ctr" eaLnBrk="1" hangingPunct="1"/>
            <a:r>
              <a:rPr lang="ru-RU" sz="3200" dirty="0" smtClean="0">
                <a:solidFill>
                  <a:srgbClr val="6199DD"/>
                </a:solidFill>
                <a:latin typeface="Tahoma" pitchFamily="34" charset="0"/>
                <a:cs typeface="Tahoma" pitchFamily="34" charset="0"/>
              </a:rPr>
              <a:t>Использование: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52320" y="1799757"/>
            <a:ext cx="10896805" cy="4042386"/>
          </a:xfrm>
        </p:spPr>
        <p:txBody>
          <a:bodyPr>
            <a:no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/* каждый результат будет выглядеть примерно так 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 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[0] =&gt; 1 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[id] =&gt; 1 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[1] =&gt; product1 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[name] =&gt; product1 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) 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 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закрываем соединение с базой </a:t>
            </a:r>
          </a:p>
          <a:p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sqlite_close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Номер слайда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82392-610C-4762-A8E4-3EBC7C1E48FB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11</a:t>
            </a:fld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078987" y="1062308"/>
            <a:ext cx="961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ÐÐ°ÑÑÐ¸Ð½ÐºÐ¸ Ð¿Ð¾ Ð·Ð°Ð¿ÑÐ¾ÑÑ Ð¼Ð°Ð¸ ÑÐ¼Ð±Ð»ÐµÐ¼Ð°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05" y="215591"/>
            <a:ext cx="936592" cy="90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1152320" y="5468875"/>
            <a:ext cx="9887360" cy="289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ctr" eaLnBrk="1" hangingPunct="1">
              <a:lnSpc>
                <a:spcPct val="90000"/>
              </a:lnSpc>
              <a:defRPr/>
            </a:pPr>
            <a:endParaRPr kumimoji="0" lang="ru-RU" sz="1600" b="1" i="0" u="none" strike="noStrike" kern="1200" cap="none" spc="0" normalizeH="0" baseline="0" noProof="0" dirty="0" smtClean="0">
              <a:ln w="3175">
                <a:noFill/>
              </a:ln>
              <a:solidFill>
                <a:srgbClr val="1295C4"/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9023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ПК\Downloads\Fon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3"/>
            <a:ext cx="12192000" cy="6854653"/>
          </a:xfrm>
          <a:prstGeom prst="rect">
            <a:avLst/>
          </a:prstGeom>
          <a:noFill/>
        </p:spPr>
      </p:pic>
      <p:sp>
        <p:nvSpPr>
          <p:cNvPr id="7171" name="Заголовок 1"/>
          <p:cNvSpPr>
            <a:spLocks noGrp="1"/>
          </p:cNvSpPr>
          <p:nvPr>
            <p:ph type="title"/>
          </p:nvPr>
        </p:nvSpPr>
        <p:spPr>
          <a:xfrm>
            <a:off x="1097280" y="-388449"/>
            <a:ext cx="10058400" cy="1450757"/>
          </a:xfrm>
        </p:spPr>
        <p:txBody>
          <a:bodyPr/>
          <a:lstStyle/>
          <a:p>
            <a:pPr algn="ctr"/>
            <a:r>
              <a:rPr lang="ru-RU" sz="3200" dirty="0" smtClean="0">
                <a:solidFill>
                  <a:srgbClr val="6199DD"/>
                </a:solidFill>
                <a:latin typeface="Tahoma" pitchFamily="34" charset="0"/>
                <a:cs typeface="Tahoma" pitchFamily="34" charset="0"/>
              </a:rPr>
              <a:t>Инструменты </a:t>
            </a:r>
            <a:r>
              <a:rPr lang="ru-RU" sz="3200" dirty="0">
                <a:solidFill>
                  <a:srgbClr val="6199DD"/>
                </a:solidFill>
                <a:latin typeface="Tahoma" pitchFamily="34" charset="0"/>
                <a:cs typeface="Tahoma" pitchFamily="34" charset="0"/>
              </a:rPr>
              <a:t>для разработки</a:t>
            </a:r>
            <a:endParaRPr lang="ru-RU" sz="3200" dirty="0" smtClean="0">
              <a:solidFill>
                <a:srgbClr val="6199DD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97280" y="1212088"/>
            <a:ext cx="10742296" cy="4023360"/>
          </a:xfrm>
        </p:spPr>
        <p:txBody>
          <a:bodyPr>
            <a:norm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разработке базы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удобно использовать инструмент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Adminer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котором и будет редактироваться БД проекта.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данного инструмента продемонстрирована на рисунках 6-8.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Номер слайда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82392-610C-4762-A8E4-3EBC7C1E48FB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12</a:t>
            </a:fld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078987" y="1062308"/>
            <a:ext cx="961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ÐÐ°ÑÑÐ¸Ð½ÐºÐ¸ Ð¿Ð¾ Ð·Ð°Ð¿ÑÐ¾ÑÑ Ð¼Ð°Ð¸ ÑÐ¼Ð±Ð»ÐµÐ¼Ð°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05" y="215591"/>
            <a:ext cx="936592" cy="90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1152320" y="5579320"/>
            <a:ext cx="9887360" cy="289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ctr" eaLnBrk="1" hangingPunct="1">
              <a:lnSpc>
                <a:spcPct val="90000"/>
              </a:lnSpc>
              <a:defRPr/>
            </a:pPr>
            <a:endParaRPr kumimoji="0" lang="ru-RU" sz="1600" b="1" i="0" u="none" strike="noStrike" kern="1200" cap="none" spc="0" normalizeH="0" baseline="0" noProof="0" dirty="0" smtClean="0">
              <a:ln w="3175">
                <a:noFill/>
              </a:ln>
              <a:solidFill>
                <a:srgbClr val="1295C4"/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029075" y="13210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193" name="Рисунок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99" y="1928457"/>
            <a:ext cx="345757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56941" y="4580010"/>
            <a:ext cx="212551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6. «Вход в </a:t>
            </a:r>
            <a:r>
              <a:rPr kumimoji="0" lang="en-US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04428" y="162803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199" name="Рисунок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428" y="2085234"/>
            <a:ext cx="4065386" cy="233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98624" y="4580009"/>
            <a:ext cx="302909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7. «Список баз данных в </a:t>
            </a:r>
            <a:r>
              <a:rPr kumimoji="0" lang="en-US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7829809" y="15933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202" name="Рисунок 9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7"/>
          <a:stretch/>
        </p:blipFill>
        <p:spPr bwMode="auto">
          <a:xfrm>
            <a:off x="7899674" y="2083168"/>
            <a:ext cx="4001508" cy="238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570279" y="4580009"/>
            <a:ext cx="27481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8. «Списки таблиц в </a:t>
            </a:r>
            <a:r>
              <a:rPr kumimoji="0" lang="en-US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457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Заголовок 1"/>
          <p:cNvSpPr>
            <a:spLocks noGrp="1"/>
          </p:cNvSpPr>
          <p:nvPr>
            <p:ph type="title"/>
          </p:nvPr>
        </p:nvSpPr>
        <p:spPr>
          <a:xfrm>
            <a:off x="1097280" y="-388449"/>
            <a:ext cx="10058400" cy="1450757"/>
          </a:xfrm>
        </p:spPr>
        <p:txBody>
          <a:bodyPr/>
          <a:lstStyle/>
          <a:p>
            <a:pPr algn="ctr"/>
            <a:r>
              <a:rPr lang="ru-RU" sz="3200" dirty="0" smtClean="0">
                <a:solidFill>
                  <a:srgbClr val="6199DD"/>
                </a:solidFill>
                <a:latin typeface="Tahoma" pitchFamily="34" charset="0"/>
                <a:cs typeface="Tahoma" pitchFamily="34" charset="0"/>
              </a:rPr>
              <a:t>Инструменты </a:t>
            </a:r>
            <a:r>
              <a:rPr lang="ru-RU" sz="3200" dirty="0">
                <a:solidFill>
                  <a:srgbClr val="6199DD"/>
                </a:solidFill>
                <a:latin typeface="Tahoma" pitchFamily="34" charset="0"/>
                <a:cs typeface="Tahoma" pitchFamily="34" charset="0"/>
              </a:rPr>
              <a:t>для разработки</a:t>
            </a:r>
            <a:endParaRPr lang="ru-RU" sz="3200" dirty="0" smtClean="0">
              <a:solidFill>
                <a:srgbClr val="6199DD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97280" y="1260683"/>
            <a:ext cx="10742296" cy="4023360"/>
          </a:xfrm>
        </p:spPr>
        <p:txBody>
          <a:bodyPr>
            <a:norm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разработке базы данных, удобно использовать инструмент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Adminer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котором и будет редактироваться БД проекта.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данного инструмента продемонстрирована на рисунках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9-10.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Номер слайда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82392-610C-4762-A8E4-3EBC7C1E48FB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13</a:t>
            </a:fld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078987" y="1062308"/>
            <a:ext cx="961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ÐÐ°ÑÑÐ¸Ð½ÐºÐ¸ Ð¿Ð¾ Ð·Ð°Ð¿ÑÐ¾ÑÑ Ð¼Ð°Ð¸ ÑÐ¼Ð±Ð»ÐµÐ¼Ð°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05" y="215591"/>
            <a:ext cx="936592" cy="90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1152320" y="5579320"/>
            <a:ext cx="9887360" cy="289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ctr" eaLnBrk="1" hangingPunct="1">
              <a:lnSpc>
                <a:spcPct val="90000"/>
              </a:lnSpc>
              <a:defRPr/>
            </a:pPr>
            <a:endParaRPr kumimoji="0" lang="ru-RU" sz="1600" b="1" i="0" u="none" strike="noStrike" kern="1200" cap="none" spc="0" normalizeH="0" baseline="0" noProof="0" dirty="0" smtClean="0">
              <a:ln w="3175">
                <a:noFill/>
              </a:ln>
              <a:solidFill>
                <a:srgbClr val="1295C4"/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029075" y="13210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04428" y="162803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7829809" y="15933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217" name="Рисунок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14" y="2085234"/>
            <a:ext cx="5022958" cy="223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87363" y="4327779"/>
            <a:ext cx="160608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9. «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505325" y="154275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220" name="Рисунок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210" y="2106431"/>
            <a:ext cx="3849836" cy="308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529137" y="5242689"/>
            <a:ext cx="266791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10. «Редактировать 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7863092" y="167776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6" name="Picture 2" descr="C:\Users\ПК\Downloads\Fon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1673"/>
            <a:ext cx="12192000" cy="68546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53362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ПК\Downloads\Fon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3"/>
            <a:ext cx="12192000" cy="6854653"/>
          </a:xfrm>
          <a:prstGeom prst="rect">
            <a:avLst/>
          </a:prstGeom>
          <a:noFill/>
        </p:spPr>
      </p:pic>
      <p:sp>
        <p:nvSpPr>
          <p:cNvPr id="7171" name="Заголовок 1"/>
          <p:cNvSpPr>
            <a:spLocks noGrp="1"/>
          </p:cNvSpPr>
          <p:nvPr>
            <p:ph type="title"/>
          </p:nvPr>
        </p:nvSpPr>
        <p:spPr>
          <a:xfrm>
            <a:off x="1097280" y="-388449"/>
            <a:ext cx="10058400" cy="1450757"/>
          </a:xfrm>
        </p:spPr>
        <p:txBody>
          <a:bodyPr/>
          <a:lstStyle/>
          <a:p>
            <a:pPr algn="ctr"/>
            <a:r>
              <a:rPr lang="ru-RU" sz="3200" dirty="0" smtClean="0">
                <a:solidFill>
                  <a:srgbClr val="6199DD"/>
                </a:solidFill>
                <a:latin typeface="Tahoma" pitchFamily="34" charset="0"/>
                <a:cs typeface="Tahoma" pitchFamily="34" charset="0"/>
              </a:rPr>
              <a:t>Инструменты </a:t>
            </a:r>
            <a:r>
              <a:rPr lang="ru-RU" sz="3200" dirty="0">
                <a:solidFill>
                  <a:srgbClr val="6199DD"/>
                </a:solidFill>
                <a:latin typeface="Tahoma" pitchFamily="34" charset="0"/>
                <a:cs typeface="Tahoma" pitchFamily="34" charset="0"/>
              </a:rPr>
              <a:t>для разработки</a:t>
            </a:r>
            <a:endParaRPr lang="ru-RU" sz="3200" dirty="0" smtClean="0">
              <a:solidFill>
                <a:srgbClr val="6199DD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97280" y="1192994"/>
            <a:ext cx="10742296" cy="4023360"/>
          </a:xfrm>
        </p:spPr>
        <p:txBody>
          <a:bodyPr>
            <a:norm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разработке базы данных, удобно использовать инструмент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Adminer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котором и будет редактироваться БД проекта.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данного инструмента продемонстрирована на рисунках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11-14.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Номер слайда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82392-610C-4762-A8E4-3EBC7C1E48FB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14</a:t>
            </a:fld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078987" y="1062308"/>
            <a:ext cx="961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ÐÐ°ÑÑÐ¸Ð½ÐºÐ¸ Ð¿Ð¾ Ð·Ð°Ð¿ÑÐ¾ÑÑ Ð¼Ð°Ð¸ ÑÐ¼Ð±Ð»ÐµÐ¼Ð°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05" y="215591"/>
            <a:ext cx="936592" cy="90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1152320" y="5579320"/>
            <a:ext cx="9887360" cy="289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ctr" eaLnBrk="1" hangingPunct="1">
              <a:lnSpc>
                <a:spcPct val="90000"/>
              </a:lnSpc>
              <a:defRPr/>
            </a:pPr>
            <a:endParaRPr kumimoji="0" lang="ru-RU" sz="1600" b="1" i="0" u="none" strike="noStrike" kern="1200" cap="none" spc="0" normalizeH="0" baseline="0" noProof="0" dirty="0" smtClean="0">
              <a:ln w="3175">
                <a:noFill/>
              </a:ln>
              <a:solidFill>
                <a:srgbClr val="1295C4"/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029075" y="13210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04428" y="162803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7829809" y="15933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505325" y="154275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7863092" y="167776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4647" y="15126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41" name="Рисунок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18"/>
          <a:stretch>
            <a:fillRect/>
          </a:stretch>
        </p:blipFill>
        <p:spPr bwMode="auto">
          <a:xfrm>
            <a:off x="3949033" y="1995548"/>
            <a:ext cx="4025381" cy="102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949033" y="3107555"/>
            <a:ext cx="39818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12. «Изменить название базы данных в </a:t>
            </a:r>
            <a:r>
              <a:rPr kumimoji="0" lang="en-US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841487" y="15243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47" name="Рисунок 1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0" r="14823" b="11310"/>
          <a:stretch/>
        </p:blipFill>
        <p:spPr bwMode="auto">
          <a:xfrm>
            <a:off x="8989181" y="1936957"/>
            <a:ext cx="2741649" cy="340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8787964" y="5372026"/>
            <a:ext cx="316952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14. «Схемы базы данных в </a:t>
            </a:r>
            <a:r>
              <a:rPr kumimoji="0" lang="en-US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260386" y="297975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0" name="Рисунок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86" y="3716513"/>
            <a:ext cx="3387689" cy="149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324774" y="5306761"/>
            <a:ext cx="265944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13.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«Полномочия в </a:t>
            </a:r>
            <a:r>
              <a:rPr kumimoji="0" lang="en-US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Рисунок 10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96"/>
          <a:stretch/>
        </p:blipFill>
        <p:spPr bwMode="auto">
          <a:xfrm>
            <a:off x="362787" y="1978234"/>
            <a:ext cx="3361233" cy="119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295379" y="3202938"/>
            <a:ext cx="243669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11. «Функции в </a:t>
            </a:r>
            <a:r>
              <a:rPr kumimoji="0" lang="en-US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0703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ПК\Downloads\Fon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3"/>
            <a:ext cx="12192000" cy="6854653"/>
          </a:xfrm>
          <a:prstGeom prst="rect">
            <a:avLst/>
          </a:prstGeom>
          <a:noFill/>
        </p:spPr>
      </p:pic>
      <p:sp>
        <p:nvSpPr>
          <p:cNvPr id="7171" name="Заголовок 1"/>
          <p:cNvSpPr>
            <a:spLocks noGrp="1"/>
          </p:cNvSpPr>
          <p:nvPr>
            <p:ph type="title"/>
          </p:nvPr>
        </p:nvSpPr>
        <p:spPr>
          <a:xfrm>
            <a:off x="1965325" y="93653"/>
            <a:ext cx="9839325" cy="1012825"/>
          </a:xfrm>
        </p:spPr>
        <p:txBody>
          <a:bodyPr/>
          <a:lstStyle/>
          <a:p>
            <a:pPr algn="ctr" eaLnBrk="1" hangingPunct="1"/>
            <a:r>
              <a:rPr lang="ru-RU" sz="3200" dirty="0" smtClean="0">
                <a:solidFill>
                  <a:srgbClr val="6199DD"/>
                </a:solidFill>
                <a:latin typeface="Tahoma" pitchFamily="34" charset="0"/>
                <a:cs typeface="Tahoma" pitchFamily="34" charset="0"/>
              </a:rPr>
              <a:t>Заключение</a:t>
            </a:r>
          </a:p>
        </p:txBody>
      </p:sp>
      <p:sp>
        <p:nvSpPr>
          <p:cNvPr id="17" name="Номер слайда 16"/>
          <p:cNvSpPr>
            <a:spLocks noGrp="1"/>
          </p:cNvSpPr>
          <p:nvPr>
            <p:ph type="sldNum" sz="quarter" idx="12"/>
          </p:nvPr>
        </p:nvSpPr>
        <p:spPr>
          <a:xfrm>
            <a:off x="457200" y="6273220"/>
            <a:ext cx="11485419" cy="365125"/>
          </a:xfrm>
        </p:spPr>
        <p:txBody>
          <a:bodyPr/>
          <a:lstStyle/>
          <a:p>
            <a:pPr>
              <a:defRPr/>
            </a:pPr>
            <a:fld id="{10782392-610C-4762-A8E4-3EBC7C1E48FB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15</a:t>
            </a:fld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078987" y="1062308"/>
            <a:ext cx="961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ÐÐ°ÑÑÐ¸Ð½ÐºÐ¸ Ð¿Ð¾ Ð·Ð°Ð¿ÑÐ¾ÑÑ Ð¼Ð°Ð¸ ÑÐ¼Ð±Ð»ÐµÐ¼Ð°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05" y="215591"/>
            <a:ext cx="936592" cy="90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86201" y="1840837"/>
            <a:ext cx="100230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На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практике ПМ.02 «Разработка и администрирование баз данных» были изучены и применены навыки создания серверной части базы данных. В частности, изучена компактная и встраиваемая СУБД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софт для администрирования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PhpMyAdmin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Полученные знания были применены для создания серверной части базы данных на архитектуре «клиент-сервер», её настройки и разработки системы управления веб-сайтом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toy-store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Были получены знания в области СУБД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а именно ее особенности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фрэймворков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таких как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Ruby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Rails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web2py по умолчанию используют SQLite3, а многие браузеры используют данный инструмент для хранения локальных данных. Так же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используется в качестве хранилища данных таких ОС как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8.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итоге закреплены такие навыки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работа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базами данных, веб-интерфейс,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разметка, синтаксис, классы и константы, а также система отслеживания ошибок. 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1463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ПК\Downloads\Fon1_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4653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4371348"/>
            <a:ext cx="9144000" cy="779462"/>
          </a:xfrm>
        </p:spPr>
        <p:txBody>
          <a:bodyPr/>
          <a:lstStyle/>
          <a:p>
            <a:pPr eaLnBrk="1" hangingPunct="1"/>
            <a:r>
              <a:rPr lang="ru-RU" sz="4000" dirty="0" smtClean="0">
                <a:latin typeface="Tahoma" pitchFamily="34" charset="0"/>
                <a:cs typeface="Tahoma" pitchFamily="34" charset="0"/>
              </a:rPr>
              <a:t>СПАСИБО ЗА ВНИМАНИЕ!</a:t>
            </a:r>
          </a:p>
        </p:txBody>
      </p:sp>
      <p:pic>
        <p:nvPicPr>
          <p:cNvPr id="5" name="Picture 2" descr="ÐÐ°ÑÑÐ¸Ð½ÐºÐ¸ Ð¿Ð¾ Ð·Ð°Ð¿ÑÐ¾ÑÑ Ð¼Ð°Ð¸ ÑÐ¼Ð±Ð»ÐµÐ¼Ð°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530" y="1693385"/>
            <a:ext cx="2440941" cy="236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ПК\Downloads\Fon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3"/>
            <a:ext cx="12192000" cy="6854653"/>
          </a:xfrm>
          <a:prstGeom prst="rect">
            <a:avLst/>
          </a:prstGeom>
          <a:noFill/>
        </p:spPr>
      </p:pic>
      <p:sp>
        <p:nvSpPr>
          <p:cNvPr id="7171" name="Заголовок 1"/>
          <p:cNvSpPr>
            <a:spLocks noGrp="1"/>
          </p:cNvSpPr>
          <p:nvPr>
            <p:ph type="title"/>
          </p:nvPr>
        </p:nvSpPr>
        <p:spPr>
          <a:xfrm>
            <a:off x="2147868" y="93653"/>
            <a:ext cx="9612000" cy="1012825"/>
          </a:xfrm>
        </p:spPr>
        <p:txBody>
          <a:bodyPr/>
          <a:lstStyle/>
          <a:p>
            <a:pPr algn="ctr" eaLnBrk="1" hangingPunct="1"/>
            <a:r>
              <a:rPr lang="ru-RU" sz="3200" dirty="0" smtClean="0">
                <a:solidFill>
                  <a:srgbClr val="6199DD"/>
                </a:solidFill>
                <a:latin typeface="Tahoma" pitchFamily="34" charset="0"/>
                <a:cs typeface="Tahoma" pitchFamily="34" charset="0"/>
              </a:rPr>
              <a:t>Введение</a:t>
            </a:r>
          </a:p>
        </p:txBody>
      </p:sp>
      <p:sp>
        <p:nvSpPr>
          <p:cNvPr id="17" name="Номер слайда 16"/>
          <p:cNvSpPr>
            <a:spLocks noGrp="1"/>
          </p:cNvSpPr>
          <p:nvPr>
            <p:ph type="sldNum" sz="quarter" idx="12"/>
          </p:nvPr>
        </p:nvSpPr>
        <p:spPr>
          <a:xfrm>
            <a:off x="457200" y="6273220"/>
            <a:ext cx="11485419" cy="365125"/>
          </a:xfrm>
        </p:spPr>
        <p:txBody>
          <a:bodyPr/>
          <a:lstStyle/>
          <a:p>
            <a:pPr>
              <a:defRPr/>
            </a:pPr>
            <a:fld id="{10782392-610C-4762-A8E4-3EBC7C1E48FB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2</a:t>
            </a:fld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147868" y="1062308"/>
            <a:ext cx="961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ÐÐ°ÑÑÐ¸Ð½ÐºÐ¸ Ð¿Ð¾ Ð·Ð°Ð¿ÑÐ¾ÑÑ Ð¼Ð°Ð¸ ÑÐ¼Ð±Ð»ÐµÐ¼Ð°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05" y="215591"/>
            <a:ext cx="936592" cy="90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Заголовок 1"/>
          <p:cNvSpPr txBox="1">
            <a:spLocks/>
          </p:cNvSpPr>
          <p:nvPr/>
        </p:nvSpPr>
        <p:spPr bwMode="auto">
          <a:xfrm>
            <a:off x="1052941" y="1659792"/>
            <a:ext cx="10706927" cy="3821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ru-RU" dirty="0"/>
              <a:t>Практическая выполнена в соответствии с рабочей программой ПМ.02 «Разработка и администрирование баз данных». В работе представлены основные этапы анализа и разработки предметной области «Разработка и администрирование базы данных</a:t>
            </a:r>
            <a:r>
              <a:rPr lang="ru-RU" dirty="0" smtClean="0"/>
              <a:t>», а именно </a:t>
            </a:r>
            <a:r>
              <a:rPr lang="ru-RU" dirty="0"/>
              <a:t>навыки работы с </a:t>
            </a:r>
            <a:r>
              <a:rPr lang="en-US" dirty="0" smtClean="0"/>
              <a:t>SQLite</a:t>
            </a:r>
            <a:r>
              <a:rPr lang="ru-RU" dirty="0"/>
              <a:t>.</a:t>
            </a:r>
          </a:p>
          <a:p>
            <a:r>
              <a:rPr lang="ru-RU" dirty="0"/>
              <a:t>База данных играет важную роль в большинстве предметных областей. Благодаря динамической природе автоматизированных отраслей сейчас приложения требуют некоторых механизмов хранения, доступа и изменения данных. Поскольку важность баз данных стремительно растёт, реляционные системы управления базами данных набирают свою популярность.</a:t>
            </a:r>
          </a:p>
          <a:p>
            <a:r>
              <a:rPr lang="ru-RU" dirty="0"/>
              <a:t>В качестве программного обеспечения для создания интерфейса выбран редактор </a:t>
            </a:r>
            <a:r>
              <a:rPr lang="ru-RU" dirty="0" err="1"/>
              <a:t>Notepad</a:t>
            </a:r>
            <a:r>
              <a:rPr lang="ru-RU" dirty="0"/>
              <a:t>++. А для написания кода выбраны: язык гипертекстовой разметки HTML, язык таблиц стилей CSS и для работы с базами данных PHP. Использован веб-интерфейс </a:t>
            </a:r>
            <a:r>
              <a:rPr lang="en-US" dirty="0" err="1"/>
              <a:t>phpmyadmin</a:t>
            </a:r>
            <a:r>
              <a:rPr lang="ru-RU" dirty="0"/>
              <a:t> и СУБД </a:t>
            </a:r>
            <a:r>
              <a:rPr lang="en-US" dirty="0"/>
              <a:t>SQLite</a:t>
            </a:r>
            <a:r>
              <a:rPr lang="ru-RU" dirty="0"/>
              <a:t>.</a:t>
            </a:r>
          </a:p>
          <a:p>
            <a:r>
              <a:rPr lang="ru-RU" dirty="0"/>
              <a:t>В процессе выполнения проекта должны быть получены знания и опыт в области технологии СУБД «</a:t>
            </a:r>
            <a:r>
              <a:rPr lang="en-US" dirty="0"/>
              <a:t>SQLite</a:t>
            </a:r>
            <a:r>
              <a:rPr lang="ru-RU" dirty="0"/>
              <a:t>» Также мною будут решаться вопросы администрирования базы данных и реализовываться методы и технологии её защиты.</a:t>
            </a:r>
          </a:p>
        </p:txBody>
      </p:sp>
    </p:spTree>
    <p:extLst>
      <p:ext uri="{BB962C8B-B14F-4D97-AF65-F5344CB8AC3E}">
        <p14:creationId xmlns:p14="http://schemas.microsoft.com/office/powerpoint/2010/main" val="22783358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578851"/>
          </a:xfrm>
        </p:spPr>
        <p:txBody>
          <a:bodyPr/>
          <a:lstStyle/>
          <a:p>
            <a:pPr algn="ctr"/>
            <a:r>
              <a:rPr lang="ru-RU" sz="3200" dirty="0" smtClean="0">
                <a:solidFill>
                  <a:srgbClr val="6199DD"/>
                </a:solidFill>
                <a:latin typeface="Tahoma" pitchFamily="34" charset="0"/>
                <a:cs typeface="Tahoma" pitchFamily="34" charset="0"/>
              </a:rPr>
              <a:t>СУБД </a:t>
            </a:r>
            <a:r>
              <a:rPr lang="en-US" sz="3200" dirty="0" smtClean="0">
                <a:solidFill>
                  <a:srgbClr val="6199DD"/>
                </a:solidFill>
                <a:latin typeface="Tahoma" pitchFamily="34" charset="0"/>
                <a:cs typeface="Tahoma" pitchFamily="34" charset="0"/>
              </a:rPr>
              <a:t>SQLite</a:t>
            </a:r>
            <a:endParaRPr lang="ru-RU" sz="3200" dirty="0" smtClean="0">
              <a:solidFill>
                <a:srgbClr val="6199DD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717905" y="1665573"/>
            <a:ext cx="10321775" cy="2612834"/>
          </a:xfrm>
        </p:spPr>
        <p:txBody>
          <a:bodyPr>
            <a:normAutofit/>
          </a:bodyPr>
          <a:lstStyle/>
          <a:p>
            <a:pPr lvl="1"/>
            <a:r>
              <a:rPr lang="ru-RU" dirty="0" err="1" smtClean="0"/>
              <a:t>SQLite</a:t>
            </a:r>
            <a:r>
              <a:rPr lang="ru-RU" dirty="0" smtClean="0"/>
              <a:t> </a:t>
            </a:r>
            <a:r>
              <a:rPr lang="ru-RU" dirty="0"/>
              <a:t>—  это встраиваемая кроссплатформенная БД, которая поддерживает достаточно полный набор команд SQL и доступна в исходных кодах (на языке C). Позиция функциональности </a:t>
            </a:r>
            <a:r>
              <a:rPr lang="ru-RU" dirty="0" err="1"/>
              <a:t>SQLite</a:t>
            </a:r>
            <a:r>
              <a:rPr lang="ru-RU" dirty="0"/>
              <a:t> между </a:t>
            </a:r>
            <a:r>
              <a:rPr lang="ru-RU" dirty="0" err="1"/>
              <a:t>MySQL</a:t>
            </a:r>
            <a:r>
              <a:rPr lang="ru-RU" dirty="0"/>
              <a:t> и </a:t>
            </a:r>
            <a:r>
              <a:rPr lang="ru-RU" dirty="0" err="1"/>
              <a:t>PostgreSQL</a:t>
            </a:r>
            <a:r>
              <a:rPr lang="ru-RU" dirty="0"/>
              <a:t>. Однако, на практике, </a:t>
            </a:r>
            <a:r>
              <a:rPr lang="ru-RU" dirty="0" err="1"/>
              <a:t>SQLite</a:t>
            </a:r>
            <a:r>
              <a:rPr lang="ru-RU" dirty="0"/>
              <a:t> оказывается в 2-3 раза быстрее. Такое возможно благодаря высокоупорядоченной внутренней архитектуре и устранению необходимости в соединениях типа «сервер-клиент» и «клиент-сервер».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Номер слайда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82392-610C-4762-A8E4-3EBC7C1E48FB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3</a:t>
            </a:fld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2" descr="ÐÐ°ÑÑÐ¸Ð½ÐºÐ¸ Ð¿Ð¾ Ð·Ð°Ð¿ÑÐ¾ÑÑ Ð¼Ð°Ð¸ ÑÐ¼Ð±Ð»ÐµÐ¼Ð°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05" y="215591"/>
            <a:ext cx="936592" cy="90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1152320" y="5343791"/>
            <a:ext cx="9887360" cy="289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ctr" eaLnBrk="1" hangingPunct="1">
              <a:lnSpc>
                <a:spcPct val="90000"/>
              </a:lnSpc>
              <a:defRPr/>
            </a:pPr>
            <a:endParaRPr kumimoji="0" lang="ru-RU" sz="1600" b="1" i="0" u="none" strike="noStrike" kern="1200" cap="none" spc="0" normalizeH="0" baseline="0" noProof="0" dirty="0" smtClean="0">
              <a:ln w="3175">
                <a:noFill/>
              </a:ln>
              <a:solidFill>
                <a:srgbClr val="1295C4"/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3" name="Picture 2" descr="C:\Users\ПК\Downloads\Fon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73"/>
            <a:ext cx="12192000" cy="68546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43308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Заголовок 1"/>
          <p:cNvSpPr>
            <a:spLocks noGrp="1"/>
          </p:cNvSpPr>
          <p:nvPr>
            <p:ph type="ctrTitle"/>
          </p:nvPr>
        </p:nvSpPr>
        <p:spPr>
          <a:xfrm>
            <a:off x="1152320" y="558602"/>
            <a:ext cx="10058400" cy="578851"/>
          </a:xfrm>
        </p:spPr>
        <p:txBody>
          <a:bodyPr/>
          <a:lstStyle/>
          <a:p>
            <a:pPr algn="ctr"/>
            <a:r>
              <a:rPr lang="ru-RU" sz="3200" dirty="0" smtClean="0">
                <a:solidFill>
                  <a:srgbClr val="6199DD"/>
                </a:solidFill>
                <a:latin typeface="Tahoma" pitchFamily="34" charset="0"/>
                <a:cs typeface="Tahoma" pitchFamily="34" charset="0"/>
              </a:rPr>
              <a:t>СУБД </a:t>
            </a:r>
            <a:r>
              <a:rPr lang="en-US" sz="3200" dirty="0" smtClean="0">
                <a:solidFill>
                  <a:srgbClr val="6199DD"/>
                </a:solidFill>
                <a:latin typeface="Tahoma" pitchFamily="34" charset="0"/>
                <a:cs typeface="Tahoma" pitchFamily="34" charset="0"/>
              </a:rPr>
              <a:t>SQLite</a:t>
            </a:r>
            <a:endParaRPr lang="ru-RU" sz="3200" dirty="0" smtClean="0">
              <a:solidFill>
                <a:srgbClr val="6199DD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717905" y="1665573"/>
            <a:ext cx="10321775" cy="2612834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Номер слайда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82392-610C-4762-A8E4-3EBC7C1E48FB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4</a:t>
            </a:fld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2" descr="ÐÐ°ÑÑÐ¸Ð½ÐºÐ¸ Ð¿Ð¾ Ð·Ð°Ð¿ÑÐ¾ÑÑ Ð¼Ð°Ð¸ ÑÐ¼Ð±Ð»ÐµÐ¼Ð°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05" y="215591"/>
            <a:ext cx="936592" cy="90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1152320" y="5343791"/>
            <a:ext cx="9887360" cy="289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ctr" eaLnBrk="1" hangingPunct="1">
              <a:lnSpc>
                <a:spcPct val="90000"/>
              </a:lnSpc>
              <a:defRPr/>
            </a:pPr>
            <a:endParaRPr kumimoji="0" lang="ru-RU" sz="1600" b="1" i="0" u="none" strike="noStrike" kern="1200" cap="none" spc="0" normalizeH="0" baseline="0" noProof="0" dirty="0" smtClean="0">
              <a:ln w="3175">
                <a:noFill/>
              </a:ln>
              <a:solidFill>
                <a:srgbClr val="1295C4"/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" name="Рисунок 9" descr="PHP.SU - Введение в SQLit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959" y="1346880"/>
            <a:ext cx="5750916" cy="29315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4481149" y="3951434"/>
            <a:ext cx="3498585" cy="3361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1. «Сравнение скорости операции СУБД»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C:\Users\ПК\Downloads\Fon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673"/>
            <a:ext cx="12192000" cy="68546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08034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Заголовок 1"/>
          <p:cNvSpPr>
            <a:spLocks noGrp="1"/>
          </p:cNvSpPr>
          <p:nvPr>
            <p:ph type="title"/>
          </p:nvPr>
        </p:nvSpPr>
        <p:spPr>
          <a:xfrm>
            <a:off x="2147868" y="93653"/>
            <a:ext cx="9612000" cy="1012825"/>
          </a:xfrm>
        </p:spPr>
        <p:txBody>
          <a:bodyPr/>
          <a:lstStyle/>
          <a:p>
            <a:pPr algn="ctr" eaLnBrk="1" hangingPunct="1"/>
            <a:r>
              <a:rPr lang="ru-RU" sz="3200" dirty="0" smtClean="0">
                <a:solidFill>
                  <a:srgbClr val="6199DD"/>
                </a:solidFill>
                <a:latin typeface="Tahoma" pitchFamily="34" charset="0"/>
                <a:cs typeface="Tahoma" pitchFamily="34" charset="0"/>
              </a:rPr>
              <a:t>Установка: </a:t>
            </a:r>
          </a:p>
        </p:txBody>
      </p:sp>
      <p:sp>
        <p:nvSpPr>
          <p:cNvPr id="17" name="Номер слайда 16"/>
          <p:cNvSpPr>
            <a:spLocks noGrp="1"/>
          </p:cNvSpPr>
          <p:nvPr>
            <p:ph type="sldNum" sz="quarter" idx="12"/>
          </p:nvPr>
        </p:nvSpPr>
        <p:spPr>
          <a:xfrm>
            <a:off x="457200" y="6273220"/>
            <a:ext cx="11485419" cy="365125"/>
          </a:xfrm>
        </p:spPr>
        <p:txBody>
          <a:bodyPr/>
          <a:lstStyle/>
          <a:p>
            <a:pPr>
              <a:defRPr/>
            </a:pPr>
            <a:fld id="{10782392-610C-4762-A8E4-3EBC7C1E48FB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5</a:t>
            </a:fld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147868" y="1062308"/>
            <a:ext cx="961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ÐÐ°ÑÑÐ¸Ð½ÐºÐ¸ Ð¿Ð¾ Ð·Ð°Ð¿ÑÐ¾ÑÑ Ð¼Ð°Ð¸ ÑÐ¼Ð±Ð»ÐµÐ¼Ð°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05" y="215591"/>
            <a:ext cx="936592" cy="90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6201" y="1222464"/>
            <a:ext cx="82721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Установка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в PHP5+ поддержка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установлена и включена по умолчанию. На рисунке 2 показан 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SQLite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программной среде 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 Server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5.2.2.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9" name="Рисунок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323" y="1868795"/>
            <a:ext cx="3965172" cy="371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114978" y="5586658"/>
            <a:ext cx="3581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0215" algn="ctr">
              <a:lnSpc>
                <a:spcPct val="150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2. «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SQLite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менеджер в 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 Server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2" descr="C:\Users\ПК\Downloads\Fon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673"/>
            <a:ext cx="12192000" cy="68546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65402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Заголовок 1"/>
          <p:cNvSpPr>
            <a:spLocks noGrp="1"/>
          </p:cNvSpPr>
          <p:nvPr>
            <p:ph type="title"/>
          </p:nvPr>
        </p:nvSpPr>
        <p:spPr>
          <a:xfrm>
            <a:off x="1965325" y="93653"/>
            <a:ext cx="9839325" cy="1012825"/>
          </a:xfrm>
        </p:spPr>
        <p:txBody>
          <a:bodyPr/>
          <a:lstStyle/>
          <a:p>
            <a:pPr algn="ctr"/>
            <a:r>
              <a:rPr lang="ru-RU" sz="3200" dirty="0" smtClean="0">
                <a:solidFill>
                  <a:srgbClr val="6199DD"/>
                </a:solidFill>
                <a:latin typeface="Tahoma" pitchFamily="34" charset="0"/>
                <a:cs typeface="Tahoma" pitchFamily="34" charset="0"/>
              </a:rPr>
              <a:t>Синтаксис</a:t>
            </a:r>
          </a:p>
        </p:txBody>
      </p:sp>
      <p:sp>
        <p:nvSpPr>
          <p:cNvPr id="17" name="Номер слайда 16"/>
          <p:cNvSpPr>
            <a:spLocks noGrp="1"/>
          </p:cNvSpPr>
          <p:nvPr>
            <p:ph type="sldNum" sz="quarter" idx="12"/>
          </p:nvPr>
        </p:nvSpPr>
        <p:spPr>
          <a:xfrm>
            <a:off x="457200" y="6273220"/>
            <a:ext cx="11485419" cy="365125"/>
          </a:xfrm>
        </p:spPr>
        <p:txBody>
          <a:bodyPr/>
          <a:lstStyle/>
          <a:p>
            <a:pPr>
              <a:defRPr/>
            </a:pPr>
            <a:fld id="{10782392-610C-4762-A8E4-3EBC7C1E48FB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6</a:t>
            </a:fld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078987" y="1062308"/>
            <a:ext cx="961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ÐÐ°ÑÑÐ¸Ð½ÐºÐ¸ Ð¿Ð¾ Ð·Ð°Ð¿ÑÐ¾ÑÑ Ð¼Ð°Ð¸ ÑÐ¼Ð±Ð»ÐµÐ¼Ð°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05" y="215591"/>
            <a:ext cx="936592" cy="90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982501" y="5983309"/>
            <a:ext cx="9887360" cy="289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ctr" eaLnBrk="1" hangingPunct="1">
              <a:lnSpc>
                <a:spcPct val="90000"/>
              </a:lnSpc>
              <a:defRPr/>
            </a:pPr>
            <a:endParaRPr kumimoji="0" lang="ru-RU" sz="1600" b="1" i="0" u="none" strike="noStrike" kern="1200" cap="none" spc="0" normalizeH="0" baseline="0" noProof="0" dirty="0" smtClean="0">
              <a:ln w="3175">
                <a:noFill/>
              </a:ln>
              <a:solidFill>
                <a:srgbClr val="1295C4"/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89206" y="1141079"/>
            <a:ext cx="918065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Синтаксис SQL декларативен и читается подобно естественным языкам.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Утверждения выражаются в императивной форме, начиная с глагола, описывающего действие, далее следует субъект и предикат. 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Заметно, что оператор читается как нормальное предложение. На рисунке 3 изображен синтаксис 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7" name="Рисунок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152" y="2564116"/>
            <a:ext cx="4525446" cy="11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328880" y="4313349"/>
            <a:ext cx="24039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3. «Синтаксис в 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C:\Users\ПК\Downloads\Fon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673"/>
            <a:ext cx="12192000" cy="68546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56767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ПК\Downloads\Fon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3"/>
            <a:ext cx="12192000" cy="6854653"/>
          </a:xfrm>
          <a:prstGeom prst="rect">
            <a:avLst/>
          </a:prstGeom>
          <a:noFill/>
        </p:spPr>
      </p:pic>
      <p:sp>
        <p:nvSpPr>
          <p:cNvPr id="7171" name="Заголовок 1"/>
          <p:cNvSpPr>
            <a:spLocks noGrp="1"/>
          </p:cNvSpPr>
          <p:nvPr>
            <p:ph type="title"/>
          </p:nvPr>
        </p:nvSpPr>
        <p:spPr>
          <a:xfrm>
            <a:off x="1965325" y="93653"/>
            <a:ext cx="9839325" cy="1012825"/>
          </a:xfrm>
        </p:spPr>
        <p:txBody>
          <a:bodyPr/>
          <a:lstStyle/>
          <a:p>
            <a:pPr algn="ctr"/>
            <a:r>
              <a:rPr lang="ru-RU" sz="3200" dirty="0" smtClean="0">
                <a:solidFill>
                  <a:srgbClr val="6199DD"/>
                </a:solidFill>
                <a:latin typeface="Tahoma" pitchFamily="34" charset="0"/>
                <a:cs typeface="Tahoma" pitchFamily="34" charset="0"/>
              </a:rPr>
              <a:t>Операторы</a:t>
            </a:r>
          </a:p>
        </p:txBody>
      </p:sp>
      <p:sp>
        <p:nvSpPr>
          <p:cNvPr id="17" name="Номер слайда 16"/>
          <p:cNvSpPr>
            <a:spLocks noGrp="1"/>
          </p:cNvSpPr>
          <p:nvPr>
            <p:ph type="sldNum" sz="quarter" idx="12"/>
          </p:nvPr>
        </p:nvSpPr>
        <p:spPr>
          <a:xfrm>
            <a:off x="457200" y="6273220"/>
            <a:ext cx="11485419" cy="365125"/>
          </a:xfrm>
        </p:spPr>
        <p:txBody>
          <a:bodyPr/>
          <a:lstStyle/>
          <a:p>
            <a:pPr>
              <a:defRPr/>
            </a:pPr>
            <a:fld id="{10782392-610C-4762-A8E4-3EBC7C1E48FB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7</a:t>
            </a:fld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110159" y="1106478"/>
            <a:ext cx="961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ÐÐ°ÑÑÐ¸Ð½ÐºÐ¸ Ð¿Ð¾ Ð·Ð°Ð¿ÑÐ¾ÑÑ Ð¼Ð°Ð¸ ÑÐ¼Ð±Ð»ÐµÐ¼Ð°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05" y="215591"/>
            <a:ext cx="936592" cy="90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1152319" y="4742163"/>
            <a:ext cx="9887360" cy="289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ctr" eaLnBrk="1" hangingPunct="1">
              <a:lnSpc>
                <a:spcPct val="90000"/>
              </a:lnSpc>
              <a:defRPr/>
            </a:pPr>
            <a:endParaRPr kumimoji="0" lang="ru-RU" sz="1600" b="1" i="0" u="none" strike="noStrike" kern="1200" cap="none" spc="0" normalizeH="0" baseline="0" noProof="0" dirty="0" smtClean="0">
              <a:ln w="3175">
                <a:noFill/>
              </a:ln>
              <a:solidFill>
                <a:srgbClr val="1295C4"/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52319" y="1122212"/>
            <a:ext cx="1097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580" algn="just">
              <a:lnSpc>
                <a:spcPct val="150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Текст на языке SQL представляет собой последовательность операторов.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Операторы обычно разделяются символом точка-с-запятой, который отмечает конец оператора. Например, текст на рисунке 4 состоит из трех операторов.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28725" y="22179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121" name="Рисунок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2311618"/>
            <a:ext cx="493395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21110" y="3454645"/>
            <a:ext cx="2435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4. «Операторы в 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4612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ПК\Downloads\Fon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3"/>
            <a:ext cx="12192000" cy="6854653"/>
          </a:xfrm>
          <a:prstGeom prst="rect">
            <a:avLst/>
          </a:prstGeom>
          <a:noFill/>
        </p:spPr>
      </p:pic>
      <p:sp>
        <p:nvSpPr>
          <p:cNvPr id="7171" name="Заголовок 1"/>
          <p:cNvSpPr>
            <a:spLocks noGrp="1"/>
          </p:cNvSpPr>
          <p:nvPr>
            <p:ph type="title"/>
          </p:nvPr>
        </p:nvSpPr>
        <p:spPr>
          <a:xfrm>
            <a:off x="1154083" y="-388449"/>
            <a:ext cx="10058400" cy="1450757"/>
          </a:xfrm>
        </p:spPr>
        <p:txBody>
          <a:bodyPr/>
          <a:lstStyle/>
          <a:p>
            <a:pPr algn="ctr"/>
            <a:r>
              <a:rPr lang="ru-RU" sz="3200" dirty="0" smtClean="0">
                <a:solidFill>
                  <a:srgbClr val="6199DD"/>
                </a:solidFill>
                <a:latin typeface="Tahoma" pitchFamily="34" charset="0"/>
                <a:cs typeface="Tahoma" pitchFamily="34" charset="0"/>
              </a:rPr>
              <a:t>Комментарии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17" name="Номер слайда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82392-610C-4762-A8E4-3EBC7C1E48FB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8</a:t>
            </a:fld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078987" y="1062308"/>
            <a:ext cx="961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ÐÐ°ÑÑÐ¸Ð½ÐºÐ¸ Ð¿Ð¾ Ð·Ð°Ð¿ÑÐ¾ÑÑ Ð¼Ð°Ð¸ ÑÐ¼Ð±Ð»ÐµÐ¼Ð°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05" y="215591"/>
            <a:ext cx="936592" cy="90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913483" y="1122212"/>
            <a:ext cx="86429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Комментарии в </a:t>
            </a:r>
            <a:r>
              <a:rPr lang="ru-RU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обозначаются двумя последовательными минусами (–), которые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комментируют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остаток строки. Многострочные комментарии, как в языке C, обозначаются парами символов ( /* */). Пример представлен на рисунке 5.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372495" y="1636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45" name="Рисунок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141" y="2327657"/>
            <a:ext cx="3867670" cy="85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8173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5. «Комментарии в 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2133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ПК\Downloads\Fon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3"/>
            <a:ext cx="12192000" cy="6854653"/>
          </a:xfrm>
          <a:prstGeom prst="rect">
            <a:avLst/>
          </a:prstGeom>
          <a:noFill/>
        </p:spPr>
      </p:pic>
      <p:sp>
        <p:nvSpPr>
          <p:cNvPr id="7171" name="Заголовок 1"/>
          <p:cNvSpPr>
            <a:spLocks noGrp="1"/>
          </p:cNvSpPr>
          <p:nvPr>
            <p:ph type="title"/>
          </p:nvPr>
        </p:nvSpPr>
        <p:spPr>
          <a:xfrm>
            <a:off x="1363980" y="-388449"/>
            <a:ext cx="10058400" cy="1450757"/>
          </a:xfrm>
        </p:spPr>
        <p:txBody>
          <a:bodyPr/>
          <a:lstStyle/>
          <a:p>
            <a:pPr algn="ctr" eaLnBrk="1" hangingPunct="1"/>
            <a:r>
              <a:rPr lang="ru-RU" sz="3200" dirty="0" smtClean="0">
                <a:solidFill>
                  <a:srgbClr val="6199DD"/>
                </a:solidFill>
                <a:latin typeface="Tahoma" pitchFamily="34" charset="0"/>
                <a:cs typeface="Tahoma" pitchFamily="34" charset="0"/>
              </a:rPr>
              <a:t>Использование: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54083" y="1313815"/>
            <a:ext cx="10058400" cy="4023360"/>
          </a:xfrm>
        </p:spPr>
        <p:txBody>
          <a:bodyPr>
            <a:normAutofit/>
          </a:bodyPr>
          <a:lstStyle/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Процедурный интерфейс к </a:t>
            </a:r>
            <a:r>
              <a:rPr lang="ru-RU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почти такой же, как у </a:t>
            </a:r>
            <a:r>
              <a:rPr lang="ru-RU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других расширений БД. По большей части переход к </a:t>
            </a:r>
            <a:r>
              <a:rPr lang="ru-RU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потребует только изменить </a:t>
            </a:r>
            <a:r>
              <a:rPr lang="ru-RU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префикс функции на </a:t>
            </a:r>
            <a:r>
              <a:rPr lang="ru-RU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ru-RU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ru-RU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Создадим базу данных</a:t>
            </a:r>
          </a:p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(!$</a:t>
            </a:r>
            <a:r>
              <a:rPr lang="ru-RU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("Не удалось создать базу данных!");</a:t>
            </a:r>
          </a:p>
          <a:p>
            <a:r>
              <a:rPr lang="ru-RU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с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как и любой реляционной базой данных используется язык запросов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Поэтому создать таблицу данных можно при помощи традиционного запроса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вставить запись при помощи оператора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извлечь запись при помощи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обновить существующую запись при помощи запроса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ru-RU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создаём таблицу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</a:t>
            </a:r>
            <a:endParaRPr lang="ru-RU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sqlite_query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"CREATE TABLE products (id INTEGER PRIMARY KEY, name CHAR(255))"); </a:t>
            </a:r>
            <a:endParaRPr lang="ru-RU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200" dirty="0"/>
          </a:p>
          <a:p>
            <a:endParaRPr lang="ru-RU" dirty="0"/>
          </a:p>
        </p:txBody>
      </p:sp>
      <p:sp>
        <p:nvSpPr>
          <p:cNvPr id="17" name="Номер слайда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82392-610C-4762-A8E4-3EBC7C1E48FB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9</a:t>
            </a:fld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078987" y="1062308"/>
            <a:ext cx="961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ÐÐ°ÑÑÐ¸Ð½ÐºÐ¸ Ð¿Ð¾ Ð·Ð°Ð¿ÑÐ¾ÑÑ Ð¼Ð°Ð¸ ÑÐ¼Ð±Ð»ÐµÐ¼Ð°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05" y="215591"/>
            <a:ext cx="936592" cy="90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1152320" y="5468875"/>
            <a:ext cx="9887360" cy="289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ctr" eaLnBrk="1" hangingPunct="1">
              <a:lnSpc>
                <a:spcPct val="90000"/>
              </a:lnSpc>
              <a:defRPr/>
            </a:pPr>
            <a:endParaRPr kumimoji="0" lang="ru-RU" sz="1600" b="1" i="0" u="none" strike="noStrike" kern="1200" cap="none" spc="0" normalizeH="0" baseline="0" noProof="0" dirty="0" smtClean="0">
              <a:ln w="3175">
                <a:noFill/>
              </a:ln>
              <a:solidFill>
                <a:srgbClr val="1295C4"/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9172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1719</TotalTime>
  <Words>945</Words>
  <Application>Microsoft Office PowerPoint</Application>
  <PresentationFormat>Широкоэкранный</PresentationFormat>
  <Paragraphs>109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Tahoma</vt:lpstr>
      <vt:lpstr>Times New Roman</vt:lpstr>
      <vt:lpstr>Ретро</vt:lpstr>
      <vt:lpstr>Производственная практика по ПМ.02. «Проектирование и разработка баз данных»   </vt:lpstr>
      <vt:lpstr>Введение</vt:lpstr>
      <vt:lpstr>СУБД SQLite</vt:lpstr>
      <vt:lpstr>СУБД SQLite</vt:lpstr>
      <vt:lpstr>Установка: </vt:lpstr>
      <vt:lpstr>Синтаксис</vt:lpstr>
      <vt:lpstr>Операторы</vt:lpstr>
      <vt:lpstr>Комментарии</vt:lpstr>
      <vt:lpstr>Использование:</vt:lpstr>
      <vt:lpstr>Использование:</vt:lpstr>
      <vt:lpstr>Использование:</vt:lpstr>
      <vt:lpstr>Инструменты для разработки</vt:lpstr>
      <vt:lpstr>Инструменты для разработки</vt:lpstr>
      <vt:lpstr>Инструменты для разработки</vt:lpstr>
      <vt:lpstr>Заключение</vt:lpstr>
      <vt:lpstr>СПАСИБО ЗА ВНИМАНИЕ!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МАРАФОН ТВОРЧЕСТВА И ЗНАНИЙ</dc:title>
  <dc:creator>Гурушкин Виктор</dc:creator>
  <cp:lastModifiedBy>Виктор</cp:lastModifiedBy>
  <cp:revision>201</cp:revision>
  <dcterms:created xsi:type="dcterms:W3CDTF">2019-02-26T19:46:42Z</dcterms:created>
  <dcterms:modified xsi:type="dcterms:W3CDTF">2020-10-23T13:33:14Z</dcterms:modified>
</cp:coreProperties>
</file>