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56" r:id="rId2"/>
    <p:sldId id="257" r:id="rId3"/>
    <p:sldId id="285" r:id="rId4"/>
    <p:sldId id="258" r:id="rId5"/>
    <p:sldId id="286" r:id="rId6"/>
    <p:sldId id="261" r:id="rId7"/>
    <p:sldId id="259" r:id="rId8"/>
    <p:sldId id="260" r:id="rId9"/>
    <p:sldId id="262" r:id="rId10"/>
    <p:sldId id="263" r:id="rId11"/>
    <p:sldId id="264" r:id="rId12"/>
    <p:sldId id="265" r:id="rId13"/>
    <p:sldId id="266" r:id="rId14"/>
    <p:sldId id="267" r:id="rId15"/>
    <p:sldId id="268" r:id="rId16"/>
    <p:sldId id="288" r:id="rId17"/>
    <p:sldId id="269" r:id="rId18"/>
    <p:sldId id="270" r:id="rId19"/>
    <p:sldId id="271" r:id="rId20"/>
    <p:sldId id="272" r:id="rId21"/>
    <p:sldId id="289" r:id="rId22"/>
    <p:sldId id="273" r:id="rId23"/>
    <p:sldId id="274" r:id="rId24"/>
    <p:sldId id="275" r:id="rId25"/>
    <p:sldId id="276" r:id="rId26"/>
    <p:sldId id="277" r:id="rId27"/>
    <p:sldId id="291" r:id="rId28"/>
    <p:sldId id="278" r:id="rId29"/>
    <p:sldId id="292" r:id="rId30"/>
    <p:sldId id="279" r:id="rId31"/>
    <p:sldId id="280" r:id="rId32"/>
    <p:sldId id="281" r:id="rId33"/>
    <p:sldId id="282" r:id="rId34"/>
    <p:sldId id="283" r:id="rId35"/>
    <p:sldId id="284" r:id="rId36"/>
    <p:sldId id="294"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DA49105F-507E-44B3-8C0A-A2819F8CE284}">
          <p14:sldIdLst>
            <p14:sldId id="256"/>
            <p14:sldId id="257"/>
            <p14:sldId id="285"/>
            <p14:sldId id="258"/>
            <p14:sldId id="286"/>
            <p14:sldId id="261"/>
            <p14:sldId id="259"/>
            <p14:sldId id="260"/>
            <p14:sldId id="262"/>
            <p14:sldId id="263"/>
            <p14:sldId id="264"/>
            <p14:sldId id="265"/>
            <p14:sldId id="266"/>
            <p14:sldId id="267"/>
            <p14:sldId id="268"/>
            <p14:sldId id="288"/>
            <p14:sldId id="269"/>
            <p14:sldId id="270"/>
            <p14:sldId id="271"/>
            <p14:sldId id="272"/>
            <p14:sldId id="289"/>
            <p14:sldId id="273"/>
            <p14:sldId id="274"/>
            <p14:sldId id="275"/>
            <p14:sldId id="276"/>
            <p14:sldId id="277"/>
            <p14:sldId id="291"/>
            <p14:sldId id="278"/>
            <p14:sldId id="292"/>
            <p14:sldId id="279"/>
            <p14:sldId id="280"/>
            <p14:sldId id="281"/>
            <p14:sldId id="282"/>
            <p14:sldId id="283"/>
            <p14:sldId id="284"/>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94660"/>
  </p:normalViewPr>
  <p:slideViewPr>
    <p:cSldViewPr snapToGrid="0">
      <p:cViewPr varScale="1">
        <p:scale>
          <a:sx n="81" d="100"/>
          <a:sy n="81" d="100"/>
        </p:scale>
        <p:origin x="114" y="16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349371-D05E-41C9-85EC-12B4BF7A9DED}" type="datetimeFigureOut">
              <a:rPr lang="ko-KR" altLang="en-US" smtClean="0"/>
              <a:t>2024-11-17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E75AFF-75FC-42D0-9A7C-78E7F2C820CF}" type="slidenum">
              <a:rPr lang="ko-KR" altLang="en-US" smtClean="0"/>
              <a:t>‹#›</a:t>
            </a:fld>
            <a:endParaRPr lang="ko-KR" altLang="en-US"/>
          </a:p>
        </p:txBody>
      </p:sp>
    </p:spTree>
    <p:extLst>
      <p:ext uri="{BB962C8B-B14F-4D97-AF65-F5344CB8AC3E}">
        <p14:creationId xmlns:p14="http://schemas.microsoft.com/office/powerpoint/2010/main" val="44157026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Authors use the Negative Log Likelihood loss</a:t>
            </a:r>
          </a:p>
          <a:p>
            <a:r>
              <a:rPr lang="en-US" altLang="ko-KR" dirty="0"/>
              <a:t>Loss is averaged over all input-output pairs(</a:t>
            </a:r>
            <a:r>
              <a:rPr lang="en-US" altLang="ko-KR" dirty="0" err="1"/>
              <a:t>u,x</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20E75AFF-75FC-42D0-9A7C-78E7F2C820CF}" type="slidenum">
              <a:rPr lang="ko-KR" altLang="en-US" smtClean="0"/>
              <a:t>22</a:t>
            </a:fld>
            <a:endParaRPr lang="ko-KR" altLang="en-US"/>
          </a:p>
        </p:txBody>
      </p:sp>
    </p:spTree>
    <p:extLst>
      <p:ext uri="{BB962C8B-B14F-4D97-AF65-F5344CB8AC3E}">
        <p14:creationId xmlns:p14="http://schemas.microsoft.com/office/powerpoint/2010/main" val="1127102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246172C0-3496-4F57-B826-1766EB6FB7DC}" type="datetimeFigureOut">
              <a:rPr lang="ko-KR" altLang="en-US" smtClean="0"/>
              <a:t>2024-11-17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9DA05AF-56C5-493A-B6C7-02C5A33FF021}" type="slidenum">
              <a:rPr lang="ko-KR" altLang="en-US" smtClean="0"/>
              <a:t>‹#›</a:t>
            </a:fld>
            <a:endParaRPr lang="ko-KR" altLang="en-US"/>
          </a:p>
        </p:txBody>
      </p:sp>
    </p:spTree>
    <p:extLst>
      <p:ext uri="{BB962C8B-B14F-4D97-AF65-F5344CB8AC3E}">
        <p14:creationId xmlns:p14="http://schemas.microsoft.com/office/powerpoint/2010/main" val="114814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246172C0-3496-4F57-B826-1766EB6FB7DC}" type="datetimeFigureOut">
              <a:rPr lang="ko-KR" altLang="en-US" smtClean="0"/>
              <a:t>2024-11-17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9DA05AF-56C5-493A-B6C7-02C5A33FF021}" type="slidenum">
              <a:rPr lang="ko-KR" altLang="en-US" smtClean="0"/>
              <a:t>‹#›</a:t>
            </a:fld>
            <a:endParaRPr lang="ko-KR" altLang="en-US"/>
          </a:p>
        </p:txBody>
      </p:sp>
    </p:spTree>
    <p:extLst>
      <p:ext uri="{BB962C8B-B14F-4D97-AF65-F5344CB8AC3E}">
        <p14:creationId xmlns:p14="http://schemas.microsoft.com/office/powerpoint/2010/main" val="2310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246172C0-3496-4F57-B826-1766EB6FB7DC}" type="datetimeFigureOut">
              <a:rPr lang="ko-KR" altLang="en-US" smtClean="0"/>
              <a:t>2024-11-17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9DA05AF-56C5-493A-B6C7-02C5A33FF021}" type="slidenum">
              <a:rPr lang="ko-KR" altLang="en-US" smtClean="0"/>
              <a:t>‹#›</a:t>
            </a:fld>
            <a:endParaRPr lang="ko-KR" altLang="en-US"/>
          </a:p>
        </p:txBody>
      </p:sp>
    </p:spTree>
    <p:extLst>
      <p:ext uri="{BB962C8B-B14F-4D97-AF65-F5344CB8AC3E}">
        <p14:creationId xmlns:p14="http://schemas.microsoft.com/office/powerpoint/2010/main" val="2423961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9580"/>
          </a:xfrm>
        </p:spPr>
        <p:txBody>
          <a:bodyPr/>
          <a:lstStyle/>
          <a:p>
            <a:r>
              <a:rPr lang="ko-KR" altLang="en-US" dirty="0"/>
              <a:t>마스터 제목 스타일 편집</a:t>
            </a:r>
            <a:endParaRPr lang="en-US" dirty="0"/>
          </a:p>
        </p:txBody>
      </p:sp>
      <p:sp>
        <p:nvSpPr>
          <p:cNvPr id="3" name="Content Placeholder 2"/>
          <p:cNvSpPr>
            <a:spLocks noGrp="1"/>
          </p:cNvSpPr>
          <p:nvPr>
            <p:ph idx="1"/>
          </p:nvPr>
        </p:nvSpPr>
        <p:spPr>
          <a:xfrm>
            <a:off x="838200" y="1500094"/>
            <a:ext cx="10515600" cy="4676869"/>
          </a:xfrm>
        </p:spPr>
        <p:txBody>
          <a:bodyPr/>
          <a:lstStyle>
            <a:lvl1pPr>
              <a:defRPr>
                <a:latin typeface="Noto Sans KR Regular" panose="020B0500000000000000" pitchFamily="34" charset="-127"/>
                <a:ea typeface="Noto Sans KR Regular" panose="020B0500000000000000" pitchFamily="34" charset="-127"/>
              </a:defRPr>
            </a:lvl1pPr>
            <a:lvl2pPr>
              <a:defRPr>
                <a:latin typeface="+mn-ea"/>
                <a:ea typeface="+mn-ea"/>
              </a:defRPr>
            </a:lvl2pPr>
            <a:lvl3pPr>
              <a:defRPr>
                <a:latin typeface="Noto Sans KR ExtraLight" panose="020B0200000000000000" pitchFamily="34" charset="-127"/>
                <a:ea typeface="Noto Sans KR ExtraLight" panose="020B0200000000000000" pitchFamily="34" charset="-127"/>
              </a:defRPr>
            </a:lvl3pPr>
            <a:lvl4pPr>
              <a:defRPr>
                <a:latin typeface="Noto Sans KR ExtraLight" panose="020B0200000000000000" pitchFamily="34" charset="-127"/>
                <a:ea typeface="Noto Sans KR ExtraLight" panose="020B0200000000000000" pitchFamily="34" charset="-127"/>
              </a:defRPr>
            </a:lvl4pPr>
            <a:lvl5pPr>
              <a:defRPr>
                <a:latin typeface="Noto Sans KR ExtraLight" panose="020B0200000000000000" pitchFamily="34" charset="-127"/>
                <a:ea typeface="Noto Sans KR ExtraLight" panose="020B0200000000000000" pitchFamily="34" charset="-127"/>
              </a:defRPr>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
        <p:nvSpPr>
          <p:cNvPr id="4" name="Date Placeholder 3"/>
          <p:cNvSpPr>
            <a:spLocks noGrp="1"/>
          </p:cNvSpPr>
          <p:nvPr>
            <p:ph type="dt" sz="half" idx="10"/>
          </p:nvPr>
        </p:nvSpPr>
        <p:spPr/>
        <p:txBody>
          <a:bodyPr/>
          <a:lstStyle/>
          <a:p>
            <a:fld id="{246172C0-3496-4F57-B826-1766EB6FB7DC}" type="datetimeFigureOut">
              <a:rPr lang="ko-KR" altLang="en-US" smtClean="0"/>
              <a:t>2024-11-17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9DA05AF-56C5-493A-B6C7-02C5A33FF021}" type="slidenum">
              <a:rPr lang="ko-KR" altLang="en-US" smtClean="0"/>
              <a:t>‹#›</a:t>
            </a:fld>
            <a:endParaRPr lang="ko-KR" altLang="en-US"/>
          </a:p>
        </p:txBody>
      </p:sp>
      <p:grpSp>
        <p:nvGrpSpPr>
          <p:cNvPr id="7" name="그룹 6">
            <a:extLst>
              <a:ext uri="{FF2B5EF4-FFF2-40B4-BE49-F238E27FC236}">
                <a16:creationId xmlns:a16="http://schemas.microsoft.com/office/drawing/2014/main" id="{EC244AAF-FD1B-2D02-10CD-745596F8D526}"/>
              </a:ext>
            </a:extLst>
          </p:cNvPr>
          <p:cNvGrpSpPr/>
          <p:nvPr userDrawn="1"/>
        </p:nvGrpSpPr>
        <p:grpSpPr>
          <a:xfrm>
            <a:off x="0" y="1344706"/>
            <a:ext cx="12192000" cy="0"/>
            <a:chOff x="0" y="1419225"/>
            <a:chExt cx="12192000" cy="0"/>
          </a:xfrm>
        </p:grpSpPr>
        <p:cxnSp>
          <p:nvCxnSpPr>
            <p:cNvPr id="8" name="직선 연결선 7">
              <a:extLst>
                <a:ext uri="{FF2B5EF4-FFF2-40B4-BE49-F238E27FC236}">
                  <a16:creationId xmlns:a16="http://schemas.microsoft.com/office/drawing/2014/main" id="{68F3F106-5DF3-C1EB-10DF-4F4458FA752F}"/>
                </a:ext>
              </a:extLst>
            </p:cNvPr>
            <p:cNvCxnSpPr>
              <a:cxnSpLocks/>
            </p:cNvCxnSpPr>
            <p:nvPr/>
          </p:nvCxnSpPr>
          <p:spPr>
            <a:xfrm>
              <a:off x="0" y="1419225"/>
              <a:ext cx="6334125" cy="0"/>
            </a:xfrm>
            <a:prstGeom prst="line">
              <a:avLst/>
            </a:prstGeom>
            <a:ln w="76200">
              <a:solidFill>
                <a:schemeClr val="tx2">
                  <a:lumMod val="50000"/>
                </a:schemeClr>
              </a:solidFill>
            </a:ln>
          </p:spPr>
          <p:style>
            <a:lnRef idx="1">
              <a:schemeClr val="accent2"/>
            </a:lnRef>
            <a:fillRef idx="0">
              <a:schemeClr val="accent2"/>
            </a:fillRef>
            <a:effectRef idx="0">
              <a:schemeClr val="accent2"/>
            </a:effectRef>
            <a:fontRef idx="minor">
              <a:schemeClr val="tx1"/>
            </a:fontRef>
          </p:style>
        </p:cxnSp>
        <p:cxnSp>
          <p:nvCxnSpPr>
            <p:cNvPr id="14" name="직선 연결선 13">
              <a:extLst>
                <a:ext uri="{FF2B5EF4-FFF2-40B4-BE49-F238E27FC236}">
                  <a16:creationId xmlns:a16="http://schemas.microsoft.com/office/drawing/2014/main" id="{EE5D891A-9A6E-6BE9-0422-BAD3AAF0431B}"/>
                </a:ext>
              </a:extLst>
            </p:cNvPr>
            <p:cNvCxnSpPr>
              <a:cxnSpLocks/>
            </p:cNvCxnSpPr>
            <p:nvPr/>
          </p:nvCxnSpPr>
          <p:spPr>
            <a:xfrm>
              <a:off x="6334125" y="1419225"/>
              <a:ext cx="3752850" cy="0"/>
            </a:xfrm>
            <a:prstGeom prst="line">
              <a:avLst/>
            </a:prstGeom>
            <a:ln w="76200">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15" name="직선 연결선 14">
              <a:extLst>
                <a:ext uri="{FF2B5EF4-FFF2-40B4-BE49-F238E27FC236}">
                  <a16:creationId xmlns:a16="http://schemas.microsoft.com/office/drawing/2014/main" id="{917D92F6-A052-2178-788D-AD9BE17AE449}"/>
                </a:ext>
              </a:extLst>
            </p:cNvPr>
            <p:cNvCxnSpPr>
              <a:cxnSpLocks/>
            </p:cNvCxnSpPr>
            <p:nvPr/>
          </p:nvCxnSpPr>
          <p:spPr>
            <a:xfrm>
              <a:off x="10086975" y="1419225"/>
              <a:ext cx="2105025" cy="0"/>
            </a:xfrm>
            <a:prstGeom prst="line">
              <a:avLst/>
            </a:prstGeom>
            <a:ln w="76200">
              <a:solidFill>
                <a:schemeClr val="tx2">
                  <a:lumMod val="20000"/>
                  <a:lumOff val="80000"/>
                </a:schemeClr>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857177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246172C0-3496-4F57-B826-1766EB6FB7DC}" type="datetimeFigureOut">
              <a:rPr lang="ko-KR" altLang="en-US" smtClean="0"/>
              <a:t>2024-11-17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9DA05AF-56C5-493A-B6C7-02C5A33FF021}" type="slidenum">
              <a:rPr lang="ko-KR" altLang="en-US" smtClean="0"/>
              <a:t>‹#›</a:t>
            </a:fld>
            <a:endParaRPr lang="ko-KR" altLang="en-US"/>
          </a:p>
        </p:txBody>
      </p:sp>
    </p:spTree>
    <p:extLst>
      <p:ext uri="{BB962C8B-B14F-4D97-AF65-F5344CB8AC3E}">
        <p14:creationId xmlns:p14="http://schemas.microsoft.com/office/powerpoint/2010/main" val="3736005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246172C0-3496-4F57-B826-1766EB6FB7DC}" type="datetimeFigureOut">
              <a:rPr lang="ko-KR" altLang="en-US" smtClean="0"/>
              <a:t>2024-11-17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9DA05AF-56C5-493A-B6C7-02C5A33FF021}" type="slidenum">
              <a:rPr lang="ko-KR" altLang="en-US" smtClean="0"/>
              <a:t>‹#›</a:t>
            </a:fld>
            <a:endParaRPr lang="ko-KR" altLang="en-US"/>
          </a:p>
        </p:txBody>
      </p:sp>
    </p:spTree>
    <p:extLst>
      <p:ext uri="{BB962C8B-B14F-4D97-AF65-F5344CB8AC3E}">
        <p14:creationId xmlns:p14="http://schemas.microsoft.com/office/powerpoint/2010/main" val="3436333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246172C0-3496-4F57-B826-1766EB6FB7DC}" type="datetimeFigureOut">
              <a:rPr lang="ko-KR" altLang="en-US" smtClean="0"/>
              <a:t>2024-11-17</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59DA05AF-56C5-493A-B6C7-02C5A33FF021}" type="slidenum">
              <a:rPr lang="ko-KR" altLang="en-US" smtClean="0"/>
              <a:t>‹#›</a:t>
            </a:fld>
            <a:endParaRPr lang="ko-KR" altLang="en-US"/>
          </a:p>
        </p:txBody>
      </p:sp>
    </p:spTree>
    <p:extLst>
      <p:ext uri="{BB962C8B-B14F-4D97-AF65-F5344CB8AC3E}">
        <p14:creationId xmlns:p14="http://schemas.microsoft.com/office/powerpoint/2010/main" val="2654610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246172C0-3496-4F57-B826-1766EB6FB7DC}" type="datetimeFigureOut">
              <a:rPr lang="ko-KR" altLang="en-US" smtClean="0"/>
              <a:t>2024-11-17</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59DA05AF-56C5-493A-B6C7-02C5A33FF021}" type="slidenum">
              <a:rPr lang="ko-KR" altLang="en-US" smtClean="0"/>
              <a:t>‹#›</a:t>
            </a:fld>
            <a:endParaRPr lang="ko-KR" altLang="en-US"/>
          </a:p>
        </p:txBody>
      </p:sp>
    </p:spTree>
    <p:extLst>
      <p:ext uri="{BB962C8B-B14F-4D97-AF65-F5344CB8AC3E}">
        <p14:creationId xmlns:p14="http://schemas.microsoft.com/office/powerpoint/2010/main" val="248264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172C0-3496-4F57-B826-1766EB6FB7DC}" type="datetimeFigureOut">
              <a:rPr lang="ko-KR" altLang="en-US" smtClean="0"/>
              <a:t>2024-11-17</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59DA05AF-56C5-493A-B6C7-02C5A33FF021}" type="slidenum">
              <a:rPr lang="ko-KR" altLang="en-US" smtClean="0"/>
              <a:t>‹#›</a:t>
            </a:fld>
            <a:endParaRPr lang="ko-KR" altLang="en-US"/>
          </a:p>
        </p:txBody>
      </p:sp>
    </p:spTree>
    <p:extLst>
      <p:ext uri="{BB962C8B-B14F-4D97-AF65-F5344CB8AC3E}">
        <p14:creationId xmlns:p14="http://schemas.microsoft.com/office/powerpoint/2010/main" val="1402269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246172C0-3496-4F57-B826-1766EB6FB7DC}" type="datetimeFigureOut">
              <a:rPr lang="ko-KR" altLang="en-US" smtClean="0"/>
              <a:t>2024-11-17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9DA05AF-56C5-493A-B6C7-02C5A33FF021}" type="slidenum">
              <a:rPr lang="ko-KR" altLang="en-US" smtClean="0"/>
              <a:t>‹#›</a:t>
            </a:fld>
            <a:endParaRPr lang="ko-KR" altLang="en-US"/>
          </a:p>
        </p:txBody>
      </p:sp>
    </p:spTree>
    <p:extLst>
      <p:ext uri="{BB962C8B-B14F-4D97-AF65-F5344CB8AC3E}">
        <p14:creationId xmlns:p14="http://schemas.microsoft.com/office/powerpoint/2010/main" val="1213483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246172C0-3496-4F57-B826-1766EB6FB7DC}" type="datetimeFigureOut">
              <a:rPr lang="ko-KR" altLang="en-US" smtClean="0"/>
              <a:t>2024-11-17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9DA05AF-56C5-493A-B6C7-02C5A33FF021}" type="slidenum">
              <a:rPr lang="ko-KR" altLang="en-US" smtClean="0"/>
              <a:t>‹#›</a:t>
            </a:fld>
            <a:endParaRPr lang="ko-KR" altLang="en-US"/>
          </a:p>
        </p:txBody>
      </p:sp>
    </p:spTree>
    <p:extLst>
      <p:ext uri="{BB962C8B-B14F-4D97-AF65-F5344CB8AC3E}">
        <p14:creationId xmlns:p14="http://schemas.microsoft.com/office/powerpoint/2010/main" val="184764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6172C0-3496-4F57-B826-1766EB6FB7DC}" type="datetimeFigureOut">
              <a:rPr lang="ko-KR" altLang="en-US" smtClean="0"/>
              <a:t>2024-11-17</a:t>
            </a:fld>
            <a:endParaRPr lang="ko-KR"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ko-KR"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9DA05AF-56C5-493A-B6C7-02C5A33FF021}" type="slidenum">
              <a:rPr lang="ko-KR" altLang="en-US" smtClean="0"/>
              <a:t>‹#›</a:t>
            </a:fld>
            <a:endParaRPr lang="ko-KR" altLang="en-US"/>
          </a:p>
        </p:txBody>
      </p:sp>
    </p:spTree>
    <p:extLst>
      <p:ext uri="{BB962C8B-B14F-4D97-AF65-F5344CB8AC3E}">
        <p14:creationId xmlns:p14="http://schemas.microsoft.com/office/powerpoint/2010/main" val="18531105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833613-F5FB-516A-5D46-64ACA2AC0AD1}"/>
              </a:ext>
            </a:extLst>
          </p:cNvPr>
          <p:cNvSpPr>
            <a:spLocks noGrp="1"/>
          </p:cNvSpPr>
          <p:nvPr>
            <p:ph type="ctrTitle"/>
          </p:nvPr>
        </p:nvSpPr>
        <p:spPr>
          <a:xfrm>
            <a:off x="1524000" y="1041400"/>
            <a:ext cx="9144000" cy="2387600"/>
          </a:xfrm>
        </p:spPr>
        <p:txBody>
          <a:bodyPr>
            <a:noAutofit/>
          </a:bodyPr>
          <a:lstStyle/>
          <a:p>
            <a:r>
              <a:rPr lang="en-US" altLang="ko-KR" sz="4400" b="0" i="0" dirty="0" err="1">
                <a:effectLst/>
                <a:latin typeface="Noto Sans KR Black" panose="020B0A00000000000000" pitchFamily="34" charset="-127"/>
                <a:ea typeface="Noto Sans KR Black" panose="020B0A00000000000000" pitchFamily="34" charset="-127"/>
              </a:rPr>
              <a:t>ProLLaMA</a:t>
            </a:r>
            <a:r>
              <a:rPr lang="en-US" altLang="ko-KR" sz="4400" b="0" i="0" dirty="0">
                <a:effectLst/>
                <a:latin typeface="Noto Sans KR Black" panose="020B0A00000000000000" pitchFamily="34" charset="-127"/>
                <a:ea typeface="Noto Sans KR Black" panose="020B0A00000000000000" pitchFamily="34" charset="-127"/>
              </a:rPr>
              <a:t>: A Protein Language Model for Multi-Task Protein Language Processing</a:t>
            </a:r>
            <a:endParaRPr lang="ko-KR" altLang="en-US" sz="4400" dirty="0">
              <a:latin typeface="Noto Sans KR Black" panose="020B0A00000000000000" pitchFamily="34" charset="-127"/>
              <a:ea typeface="Noto Sans KR Black" panose="020B0A00000000000000" pitchFamily="34" charset="-127"/>
            </a:endParaRPr>
          </a:p>
        </p:txBody>
      </p:sp>
      <p:sp>
        <p:nvSpPr>
          <p:cNvPr id="3" name="부제목 2">
            <a:extLst>
              <a:ext uri="{FF2B5EF4-FFF2-40B4-BE49-F238E27FC236}">
                <a16:creationId xmlns:a16="http://schemas.microsoft.com/office/drawing/2014/main" id="{4B115ACD-1010-1562-ABA7-086E4DBF3BEA}"/>
              </a:ext>
            </a:extLst>
          </p:cNvPr>
          <p:cNvSpPr>
            <a:spLocks noGrp="1"/>
          </p:cNvSpPr>
          <p:nvPr>
            <p:ph type="subTitle" idx="1"/>
          </p:nvPr>
        </p:nvSpPr>
        <p:spPr/>
        <p:txBody>
          <a:bodyPr/>
          <a:lstStyle/>
          <a:p>
            <a:r>
              <a:rPr lang="en-US" altLang="ko-KR" dirty="0" err="1">
                <a:latin typeface="+mj-ea"/>
                <a:ea typeface="+mj-ea"/>
              </a:rPr>
              <a:t>Lv</a:t>
            </a:r>
            <a:r>
              <a:rPr lang="en-US" altLang="ko-KR" dirty="0">
                <a:latin typeface="+mj-ea"/>
                <a:ea typeface="+mj-ea"/>
              </a:rPr>
              <a:t>, </a:t>
            </a:r>
            <a:r>
              <a:rPr lang="en-US" altLang="ko-KR" dirty="0" err="1">
                <a:latin typeface="+mj-ea"/>
                <a:ea typeface="+mj-ea"/>
              </a:rPr>
              <a:t>Liuzhenghao</a:t>
            </a:r>
            <a:r>
              <a:rPr lang="en-US" altLang="ko-KR" dirty="0">
                <a:latin typeface="+mj-ea"/>
                <a:ea typeface="+mj-ea"/>
              </a:rPr>
              <a:t>; Lin, </a:t>
            </a:r>
            <a:r>
              <a:rPr lang="en-US" altLang="ko-KR" dirty="0" err="1">
                <a:latin typeface="+mj-ea"/>
                <a:ea typeface="+mj-ea"/>
              </a:rPr>
              <a:t>Zongying</a:t>
            </a:r>
            <a:r>
              <a:rPr lang="en-US" altLang="ko-KR" dirty="0">
                <a:latin typeface="+mj-ea"/>
                <a:ea typeface="+mj-ea"/>
              </a:rPr>
              <a:t>; Li, Hao; Liu, </a:t>
            </a:r>
            <a:r>
              <a:rPr lang="en-US" altLang="ko-KR" dirty="0" err="1">
                <a:latin typeface="+mj-ea"/>
                <a:ea typeface="+mj-ea"/>
              </a:rPr>
              <a:t>Yuyang</a:t>
            </a:r>
            <a:r>
              <a:rPr lang="en-US" altLang="ko-KR" dirty="0">
                <a:latin typeface="+mj-ea"/>
                <a:ea typeface="+mj-ea"/>
              </a:rPr>
              <a:t>; Cui, </a:t>
            </a:r>
            <a:r>
              <a:rPr lang="en-US" altLang="ko-KR" dirty="0" err="1">
                <a:latin typeface="+mj-ea"/>
                <a:ea typeface="+mj-ea"/>
              </a:rPr>
              <a:t>Jiaxi</a:t>
            </a:r>
            <a:r>
              <a:rPr lang="en-US" altLang="ko-KR" dirty="0">
                <a:latin typeface="+mj-ea"/>
                <a:ea typeface="+mj-ea"/>
              </a:rPr>
              <a:t>; Yu-</a:t>
            </a:r>
            <a:r>
              <a:rPr lang="en-US" altLang="ko-KR" dirty="0" err="1">
                <a:latin typeface="+mj-ea"/>
                <a:ea typeface="+mj-ea"/>
              </a:rPr>
              <a:t>Chian</a:t>
            </a:r>
            <a:r>
              <a:rPr lang="en-US" altLang="ko-KR" dirty="0">
                <a:latin typeface="+mj-ea"/>
                <a:ea typeface="+mj-ea"/>
              </a:rPr>
              <a:t> Chen, Calvin; Yuan, Li; Tian, </a:t>
            </a:r>
            <a:r>
              <a:rPr lang="en-US" altLang="ko-KR" dirty="0" err="1">
                <a:latin typeface="+mj-ea"/>
                <a:ea typeface="+mj-ea"/>
              </a:rPr>
              <a:t>Yonghong</a:t>
            </a:r>
            <a:br>
              <a:rPr lang="en-US" altLang="ko-KR" dirty="0">
                <a:latin typeface="+mj-ea"/>
                <a:ea typeface="+mj-ea"/>
              </a:rPr>
            </a:br>
            <a:endParaRPr lang="en-US" altLang="ko-KR" dirty="0">
              <a:latin typeface="+mj-ea"/>
              <a:ea typeface="+mj-ea"/>
            </a:endParaRPr>
          </a:p>
          <a:p>
            <a:r>
              <a:rPr lang="en-US" altLang="ko-KR" dirty="0">
                <a:latin typeface="+mj-ea"/>
                <a:ea typeface="+mj-ea"/>
              </a:rPr>
              <a:t>Peking University, China Peng Cheng Laboratory</a:t>
            </a:r>
            <a:endParaRPr lang="ko-KR" altLang="en-US" dirty="0">
              <a:latin typeface="+mj-ea"/>
              <a:ea typeface="+mj-ea"/>
            </a:endParaRPr>
          </a:p>
        </p:txBody>
      </p:sp>
      <p:sp>
        <p:nvSpPr>
          <p:cNvPr id="4" name="TextBox 3">
            <a:extLst>
              <a:ext uri="{FF2B5EF4-FFF2-40B4-BE49-F238E27FC236}">
                <a16:creationId xmlns:a16="http://schemas.microsoft.com/office/drawing/2014/main" id="{90006C8A-C243-6F31-5AA2-BEBF5165BA4B}"/>
              </a:ext>
            </a:extLst>
          </p:cNvPr>
          <p:cNvSpPr txBox="1"/>
          <p:nvPr/>
        </p:nvSpPr>
        <p:spPr>
          <a:xfrm>
            <a:off x="3632200" y="5543034"/>
            <a:ext cx="4927600" cy="369332"/>
          </a:xfrm>
          <a:prstGeom prst="rect">
            <a:avLst/>
          </a:prstGeom>
          <a:noFill/>
        </p:spPr>
        <p:txBody>
          <a:bodyPr wrap="square" rtlCol="0">
            <a:spAutoFit/>
          </a:bodyPr>
          <a:lstStyle/>
          <a:p>
            <a:pPr algn="ctr"/>
            <a:r>
              <a:rPr lang="en-US" altLang="ko-KR" dirty="0"/>
              <a:t>Presented By:  Sung-Yoon Ahn</a:t>
            </a:r>
            <a:endParaRPr lang="ko-KR" altLang="en-US" dirty="0"/>
          </a:p>
        </p:txBody>
      </p:sp>
      <p:pic>
        <p:nvPicPr>
          <p:cNvPr id="5" name="Picture 2">
            <a:extLst>
              <a:ext uri="{FF2B5EF4-FFF2-40B4-BE49-F238E27FC236}">
                <a16:creationId xmlns:a16="http://schemas.microsoft.com/office/drawing/2014/main" id="{9ACCF644-7D96-2DC8-C4B6-4563ADD837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71" y="6252494"/>
            <a:ext cx="4787271" cy="6055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로고">
            <a:extLst>
              <a:ext uri="{FF2B5EF4-FFF2-40B4-BE49-F238E27FC236}">
                <a16:creationId xmlns:a16="http://schemas.microsoft.com/office/drawing/2014/main" id="{C6C151DA-8ACC-7CE7-009F-DABBDA6CAA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4900" y="6252494"/>
            <a:ext cx="2106657" cy="506104"/>
          </a:xfrm>
          <a:prstGeom prst="rect">
            <a:avLst/>
          </a:prstGeom>
          <a:noFill/>
          <a:extLst>
            <a:ext uri="{909E8E84-426E-40DD-AFC4-6F175D3DCCD1}">
              <a14:hiddenFill xmlns:a14="http://schemas.microsoft.com/office/drawing/2010/main">
                <a:solidFill>
                  <a:srgbClr val="FFFFFF"/>
                </a:solidFill>
              </a14:hiddenFill>
            </a:ext>
          </a:extLst>
        </p:spPr>
      </p:pic>
      <p:grpSp>
        <p:nvGrpSpPr>
          <p:cNvPr id="7" name="그룹 6">
            <a:extLst>
              <a:ext uri="{FF2B5EF4-FFF2-40B4-BE49-F238E27FC236}">
                <a16:creationId xmlns:a16="http://schemas.microsoft.com/office/drawing/2014/main" id="{9A7967F7-483E-5F8D-8A1B-32E2A462418A}"/>
              </a:ext>
            </a:extLst>
          </p:cNvPr>
          <p:cNvGrpSpPr/>
          <p:nvPr/>
        </p:nvGrpSpPr>
        <p:grpSpPr>
          <a:xfrm flipV="1">
            <a:off x="3671887" y="3344069"/>
            <a:ext cx="4848225" cy="128587"/>
            <a:chOff x="0" y="1419225"/>
            <a:chExt cx="12192000" cy="0"/>
          </a:xfrm>
        </p:grpSpPr>
        <p:cxnSp>
          <p:nvCxnSpPr>
            <p:cNvPr id="8" name="직선 연결선 7">
              <a:extLst>
                <a:ext uri="{FF2B5EF4-FFF2-40B4-BE49-F238E27FC236}">
                  <a16:creationId xmlns:a16="http://schemas.microsoft.com/office/drawing/2014/main" id="{3F035275-DE79-3531-970F-5AF9DDC9F602}"/>
                </a:ext>
              </a:extLst>
            </p:cNvPr>
            <p:cNvCxnSpPr>
              <a:cxnSpLocks/>
            </p:cNvCxnSpPr>
            <p:nvPr/>
          </p:nvCxnSpPr>
          <p:spPr>
            <a:xfrm>
              <a:off x="0" y="1419225"/>
              <a:ext cx="6334125" cy="0"/>
            </a:xfrm>
            <a:prstGeom prst="line">
              <a:avLst/>
            </a:prstGeom>
            <a:ln w="76200">
              <a:solidFill>
                <a:schemeClr val="tx2">
                  <a:lumMod val="50000"/>
                </a:schemeClr>
              </a:solidFill>
            </a:ln>
          </p:spPr>
          <p:style>
            <a:lnRef idx="1">
              <a:schemeClr val="accent2"/>
            </a:lnRef>
            <a:fillRef idx="0">
              <a:schemeClr val="accent2"/>
            </a:fillRef>
            <a:effectRef idx="0">
              <a:schemeClr val="accent2"/>
            </a:effectRef>
            <a:fontRef idx="minor">
              <a:schemeClr val="tx1"/>
            </a:fontRef>
          </p:style>
        </p:cxnSp>
        <p:cxnSp>
          <p:nvCxnSpPr>
            <p:cNvPr id="9" name="직선 연결선 8">
              <a:extLst>
                <a:ext uri="{FF2B5EF4-FFF2-40B4-BE49-F238E27FC236}">
                  <a16:creationId xmlns:a16="http://schemas.microsoft.com/office/drawing/2014/main" id="{AF5CC7C0-983F-E8E8-A2CA-9D0AF98CFB87}"/>
                </a:ext>
              </a:extLst>
            </p:cNvPr>
            <p:cNvCxnSpPr>
              <a:cxnSpLocks/>
            </p:cNvCxnSpPr>
            <p:nvPr/>
          </p:nvCxnSpPr>
          <p:spPr>
            <a:xfrm>
              <a:off x="6334125" y="1419225"/>
              <a:ext cx="3752850" cy="0"/>
            </a:xfrm>
            <a:prstGeom prst="line">
              <a:avLst/>
            </a:prstGeom>
            <a:ln w="76200">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10" name="직선 연결선 9">
              <a:extLst>
                <a:ext uri="{FF2B5EF4-FFF2-40B4-BE49-F238E27FC236}">
                  <a16:creationId xmlns:a16="http://schemas.microsoft.com/office/drawing/2014/main" id="{2E479421-074F-5E51-66B7-ECFA1147B0ED}"/>
                </a:ext>
              </a:extLst>
            </p:cNvPr>
            <p:cNvCxnSpPr>
              <a:cxnSpLocks/>
            </p:cNvCxnSpPr>
            <p:nvPr/>
          </p:nvCxnSpPr>
          <p:spPr>
            <a:xfrm>
              <a:off x="10086975" y="1419225"/>
              <a:ext cx="2105025" cy="0"/>
            </a:xfrm>
            <a:prstGeom prst="line">
              <a:avLst/>
            </a:prstGeom>
            <a:ln w="76200">
              <a:solidFill>
                <a:schemeClr val="tx2">
                  <a:lumMod val="20000"/>
                  <a:lumOff val="80000"/>
                </a:schemeClr>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225830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9179D8E-0861-3399-A5B4-B4C05D75C31F}"/>
              </a:ext>
            </a:extLst>
          </p:cNvPr>
          <p:cNvSpPr>
            <a:spLocks noGrp="1"/>
          </p:cNvSpPr>
          <p:nvPr>
            <p:ph type="title"/>
          </p:nvPr>
        </p:nvSpPr>
        <p:spPr/>
        <p:txBody>
          <a:bodyPr/>
          <a:lstStyle/>
          <a:p>
            <a:r>
              <a:rPr lang="en-US" altLang="ko-KR" dirty="0"/>
              <a:t>Preliminaries </a:t>
            </a:r>
            <a:endParaRPr lang="ko-KR" altLang="en-US" dirty="0"/>
          </a:p>
        </p:txBody>
      </p:sp>
      <p:sp>
        <p:nvSpPr>
          <p:cNvPr id="3" name="내용 개체 틀 2">
            <a:extLst>
              <a:ext uri="{FF2B5EF4-FFF2-40B4-BE49-F238E27FC236}">
                <a16:creationId xmlns:a16="http://schemas.microsoft.com/office/drawing/2014/main" id="{5983B5DD-A8FE-5C9F-2F2F-465CDC864ACA}"/>
              </a:ext>
            </a:extLst>
          </p:cNvPr>
          <p:cNvSpPr>
            <a:spLocks noGrp="1"/>
          </p:cNvSpPr>
          <p:nvPr>
            <p:ph idx="1"/>
          </p:nvPr>
        </p:nvSpPr>
        <p:spPr/>
        <p:txBody>
          <a:bodyPr>
            <a:normAutofit/>
          </a:bodyPr>
          <a:lstStyle/>
          <a:p>
            <a:pPr marL="0" indent="0" algn="just">
              <a:buNone/>
            </a:pPr>
            <a:r>
              <a:rPr lang="en-US" altLang="ko-KR" sz="1800" b="1" dirty="0"/>
              <a:t>Necessity of Natural Language. </a:t>
            </a:r>
          </a:p>
          <a:p>
            <a:pPr marL="0" indent="0" algn="just">
              <a:buNone/>
            </a:pPr>
            <a:r>
              <a:rPr lang="en-US" altLang="ko-KR" sz="1800" dirty="0"/>
              <a:t>As aforementioned, given the similarities between protein sequences and natural language, </a:t>
            </a:r>
            <a:r>
              <a:rPr lang="en-US" altLang="ko-KR" sz="1800" dirty="0">
                <a:solidFill>
                  <a:srgbClr val="3333CC"/>
                </a:solidFill>
              </a:rPr>
              <a:t>tasks related to protein sequences can be considered as PLP, analogous to NLP</a:t>
            </a:r>
            <a:r>
              <a:rPr lang="en-US" altLang="ko-KR" sz="1800" dirty="0"/>
              <a:t>. However, we observe a fundamental difference between protein language and natural language: </a:t>
            </a:r>
            <a:r>
              <a:rPr lang="en-US" altLang="ko-KR" sz="1800" dirty="0">
                <a:solidFill>
                  <a:srgbClr val="FF0000"/>
                </a:solidFill>
              </a:rPr>
              <a:t>natural language is complete for NLP tasks, whereas protein language is not complete for PLP tasks</a:t>
            </a:r>
            <a:r>
              <a:rPr lang="en-US" altLang="ko-KR" sz="1800" dirty="0"/>
              <a:t>. For example, in the sentiment analysis task, instructions, inputs, and outputs are straightforwardly expressed in natural language, such as “Analyze the sentiment: I am happy” yielding “The sentiment is positive.” However, in PLP tasks like protein property prediction, instructions like “</a:t>
            </a:r>
            <a:r>
              <a:rPr lang="en-US" altLang="ko-KR" sz="1800" dirty="0">
                <a:solidFill>
                  <a:srgbClr val="FF0000"/>
                </a:solidFill>
              </a:rPr>
              <a:t>Predict this protein’s property: MAFCF...FEV” cannot be fully conveyed in protein language alone</a:t>
            </a:r>
            <a:r>
              <a:rPr lang="en-US" altLang="ko-KR" sz="1800" dirty="0"/>
              <a:t>, necessitating assistance from a language beyond protein language, in this case, natural language, for representation. Therefore, multi-task PLMs must possess a certain level of natural language ability, especially as more textual descriptions of proteins become available [29].</a:t>
            </a:r>
            <a:endParaRPr lang="ko-KR" altLang="en-US" sz="1800" dirty="0"/>
          </a:p>
        </p:txBody>
      </p:sp>
    </p:spTree>
    <p:extLst>
      <p:ext uri="{BB962C8B-B14F-4D97-AF65-F5344CB8AC3E}">
        <p14:creationId xmlns:p14="http://schemas.microsoft.com/office/powerpoint/2010/main" val="1231654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46AF9-1DCF-F1A2-D54A-DD11D51FF4D3}"/>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F3A72DD9-F43F-1EDD-F2AA-ED7390547A5E}"/>
              </a:ext>
            </a:extLst>
          </p:cNvPr>
          <p:cNvSpPr>
            <a:spLocks noGrp="1"/>
          </p:cNvSpPr>
          <p:nvPr>
            <p:ph type="title"/>
          </p:nvPr>
        </p:nvSpPr>
        <p:spPr/>
        <p:txBody>
          <a:bodyPr/>
          <a:lstStyle/>
          <a:p>
            <a:r>
              <a:rPr lang="en-US" altLang="ko-KR" dirty="0"/>
              <a:t>Preliminaries </a:t>
            </a:r>
            <a:endParaRPr lang="ko-KR" altLang="en-US" dirty="0"/>
          </a:p>
        </p:txBody>
      </p:sp>
      <p:sp>
        <p:nvSpPr>
          <p:cNvPr id="3" name="내용 개체 틀 2">
            <a:extLst>
              <a:ext uri="{FF2B5EF4-FFF2-40B4-BE49-F238E27FC236}">
                <a16:creationId xmlns:a16="http://schemas.microsoft.com/office/drawing/2014/main" id="{0C0668FE-7F46-3CD7-DC8E-CE998E977FAF}"/>
              </a:ext>
            </a:extLst>
          </p:cNvPr>
          <p:cNvSpPr>
            <a:spLocks noGrp="1"/>
          </p:cNvSpPr>
          <p:nvPr>
            <p:ph idx="1"/>
          </p:nvPr>
        </p:nvSpPr>
        <p:spPr/>
        <p:txBody>
          <a:bodyPr>
            <a:normAutofit/>
          </a:bodyPr>
          <a:lstStyle/>
          <a:p>
            <a:pPr marL="0" indent="0" algn="just">
              <a:buNone/>
            </a:pPr>
            <a:r>
              <a:rPr lang="en-US" altLang="ko-KR" sz="1800" b="1" dirty="0"/>
              <a:t>Low-Rank Adaptation (</a:t>
            </a:r>
            <a:r>
              <a:rPr lang="en-US" altLang="ko-KR" sz="1800" b="1" dirty="0" err="1"/>
              <a:t>LoRA</a:t>
            </a:r>
            <a:r>
              <a:rPr lang="en-US" altLang="ko-KR" sz="1800" b="1" dirty="0"/>
              <a:t>) [35]</a:t>
            </a:r>
          </a:p>
          <a:p>
            <a:pPr marL="0" indent="0" algn="just">
              <a:buNone/>
            </a:pPr>
            <a:r>
              <a:rPr lang="en-US" altLang="ko-KR" sz="1800" dirty="0"/>
              <a:t>is a parameter-efficient technique for fine-tuning LLMs. Due to the immense parameter size of LLMs, full-parameter fine-tuning could be impractical sometimes. </a:t>
            </a:r>
            <a:r>
              <a:rPr lang="en-US" altLang="ko-KR" sz="1800" dirty="0" err="1"/>
              <a:t>LoRA</a:t>
            </a:r>
            <a:r>
              <a:rPr lang="en-US" altLang="ko-KR" sz="1800" dirty="0"/>
              <a:t> circumvents this by freezing the original parameters of LLMs and introducing additional trainable low-rank adapters. It achieves fine-tuning with a significantly smaller number of trainable parameters, yielding results comparable to full-parameter fine-tuning. </a:t>
            </a:r>
            <a:r>
              <a:rPr lang="en-US" altLang="ko-KR" sz="1800" dirty="0" err="1"/>
              <a:t>L</a:t>
            </a:r>
            <a:r>
              <a:rPr lang="en-US" altLang="ko-KR" sz="1800" dirty="0" err="1">
                <a:solidFill>
                  <a:srgbClr val="3333CC"/>
                </a:solidFill>
              </a:rPr>
              <a:t>oRA</a:t>
            </a:r>
            <a:r>
              <a:rPr lang="en-US" altLang="ko-KR" sz="1800" dirty="0">
                <a:solidFill>
                  <a:srgbClr val="3333CC"/>
                </a:solidFill>
              </a:rPr>
              <a:t> prevents catastrophic forgetting of the original knowledge, as the newly learned knowledge has a lower rank than the original knowledge.</a:t>
            </a:r>
            <a:r>
              <a:rPr lang="en-US" altLang="ko-KR" sz="1800" dirty="0"/>
              <a:t> The theoretical details of </a:t>
            </a:r>
            <a:r>
              <a:rPr lang="en-US" altLang="ko-KR" sz="1800" dirty="0" err="1"/>
              <a:t>LoRA</a:t>
            </a:r>
            <a:r>
              <a:rPr lang="en-US" altLang="ko-KR" sz="1800" dirty="0"/>
              <a:t> are provided in Appendix A.2.</a:t>
            </a:r>
            <a:endParaRPr lang="ko-KR" altLang="en-US" sz="1800" dirty="0"/>
          </a:p>
        </p:txBody>
      </p:sp>
    </p:spTree>
    <p:extLst>
      <p:ext uri="{BB962C8B-B14F-4D97-AF65-F5344CB8AC3E}">
        <p14:creationId xmlns:p14="http://schemas.microsoft.com/office/powerpoint/2010/main" val="829490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23646-7899-D924-1178-32745768D091}"/>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125C4F9D-96C0-F02A-7280-1808724323BC}"/>
              </a:ext>
            </a:extLst>
          </p:cNvPr>
          <p:cNvSpPr>
            <a:spLocks noGrp="1"/>
          </p:cNvSpPr>
          <p:nvPr>
            <p:ph type="title"/>
          </p:nvPr>
        </p:nvSpPr>
        <p:spPr/>
        <p:txBody>
          <a:bodyPr/>
          <a:lstStyle/>
          <a:p>
            <a:r>
              <a:rPr lang="en-US" altLang="ko-KR" dirty="0"/>
              <a:t>Methods</a:t>
            </a:r>
            <a:endParaRPr lang="ko-KR" altLang="en-US" dirty="0"/>
          </a:p>
        </p:txBody>
      </p:sp>
      <p:sp>
        <p:nvSpPr>
          <p:cNvPr id="3" name="내용 개체 틀 2">
            <a:extLst>
              <a:ext uri="{FF2B5EF4-FFF2-40B4-BE49-F238E27FC236}">
                <a16:creationId xmlns:a16="http://schemas.microsoft.com/office/drawing/2014/main" id="{EAC04C81-B91E-DC8E-229A-30DC15BBA993}"/>
              </a:ext>
            </a:extLst>
          </p:cNvPr>
          <p:cNvSpPr>
            <a:spLocks noGrp="1"/>
          </p:cNvSpPr>
          <p:nvPr>
            <p:ph idx="1"/>
          </p:nvPr>
        </p:nvSpPr>
        <p:spPr>
          <a:xfrm>
            <a:off x="838200" y="4572000"/>
            <a:ext cx="10515600" cy="1604963"/>
          </a:xfrm>
        </p:spPr>
        <p:txBody>
          <a:bodyPr>
            <a:noAutofit/>
          </a:bodyPr>
          <a:lstStyle/>
          <a:p>
            <a:pPr marL="0" indent="0" algn="just">
              <a:buNone/>
            </a:pPr>
            <a:r>
              <a:rPr lang="en-US" altLang="ko-KR" sz="1800" dirty="0"/>
              <a:t>Figure 2: </a:t>
            </a:r>
            <a:r>
              <a:rPr lang="en-US" altLang="ko-KR" sz="1800" b="1" dirty="0"/>
              <a:t>(A) Overview of the dataset construction</a:t>
            </a:r>
            <a:r>
              <a:rPr lang="en-US" altLang="ko-KR" sz="1800" dirty="0"/>
              <a:t>. The protein language dataset contains 53 million samples, which is used for training in Stage 1. The instruction dataset contains 13 million instances with 11,268 unique superfamily annotations, which is used for training in Stage 2. </a:t>
            </a:r>
            <a:r>
              <a:rPr lang="en-US" altLang="ko-KR" sz="1800" b="1" dirty="0"/>
              <a:t>(B) Overview of the training framework.</a:t>
            </a:r>
            <a:r>
              <a:rPr lang="en-US" altLang="ko-KR" sz="1800" dirty="0"/>
              <a:t> Stage 1: The pre-trained LLaMA2 learns the protein language, resulting in </a:t>
            </a:r>
            <a:r>
              <a:rPr lang="en-US" altLang="ko-KR" sz="1800" dirty="0" err="1"/>
              <a:t>ProLLaMA</a:t>
            </a:r>
            <a:r>
              <a:rPr lang="en-US" altLang="ko-KR" sz="1800" dirty="0"/>
              <a:t>. Stage 2: </a:t>
            </a:r>
            <a:r>
              <a:rPr lang="en-US" altLang="ko-KR" sz="1800" dirty="0" err="1"/>
              <a:t>ProLLaMA</a:t>
            </a:r>
            <a:r>
              <a:rPr lang="en-US" altLang="ko-KR" sz="1800" dirty="0"/>
              <a:t> learns to perform multiple tasks by instruction tuning. </a:t>
            </a:r>
            <a:r>
              <a:rPr lang="en-US" altLang="ko-KR" sz="1800" b="1" dirty="0"/>
              <a:t>(C) Overview of protein vocabulary pruning. </a:t>
            </a:r>
            <a:r>
              <a:rPr lang="en-US" altLang="ko-KR" sz="1800" dirty="0"/>
              <a:t>The vocabulary, Embed layer and Head layer are pruned based on characteristics of protein datasets, aiming for higher training efficiency.</a:t>
            </a:r>
            <a:endParaRPr lang="ko-KR" altLang="en-US" sz="1800" dirty="0"/>
          </a:p>
        </p:txBody>
      </p:sp>
      <p:pic>
        <p:nvPicPr>
          <p:cNvPr id="8" name="그림 7">
            <a:extLst>
              <a:ext uri="{FF2B5EF4-FFF2-40B4-BE49-F238E27FC236}">
                <a16:creationId xmlns:a16="http://schemas.microsoft.com/office/drawing/2014/main" id="{F404F653-1D83-0807-E637-DB47B667B9C1}"/>
              </a:ext>
            </a:extLst>
          </p:cNvPr>
          <p:cNvPicPr>
            <a:picLocks noChangeAspect="1"/>
          </p:cNvPicPr>
          <p:nvPr/>
        </p:nvPicPr>
        <p:blipFill>
          <a:blip r:embed="rId2"/>
          <a:stretch>
            <a:fillRect/>
          </a:stretch>
        </p:blipFill>
        <p:spPr>
          <a:xfrm>
            <a:off x="1377245" y="1461343"/>
            <a:ext cx="9252655" cy="2994020"/>
          </a:xfrm>
          <a:prstGeom prst="rect">
            <a:avLst/>
          </a:prstGeom>
        </p:spPr>
      </p:pic>
    </p:spTree>
    <p:extLst>
      <p:ext uri="{BB962C8B-B14F-4D97-AF65-F5344CB8AC3E}">
        <p14:creationId xmlns:p14="http://schemas.microsoft.com/office/powerpoint/2010/main" val="4067118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79FA16-9170-1F79-DB4C-972BFFEA194C}"/>
              </a:ext>
            </a:extLst>
          </p:cNvPr>
          <p:cNvSpPr>
            <a:spLocks noGrp="1"/>
          </p:cNvSpPr>
          <p:nvPr>
            <p:ph type="title"/>
          </p:nvPr>
        </p:nvSpPr>
        <p:spPr/>
        <p:txBody>
          <a:bodyPr/>
          <a:lstStyle/>
          <a:p>
            <a:r>
              <a:rPr lang="en-US" altLang="ko-KR" dirty="0"/>
              <a:t>Method</a:t>
            </a:r>
            <a:endParaRPr lang="ko-KR" altLang="en-US" dirty="0"/>
          </a:p>
        </p:txBody>
      </p:sp>
      <p:sp>
        <p:nvSpPr>
          <p:cNvPr id="3" name="내용 개체 틀 2">
            <a:extLst>
              <a:ext uri="{FF2B5EF4-FFF2-40B4-BE49-F238E27FC236}">
                <a16:creationId xmlns:a16="http://schemas.microsoft.com/office/drawing/2014/main" id="{7F82F426-CA59-43F4-24F7-0337E1A5D4D5}"/>
              </a:ext>
            </a:extLst>
          </p:cNvPr>
          <p:cNvSpPr>
            <a:spLocks noGrp="1"/>
          </p:cNvSpPr>
          <p:nvPr>
            <p:ph idx="1"/>
          </p:nvPr>
        </p:nvSpPr>
        <p:spPr/>
        <p:txBody>
          <a:bodyPr>
            <a:normAutofit/>
          </a:bodyPr>
          <a:lstStyle/>
          <a:p>
            <a:pPr marL="0" indent="0">
              <a:buNone/>
            </a:pPr>
            <a:r>
              <a:rPr lang="en-US" altLang="ko-KR" sz="1800" dirty="0"/>
              <a:t>In Section 3.1 and Figure 2(A), we show how to construct the protein language dataset and the instruction dataset. In Section 3.2 and Figure 2(C), we show how Protein Vocabulary Pruning (PVP) works. In Section 3.3, we show how the LLaMA2 model learns protein language on the protein language dataset through continued pre-training, resulting in </a:t>
            </a:r>
            <a:r>
              <a:rPr lang="en-US" altLang="ko-KR" sz="1800" dirty="0" err="1"/>
              <a:t>ProLLaMA</a:t>
            </a:r>
            <a:r>
              <a:rPr lang="en-US" altLang="ko-KR" sz="1800" dirty="0"/>
              <a:t>. In Section 3.4, we show the integration of various tasks into </a:t>
            </a:r>
            <a:r>
              <a:rPr lang="en-US" altLang="ko-KR" sz="1800" dirty="0" err="1"/>
              <a:t>ProLLaMA</a:t>
            </a:r>
            <a:r>
              <a:rPr lang="en-US" altLang="ko-KR" sz="1800" dirty="0"/>
              <a:t> through instruction tuning on the instruction dataset. The overview of the training framework is shown in Figure 2(B). The overview of the </a:t>
            </a:r>
            <a:r>
              <a:rPr lang="en-US" altLang="ko-KR" sz="1800" dirty="0" err="1"/>
              <a:t>ProLLaMA</a:t>
            </a:r>
            <a:r>
              <a:rPr lang="en-US" altLang="ko-KR" sz="1800" dirty="0"/>
              <a:t> model is shown in Figure 3.</a:t>
            </a:r>
            <a:endParaRPr lang="ko-KR" altLang="en-US" sz="1800" dirty="0"/>
          </a:p>
        </p:txBody>
      </p:sp>
    </p:spTree>
    <p:extLst>
      <p:ext uri="{BB962C8B-B14F-4D97-AF65-F5344CB8AC3E}">
        <p14:creationId xmlns:p14="http://schemas.microsoft.com/office/powerpoint/2010/main" val="4069008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3CD30E-F6F0-25E4-83A3-FD6DD127F25C}"/>
              </a:ext>
            </a:extLst>
          </p:cNvPr>
          <p:cNvSpPr>
            <a:spLocks noGrp="1"/>
          </p:cNvSpPr>
          <p:nvPr>
            <p:ph type="title"/>
          </p:nvPr>
        </p:nvSpPr>
        <p:spPr/>
        <p:txBody>
          <a:bodyPr/>
          <a:lstStyle/>
          <a:p>
            <a:r>
              <a:rPr lang="en-US" altLang="ko-KR" dirty="0"/>
              <a:t>Dataset Construction</a:t>
            </a:r>
            <a:endParaRPr lang="ko-KR" altLang="en-US" dirty="0"/>
          </a:p>
        </p:txBody>
      </p:sp>
      <p:sp>
        <p:nvSpPr>
          <p:cNvPr id="3" name="내용 개체 틀 2">
            <a:extLst>
              <a:ext uri="{FF2B5EF4-FFF2-40B4-BE49-F238E27FC236}">
                <a16:creationId xmlns:a16="http://schemas.microsoft.com/office/drawing/2014/main" id="{4BF27806-3153-CF43-2127-7D6812FB8611}"/>
              </a:ext>
            </a:extLst>
          </p:cNvPr>
          <p:cNvSpPr>
            <a:spLocks noGrp="1"/>
          </p:cNvSpPr>
          <p:nvPr>
            <p:ph idx="1"/>
          </p:nvPr>
        </p:nvSpPr>
        <p:spPr/>
        <p:txBody>
          <a:bodyPr>
            <a:normAutofit/>
          </a:bodyPr>
          <a:lstStyle/>
          <a:p>
            <a:pPr marL="0" indent="0" algn="just">
              <a:buNone/>
            </a:pPr>
            <a:r>
              <a:rPr lang="en-US" altLang="ko-KR" sz="1800" b="1" dirty="0"/>
              <a:t>The protein language dataset </a:t>
            </a:r>
            <a:r>
              <a:rPr lang="en-US" altLang="ko-KR" sz="1800" dirty="0"/>
              <a:t>is utilized in the first training stage to enable LLaMA2 to grasp the language of proteins. Specifically, the dataset is sourced from UniRef50_2023_03 [36] on the </a:t>
            </a:r>
            <a:r>
              <a:rPr lang="en-US" altLang="ko-KR" sz="1800" dirty="0" err="1"/>
              <a:t>UniProt</a:t>
            </a:r>
            <a:r>
              <a:rPr lang="en-US" altLang="ko-KR" sz="1800" dirty="0"/>
              <a:t> website. We eliminate the descriptive parts of UniRef50, </a:t>
            </a:r>
            <a:r>
              <a:rPr lang="en-US" altLang="ko-KR" sz="1800" dirty="0">
                <a:solidFill>
                  <a:srgbClr val="3333CC"/>
                </a:solidFill>
              </a:rPr>
              <a:t>retaining only the pure protein sequences</a:t>
            </a:r>
            <a:r>
              <a:rPr lang="en-US" altLang="ko-KR" sz="1800" dirty="0"/>
              <a:t>. Furthermore, We filter UniRef50 to ensure that the protein sequences consisted </a:t>
            </a:r>
            <a:r>
              <a:rPr lang="en-US" altLang="ko-KR" sz="1800" dirty="0">
                <a:solidFill>
                  <a:srgbClr val="3333CC"/>
                </a:solidFill>
              </a:rPr>
              <a:t>only of the 20 standard amino acids</a:t>
            </a:r>
            <a:r>
              <a:rPr lang="en-US" altLang="ko-KR" sz="1800" dirty="0"/>
              <a:t>. We also </a:t>
            </a:r>
            <a:r>
              <a:rPr lang="en-US" altLang="ko-KR" sz="1800" dirty="0">
                <a:solidFill>
                  <a:srgbClr val="3333CC"/>
                </a:solidFill>
              </a:rPr>
              <a:t>retain sequences with a length of less than 512</a:t>
            </a:r>
            <a:r>
              <a:rPr lang="en-US" altLang="ko-KR" sz="1800" dirty="0"/>
              <a:t>, aligning with </a:t>
            </a:r>
            <a:r>
              <a:rPr lang="en-US" altLang="ko-KR" sz="1800" dirty="0" err="1"/>
              <a:t>ProGen</a:t>
            </a:r>
            <a:r>
              <a:rPr lang="en-US" altLang="ko-KR" sz="1800" dirty="0"/>
              <a:t> [18]. Given that the lengths of protein sequences follow a long-tail distribution, the sequences that are deleted constitute only a small portion of the total dataset. To preprocess the protein sequences, we employ a specific prefix “Seq=”. This standardized format aids LLaMA2 in distinguishing the new protein language from its existing natural language knowledge, thereby reducing confusion. The original Uniref50 contains 60,952,894 sequences, while after the above series of processing, our dataset comprises 52,807,283 protein sequences, with 90% for training and 10% reserved for testing.</a:t>
            </a:r>
            <a:endParaRPr lang="ko-KR" altLang="en-US" sz="1800" dirty="0"/>
          </a:p>
        </p:txBody>
      </p:sp>
      <p:pic>
        <p:nvPicPr>
          <p:cNvPr id="4" name="그림 3">
            <a:extLst>
              <a:ext uri="{FF2B5EF4-FFF2-40B4-BE49-F238E27FC236}">
                <a16:creationId xmlns:a16="http://schemas.microsoft.com/office/drawing/2014/main" id="{968B933E-9C17-DE2B-EF29-E9ACC070AFCD}"/>
              </a:ext>
            </a:extLst>
          </p:cNvPr>
          <p:cNvPicPr>
            <a:picLocks noChangeAspect="1"/>
          </p:cNvPicPr>
          <p:nvPr/>
        </p:nvPicPr>
        <p:blipFill>
          <a:blip r:embed="rId2"/>
          <a:srcRect r="43648" b="27663"/>
          <a:stretch/>
        </p:blipFill>
        <p:spPr>
          <a:xfrm>
            <a:off x="6096000" y="4275017"/>
            <a:ext cx="5214055" cy="2165777"/>
          </a:xfrm>
          <a:prstGeom prst="rect">
            <a:avLst/>
          </a:prstGeom>
        </p:spPr>
      </p:pic>
      <p:sp>
        <p:nvSpPr>
          <p:cNvPr id="5" name="직사각형 4">
            <a:extLst>
              <a:ext uri="{FF2B5EF4-FFF2-40B4-BE49-F238E27FC236}">
                <a16:creationId xmlns:a16="http://schemas.microsoft.com/office/drawing/2014/main" id="{B49C9C3E-8967-F9FE-8B7B-EDF2D413C264}"/>
              </a:ext>
            </a:extLst>
          </p:cNvPr>
          <p:cNvSpPr/>
          <p:nvPr/>
        </p:nvSpPr>
        <p:spPr>
          <a:xfrm>
            <a:off x="6021775" y="4275016"/>
            <a:ext cx="1552505" cy="22178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26366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6BC165-EB02-D934-B8D7-E92A85C50194}"/>
              </a:ext>
            </a:extLst>
          </p:cNvPr>
          <p:cNvSpPr>
            <a:spLocks noGrp="1"/>
          </p:cNvSpPr>
          <p:nvPr>
            <p:ph type="title"/>
          </p:nvPr>
        </p:nvSpPr>
        <p:spPr/>
        <p:txBody>
          <a:bodyPr/>
          <a:lstStyle/>
          <a:p>
            <a:r>
              <a:rPr lang="en-US" altLang="ko-KR" dirty="0"/>
              <a:t>Dataset Construction</a:t>
            </a:r>
            <a:endParaRPr lang="ko-KR" altLang="en-US" dirty="0"/>
          </a:p>
        </p:txBody>
      </p:sp>
      <p:sp>
        <p:nvSpPr>
          <p:cNvPr id="3" name="내용 개체 틀 2">
            <a:extLst>
              <a:ext uri="{FF2B5EF4-FFF2-40B4-BE49-F238E27FC236}">
                <a16:creationId xmlns:a16="http://schemas.microsoft.com/office/drawing/2014/main" id="{6D9BCA79-A4CA-90CF-EDF0-EC6DAACA4EE2}"/>
              </a:ext>
            </a:extLst>
          </p:cNvPr>
          <p:cNvSpPr>
            <a:spLocks noGrp="1"/>
          </p:cNvSpPr>
          <p:nvPr>
            <p:ph idx="1"/>
          </p:nvPr>
        </p:nvSpPr>
        <p:spPr/>
        <p:txBody>
          <a:bodyPr>
            <a:noAutofit/>
          </a:bodyPr>
          <a:lstStyle/>
          <a:p>
            <a:pPr marL="0" indent="0" algn="just">
              <a:buNone/>
            </a:pPr>
            <a:r>
              <a:rPr lang="en-US" altLang="ko-KR" sz="1800" b="1" dirty="0"/>
              <a:t>The instruction dataset </a:t>
            </a:r>
            <a:r>
              <a:rPr lang="en-US" altLang="ko-KR" sz="1800" dirty="0"/>
              <a:t>is utilized in the second training stage to enable </a:t>
            </a:r>
            <a:r>
              <a:rPr lang="en-US" altLang="ko-KR" sz="1800" dirty="0" err="1"/>
              <a:t>ProLLaMA</a:t>
            </a:r>
            <a:r>
              <a:rPr lang="en-US" altLang="ko-KR" sz="1800" dirty="0"/>
              <a:t> to perform various tasks. We first obtain the protein2ipr database from </a:t>
            </a:r>
            <a:r>
              <a:rPr lang="en-US" altLang="ko-KR" sz="1800" dirty="0" err="1"/>
              <a:t>InterPro</a:t>
            </a:r>
            <a:r>
              <a:rPr lang="en-US" altLang="ko-KR" sz="1800" dirty="0"/>
              <a:t> [37], which includes all proteins from </a:t>
            </a:r>
            <a:r>
              <a:rPr lang="en-US" altLang="ko-KR" sz="1800" dirty="0" err="1"/>
              <a:t>UniProtKB</a:t>
            </a:r>
            <a:r>
              <a:rPr lang="en-US" altLang="ko-KR" sz="1800" dirty="0"/>
              <a:t> along with their corresponding </a:t>
            </a:r>
            <a:r>
              <a:rPr lang="en-US" altLang="ko-KR" sz="1800" dirty="0" err="1"/>
              <a:t>InterPro</a:t>
            </a:r>
            <a:r>
              <a:rPr lang="en-US" altLang="ko-KR" sz="1800" dirty="0"/>
              <a:t> annotation information. Subsequently, we iterate through each protein’s </a:t>
            </a:r>
            <a:r>
              <a:rPr lang="en-US" altLang="ko-KR" sz="1800" dirty="0" err="1"/>
              <a:t>rep_id</a:t>
            </a:r>
            <a:r>
              <a:rPr lang="en-US" altLang="ko-KR" sz="1800" dirty="0"/>
              <a:t> in UniRef50 to retrieve the corresponding annotation information from protein2ipr. This retrieval process is implemented using a distributed Redis database, and only proteins with lengths less than 256 participate in the retrieval to enhance efficiency. We utilize regular expressions to filter out superfamily annotation from the whole annotation. </a:t>
            </a:r>
            <a:r>
              <a:rPr lang="en-US" altLang="ko-KR" sz="1800" dirty="0">
                <a:solidFill>
                  <a:srgbClr val="3333CC"/>
                </a:solidFill>
              </a:rPr>
              <a:t>In the end, we obtain 6,350,106 data instances, each of which contains one protein sequence and its superfamily annotation. And the number of unique superfamily annotations is 11,268. </a:t>
            </a:r>
            <a:endParaRPr lang="ko-KR" altLang="en-US" sz="1800" dirty="0"/>
          </a:p>
        </p:txBody>
      </p:sp>
      <p:pic>
        <p:nvPicPr>
          <p:cNvPr id="5" name="그림 4">
            <a:extLst>
              <a:ext uri="{FF2B5EF4-FFF2-40B4-BE49-F238E27FC236}">
                <a16:creationId xmlns:a16="http://schemas.microsoft.com/office/drawing/2014/main" id="{D3571162-7F86-5344-D35C-28101E3FFCBE}"/>
              </a:ext>
            </a:extLst>
          </p:cNvPr>
          <p:cNvPicPr>
            <a:picLocks noChangeAspect="1"/>
          </p:cNvPicPr>
          <p:nvPr/>
        </p:nvPicPr>
        <p:blipFill>
          <a:blip r:embed="rId2"/>
          <a:stretch>
            <a:fillRect/>
          </a:stretch>
        </p:blipFill>
        <p:spPr>
          <a:xfrm>
            <a:off x="838200" y="4113775"/>
            <a:ext cx="4206240" cy="1608980"/>
          </a:xfrm>
          <a:prstGeom prst="rect">
            <a:avLst/>
          </a:prstGeom>
        </p:spPr>
      </p:pic>
      <p:pic>
        <p:nvPicPr>
          <p:cNvPr id="7" name="그림 6">
            <a:extLst>
              <a:ext uri="{FF2B5EF4-FFF2-40B4-BE49-F238E27FC236}">
                <a16:creationId xmlns:a16="http://schemas.microsoft.com/office/drawing/2014/main" id="{25521960-2ADB-759D-7788-CD0596DA7F1C}"/>
              </a:ext>
            </a:extLst>
          </p:cNvPr>
          <p:cNvPicPr>
            <a:picLocks noChangeAspect="1"/>
          </p:cNvPicPr>
          <p:nvPr/>
        </p:nvPicPr>
        <p:blipFill>
          <a:blip r:embed="rId3"/>
          <a:stretch>
            <a:fillRect/>
          </a:stretch>
        </p:blipFill>
        <p:spPr>
          <a:xfrm>
            <a:off x="6187440" y="4434679"/>
            <a:ext cx="4434840" cy="2288689"/>
          </a:xfrm>
          <a:prstGeom prst="rect">
            <a:avLst/>
          </a:prstGeom>
        </p:spPr>
      </p:pic>
      <p:sp>
        <p:nvSpPr>
          <p:cNvPr id="13" name="TextBox 12">
            <a:extLst>
              <a:ext uri="{FF2B5EF4-FFF2-40B4-BE49-F238E27FC236}">
                <a16:creationId xmlns:a16="http://schemas.microsoft.com/office/drawing/2014/main" id="{F89E6ADA-6E5C-DD5B-41DC-F1B1206C5167}"/>
              </a:ext>
            </a:extLst>
          </p:cNvPr>
          <p:cNvSpPr txBox="1"/>
          <p:nvPr/>
        </p:nvSpPr>
        <p:spPr>
          <a:xfrm>
            <a:off x="5469255" y="3903244"/>
            <a:ext cx="5871210" cy="584775"/>
          </a:xfrm>
          <a:prstGeom prst="rect">
            <a:avLst/>
          </a:prstGeom>
          <a:noFill/>
        </p:spPr>
        <p:txBody>
          <a:bodyPr wrap="square">
            <a:spAutoFit/>
          </a:bodyPr>
          <a:lstStyle/>
          <a:p>
            <a:r>
              <a:rPr lang="en-US" altLang="ko-KR" sz="1600" dirty="0"/>
              <a:t>A </a:t>
            </a:r>
            <a:r>
              <a:rPr lang="en-US" altLang="ko-KR" sz="1600" b="1" dirty="0"/>
              <a:t>protein superfamily </a:t>
            </a:r>
            <a:r>
              <a:rPr lang="en-US" altLang="ko-KR" sz="1600" dirty="0"/>
              <a:t>is the largest grouping (clade) of proteins for which common ancestry can be inferred</a:t>
            </a:r>
            <a:endParaRPr lang="ko-KR" altLang="en-US" sz="1600" dirty="0"/>
          </a:p>
        </p:txBody>
      </p:sp>
    </p:spTree>
    <p:extLst>
      <p:ext uri="{BB962C8B-B14F-4D97-AF65-F5344CB8AC3E}">
        <p14:creationId xmlns:p14="http://schemas.microsoft.com/office/powerpoint/2010/main" val="3418258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534F1-7E2F-48DC-F2B9-A3744C95BE8C}"/>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FD5E1298-F4B7-011E-49C7-9B9D14B3AC90}"/>
              </a:ext>
            </a:extLst>
          </p:cNvPr>
          <p:cNvSpPr>
            <a:spLocks noGrp="1"/>
          </p:cNvSpPr>
          <p:nvPr>
            <p:ph type="title"/>
          </p:nvPr>
        </p:nvSpPr>
        <p:spPr/>
        <p:txBody>
          <a:bodyPr/>
          <a:lstStyle/>
          <a:p>
            <a:r>
              <a:rPr lang="en-US" altLang="ko-KR" dirty="0"/>
              <a:t>Dataset Construction</a:t>
            </a:r>
            <a:endParaRPr lang="ko-KR" altLang="en-US" dirty="0"/>
          </a:p>
        </p:txBody>
      </p:sp>
      <p:sp>
        <p:nvSpPr>
          <p:cNvPr id="3" name="내용 개체 틀 2">
            <a:extLst>
              <a:ext uri="{FF2B5EF4-FFF2-40B4-BE49-F238E27FC236}">
                <a16:creationId xmlns:a16="http://schemas.microsoft.com/office/drawing/2014/main" id="{F958CBEE-6AE8-AF13-0C63-0A93871313A0}"/>
              </a:ext>
            </a:extLst>
          </p:cNvPr>
          <p:cNvSpPr>
            <a:spLocks noGrp="1"/>
          </p:cNvSpPr>
          <p:nvPr>
            <p:ph idx="1"/>
          </p:nvPr>
        </p:nvSpPr>
        <p:spPr/>
        <p:txBody>
          <a:bodyPr>
            <a:noAutofit/>
          </a:bodyPr>
          <a:lstStyle/>
          <a:p>
            <a:pPr marL="0" indent="0" algn="just">
              <a:buNone/>
            </a:pPr>
            <a:r>
              <a:rPr lang="en-US" altLang="ko-KR" sz="1800" dirty="0"/>
              <a:t>Then, we process the obtained data into a multi-task instruction dataset following the Alpaca format [38], where each instance comprises three parts: </a:t>
            </a:r>
            <a:r>
              <a:rPr lang="en-US" altLang="ko-KR" sz="1800" dirty="0">
                <a:solidFill>
                  <a:srgbClr val="3333CC"/>
                </a:solidFill>
              </a:rPr>
              <a:t>instruction, input, and output</a:t>
            </a:r>
            <a:r>
              <a:rPr lang="en-US" altLang="ko-KR" sz="1800" dirty="0"/>
              <a:t>. The instruction specifies the task type. We design two tasks: generating proteins based on superfamily and determining the superfamily of the given protein. </a:t>
            </a:r>
            <a:r>
              <a:rPr lang="en-US" altLang="ko-KR" sz="1800" dirty="0">
                <a:highlight>
                  <a:srgbClr val="00FF00"/>
                </a:highlight>
              </a:rPr>
              <a:t>For the former task</a:t>
            </a:r>
            <a:r>
              <a:rPr lang="en-US" altLang="ko-KR" sz="1800" dirty="0"/>
              <a:t>, </a:t>
            </a:r>
            <a:r>
              <a:rPr lang="en-US" altLang="ko-KR" sz="1800" dirty="0">
                <a:solidFill>
                  <a:srgbClr val="3333CC"/>
                </a:solidFill>
              </a:rPr>
              <a:t>the input is the superfamily annotation, and the output is the expected protein</a:t>
            </a:r>
            <a:r>
              <a:rPr lang="en-US" altLang="ko-KR" sz="1800" dirty="0"/>
              <a:t>. </a:t>
            </a:r>
            <a:r>
              <a:rPr lang="en-US" altLang="ko-KR" sz="1800" dirty="0">
                <a:highlight>
                  <a:srgbClr val="FFFF00"/>
                </a:highlight>
              </a:rPr>
              <a:t>The latter task is the opposite</a:t>
            </a:r>
            <a:r>
              <a:rPr lang="en-US" altLang="ko-KR" sz="1800" dirty="0"/>
              <a:t>. We selected these two tasks because they represent PLG and PLU, respectively. Additionally, modeling the relationships between sequences and superfamilies is crucial for uncovering protein functions and evolutionary insights [39]. In the end, the instruction dataset comprises 12,700,212 (6,350,106 * 2) instances, with 90% for training and the rest reserved for testing. </a:t>
            </a:r>
            <a:endParaRPr lang="ko-KR" altLang="en-US" sz="1800" dirty="0"/>
          </a:p>
        </p:txBody>
      </p:sp>
      <p:grpSp>
        <p:nvGrpSpPr>
          <p:cNvPr id="12" name="그룹 11">
            <a:extLst>
              <a:ext uri="{FF2B5EF4-FFF2-40B4-BE49-F238E27FC236}">
                <a16:creationId xmlns:a16="http://schemas.microsoft.com/office/drawing/2014/main" id="{8587E810-04CC-D29E-8870-9E5683ABB730}"/>
              </a:ext>
            </a:extLst>
          </p:cNvPr>
          <p:cNvGrpSpPr/>
          <p:nvPr/>
        </p:nvGrpSpPr>
        <p:grpSpPr>
          <a:xfrm>
            <a:off x="2584450" y="4114494"/>
            <a:ext cx="7866812" cy="2217857"/>
            <a:chOff x="3295650" y="4230566"/>
            <a:chExt cx="7866812" cy="2217857"/>
          </a:xfrm>
        </p:grpSpPr>
        <p:pic>
          <p:nvPicPr>
            <p:cNvPr id="4" name="그림 3">
              <a:extLst>
                <a:ext uri="{FF2B5EF4-FFF2-40B4-BE49-F238E27FC236}">
                  <a16:creationId xmlns:a16="http://schemas.microsoft.com/office/drawing/2014/main" id="{960005F7-C17F-6D5D-9056-792A6F197B08}"/>
                </a:ext>
              </a:extLst>
            </p:cNvPr>
            <p:cNvPicPr>
              <a:picLocks noChangeAspect="1"/>
            </p:cNvPicPr>
            <p:nvPr/>
          </p:nvPicPr>
          <p:blipFill>
            <a:blip r:embed="rId2"/>
            <a:srcRect r="43648" b="27663"/>
            <a:stretch/>
          </p:blipFill>
          <p:spPr>
            <a:xfrm>
              <a:off x="3295650" y="4230566"/>
              <a:ext cx="5214055" cy="2165777"/>
            </a:xfrm>
            <a:prstGeom prst="rect">
              <a:avLst/>
            </a:prstGeom>
          </p:spPr>
        </p:pic>
        <p:sp>
          <p:nvSpPr>
            <p:cNvPr id="5" name="직사각형 4">
              <a:extLst>
                <a:ext uri="{FF2B5EF4-FFF2-40B4-BE49-F238E27FC236}">
                  <a16:creationId xmlns:a16="http://schemas.microsoft.com/office/drawing/2014/main" id="{1A37A55D-33A8-019F-9CAE-3A61C81FA2A1}"/>
                </a:ext>
              </a:extLst>
            </p:cNvPr>
            <p:cNvSpPr/>
            <p:nvPr/>
          </p:nvSpPr>
          <p:spPr>
            <a:xfrm>
              <a:off x="4667251" y="4230566"/>
              <a:ext cx="3892549" cy="22178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446F6295-65CC-B29F-330D-DC661CA2040B}"/>
                </a:ext>
              </a:extLst>
            </p:cNvPr>
            <p:cNvSpPr/>
            <p:nvPr/>
          </p:nvSpPr>
          <p:spPr>
            <a:xfrm>
              <a:off x="6673850" y="4819651"/>
              <a:ext cx="1765300" cy="6350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13C8B923-42A6-E741-5DD8-8B011658ED2C}"/>
                </a:ext>
              </a:extLst>
            </p:cNvPr>
            <p:cNvSpPr/>
            <p:nvPr/>
          </p:nvSpPr>
          <p:spPr>
            <a:xfrm>
              <a:off x="6673850" y="5469883"/>
              <a:ext cx="1765300" cy="6350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화살표: 아래쪽 7">
              <a:extLst>
                <a:ext uri="{FF2B5EF4-FFF2-40B4-BE49-F238E27FC236}">
                  <a16:creationId xmlns:a16="http://schemas.microsoft.com/office/drawing/2014/main" id="{AAAE3329-25BF-9543-39DC-E50D59F1693E}"/>
                </a:ext>
              </a:extLst>
            </p:cNvPr>
            <p:cNvSpPr/>
            <p:nvPr/>
          </p:nvSpPr>
          <p:spPr>
            <a:xfrm rot="16200000">
              <a:off x="8659237" y="4885844"/>
              <a:ext cx="435288" cy="52153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화살표: 아래쪽 8">
              <a:extLst>
                <a:ext uri="{FF2B5EF4-FFF2-40B4-BE49-F238E27FC236}">
                  <a16:creationId xmlns:a16="http://schemas.microsoft.com/office/drawing/2014/main" id="{801714FD-A359-A275-4E09-6135DB574AAC}"/>
                </a:ext>
              </a:extLst>
            </p:cNvPr>
            <p:cNvSpPr/>
            <p:nvPr/>
          </p:nvSpPr>
          <p:spPr>
            <a:xfrm rot="16200000">
              <a:off x="8659238" y="5590596"/>
              <a:ext cx="435288" cy="52153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8E1B8F1B-06E2-D9D9-44B6-FD0D9F6128B2}"/>
                </a:ext>
              </a:extLst>
            </p:cNvPr>
            <p:cNvSpPr txBox="1"/>
            <p:nvPr/>
          </p:nvSpPr>
          <p:spPr>
            <a:xfrm>
              <a:off x="9193962" y="4915779"/>
              <a:ext cx="1968500" cy="461665"/>
            </a:xfrm>
            <a:prstGeom prst="rect">
              <a:avLst/>
            </a:prstGeom>
            <a:noFill/>
          </p:spPr>
          <p:txBody>
            <a:bodyPr wrap="square" rtlCol="0">
              <a:spAutoFit/>
            </a:bodyPr>
            <a:lstStyle/>
            <a:p>
              <a:r>
                <a:rPr lang="en-US" altLang="ko-KR" sz="1200" dirty="0"/>
                <a:t>Generate proteins based on superfamily</a:t>
              </a:r>
              <a:endParaRPr lang="ko-KR" altLang="en-US" sz="1200" dirty="0"/>
            </a:p>
          </p:txBody>
        </p:sp>
        <p:sp>
          <p:nvSpPr>
            <p:cNvPr id="11" name="TextBox 10">
              <a:extLst>
                <a:ext uri="{FF2B5EF4-FFF2-40B4-BE49-F238E27FC236}">
                  <a16:creationId xmlns:a16="http://schemas.microsoft.com/office/drawing/2014/main" id="{269F0F2C-1F27-D981-7775-A09203D9AAE9}"/>
                </a:ext>
              </a:extLst>
            </p:cNvPr>
            <p:cNvSpPr txBox="1"/>
            <p:nvPr/>
          </p:nvSpPr>
          <p:spPr>
            <a:xfrm>
              <a:off x="9193962" y="5643218"/>
              <a:ext cx="1968500" cy="461665"/>
            </a:xfrm>
            <a:prstGeom prst="rect">
              <a:avLst/>
            </a:prstGeom>
            <a:noFill/>
          </p:spPr>
          <p:txBody>
            <a:bodyPr wrap="square" rtlCol="0">
              <a:spAutoFit/>
            </a:bodyPr>
            <a:lstStyle/>
            <a:p>
              <a:r>
                <a:rPr lang="en-US" altLang="ko-KR" sz="1200" dirty="0"/>
                <a:t>Determine superfamily of the given protein</a:t>
              </a:r>
              <a:endParaRPr lang="ko-KR" altLang="en-US" sz="1200" dirty="0"/>
            </a:p>
          </p:txBody>
        </p:sp>
      </p:grpSp>
    </p:spTree>
    <p:extLst>
      <p:ext uri="{BB962C8B-B14F-4D97-AF65-F5344CB8AC3E}">
        <p14:creationId xmlns:p14="http://schemas.microsoft.com/office/powerpoint/2010/main" val="2314290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C04636-87FB-2F18-23E7-59246E272E77}"/>
              </a:ext>
            </a:extLst>
          </p:cNvPr>
          <p:cNvSpPr>
            <a:spLocks noGrp="1"/>
          </p:cNvSpPr>
          <p:nvPr>
            <p:ph type="title"/>
          </p:nvPr>
        </p:nvSpPr>
        <p:spPr/>
        <p:txBody>
          <a:bodyPr/>
          <a:lstStyle/>
          <a:p>
            <a:r>
              <a:rPr lang="en-US" altLang="ko-KR" dirty="0"/>
              <a:t>Protein Vocabulary Pruning</a:t>
            </a:r>
            <a:endParaRPr lang="ko-KR" altLang="en-US" dirty="0"/>
          </a:p>
        </p:txBody>
      </p:sp>
      <p:sp>
        <p:nvSpPr>
          <p:cNvPr id="3" name="내용 개체 틀 2">
            <a:extLst>
              <a:ext uri="{FF2B5EF4-FFF2-40B4-BE49-F238E27FC236}">
                <a16:creationId xmlns:a16="http://schemas.microsoft.com/office/drawing/2014/main" id="{79A40379-D282-A0FE-ED15-BC8A7EA5216F}"/>
              </a:ext>
            </a:extLst>
          </p:cNvPr>
          <p:cNvSpPr>
            <a:spLocks noGrp="1"/>
          </p:cNvSpPr>
          <p:nvPr>
            <p:ph idx="1"/>
          </p:nvPr>
        </p:nvSpPr>
        <p:spPr/>
        <p:txBody>
          <a:bodyPr>
            <a:normAutofit/>
          </a:bodyPr>
          <a:lstStyle/>
          <a:p>
            <a:pPr marL="0" indent="0" algn="just">
              <a:buNone/>
            </a:pPr>
            <a:r>
              <a:rPr lang="en-US" altLang="ko-KR" sz="1800" dirty="0"/>
              <a:t>It is known that LLMs are equipped with large vocabularies in tokenizers, which is beneficial to cover multi-lingual corpora and shorten the length of the input token sequence. </a:t>
            </a:r>
            <a:r>
              <a:rPr lang="en-US" altLang="ko-KR" sz="1800" dirty="0">
                <a:solidFill>
                  <a:srgbClr val="FF0000"/>
                </a:solidFill>
              </a:rPr>
              <a:t>However, a larger vocabulary also implies slower tokenization of raw text</a:t>
            </a:r>
            <a:r>
              <a:rPr lang="en-US" altLang="ko-KR" sz="1800" dirty="0"/>
              <a:t>, along with increased parameters in the model’s Embed layer and Head layer, as discussed in detail in Appendix A.9. When considering only the protein language, such large vocabularies are clearly unnecessary. Therefore, </a:t>
            </a:r>
            <a:r>
              <a:rPr lang="en-US" altLang="ko-KR" sz="1800" dirty="0">
                <a:solidFill>
                  <a:srgbClr val="0070C0"/>
                </a:solidFill>
              </a:rPr>
              <a:t>we propose a method called Protein Vocabulary Pruning (PVP). PVP helps </a:t>
            </a:r>
            <a:r>
              <a:rPr lang="en-US" altLang="ko-KR" sz="1800" dirty="0" err="1">
                <a:solidFill>
                  <a:srgbClr val="0070C0"/>
                </a:solidFill>
              </a:rPr>
              <a:t>ProLLaMA</a:t>
            </a:r>
            <a:r>
              <a:rPr lang="en-US" altLang="ko-KR" sz="1800" dirty="0">
                <a:solidFill>
                  <a:srgbClr val="0070C0"/>
                </a:solidFill>
              </a:rPr>
              <a:t> achieve almost the same performance with higher training efficiency, whose proof is in Appendix A.3.</a:t>
            </a:r>
          </a:p>
          <a:p>
            <a:pPr marL="0" indent="0" algn="just">
              <a:buNone/>
            </a:pPr>
            <a:r>
              <a:rPr lang="en-US" altLang="ko-KR" sz="1800" dirty="0"/>
              <a:t>PVP is rule-based. Specifically, </a:t>
            </a:r>
            <a:r>
              <a:rPr lang="en-US" altLang="ko-KR" sz="1800" dirty="0">
                <a:solidFill>
                  <a:srgbClr val="3333CC"/>
                </a:solidFill>
              </a:rPr>
              <a:t>we iterate through each token in the original vocabulary and retain it if it meets our predefined grammatical rules (e.g., consisting only of the 20 uppercase English letters representing standard amino acids). </a:t>
            </a:r>
            <a:r>
              <a:rPr lang="en-US" altLang="ko-KR" sz="1800" dirty="0"/>
              <a:t>We save these tokens and their indices. Using the saved tokens, we construct a smaller vocabulary. We then use the indices to extract the corresponding vectors from Embed and Head layers to construct smaller ones. Thus, we can train LLMs using reduced vocabulary and parameters.</a:t>
            </a:r>
            <a:endParaRPr lang="ko-KR" altLang="en-US" sz="1800" dirty="0"/>
          </a:p>
        </p:txBody>
      </p:sp>
      <p:pic>
        <p:nvPicPr>
          <p:cNvPr id="4" name="그림 3">
            <a:extLst>
              <a:ext uri="{FF2B5EF4-FFF2-40B4-BE49-F238E27FC236}">
                <a16:creationId xmlns:a16="http://schemas.microsoft.com/office/drawing/2014/main" id="{B8E1F947-F861-5628-76E4-66C5BADAA191}"/>
              </a:ext>
            </a:extLst>
          </p:cNvPr>
          <p:cNvPicPr>
            <a:picLocks noChangeAspect="1"/>
          </p:cNvPicPr>
          <p:nvPr/>
        </p:nvPicPr>
        <p:blipFill>
          <a:blip r:embed="rId2"/>
          <a:srcRect l="56489"/>
          <a:stretch/>
        </p:blipFill>
        <p:spPr>
          <a:xfrm>
            <a:off x="6248400" y="4711699"/>
            <a:ext cx="2780411" cy="2067763"/>
          </a:xfrm>
          <a:prstGeom prst="rect">
            <a:avLst/>
          </a:prstGeom>
        </p:spPr>
      </p:pic>
    </p:spTree>
    <p:extLst>
      <p:ext uri="{BB962C8B-B14F-4D97-AF65-F5344CB8AC3E}">
        <p14:creationId xmlns:p14="http://schemas.microsoft.com/office/powerpoint/2010/main" val="2858908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31ED29-8CBD-04AA-0EAF-F145C53BC033}"/>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A79E16D9-473E-C695-BADD-2E9C5B182058}"/>
              </a:ext>
            </a:extLst>
          </p:cNvPr>
          <p:cNvSpPr>
            <a:spLocks noGrp="1"/>
          </p:cNvSpPr>
          <p:nvPr>
            <p:ph type="title"/>
          </p:nvPr>
        </p:nvSpPr>
        <p:spPr/>
        <p:txBody>
          <a:bodyPr/>
          <a:lstStyle/>
          <a:p>
            <a:r>
              <a:rPr lang="en-US" altLang="ko-KR" dirty="0"/>
              <a:t>Protein Vocabulary Pruning</a:t>
            </a:r>
            <a:endParaRPr lang="ko-KR" altLang="en-US" dirty="0"/>
          </a:p>
        </p:txBody>
      </p:sp>
      <p:sp>
        <p:nvSpPr>
          <p:cNvPr id="3" name="내용 개체 틀 2">
            <a:extLst>
              <a:ext uri="{FF2B5EF4-FFF2-40B4-BE49-F238E27FC236}">
                <a16:creationId xmlns:a16="http://schemas.microsoft.com/office/drawing/2014/main" id="{71186EBE-129D-368A-FD79-01703D6320D9}"/>
              </a:ext>
            </a:extLst>
          </p:cNvPr>
          <p:cNvSpPr>
            <a:spLocks noGrp="1"/>
          </p:cNvSpPr>
          <p:nvPr>
            <p:ph idx="1"/>
          </p:nvPr>
        </p:nvSpPr>
        <p:spPr/>
        <p:txBody>
          <a:bodyPr>
            <a:normAutofit/>
          </a:bodyPr>
          <a:lstStyle/>
          <a:p>
            <a:pPr marL="0" indent="0" algn="just">
              <a:buNone/>
            </a:pPr>
            <a:r>
              <a:rPr lang="en-US" altLang="ko-KR" sz="1800" dirty="0"/>
              <a:t>PVP is employed before training. </a:t>
            </a:r>
            <a:r>
              <a:rPr lang="en-US" altLang="ko-KR" sz="1800" dirty="0">
                <a:solidFill>
                  <a:srgbClr val="3333CC"/>
                </a:solidFill>
              </a:rPr>
              <a:t>After training, the vocabulary can be recovered back to its original size by incorporating the entries from the original vocabulary. This process is also applicable to the Embed and Head layers, restoring them to their original dimensions. </a:t>
            </a:r>
            <a:r>
              <a:rPr lang="en-US" altLang="ko-KR" sz="1800" dirty="0"/>
              <a:t>This ensures that the architecture of LLMs remains entirely consistent both before and after training, facilitating potential training on broader corpora in the future. Naturally, if subsequent training is not a consideration, omitting the recovery operation is permissible.</a:t>
            </a:r>
          </a:p>
          <a:p>
            <a:pPr marL="0" indent="0" algn="just">
              <a:buNone/>
            </a:pPr>
            <a:r>
              <a:rPr lang="en-US" altLang="ko-KR" sz="1800" dirty="0"/>
              <a:t>We use PVP in both the first and second training stages of </a:t>
            </a:r>
            <a:r>
              <a:rPr lang="en-US" altLang="ko-KR" sz="1800" dirty="0" err="1"/>
              <a:t>ProLLaMA</a:t>
            </a:r>
            <a:r>
              <a:rPr lang="en-US" altLang="ko-KR" sz="1800" dirty="0"/>
              <a:t>, and its effects are shown in Table 1. It is evident that we achieve a significant compression rate in the first stage, primarily because the dataset in the first stage contains only protein sequences, which can be summarized by a simple rule. In contrast, the dataset in the second stage also includes English. More details about PVP is shown in Appendix A.3. </a:t>
            </a:r>
            <a:endParaRPr lang="ko-KR" altLang="en-US" sz="1800" dirty="0"/>
          </a:p>
        </p:txBody>
      </p:sp>
      <p:pic>
        <p:nvPicPr>
          <p:cNvPr id="5" name="그림 4">
            <a:extLst>
              <a:ext uri="{FF2B5EF4-FFF2-40B4-BE49-F238E27FC236}">
                <a16:creationId xmlns:a16="http://schemas.microsoft.com/office/drawing/2014/main" id="{D14FF2CF-283F-F018-3BF3-B68A1A1CBAB9}"/>
              </a:ext>
            </a:extLst>
          </p:cNvPr>
          <p:cNvPicPr>
            <a:picLocks noChangeAspect="1"/>
          </p:cNvPicPr>
          <p:nvPr/>
        </p:nvPicPr>
        <p:blipFill>
          <a:blip r:embed="rId2"/>
          <a:stretch>
            <a:fillRect/>
          </a:stretch>
        </p:blipFill>
        <p:spPr>
          <a:xfrm>
            <a:off x="6627105" y="4458112"/>
            <a:ext cx="3764479" cy="1718851"/>
          </a:xfrm>
          <a:prstGeom prst="rect">
            <a:avLst/>
          </a:prstGeom>
        </p:spPr>
      </p:pic>
      <p:sp>
        <p:nvSpPr>
          <p:cNvPr id="6" name="TextBox 5">
            <a:extLst>
              <a:ext uri="{FF2B5EF4-FFF2-40B4-BE49-F238E27FC236}">
                <a16:creationId xmlns:a16="http://schemas.microsoft.com/office/drawing/2014/main" id="{E3E84D6D-CF15-5F76-32BE-FC2D180A0427}"/>
              </a:ext>
            </a:extLst>
          </p:cNvPr>
          <p:cNvSpPr txBox="1"/>
          <p:nvPr/>
        </p:nvSpPr>
        <p:spPr>
          <a:xfrm>
            <a:off x="1377376" y="4976209"/>
            <a:ext cx="5012407" cy="830997"/>
          </a:xfrm>
          <a:prstGeom prst="rect">
            <a:avLst/>
          </a:prstGeom>
          <a:noFill/>
        </p:spPr>
        <p:txBody>
          <a:bodyPr wrap="square" rtlCol="0">
            <a:spAutoFit/>
          </a:bodyPr>
          <a:lstStyle/>
          <a:p>
            <a:pPr algn="just"/>
            <a:r>
              <a:rPr lang="en-US" altLang="ko-KR" sz="1600" dirty="0">
                <a:latin typeface="+mj-ea"/>
                <a:ea typeface="+mj-ea"/>
              </a:rPr>
              <a:t>Table 1: Effects of PVP. The vocabulary size, parameter numbers in Embed and Head layers, parameter numbers involved in training are listed.</a:t>
            </a:r>
            <a:endParaRPr lang="ko-KR" altLang="en-US" sz="1600" dirty="0">
              <a:latin typeface="+mj-ea"/>
              <a:ea typeface="+mj-ea"/>
            </a:endParaRPr>
          </a:p>
        </p:txBody>
      </p:sp>
    </p:spTree>
    <p:extLst>
      <p:ext uri="{BB962C8B-B14F-4D97-AF65-F5344CB8AC3E}">
        <p14:creationId xmlns:p14="http://schemas.microsoft.com/office/powerpoint/2010/main" val="347348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82ABDA-2C07-55B7-D247-9836140EE72F}"/>
              </a:ext>
            </a:extLst>
          </p:cNvPr>
          <p:cNvSpPr>
            <a:spLocks noGrp="1"/>
          </p:cNvSpPr>
          <p:nvPr>
            <p:ph type="title"/>
          </p:nvPr>
        </p:nvSpPr>
        <p:spPr/>
        <p:txBody>
          <a:bodyPr/>
          <a:lstStyle/>
          <a:p>
            <a:r>
              <a:rPr lang="en-US" altLang="ko-KR" dirty="0"/>
              <a:t>Learning Protein Language </a:t>
            </a:r>
            <a:endParaRPr lang="ko-KR" altLang="en-US" dirty="0"/>
          </a:p>
        </p:txBody>
      </p:sp>
      <p:sp>
        <p:nvSpPr>
          <p:cNvPr id="3" name="내용 개체 틀 2">
            <a:extLst>
              <a:ext uri="{FF2B5EF4-FFF2-40B4-BE49-F238E27FC236}">
                <a16:creationId xmlns:a16="http://schemas.microsoft.com/office/drawing/2014/main" id="{2396BFA5-88FF-90A9-871E-9ABF3F48145D}"/>
              </a:ext>
            </a:extLst>
          </p:cNvPr>
          <p:cNvSpPr>
            <a:spLocks noGrp="1"/>
          </p:cNvSpPr>
          <p:nvPr>
            <p:ph idx="1"/>
          </p:nvPr>
        </p:nvSpPr>
        <p:spPr/>
        <p:txBody>
          <a:bodyPr>
            <a:normAutofit/>
          </a:bodyPr>
          <a:lstStyle/>
          <a:p>
            <a:pPr marL="0" indent="0" algn="just">
              <a:buNone/>
            </a:pPr>
            <a:r>
              <a:rPr lang="en-US" altLang="ko-KR" sz="1800" dirty="0"/>
              <a:t>As mentioned in Section 1, current PLMs lack natural language abilities, which hinders multi-task capabilities. To solve this problem, we propose leveraging LLaMA2 to perform continued pre-training on protein language. This approach is analogous to humans learning a foreign language, where the model learns protein language w</a:t>
            </a:r>
          </a:p>
          <a:p>
            <a:pPr marL="0" indent="0" algn="just">
              <a:buNone/>
            </a:pPr>
            <a:r>
              <a:rPr lang="en-US" altLang="ko-KR" sz="1800" dirty="0">
                <a:solidFill>
                  <a:srgbClr val="3333CC"/>
                </a:solidFill>
              </a:rPr>
              <a:t>We add Low-Rank Adapters (</a:t>
            </a:r>
            <a:r>
              <a:rPr lang="en-US" altLang="ko-KR" sz="1800" dirty="0" err="1">
                <a:solidFill>
                  <a:srgbClr val="3333CC"/>
                </a:solidFill>
              </a:rPr>
              <a:t>LoRA</a:t>
            </a:r>
            <a:r>
              <a:rPr lang="en-US" altLang="ko-KR" sz="1800" dirty="0">
                <a:solidFill>
                  <a:srgbClr val="3333CC"/>
                </a:solidFill>
              </a:rPr>
              <a:t>) into LLaMA2. To be specific, in each decoder block, we add </a:t>
            </a:r>
            <a:r>
              <a:rPr lang="en-US" altLang="ko-KR" sz="1800" dirty="0" err="1">
                <a:solidFill>
                  <a:srgbClr val="3333CC"/>
                </a:solidFill>
              </a:rPr>
              <a:t>LoRA</a:t>
            </a:r>
            <a:r>
              <a:rPr lang="en-US" altLang="ko-KR" sz="1800" dirty="0">
                <a:solidFill>
                  <a:srgbClr val="3333CC"/>
                </a:solidFill>
              </a:rPr>
              <a:t> to certain weights including </a:t>
            </a:r>
            <a:r>
              <a:rPr lang="en-US" altLang="ko-KR" sz="1800" i="1" dirty="0" err="1">
                <a:solidFill>
                  <a:srgbClr val="3333CC"/>
                </a:solidFill>
              </a:rPr>
              <a:t>Wq</a:t>
            </a:r>
            <a:r>
              <a:rPr lang="en-US" altLang="ko-KR" sz="1800" i="1" dirty="0">
                <a:solidFill>
                  <a:srgbClr val="3333CC"/>
                </a:solidFill>
              </a:rPr>
              <a:t>, </a:t>
            </a:r>
            <a:r>
              <a:rPr lang="en-US" altLang="ko-KR" sz="1800" i="1" dirty="0" err="1">
                <a:solidFill>
                  <a:srgbClr val="3333CC"/>
                </a:solidFill>
              </a:rPr>
              <a:t>Wk</a:t>
            </a:r>
            <a:r>
              <a:rPr lang="en-US" altLang="ko-KR" sz="1800" i="1" dirty="0">
                <a:solidFill>
                  <a:srgbClr val="3333CC"/>
                </a:solidFill>
              </a:rPr>
              <a:t>, Wv, Wo, </a:t>
            </a:r>
            <a:r>
              <a:rPr lang="en-US" altLang="ko-KR" sz="1800" i="1" dirty="0" err="1">
                <a:solidFill>
                  <a:srgbClr val="3333CC"/>
                </a:solidFill>
              </a:rPr>
              <a:t>Wup</a:t>
            </a:r>
            <a:r>
              <a:rPr lang="en-US" altLang="ko-KR" sz="1800" i="1" dirty="0">
                <a:solidFill>
                  <a:srgbClr val="3333CC"/>
                </a:solidFill>
              </a:rPr>
              <a:t>, </a:t>
            </a:r>
            <a:r>
              <a:rPr lang="en-US" altLang="ko-KR" sz="1800" i="1" dirty="0" err="1">
                <a:solidFill>
                  <a:srgbClr val="3333CC"/>
                </a:solidFill>
              </a:rPr>
              <a:t>Wgate</a:t>
            </a:r>
            <a:r>
              <a:rPr lang="en-US" altLang="ko-KR" sz="1800" i="1" dirty="0">
                <a:solidFill>
                  <a:srgbClr val="3333CC"/>
                </a:solidFill>
              </a:rPr>
              <a:t> </a:t>
            </a:r>
            <a:r>
              <a:rPr lang="en-US" altLang="ko-KR" sz="1800" dirty="0">
                <a:solidFill>
                  <a:srgbClr val="3333CC"/>
                </a:solidFill>
              </a:rPr>
              <a:t>and </a:t>
            </a:r>
            <a:r>
              <a:rPr lang="en-US" altLang="ko-KR" sz="1800" i="1" dirty="0" err="1">
                <a:solidFill>
                  <a:srgbClr val="3333CC"/>
                </a:solidFill>
              </a:rPr>
              <a:t>Wdown</a:t>
            </a:r>
            <a:r>
              <a:rPr lang="en-US" altLang="ko-KR" sz="1800" dirty="0">
                <a:solidFill>
                  <a:srgbClr val="3333CC"/>
                </a:solidFill>
              </a:rPr>
              <a:t>. </a:t>
            </a:r>
            <a:r>
              <a:rPr lang="en-US" altLang="ko-KR" sz="1800" dirty="0"/>
              <a:t>The original parameters are frozen, enabling only </a:t>
            </a:r>
            <a:r>
              <a:rPr lang="en-US" altLang="ko-KR" sz="1800" dirty="0" err="1"/>
              <a:t>LoRA</a:t>
            </a:r>
            <a:r>
              <a:rPr lang="en-US" altLang="ko-KR" sz="1800" dirty="0"/>
              <a:t> to be trained. Due to the significant differences between protein language and natural language, </a:t>
            </a:r>
            <a:r>
              <a:rPr lang="en-US" altLang="ko-KR" sz="1800" dirty="0">
                <a:solidFill>
                  <a:srgbClr val="3333CC"/>
                </a:solidFill>
              </a:rPr>
              <a:t>we choose a relatively high rank for </a:t>
            </a:r>
            <a:r>
              <a:rPr lang="en-US" altLang="ko-KR" sz="1800" dirty="0" err="1">
                <a:solidFill>
                  <a:srgbClr val="3333CC"/>
                </a:solidFill>
              </a:rPr>
              <a:t>LoRA</a:t>
            </a:r>
            <a:r>
              <a:rPr lang="en-US" altLang="ko-KR" sz="1800" dirty="0">
                <a:solidFill>
                  <a:srgbClr val="3333CC"/>
                </a:solidFill>
              </a:rPr>
              <a:t>, which helps the model learn protein sequences better and prevents under-fitting</a:t>
            </a:r>
            <a:r>
              <a:rPr lang="en-US" altLang="ko-KR" sz="1800" dirty="0"/>
              <a:t>. We also include both the </a:t>
            </a:r>
            <a:r>
              <a:rPr lang="en-US" altLang="ko-KR" sz="1800" i="1" dirty="0"/>
              <a:t>Embed</a:t>
            </a:r>
            <a:r>
              <a:rPr lang="en-US" altLang="ko-KR" sz="1800" dirty="0"/>
              <a:t> and </a:t>
            </a:r>
            <a:r>
              <a:rPr lang="en-US" altLang="ko-KR" sz="1800" i="1" dirty="0"/>
              <a:t>Head</a:t>
            </a:r>
            <a:r>
              <a:rPr lang="en-US" altLang="ko-KR" sz="1800" dirty="0"/>
              <a:t> layers in training. This is based on the premise that a token may have different meanings in protein sequences and natural languages, requiring distinct embeddings for the same </a:t>
            </a:r>
            <a:r>
              <a:rPr lang="en-US" altLang="ko-KR" sz="1800" dirty="0" err="1"/>
              <a:t>tokenhile</a:t>
            </a:r>
            <a:r>
              <a:rPr lang="en-US" altLang="ko-KR" sz="1800" dirty="0"/>
              <a:t> retaining its original natural language abilities.</a:t>
            </a:r>
            <a:endParaRPr lang="ko-KR" altLang="en-US" sz="1800" dirty="0"/>
          </a:p>
        </p:txBody>
      </p:sp>
    </p:spTree>
    <p:extLst>
      <p:ext uri="{BB962C8B-B14F-4D97-AF65-F5344CB8AC3E}">
        <p14:creationId xmlns:p14="http://schemas.microsoft.com/office/powerpoint/2010/main" val="295778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E2EC26A-E9DC-F704-8FA2-091404D169B8}"/>
              </a:ext>
            </a:extLst>
          </p:cNvPr>
          <p:cNvSpPr>
            <a:spLocks noGrp="1"/>
          </p:cNvSpPr>
          <p:nvPr>
            <p:ph type="title"/>
          </p:nvPr>
        </p:nvSpPr>
        <p:spPr/>
        <p:txBody>
          <a:bodyPr/>
          <a:lstStyle/>
          <a:p>
            <a:r>
              <a:rPr lang="en-US" altLang="ko-KR" dirty="0"/>
              <a:t>Abstract</a:t>
            </a:r>
            <a:endParaRPr lang="ko-KR" altLang="en-US" dirty="0"/>
          </a:p>
        </p:txBody>
      </p:sp>
      <p:sp>
        <p:nvSpPr>
          <p:cNvPr id="3" name="내용 개체 틀 2">
            <a:extLst>
              <a:ext uri="{FF2B5EF4-FFF2-40B4-BE49-F238E27FC236}">
                <a16:creationId xmlns:a16="http://schemas.microsoft.com/office/drawing/2014/main" id="{7154B0F3-C5B5-5F08-ADB7-B6D5BBFA8C9F}"/>
              </a:ext>
            </a:extLst>
          </p:cNvPr>
          <p:cNvSpPr>
            <a:spLocks noGrp="1"/>
          </p:cNvSpPr>
          <p:nvPr>
            <p:ph idx="1"/>
          </p:nvPr>
        </p:nvSpPr>
        <p:spPr>
          <a:xfrm>
            <a:off x="838200" y="1500094"/>
            <a:ext cx="10515600" cy="4992780"/>
          </a:xfrm>
        </p:spPr>
        <p:txBody>
          <a:bodyPr>
            <a:normAutofit/>
          </a:bodyPr>
          <a:lstStyle/>
          <a:p>
            <a:pPr marL="0" indent="0" algn="just">
              <a:buNone/>
            </a:pPr>
            <a:r>
              <a:rPr lang="en-US" altLang="ko-KR" sz="1800" dirty="0"/>
              <a:t>Large Language Models (LLMs) have achieved remarkable performance in multiple Natural Language Processing (NLP) tasks. Under the premise that protein sequences constitute the protein language, </a:t>
            </a:r>
            <a:r>
              <a:rPr lang="en-US" altLang="ko-KR" sz="1800" dirty="0">
                <a:solidFill>
                  <a:srgbClr val="3333CC"/>
                </a:solidFill>
              </a:rPr>
              <a:t>Protein Language Models(PLMs) have advanced the field of protein engineering</a:t>
            </a:r>
            <a:r>
              <a:rPr lang="en-US" altLang="ko-KR" sz="1800" dirty="0"/>
              <a:t>. However, as of now, unlike LLMs in NLP, </a:t>
            </a:r>
            <a:r>
              <a:rPr lang="en-US" altLang="ko-KR" sz="1800" dirty="0">
                <a:solidFill>
                  <a:srgbClr val="FF0000"/>
                </a:solidFill>
                <a:highlight>
                  <a:srgbClr val="FFFF00"/>
                </a:highlight>
              </a:rPr>
              <a:t>PLMs cannot handle the protein understanding task and the protein generation task simultaneously in the Protein Language Processing (PLP) field</a:t>
            </a:r>
            <a:r>
              <a:rPr lang="en-US" altLang="ko-KR" sz="1800" dirty="0"/>
              <a:t>. This prompts us to delineate the </a:t>
            </a:r>
            <a:r>
              <a:rPr lang="en-US" altLang="ko-KR" sz="1800" dirty="0">
                <a:solidFill>
                  <a:srgbClr val="FF0000"/>
                </a:solidFill>
              </a:rPr>
              <a:t>inherent limitations in current PLMs</a:t>
            </a:r>
            <a:r>
              <a:rPr lang="en-US" altLang="ko-KR" sz="1800" dirty="0"/>
              <a:t>: (</a:t>
            </a:r>
            <a:r>
              <a:rPr lang="en-US" altLang="ko-KR" sz="1800" dirty="0" err="1"/>
              <a:t>i</a:t>
            </a:r>
            <a:r>
              <a:rPr lang="en-US" altLang="ko-KR" sz="1800" dirty="0"/>
              <a:t>) </a:t>
            </a:r>
            <a:r>
              <a:rPr lang="en-US" altLang="ko-KR" sz="1800" dirty="0">
                <a:highlight>
                  <a:srgbClr val="FFFF00"/>
                </a:highlight>
              </a:rPr>
              <a:t>the lack of natural language capabilities</a:t>
            </a:r>
            <a:r>
              <a:rPr lang="en-US" altLang="ko-KR" sz="1800" dirty="0"/>
              <a:t>, (ii) </a:t>
            </a:r>
            <a:r>
              <a:rPr lang="en-US" altLang="ko-KR" sz="1800" dirty="0">
                <a:highlight>
                  <a:srgbClr val="FFFF00"/>
                </a:highlight>
              </a:rPr>
              <a:t>insufficient instruction understanding</a:t>
            </a:r>
            <a:r>
              <a:rPr lang="en-US" altLang="ko-KR" sz="1800" dirty="0"/>
              <a:t>, and (iii) </a:t>
            </a:r>
            <a:r>
              <a:rPr lang="en-US" altLang="ko-KR" sz="1800" dirty="0">
                <a:highlight>
                  <a:srgbClr val="FFFF00"/>
                </a:highlight>
              </a:rPr>
              <a:t>high training resource demands</a:t>
            </a:r>
            <a:r>
              <a:rPr lang="en-US" altLang="ko-KR" sz="1800" dirty="0"/>
              <a:t>. To address these challenges, we introduce a training framework to transform any </a:t>
            </a:r>
            <a:r>
              <a:rPr lang="en-US" altLang="ko-KR" sz="1800" i="1" dirty="0">
                <a:solidFill>
                  <a:srgbClr val="3333CC"/>
                </a:solidFill>
              </a:rPr>
              <a:t>general LLM into a PLM capable of handling multiple PLP tasks</a:t>
            </a:r>
            <a:r>
              <a:rPr lang="en-US" altLang="ko-KR" sz="1800" dirty="0"/>
              <a:t>. To improve training efficiency, we propose </a:t>
            </a:r>
            <a:r>
              <a:rPr lang="en-US" altLang="ko-KR" sz="1800" dirty="0">
                <a:solidFill>
                  <a:srgbClr val="3333CC"/>
                </a:solidFill>
              </a:rPr>
              <a:t>Protein Vocabulary Pruning (PVP)</a:t>
            </a:r>
            <a:r>
              <a:rPr lang="en-US" altLang="ko-KR" sz="1800" dirty="0"/>
              <a:t> for general LLMs. We construct a multi-task instruction dataset containing 13 million samples with superfamily information, facilitating better modeling of protein sequence-function landscapes. Through these methods, we develop the </a:t>
            </a:r>
            <a:r>
              <a:rPr lang="en-US" altLang="ko-KR" sz="1800" dirty="0" err="1"/>
              <a:t>ProLLaMA</a:t>
            </a:r>
            <a:r>
              <a:rPr lang="en-US" altLang="ko-KR" sz="1800" dirty="0"/>
              <a:t> model, the first known PLM to handle multiple PLP tasks simultaneously. Experiments show that </a:t>
            </a:r>
            <a:r>
              <a:rPr lang="en-US" altLang="ko-KR" sz="1800" dirty="0" err="1"/>
              <a:t>ProLLaMA</a:t>
            </a:r>
            <a:r>
              <a:rPr lang="en-US" altLang="ko-KR" sz="1800" dirty="0"/>
              <a:t> achieves state-of-the-art results in the unconditional protein sequence generation task. In the controllable protein sequence generation task, </a:t>
            </a:r>
            <a:r>
              <a:rPr lang="en-US" altLang="ko-KR" sz="1800" dirty="0" err="1"/>
              <a:t>ProLLaMA</a:t>
            </a:r>
            <a:r>
              <a:rPr lang="en-US" altLang="ko-KR" sz="1800" dirty="0"/>
              <a:t> can design novel proteins with desired functionalities. As for the protein understanding task, </a:t>
            </a:r>
            <a:r>
              <a:rPr lang="en-US" altLang="ko-KR" sz="1800" dirty="0" err="1"/>
              <a:t>ProLLaMA</a:t>
            </a:r>
            <a:r>
              <a:rPr lang="en-US" altLang="ko-KR" sz="1800" dirty="0"/>
              <a:t> achieves a 62% exact match rate in superfamily prediction.</a:t>
            </a:r>
            <a:endParaRPr lang="ko-KR" altLang="en-US" sz="1800" dirty="0"/>
          </a:p>
        </p:txBody>
      </p:sp>
    </p:spTree>
    <p:extLst>
      <p:ext uri="{BB962C8B-B14F-4D97-AF65-F5344CB8AC3E}">
        <p14:creationId xmlns:p14="http://schemas.microsoft.com/office/powerpoint/2010/main" val="3301076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9FE70CB-1D8A-02E8-A815-BF142ADEC35D}"/>
              </a:ext>
            </a:extLst>
          </p:cNvPr>
          <p:cNvSpPr>
            <a:spLocks noGrp="1"/>
          </p:cNvSpPr>
          <p:nvPr>
            <p:ph type="title"/>
          </p:nvPr>
        </p:nvSpPr>
        <p:spPr/>
        <p:txBody>
          <a:bodyPr/>
          <a:lstStyle/>
          <a:p>
            <a:r>
              <a:rPr lang="en-US" altLang="ko-KR" dirty="0"/>
              <a:t>Learning Protein Language </a:t>
            </a:r>
            <a:endParaRPr lang="ko-KR" altLang="en-US" dirty="0"/>
          </a:p>
        </p:txBody>
      </p:sp>
      <p:sp>
        <p:nvSpPr>
          <p:cNvPr id="3" name="내용 개체 틀 2">
            <a:extLst>
              <a:ext uri="{FF2B5EF4-FFF2-40B4-BE49-F238E27FC236}">
                <a16:creationId xmlns:a16="http://schemas.microsoft.com/office/drawing/2014/main" id="{080C4EC7-399E-143F-8AF2-4EEF201EA642}"/>
              </a:ext>
            </a:extLst>
          </p:cNvPr>
          <p:cNvSpPr>
            <a:spLocks noGrp="1"/>
          </p:cNvSpPr>
          <p:nvPr>
            <p:ph idx="1"/>
          </p:nvPr>
        </p:nvSpPr>
        <p:spPr/>
        <p:txBody>
          <a:bodyPr>
            <a:normAutofit/>
          </a:bodyPr>
          <a:lstStyle/>
          <a:p>
            <a:pPr marL="0" indent="0" algn="just">
              <a:buNone/>
            </a:pPr>
            <a:r>
              <a:rPr lang="en-US" altLang="ko-KR" sz="1800" dirty="0"/>
              <a:t>We </a:t>
            </a:r>
            <a:r>
              <a:rPr lang="en-US" altLang="ko-KR" sz="1800" dirty="0">
                <a:solidFill>
                  <a:srgbClr val="3333CC"/>
                </a:solidFill>
              </a:rPr>
              <a:t>trained the model using causal language modeling on the protein language dataset</a:t>
            </a:r>
            <a:r>
              <a:rPr lang="en-US" altLang="ko-KR" sz="1800" dirty="0"/>
              <a:t>, resulting in </a:t>
            </a:r>
            <a:r>
              <a:rPr lang="en-US" altLang="ko-KR" sz="1800" dirty="0" err="1"/>
              <a:t>ProLLaMA</a:t>
            </a:r>
            <a:r>
              <a:rPr lang="en-US" altLang="ko-KR" sz="1800" dirty="0"/>
              <a:t>. Details on causal language modeling are provided in Appendix A.1. Benefiting from PVP and </a:t>
            </a:r>
            <a:r>
              <a:rPr lang="en-US" altLang="ko-KR" sz="1800" dirty="0" err="1"/>
              <a:t>LoRA</a:t>
            </a:r>
            <a:r>
              <a:rPr lang="en-US" altLang="ko-KR" sz="1800" dirty="0"/>
              <a:t>, as shown in Table 7, we train only about 5% of the parameters, in contrast to full-parameter training, which significantly reduces training costs. Additionally, as the remaining parameters are not involved in training, the inherent natural language abilities are preserved. </a:t>
            </a:r>
          </a:p>
          <a:p>
            <a:pPr marL="0" indent="0" algn="just">
              <a:buNone/>
            </a:pPr>
            <a:r>
              <a:rPr lang="en-US" altLang="ko-KR" sz="1800" dirty="0"/>
              <a:t>In summary, we have developed </a:t>
            </a:r>
            <a:r>
              <a:rPr lang="en-US" altLang="ko-KR" sz="1800" dirty="0" err="1">
                <a:solidFill>
                  <a:srgbClr val="3333CC"/>
                </a:solidFill>
              </a:rPr>
              <a:t>ProLLaMA</a:t>
            </a:r>
            <a:r>
              <a:rPr lang="en-US" altLang="ko-KR" sz="1800" dirty="0">
                <a:solidFill>
                  <a:srgbClr val="3333CC"/>
                </a:solidFill>
              </a:rPr>
              <a:t>, a model that comprehends both protein language and natural language, with reduced training costs</a:t>
            </a:r>
            <a:r>
              <a:rPr lang="en-US" altLang="ko-KR" sz="1800" dirty="0"/>
              <a:t>. Consequently, we have addressed two problems mentioned in Section 1: </a:t>
            </a:r>
            <a:r>
              <a:rPr lang="en-US" altLang="ko-KR" sz="1800" dirty="0">
                <a:solidFill>
                  <a:srgbClr val="FF0000"/>
                </a:solidFill>
              </a:rPr>
              <a:t>the lack of natural language abilities </a:t>
            </a:r>
            <a:r>
              <a:rPr lang="en-US" altLang="ko-KR" sz="1800" dirty="0"/>
              <a:t>and </a:t>
            </a:r>
            <a:r>
              <a:rPr lang="en-US" altLang="ko-KR" sz="1800" dirty="0">
                <a:solidFill>
                  <a:srgbClr val="FF0000"/>
                </a:solidFill>
              </a:rPr>
              <a:t>excessive training costs. </a:t>
            </a:r>
            <a:endParaRPr lang="ko-KR" altLang="en-US" sz="1800" dirty="0">
              <a:solidFill>
                <a:srgbClr val="FF0000"/>
              </a:solidFill>
            </a:endParaRPr>
          </a:p>
        </p:txBody>
      </p:sp>
    </p:spTree>
    <p:extLst>
      <p:ext uri="{BB962C8B-B14F-4D97-AF65-F5344CB8AC3E}">
        <p14:creationId xmlns:p14="http://schemas.microsoft.com/office/powerpoint/2010/main" val="1210461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15A150-ACF6-7F01-45E8-6545F26AC44E}"/>
              </a:ext>
            </a:extLst>
          </p:cNvPr>
          <p:cNvSpPr>
            <a:spLocks noGrp="1"/>
          </p:cNvSpPr>
          <p:nvPr>
            <p:ph type="title"/>
          </p:nvPr>
        </p:nvSpPr>
        <p:spPr/>
        <p:txBody>
          <a:bodyPr/>
          <a:lstStyle/>
          <a:p>
            <a:r>
              <a:rPr lang="en-US" altLang="ko-KR" dirty="0"/>
              <a:t>Learning Protein Language </a:t>
            </a:r>
            <a:endParaRPr lang="ko-KR" altLang="en-US" dirty="0"/>
          </a:p>
        </p:txBody>
      </p:sp>
      <p:pic>
        <p:nvPicPr>
          <p:cNvPr id="5" name="그림 4">
            <a:extLst>
              <a:ext uri="{FF2B5EF4-FFF2-40B4-BE49-F238E27FC236}">
                <a16:creationId xmlns:a16="http://schemas.microsoft.com/office/drawing/2014/main" id="{B03F3584-A11D-C374-3E9B-3BCB9A240DF5}"/>
              </a:ext>
            </a:extLst>
          </p:cNvPr>
          <p:cNvPicPr>
            <a:picLocks noChangeAspect="1"/>
          </p:cNvPicPr>
          <p:nvPr/>
        </p:nvPicPr>
        <p:blipFill>
          <a:blip r:embed="rId2"/>
          <a:stretch>
            <a:fillRect/>
          </a:stretch>
        </p:blipFill>
        <p:spPr>
          <a:xfrm>
            <a:off x="2961631" y="1500094"/>
            <a:ext cx="5902969" cy="4042097"/>
          </a:xfrm>
          <a:prstGeom prst="rect">
            <a:avLst/>
          </a:prstGeom>
        </p:spPr>
      </p:pic>
      <p:sp>
        <p:nvSpPr>
          <p:cNvPr id="7" name="TextBox 6">
            <a:extLst>
              <a:ext uri="{FF2B5EF4-FFF2-40B4-BE49-F238E27FC236}">
                <a16:creationId xmlns:a16="http://schemas.microsoft.com/office/drawing/2014/main" id="{2BF5F2E9-3DDE-1831-75EE-EFDE39D90B9A}"/>
              </a:ext>
            </a:extLst>
          </p:cNvPr>
          <p:cNvSpPr txBox="1"/>
          <p:nvPr/>
        </p:nvSpPr>
        <p:spPr>
          <a:xfrm>
            <a:off x="1190625" y="5697579"/>
            <a:ext cx="9810750" cy="830997"/>
          </a:xfrm>
          <a:prstGeom prst="rect">
            <a:avLst/>
          </a:prstGeom>
          <a:noFill/>
        </p:spPr>
        <p:txBody>
          <a:bodyPr wrap="square">
            <a:spAutoFit/>
          </a:bodyPr>
          <a:lstStyle/>
          <a:p>
            <a:pPr algn="just"/>
            <a:r>
              <a:rPr lang="en-US" altLang="ko-KR" sz="1600" dirty="0">
                <a:latin typeface="+mj-ea"/>
                <a:ea typeface="+mj-ea"/>
              </a:rPr>
              <a:t>Figure 3: The overview of the </a:t>
            </a:r>
            <a:r>
              <a:rPr lang="en-US" altLang="ko-KR" sz="1600" dirty="0" err="1">
                <a:latin typeface="+mj-ea"/>
                <a:ea typeface="+mj-ea"/>
              </a:rPr>
              <a:t>ProLLaMA</a:t>
            </a:r>
            <a:r>
              <a:rPr lang="en-US" altLang="ko-KR" sz="1600" dirty="0">
                <a:latin typeface="+mj-ea"/>
                <a:ea typeface="+mj-ea"/>
              </a:rPr>
              <a:t> model. We add low-rank adapters (</a:t>
            </a:r>
            <a:r>
              <a:rPr lang="en-US" altLang="ko-KR" sz="1600" dirty="0" err="1">
                <a:latin typeface="+mj-ea"/>
                <a:ea typeface="+mj-ea"/>
              </a:rPr>
              <a:t>LoRA</a:t>
            </a:r>
            <a:r>
              <a:rPr lang="en-US" altLang="ko-KR" sz="1600" dirty="0">
                <a:latin typeface="+mj-ea"/>
                <a:ea typeface="+mj-ea"/>
              </a:rPr>
              <a:t>) to certain weights and apply protein vocabulary pruning (PVP). We freeze original parameters, focusing solely on training </a:t>
            </a:r>
            <a:r>
              <a:rPr lang="en-US" altLang="ko-KR" sz="1600" dirty="0" err="1">
                <a:latin typeface="+mj-ea"/>
                <a:ea typeface="+mj-ea"/>
              </a:rPr>
              <a:t>LoRA</a:t>
            </a:r>
            <a:r>
              <a:rPr lang="en-US" altLang="ko-KR" sz="1600" dirty="0">
                <a:latin typeface="+mj-ea"/>
                <a:ea typeface="+mj-ea"/>
              </a:rPr>
              <a:t> (Embed and Head are also involved in the first training stage).</a:t>
            </a:r>
            <a:endParaRPr lang="ko-KR" altLang="en-US" sz="1600" dirty="0">
              <a:latin typeface="+mj-ea"/>
              <a:ea typeface="+mj-ea"/>
            </a:endParaRPr>
          </a:p>
        </p:txBody>
      </p:sp>
    </p:spTree>
    <p:extLst>
      <p:ext uri="{BB962C8B-B14F-4D97-AF65-F5344CB8AC3E}">
        <p14:creationId xmlns:p14="http://schemas.microsoft.com/office/powerpoint/2010/main" val="889562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0DC4E94-186D-58D8-1AA1-5AEA9EF88E9E}"/>
              </a:ext>
            </a:extLst>
          </p:cNvPr>
          <p:cNvSpPr>
            <a:spLocks noGrp="1"/>
          </p:cNvSpPr>
          <p:nvPr>
            <p:ph type="title"/>
          </p:nvPr>
        </p:nvSpPr>
        <p:spPr/>
        <p:txBody>
          <a:bodyPr/>
          <a:lstStyle/>
          <a:p>
            <a:r>
              <a:rPr lang="en-US" altLang="ko-KR" dirty="0"/>
              <a:t>Performing Multiple Tasks</a:t>
            </a:r>
            <a:endParaRPr lang="ko-KR" altLang="en-US" dirty="0"/>
          </a:p>
        </p:txBody>
      </p:sp>
      <p:sp>
        <p:nvSpPr>
          <p:cNvPr id="3" name="내용 개체 틀 2">
            <a:extLst>
              <a:ext uri="{FF2B5EF4-FFF2-40B4-BE49-F238E27FC236}">
                <a16:creationId xmlns:a16="http://schemas.microsoft.com/office/drawing/2014/main" id="{ADA62620-1215-7762-E45F-C35F0A7BE7BF}"/>
              </a:ext>
            </a:extLst>
          </p:cNvPr>
          <p:cNvSpPr>
            <a:spLocks noGrp="1"/>
          </p:cNvSpPr>
          <p:nvPr>
            <p:ph idx="1"/>
          </p:nvPr>
        </p:nvSpPr>
        <p:spPr/>
        <p:txBody>
          <a:bodyPr>
            <a:normAutofit/>
          </a:bodyPr>
          <a:lstStyle/>
          <a:p>
            <a:pPr marL="0" indent="0" algn="just">
              <a:buNone/>
            </a:pPr>
            <a:r>
              <a:rPr lang="en-US" altLang="ko-KR" sz="1800" dirty="0"/>
              <a:t>As aforementioned, current PLMs are unable to perform multiple tasks based on user instructions. To solve this problem, we perform instruction tuning on </a:t>
            </a:r>
            <a:r>
              <a:rPr lang="en-US" altLang="ko-KR" sz="1800" dirty="0" err="1"/>
              <a:t>ProLLaMA</a:t>
            </a:r>
            <a:r>
              <a:rPr lang="en-US" altLang="ko-KR" sz="1800" dirty="0"/>
              <a:t> obtained from the previous section. </a:t>
            </a:r>
          </a:p>
          <a:p>
            <a:pPr marL="0" indent="0" algn="just">
              <a:buNone/>
            </a:pPr>
            <a:r>
              <a:rPr lang="en-US" altLang="ko-KR" sz="1800" dirty="0"/>
              <a:t>We train </a:t>
            </a:r>
            <a:r>
              <a:rPr lang="en-US" altLang="ko-KR" sz="1800" dirty="0" err="1"/>
              <a:t>ProLLaMA</a:t>
            </a:r>
            <a:r>
              <a:rPr lang="en-US" altLang="ko-KR" sz="1800" dirty="0"/>
              <a:t> on the instruction dataset mentioned in Section 3.1:</a:t>
            </a:r>
          </a:p>
          <a:p>
            <a:pPr marL="0" indent="0" algn="just">
              <a:buNone/>
            </a:pPr>
            <a:endParaRPr lang="en-US" altLang="ko-KR" sz="1800" dirty="0"/>
          </a:p>
          <a:p>
            <a:pPr marL="0" indent="0" algn="just">
              <a:buNone/>
            </a:pPr>
            <a:endParaRPr lang="en-US" altLang="ko-KR" sz="1800" dirty="0"/>
          </a:p>
          <a:p>
            <a:pPr marL="0" indent="0" algn="just">
              <a:buNone/>
            </a:pPr>
            <a:r>
              <a:rPr lang="en-US" altLang="ko-KR" sz="1800" dirty="0"/>
              <a:t>Here, </a:t>
            </a:r>
            <a:r>
              <a:rPr lang="en-US" altLang="ko-KR" sz="1800" dirty="0">
                <a:solidFill>
                  <a:srgbClr val="3333CC"/>
                </a:solidFill>
              </a:rPr>
              <a:t>Θ denotes the parameters to be optimized</a:t>
            </a:r>
            <a:r>
              <a:rPr lang="en-US" altLang="ko-KR" sz="1800" dirty="0"/>
              <a:t>, </a:t>
            </a:r>
            <a:r>
              <a:rPr lang="en-US" altLang="ko-KR" sz="1800" dirty="0">
                <a:solidFill>
                  <a:srgbClr val="3333CC"/>
                </a:solidFill>
              </a:rPr>
              <a:t>L the loss function</a:t>
            </a:r>
            <a:r>
              <a:rPr lang="en-US" altLang="ko-KR" sz="1800" dirty="0"/>
              <a:t>, and </a:t>
            </a:r>
            <a:r>
              <a:rPr lang="en-US" altLang="ko-KR" sz="1800" dirty="0">
                <a:solidFill>
                  <a:srgbClr val="3333CC"/>
                </a:solidFill>
              </a:rPr>
              <a:t>D the dataset</a:t>
            </a:r>
            <a:r>
              <a:rPr lang="en-US" altLang="ko-KR" sz="1800" dirty="0"/>
              <a:t>. </a:t>
            </a:r>
            <a:r>
              <a:rPr lang="en-US" altLang="ko-KR" sz="1800" dirty="0">
                <a:solidFill>
                  <a:srgbClr val="3333CC"/>
                </a:solidFill>
              </a:rPr>
              <a:t>u denotes the instruction and the input of one instance</a:t>
            </a:r>
            <a:r>
              <a:rPr lang="en-US" altLang="ko-KR" sz="1800" dirty="0"/>
              <a:t>. For brevity, when we refer to the instruction in the following text, it includes the input as well. x = {x0, x1, . . . , xn−1} denotes the output, where xi is the </a:t>
            </a:r>
            <a:r>
              <a:rPr lang="en-US" altLang="ko-KR" sz="1800" dirty="0" err="1"/>
              <a:t>i-th</a:t>
            </a:r>
            <a:r>
              <a:rPr lang="en-US" altLang="ko-KR" sz="1800" dirty="0"/>
              <a:t> token of the output. </a:t>
            </a:r>
          </a:p>
          <a:p>
            <a:pPr marL="0" indent="0" algn="just">
              <a:buNone/>
            </a:pPr>
            <a:r>
              <a:rPr lang="en-US" altLang="ko-KR" sz="1800" dirty="0"/>
              <a:t>Since </a:t>
            </a:r>
            <a:r>
              <a:rPr lang="en-US" altLang="ko-KR" sz="1800" i="1" dirty="0"/>
              <a:t>causal language modeling </a:t>
            </a:r>
            <a:r>
              <a:rPr lang="en-US" altLang="ko-KR" sz="1800" dirty="0"/>
              <a:t>is employed, we need to combine Equation 1 with Equation 3:</a:t>
            </a:r>
            <a:endParaRPr lang="ko-KR" altLang="en-US" dirty="0"/>
          </a:p>
        </p:txBody>
      </p:sp>
      <p:pic>
        <p:nvPicPr>
          <p:cNvPr id="5" name="그림 4">
            <a:extLst>
              <a:ext uri="{FF2B5EF4-FFF2-40B4-BE49-F238E27FC236}">
                <a16:creationId xmlns:a16="http://schemas.microsoft.com/office/drawing/2014/main" id="{0781ECFC-A393-9D1D-7EFA-DC126B9EF51A}"/>
              </a:ext>
            </a:extLst>
          </p:cNvPr>
          <p:cNvPicPr>
            <a:picLocks noChangeAspect="1"/>
          </p:cNvPicPr>
          <p:nvPr/>
        </p:nvPicPr>
        <p:blipFill>
          <a:blip r:embed="rId3"/>
          <a:stretch>
            <a:fillRect/>
          </a:stretch>
        </p:blipFill>
        <p:spPr>
          <a:xfrm>
            <a:off x="3462129" y="2811437"/>
            <a:ext cx="4956337" cy="617563"/>
          </a:xfrm>
          <a:prstGeom prst="rect">
            <a:avLst/>
          </a:prstGeom>
        </p:spPr>
      </p:pic>
      <p:pic>
        <p:nvPicPr>
          <p:cNvPr id="7" name="그림 6">
            <a:extLst>
              <a:ext uri="{FF2B5EF4-FFF2-40B4-BE49-F238E27FC236}">
                <a16:creationId xmlns:a16="http://schemas.microsoft.com/office/drawing/2014/main" id="{2EEC2E23-4B5B-79A6-9D0F-8683D5B924A4}"/>
              </a:ext>
            </a:extLst>
          </p:cNvPr>
          <p:cNvPicPr>
            <a:picLocks noChangeAspect="1"/>
          </p:cNvPicPr>
          <p:nvPr/>
        </p:nvPicPr>
        <p:blipFill>
          <a:blip r:embed="rId4"/>
          <a:stretch>
            <a:fillRect/>
          </a:stretch>
        </p:blipFill>
        <p:spPr>
          <a:xfrm>
            <a:off x="3187460" y="5083281"/>
            <a:ext cx="5092940" cy="806382"/>
          </a:xfrm>
          <a:prstGeom prst="rect">
            <a:avLst/>
          </a:prstGeom>
        </p:spPr>
      </p:pic>
    </p:spTree>
    <p:extLst>
      <p:ext uri="{BB962C8B-B14F-4D97-AF65-F5344CB8AC3E}">
        <p14:creationId xmlns:p14="http://schemas.microsoft.com/office/powerpoint/2010/main" val="4248922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2840C66-CF78-C920-5126-1C2C8326AC07}"/>
              </a:ext>
            </a:extLst>
          </p:cNvPr>
          <p:cNvSpPr>
            <a:spLocks noGrp="1"/>
          </p:cNvSpPr>
          <p:nvPr>
            <p:ph type="title"/>
          </p:nvPr>
        </p:nvSpPr>
        <p:spPr/>
        <p:txBody>
          <a:bodyPr/>
          <a:lstStyle/>
          <a:p>
            <a:r>
              <a:rPr lang="en-US" altLang="ko-KR" dirty="0"/>
              <a:t>Performing Multiple Tasks</a:t>
            </a:r>
            <a:endParaRPr lang="ko-KR" altLang="en-US" dirty="0"/>
          </a:p>
        </p:txBody>
      </p:sp>
      <p:sp>
        <p:nvSpPr>
          <p:cNvPr id="3" name="내용 개체 틀 2">
            <a:extLst>
              <a:ext uri="{FF2B5EF4-FFF2-40B4-BE49-F238E27FC236}">
                <a16:creationId xmlns:a16="http://schemas.microsoft.com/office/drawing/2014/main" id="{96C3E7AE-6C5E-BC09-B1AB-45DCF556CC14}"/>
              </a:ext>
            </a:extLst>
          </p:cNvPr>
          <p:cNvSpPr>
            <a:spLocks noGrp="1"/>
          </p:cNvSpPr>
          <p:nvPr>
            <p:ph idx="1"/>
          </p:nvPr>
        </p:nvSpPr>
        <p:spPr/>
        <p:txBody>
          <a:bodyPr>
            <a:normAutofit/>
          </a:bodyPr>
          <a:lstStyle/>
          <a:p>
            <a:pPr marL="0" indent="0">
              <a:buNone/>
            </a:pPr>
            <a:endParaRPr lang="en-US" altLang="ko-KR" sz="1800" dirty="0"/>
          </a:p>
          <a:p>
            <a:pPr marL="0" indent="0">
              <a:buNone/>
            </a:pPr>
            <a:endParaRPr lang="en-US" altLang="ko-KR" sz="1800" dirty="0"/>
          </a:p>
          <a:p>
            <a:pPr marL="0" indent="0">
              <a:buNone/>
            </a:pPr>
            <a:endParaRPr lang="en-US" altLang="ko-KR" sz="1800" dirty="0"/>
          </a:p>
          <a:p>
            <a:pPr marL="0" indent="0">
              <a:buNone/>
            </a:pPr>
            <a:r>
              <a:rPr lang="en-US" altLang="ko-KR" sz="1800" dirty="0">
                <a:solidFill>
                  <a:srgbClr val="3333CC"/>
                </a:solidFill>
              </a:rPr>
              <a:t>Equation 2 is the optimization objective for instruction tuning of </a:t>
            </a:r>
            <a:r>
              <a:rPr lang="en-US" altLang="ko-KR" sz="1800" dirty="0" err="1">
                <a:solidFill>
                  <a:srgbClr val="3333CC"/>
                </a:solidFill>
              </a:rPr>
              <a:t>ProLLaMA</a:t>
            </a:r>
            <a:r>
              <a:rPr lang="en-US" altLang="ko-KR" sz="1800" dirty="0"/>
              <a:t>. u is not involved in the loss calculation, whereas x is. This is because the latter is the output part, where ensuring its quality of generation is crucial. The former, u, only needs to be understood by the model</a:t>
            </a:r>
            <a:r>
              <a:rPr lang="en-US" altLang="ko-KR" sz="1800" dirty="0">
                <a:solidFill>
                  <a:srgbClr val="3333CC"/>
                </a:solidFill>
              </a:rPr>
              <a:t>. In the instruction tuning stage, we exclusively train </a:t>
            </a:r>
            <a:r>
              <a:rPr lang="en-US" altLang="ko-KR" sz="1800" dirty="0" err="1">
                <a:solidFill>
                  <a:srgbClr val="3333CC"/>
                </a:solidFill>
              </a:rPr>
              <a:t>LoRA</a:t>
            </a:r>
            <a:r>
              <a:rPr lang="en-US" altLang="ko-KR" sz="1800" dirty="0">
                <a:solidFill>
                  <a:srgbClr val="3333CC"/>
                </a:solidFill>
              </a:rPr>
              <a:t> at a lower rank than specified in Section 3.3</a:t>
            </a:r>
            <a:r>
              <a:rPr lang="en-US" altLang="ko-KR" sz="1800" dirty="0"/>
              <a:t>.</a:t>
            </a:r>
          </a:p>
          <a:p>
            <a:pPr marL="0" indent="0">
              <a:buNone/>
            </a:pPr>
            <a:r>
              <a:rPr lang="en-US" altLang="ko-KR" sz="1800" dirty="0"/>
              <a:t>In summary, </a:t>
            </a:r>
            <a:r>
              <a:rPr lang="en-US" altLang="ko-KR" sz="1800" dirty="0">
                <a:solidFill>
                  <a:srgbClr val="3333CC"/>
                </a:solidFill>
              </a:rPr>
              <a:t>through instruction tuning, we have made </a:t>
            </a:r>
            <a:r>
              <a:rPr lang="en-US" altLang="ko-KR" sz="1800" dirty="0" err="1">
                <a:solidFill>
                  <a:srgbClr val="3333CC"/>
                </a:solidFill>
              </a:rPr>
              <a:t>ProLLaMA</a:t>
            </a:r>
            <a:r>
              <a:rPr lang="en-US" altLang="ko-KR" sz="1800" dirty="0">
                <a:solidFill>
                  <a:srgbClr val="3333CC"/>
                </a:solidFill>
              </a:rPr>
              <a:t> capable of following instructions and performing multiple tasks</a:t>
            </a:r>
            <a:r>
              <a:rPr lang="en-US" altLang="ko-KR" sz="1800" dirty="0"/>
              <a:t>. Consequently, </a:t>
            </a:r>
            <a:r>
              <a:rPr lang="en-US" altLang="ko-KR" sz="1800" dirty="0">
                <a:solidFill>
                  <a:srgbClr val="3333CC"/>
                </a:solidFill>
              </a:rPr>
              <a:t>we have addressed the problems mentioned in Section 1</a:t>
            </a:r>
            <a:r>
              <a:rPr lang="en-US" altLang="ko-KR" sz="1800" dirty="0"/>
              <a:t>: </a:t>
            </a:r>
            <a:r>
              <a:rPr lang="en-US" altLang="ko-KR" sz="1800" dirty="0">
                <a:solidFill>
                  <a:srgbClr val="FF0000"/>
                </a:solidFill>
              </a:rPr>
              <a:t>the lack of instruction following and the lack of multi-task capabilities</a:t>
            </a:r>
            <a:r>
              <a:rPr lang="en-US" altLang="ko-KR" sz="1800" dirty="0"/>
              <a:t>. </a:t>
            </a:r>
          </a:p>
          <a:p>
            <a:pPr marL="0" indent="0">
              <a:buNone/>
            </a:pPr>
            <a:r>
              <a:rPr lang="en-US" altLang="ko-KR" sz="1800" dirty="0"/>
              <a:t>In addition, the tasks that </a:t>
            </a:r>
            <a:r>
              <a:rPr lang="en-US" altLang="ko-KR" sz="1800" dirty="0" err="1"/>
              <a:t>ProLLaMA</a:t>
            </a:r>
            <a:r>
              <a:rPr lang="en-US" altLang="ko-KR" sz="1800" dirty="0"/>
              <a:t> can perform depend on the tasks included in the instruction dataset. Appendix A.7 shows that by training on an additional instruction dataset, </a:t>
            </a:r>
            <a:r>
              <a:rPr lang="en-US" altLang="ko-KR" sz="1800" dirty="0" err="1"/>
              <a:t>ProLLaMA</a:t>
            </a:r>
            <a:r>
              <a:rPr lang="en-US" altLang="ko-KR" sz="1800" dirty="0"/>
              <a:t> also performs well in predicting protein solubility. </a:t>
            </a:r>
            <a:endParaRPr lang="ko-KR" altLang="en-US" sz="1800" dirty="0"/>
          </a:p>
        </p:txBody>
      </p:sp>
      <p:pic>
        <p:nvPicPr>
          <p:cNvPr id="5" name="그림 4">
            <a:extLst>
              <a:ext uri="{FF2B5EF4-FFF2-40B4-BE49-F238E27FC236}">
                <a16:creationId xmlns:a16="http://schemas.microsoft.com/office/drawing/2014/main" id="{C136D06F-B535-5406-0FFE-383CFCA3A5E6}"/>
              </a:ext>
            </a:extLst>
          </p:cNvPr>
          <p:cNvPicPr>
            <a:picLocks noChangeAspect="1"/>
          </p:cNvPicPr>
          <p:nvPr/>
        </p:nvPicPr>
        <p:blipFill>
          <a:blip r:embed="rId2"/>
          <a:stretch>
            <a:fillRect/>
          </a:stretch>
        </p:blipFill>
        <p:spPr>
          <a:xfrm>
            <a:off x="2728607" y="1500094"/>
            <a:ext cx="6288388" cy="1109716"/>
          </a:xfrm>
          <a:prstGeom prst="rect">
            <a:avLst/>
          </a:prstGeom>
        </p:spPr>
      </p:pic>
    </p:spTree>
    <p:extLst>
      <p:ext uri="{BB962C8B-B14F-4D97-AF65-F5344CB8AC3E}">
        <p14:creationId xmlns:p14="http://schemas.microsoft.com/office/powerpoint/2010/main" val="2386860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8ED31D5-E448-DE4C-A244-C011E40F5B46}"/>
              </a:ext>
            </a:extLst>
          </p:cNvPr>
          <p:cNvSpPr>
            <a:spLocks noGrp="1"/>
          </p:cNvSpPr>
          <p:nvPr>
            <p:ph type="title"/>
          </p:nvPr>
        </p:nvSpPr>
        <p:spPr/>
        <p:txBody>
          <a:bodyPr/>
          <a:lstStyle/>
          <a:p>
            <a:r>
              <a:rPr lang="en-US" altLang="ko-KR" dirty="0"/>
              <a:t>Experiments</a:t>
            </a:r>
            <a:endParaRPr lang="ko-KR" altLang="en-US" dirty="0"/>
          </a:p>
        </p:txBody>
      </p:sp>
      <p:sp>
        <p:nvSpPr>
          <p:cNvPr id="3" name="내용 개체 틀 2">
            <a:extLst>
              <a:ext uri="{FF2B5EF4-FFF2-40B4-BE49-F238E27FC236}">
                <a16:creationId xmlns:a16="http://schemas.microsoft.com/office/drawing/2014/main" id="{36899D29-A88C-EBCD-C6E2-B0B27687E91C}"/>
              </a:ext>
            </a:extLst>
          </p:cNvPr>
          <p:cNvSpPr>
            <a:spLocks noGrp="1"/>
          </p:cNvSpPr>
          <p:nvPr>
            <p:ph idx="1"/>
          </p:nvPr>
        </p:nvSpPr>
        <p:spPr/>
        <p:txBody>
          <a:bodyPr>
            <a:normAutofit/>
          </a:bodyPr>
          <a:lstStyle/>
          <a:p>
            <a:pPr marL="0" indent="0">
              <a:buNone/>
            </a:pPr>
            <a:r>
              <a:rPr lang="en-US" altLang="ko-KR" sz="1800" dirty="0"/>
              <a:t>We introduce the experiment setup in Section 4.1. And we evaluate the unconditional protein generation task in Section 4.2, the controllable protein generation task in Section 4.3, the protein property prediction task in Section 4.4.</a:t>
            </a:r>
            <a:endParaRPr lang="ko-KR" altLang="en-US" sz="1800" dirty="0"/>
          </a:p>
        </p:txBody>
      </p:sp>
    </p:spTree>
    <p:extLst>
      <p:ext uri="{BB962C8B-B14F-4D97-AF65-F5344CB8AC3E}">
        <p14:creationId xmlns:p14="http://schemas.microsoft.com/office/powerpoint/2010/main" val="2431723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4C5238-3B38-77A4-E29D-EC10A8876FAF}"/>
              </a:ext>
            </a:extLst>
          </p:cNvPr>
          <p:cNvSpPr>
            <a:spLocks noGrp="1"/>
          </p:cNvSpPr>
          <p:nvPr>
            <p:ph type="title"/>
          </p:nvPr>
        </p:nvSpPr>
        <p:spPr/>
        <p:txBody>
          <a:bodyPr/>
          <a:lstStyle/>
          <a:p>
            <a:r>
              <a:rPr lang="en-US" altLang="ko-KR" dirty="0"/>
              <a:t>Experiment Setup</a:t>
            </a:r>
            <a:endParaRPr lang="ko-KR" altLang="en-US" dirty="0"/>
          </a:p>
        </p:txBody>
      </p:sp>
      <p:sp>
        <p:nvSpPr>
          <p:cNvPr id="3" name="내용 개체 틀 2">
            <a:extLst>
              <a:ext uri="{FF2B5EF4-FFF2-40B4-BE49-F238E27FC236}">
                <a16:creationId xmlns:a16="http://schemas.microsoft.com/office/drawing/2014/main" id="{C1D2A10E-F835-D657-7483-0966AB9A5FC5}"/>
              </a:ext>
            </a:extLst>
          </p:cNvPr>
          <p:cNvSpPr>
            <a:spLocks noGrp="1"/>
          </p:cNvSpPr>
          <p:nvPr>
            <p:ph idx="1"/>
          </p:nvPr>
        </p:nvSpPr>
        <p:spPr>
          <a:xfrm>
            <a:off x="838200" y="1500094"/>
            <a:ext cx="10515600" cy="5357906"/>
          </a:xfrm>
        </p:spPr>
        <p:txBody>
          <a:bodyPr>
            <a:normAutofit lnSpcReduction="10000"/>
          </a:bodyPr>
          <a:lstStyle/>
          <a:p>
            <a:pPr marL="0" indent="0">
              <a:buNone/>
            </a:pPr>
            <a:r>
              <a:rPr lang="en-US" altLang="ko-KR" sz="1800" b="1" dirty="0"/>
              <a:t>Training Settings: </a:t>
            </a:r>
            <a:r>
              <a:rPr lang="en-US" altLang="ko-KR" sz="1800" dirty="0"/>
              <a:t>For </a:t>
            </a:r>
            <a:r>
              <a:rPr lang="en-US" altLang="ko-KR" sz="1800" dirty="0">
                <a:solidFill>
                  <a:srgbClr val="3333CC"/>
                </a:solidFill>
              </a:rPr>
              <a:t>continued pre-training, the </a:t>
            </a:r>
            <a:r>
              <a:rPr lang="en-US" altLang="ko-KR" sz="1800" dirty="0" err="1">
                <a:solidFill>
                  <a:srgbClr val="3333CC"/>
                </a:solidFill>
              </a:rPr>
              <a:t>LoRA</a:t>
            </a:r>
            <a:r>
              <a:rPr lang="en-US" altLang="ko-KR" sz="1800" dirty="0">
                <a:solidFill>
                  <a:srgbClr val="3333CC"/>
                </a:solidFill>
              </a:rPr>
              <a:t> rank is set to 128, employing the </a:t>
            </a:r>
            <a:r>
              <a:rPr lang="en-US" altLang="ko-KR" sz="1800" dirty="0" err="1">
                <a:solidFill>
                  <a:srgbClr val="3333CC"/>
                </a:solidFill>
              </a:rPr>
              <a:t>AdamW</a:t>
            </a:r>
            <a:r>
              <a:rPr lang="en-US" altLang="ko-KR" sz="1800" dirty="0">
                <a:solidFill>
                  <a:srgbClr val="3333CC"/>
                </a:solidFill>
              </a:rPr>
              <a:t> optimizer alongside a cosine annealing scheduler with warm-up. The peak learning rate stands at 5e-5, with a total of </a:t>
            </a:r>
            <a:r>
              <a:rPr lang="en-US" altLang="ko-KR" sz="1800" b="1" dirty="0">
                <a:solidFill>
                  <a:srgbClr val="3333CC"/>
                </a:solidFill>
              </a:rPr>
              <a:t>one training epoch</a:t>
            </a:r>
            <a:r>
              <a:rPr lang="en-US" altLang="ko-KR" sz="1800" dirty="0">
                <a:solidFill>
                  <a:srgbClr val="3333CC"/>
                </a:solidFill>
              </a:rPr>
              <a:t>. It takes </a:t>
            </a:r>
            <a:r>
              <a:rPr lang="en-US" altLang="ko-KR" sz="1800" b="1" dirty="0">
                <a:solidFill>
                  <a:srgbClr val="3333CC"/>
                </a:solidFill>
              </a:rPr>
              <a:t>six days on eight A6000 GPUs</a:t>
            </a:r>
            <a:r>
              <a:rPr lang="en-US" altLang="ko-KR" sz="1800" dirty="0">
                <a:solidFill>
                  <a:srgbClr val="3333CC"/>
                </a:solidFill>
              </a:rPr>
              <a:t> using </a:t>
            </a:r>
            <a:r>
              <a:rPr lang="en-US" altLang="ko-KR" sz="1800" dirty="0"/>
              <a:t>FlashAttention-2 [41]. </a:t>
            </a:r>
            <a:r>
              <a:rPr lang="en-US" altLang="ko-KR" sz="1800" dirty="0">
                <a:solidFill>
                  <a:srgbClr val="3333CC"/>
                </a:solidFill>
              </a:rPr>
              <a:t>For instruction tuning, the </a:t>
            </a:r>
            <a:r>
              <a:rPr lang="en-US" altLang="ko-KR" sz="1800" dirty="0" err="1">
                <a:solidFill>
                  <a:srgbClr val="3333CC"/>
                </a:solidFill>
              </a:rPr>
              <a:t>LoRA</a:t>
            </a:r>
            <a:r>
              <a:rPr lang="en-US" altLang="ko-KR" sz="1800" dirty="0">
                <a:solidFill>
                  <a:srgbClr val="3333CC"/>
                </a:solidFill>
              </a:rPr>
              <a:t> rank is set to 64 with </a:t>
            </a:r>
            <a:r>
              <a:rPr lang="en-US" altLang="ko-KR" sz="1800" b="1" dirty="0">
                <a:solidFill>
                  <a:srgbClr val="3333CC"/>
                </a:solidFill>
              </a:rPr>
              <a:t>two training epochs</a:t>
            </a:r>
            <a:r>
              <a:rPr lang="en-US" altLang="ko-KR" sz="1800" dirty="0">
                <a:solidFill>
                  <a:srgbClr val="3333CC"/>
                </a:solidFill>
              </a:rPr>
              <a:t>, and all other settings remain consistent with the continued pre-training setup. It takes </a:t>
            </a:r>
            <a:r>
              <a:rPr lang="en-US" altLang="ko-KR" sz="1800" b="1" dirty="0">
                <a:solidFill>
                  <a:srgbClr val="3333CC"/>
                </a:solidFill>
              </a:rPr>
              <a:t>5 days on eight A6000 GPUs</a:t>
            </a:r>
            <a:r>
              <a:rPr lang="en-US" altLang="ko-KR" sz="1800" dirty="0"/>
              <a:t>. More training details can be found in Appendix A.4.</a:t>
            </a:r>
          </a:p>
          <a:p>
            <a:pPr marL="0" indent="0">
              <a:buNone/>
            </a:pPr>
            <a:r>
              <a:rPr lang="en-US" altLang="ko-KR" sz="1800" b="1" dirty="0"/>
              <a:t>Evaluation Settings: </a:t>
            </a:r>
            <a:r>
              <a:rPr lang="en-US" altLang="ko-KR" sz="1800" dirty="0"/>
              <a:t>Unconditional protein generation involves generating protein sequences without specific instructions. Controllable protein generation involves generating desired protein sequences based on instructions that specify the required superfamily. Property prediction involves predicting protein superfamily based on instructions, which include the protein sequences to be predicted. </a:t>
            </a:r>
            <a:r>
              <a:rPr lang="en-US" altLang="ko-KR" sz="1800" dirty="0">
                <a:solidFill>
                  <a:srgbClr val="3333CC"/>
                </a:solidFill>
              </a:rPr>
              <a:t>All evaluations are conducted on one GPU with 24GB of VRAM, with model inference occupying approximately 13GB of VRAM. </a:t>
            </a:r>
          </a:p>
          <a:p>
            <a:pPr marL="0" indent="0">
              <a:buNone/>
            </a:pPr>
            <a:r>
              <a:rPr lang="en-US" altLang="ko-KR" sz="1800" b="1" dirty="0"/>
              <a:t>Evaluation Metrics: </a:t>
            </a:r>
            <a:r>
              <a:rPr lang="en-US" altLang="ko-KR" sz="1800" dirty="0"/>
              <a:t>We use the following metrics to evaluate the generated protein sequences. </a:t>
            </a:r>
            <a:r>
              <a:rPr lang="en-US" altLang="ko-KR" sz="1800" dirty="0">
                <a:solidFill>
                  <a:srgbClr val="3333CC"/>
                </a:solidFill>
              </a:rPr>
              <a:t>The </a:t>
            </a:r>
            <a:r>
              <a:rPr lang="en-US" altLang="ko-KR" sz="1800" b="1" dirty="0" err="1">
                <a:solidFill>
                  <a:srgbClr val="3333CC"/>
                </a:solidFill>
              </a:rPr>
              <a:t>pLDDT</a:t>
            </a:r>
            <a:r>
              <a:rPr lang="en-US" altLang="ko-KR" sz="1800" dirty="0">
                <a:solidFill>
                  <a:srgbClr val="3333CC"/>
                </a:solidFill>
              </a:rPr>
              <a:t> [42] is used to measure whether sequences are structurally plausible</a:t>
            </a:r>
            <a:r>
              <a:rPr lang="en-US" altLang="ko-KR" sz="1800" dirty="0"/>
              <a:t>. </a:t>
            </a:r>
            <a:r>
              <a:rPr lang="en-US" altLang="ko-KR" sz="1800" dirty="0">
                <a:solidFill>
                  <a:srgbClr val="3333CC"/>
                </a:solidFill>
              </a:rPr>
              <a:t>Self-Consistency Perplexity (</a:t>
            </a:r>
            <a:r>
              <a:rPr lang="en-US" altLang="ko-KR" sz="1800" b="1" dirty="0">
                <a:solidFill>
                  <a:srgbClr val="3333CC"/>
                </a:solidFill>
              </a:rPr>
              <a:t>SC-Perp</a:t>
            </a:r>
            <a:r>
              <a:rPr lang="en-US" altLang="ko-KR" sz="1800" dirty="0">
                <a:solidFill>
                  <a:srgbClr val="3333CC"/>
                </a:solidFill>
              </a:rPr>
              <a:t>) [40] serves as an additional metric of plausible structures </a:t>
            </a:r>
            <a:r>
              <a:rPr lang="en-US" altLang="ko-KR" sz="1800" dirty="0"/>
              <a:t>since </a:t>
            </a:r>
            <a:r>
              <a:rPr lang="en-US" altLang="ko-KR" sz="1800" dirty="0" err="1"/>
              <a:t>pLDDT</a:t>
            </a:r>
            <a:r>
              <a:rPr lang="en-US" altLang="ko-KR" sz="1800" dirty="0"/>
              <a:t> falls short in dealing with intrinsically disordered regions (IDRs) [43]. </a:t>
            </a:r>
            <a:r>
              <a:rPr lang="en-US" altLang="ko-KR" sz="1800" b="1" dirty="0">
                <a:solidFill>
                  <a:srgbClr val="3333CC"/>
                </a:solidFill>
              </a:rPr>
              <a:t>TM-score</a:t>
            </a:r>
            <a:r>
              <a:rPr lang="en-US" altLang="ko-KR" sz="1800" dirty="0">
                <a:solidFill>
                  <a:srgbClr val="3333CC"/>
                </a:solidFill>
              </a:rPr>
              <a:t> [44] reflects the structural similarity between generated sequences and known ones in AFDB [45] and PDB [46</a:t>
            </a:r>
            <a:r>
              <a:rPr lang="en-US" altLang="ko-KR" sz="1800" dirty="0"/>
              <a:t>]. </a:t>
            </a:r>
            <a:r>
              <a:rPr lang="en-US" altLang="ko-KR" sz="1800" b="1" dirty="0">
                <a:solidFill>
                  <a:srgbClr val="3333CC"/>
                </a:solidFill>
              </a:rPr>
              <a:t>RMSD</a:t>
            </a:r>
            <a:r>
              <a:rPr lang="en-US" altLang="ko-KR" sz="1800" dirty="0">
                <a:solidFill>
                  <a:srgbClr val="3333CC"/>
                </a:solidFill>
              </a:rPr>
              <a:t> also reflects the structural similarity from the perspective of atomic distance</a:t>
            </a:r>
            <a:r>
              <a:rPr lang="en-US" altLang="ko-KR" sz="1800" dirty="0"/>
              <a:t>. Homologous probability </a:t>
            </a:r>
            <a:r>
              <a:rPr lang="en-US" altLang="ko-KR" sz="1800" dirty="0">
                <a:solidFill>
                  <a:srgbClr val="3333CC"/>
                </a:solidFill>
              </a:rPr>
              <a:t>(</a:t>
            </a:r>
            <a:r>
              <a:rPr lang="en-US" altLang="ko-KR" sz="1800" b="1" dirty="0" err="1">
                <a:solidFill>
                  <a:srgbClr val="3333CC"/>
                </a:solidFill>
              </a:rPr>
              <a:t>HProb</a:t>
            </a:r>
            <a:r>
              <a:rPr lang="en-US" altLang="ko-KR" sz="1800" dirty="0">
                <a:solidFill>
                  <a:srgbClr val="3333CC"/>
                </a:solidFill>
              </a:rPr>
              <a:t>) reflects the probability that the generated protein is homologous to a known one</a:t>
            </a:r>
            <a:r>
              <a:rPr lang="en-US" altLang="ko-KR" sz="1800" dirty="0"/>
              <a:t>. </a:t>
            </a:r>
            <a:r>
              <a:rPr lang="en-US" altLang="ko-KR" sz="1800" b="1" dirty="0">
                <a:solidFill>
                  <a:srgbClr val="3333CC"/>
                </a:solidFill>
              </a:rPr>
              <a:t>Seq-Ident</a:t>
            </a:r>
            <a:r>
              <a:rPr lang="en-US" altLang="ko-KR" sz="1800" dirty="0">
                <a:solidFill>
                  <a:srgbClr val="3333CC"/>
                </a:solidFill>
              </a:rPr>
              <a:t> reflects the sequence similarity between generated sequences and known ones. </a:t>
            </a:r>
            <a:r>
              <a:rPr lang="en-US" altLang="ko-KR" sz="1800" dirty="0"/>
              <a:t>More details are shown in Appendix A.5.</a:t>
            </a:r>
            <a:endParaRPr lang="ko-KR" altLang="en-US" sz="1800" dirty="0"/>
          </a:p>
        </p:txBody>
      </p:sp>
    </p:spTree>
    <p:extLst>
      <p:ext uri="{BB962C8B-B14F-4D97-AF65-F5344CB8AC3E}">
        <p14:creationId xmlns:p14="http://schemas.microsoft.com/office/powerpoint/2010/main" val="3941603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05B1821-ECB3-40FC-3DCD-89D0009BED45}"/>
              </a:ext>
            </a:extLst>
          </p:cNvPr>
          <p:cNvSpPr>
            <a:spLocks noGrp="1"/>
          </p:cNvSpPr>
          <p:nvPr>
            <p:ph type="title"/>
          </p:nvPr>
        </p:nvSpPr>
        <p:spPr/>
        <p:txBody>
          <a:bodyPr/>
          <a:lstStyle/>
          <a:p>
            <a:r>
              <a:rPr lang="en-US" altLang="ko-KR" dirty="0"/>
              <a:t>Unconditional Protein Generation</a:t>
            </a:r>
            <a:endParaRPr lang="ko-KR" altLang="en-US" dirty="0"/>
          </a:p>
        </p:txBody>
      </p:sp>
      <p:sp>
        <p:nvSpPr>
          <p:cNvPr id="3" name="내용 개체 틀 2">
            <a:extLst>
              <a:ext uri="{FF2B5EF4-FFF2-40B4-BE49-F238E27FC236}">
                <a16:creationId xmlns:a16="http://schemas.microsoft.com/office/drawing/2014/main" id="{3ABCFD52-0037-51E7-93FC-85E3C0F5B53A}"/>
              </a:ext>
            </a:extLst>
          </p:cNvPr>
          <p:cNvSpPr>
            <a:spLocks noGrp="1"/>
          </p:cNvSpPr>
          <p:nvPr>
            <p:ph idx="1"/>
          </p:nvPr>
        </p:nvSpPr>
        <p:spPr/>
        <p:txBody>
          <a:bodyPr>
            <a:normAutofit/>
          </a:bodyPr>
          <a:lstStyle/>
          <a:p>
            <a:pPr marL="0" indent="0">
              <a:buNone/>
            </a:pPr>
            <a:r>
              <a:rPr lang="en-US" altLang="ko-KR" sz="1800" dirty="0"/>
              <a:t>We compare our model with other models in protein sequence generation. These models cover a variety of types, with parameter numbers shown in Table 7. Table 2 shows the results. Our </a:t>
            </a:r>
            <a:r>
              <a:rPr lang="en-US" altLang="ko-KR" sz="1800" dirty="0" err="1">
                <a:solidFill>
                  <a:srgbClr val="3333CC"/>
                </a:solidFill>
              </a:rPr>
              <a:t>ProLLaMA</a:t>
            </a:r>
            <a:r>
              <a:rPr lang="en-US" altLang="ko-KR" sz="1800" dirty="0">
                <a:solidFill>
                  <a:srgbClr val="3333CC"/>
                </a:solidFill>
              </a:rPr>
              <a:t> is optimal on </a:t>
            </a:r>
            <a:r>
              <a:rPr lang="en-US" altLang="ko-KR" sz="1800" dirty="0" err="1">
                <a:solidFill>
                  <a:srgbClr val="3333CC"/>
                </a:solidFill>
              </a:rPr>
              <a:t>pLDDT</a:t>
            </a:r>
            <a:r>
              <a:rPr lang="en-US" altLang="ko-KR" sz="1800" dirty="0">
                <a:solidFill>
                  <a:srgbClr val="3333CC"/>
                </a:solidFill>
              </a:rPr>
              <a:t>, TM-score, and RMSD and is suboptimal on SC-Perp</a:t>
            </a:r>
            <a:r>
              <a:rPr lang="en-US" altLang="ko-KR" sz="1800" dirty="0"/>
              <a:t>. This indicates that </a:t>
            </a:r>
            <a:r>
              <a:rPr lang="en-US" altLang="ko-KR" sz="1800" dirty="0" err="1"/>
              <a:t>ProLLaMA</a:t>
            </a:r>
            <a:r>
              <a:rPr lang="en-US" altLang="ko-KR" sz="1800" dirty="0"/>
              <a:t>, through its training on protein sequence data, </a:t>
            </a:r>
            <a:r>
              <a:rPr lang="en-US" altLang="ko-KR" sz="1800" dirty="0">
                <a:solidFill>
                  <a:srgbClr val="3333CC"/>
                </a:solidFill>
              </a:rPr>
              <a:t>can generate structurally plausible proteins.</a:t>
            </a:r>
            <a:r>
              <a:rPr lang="en-US" altLang="ko-KR" sz="1800" dirty="0"/>
              <a:t> Notably, </a:t>
            </a:r>
            <a:r>
              <a:rPr lang="en-US" altLang="ko-KR" sz="1800" dirty="0" err="1"/>
              <a:t>ProLLaMA</a:t>
            </a:r>
            <a:r>
              <a:rPr lang="en-US" altLang="ko-KR" sz="1800" dirty="0"/>
              <a:t>-generated proteins exhibit a mean and standard deviation for </a:t>
            </a:r>
            <a:r>
              <a:rPr lang="en-US" altLang="ko-KR" sz="1800" dirty="0" err="1"/>
              <a:t>pLDDT</a:t>
            </a:r>
            <a:r>
              <a:rPr lang="en-US" altLang="ko-KR" sz="1800" dirty="0"/>
              <a:t> and SC-Perp of 66.49±12.61 and 3.10±0.65, respectively. These values are comparable to those of natural proteins as reported in [40], which are 68.25±17.85 and 3.09±0.63, respectively. It is noted that we list ProGen2 and </a:t>
            </a:r>
            <a:r>
              <a:rPr lang="en-US" altLang="ko-KR" sz="1800" dirty="0" err="1"/>
              <a:t>ProGen</a:t>
            </a:r>
            <a:r>
              <a:rPr lang="en-US" altLang="ko-KR" sz="1800" dirty="0"/>
              <a:t> as the same item in the table, referring to Appendix A.6 for explanation.</a:t>
            </a:r>
          </a:p>
        </p:txBody>
      </p:sp>
      <p:pic>
        <p:nvPicPr>
          <p:cNvPr id="5" name="그림 4">
            <a:extLst>
              <a:ext uri="{FF2B5EF4-FFF2-40B4-BE49-F238E27FC236}">
                <a16:creationId xmlns:a16="http://schemas.microsoft.com/office/drawing/2014/main" id="{06FEB4C2-DE9C-D32C-5226-DA35E48C1D49}"/>
              </a:ext>
            </a:extLst>
          </p:cNvPr>
          <p:cNvPicPr>
            <a:picLocks noChangeAspect="1"/>
          </p:cNvPicPr>
          <p:nvPr/>
        </p:nvPicPr>
        <p:blipFill>
          <a:blip r:embed="rId2"/>
          <a:srcRect t="26135"/>
          <a:stretch/>
        </p:blipFill>
        <p:spPr>
          <a:xfrm>
            <a:off x="2223547" y="3838528"/>
            <a:ext cx="7744906" cy="2673932"/>
          </a:xfrm>
          <a:prstGeom prst="rect">
            <a:avLst/>
          </a:prstGeom>
        </p:spPr>
      </p:pic>
    </p:spTree>
    <p:extLst>
      <p:ext uri="{BB962C8B-B14F-4D97-AF65-F5344CB8AC3E}">
        <p14:creationId xmlns:p14="http://schemas.microsoft.com/office/powerpoint/2010/main" val="1733515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EE6AE-5D87-35EF-6367-4FCDCC038043}"/>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CDF483B2-536D-635F-8E28-7286A8CCA19D}"/>
              </a:ext>
            </a:extLst>
          </p:cNvPr>
          <p:cNvSpPr>
            <a:spLocks noGrp="1"/>
          </p:cNvSpPr>
          <p:nvPr>
            <p:ph type="title"/>
          </p:nvPr>
        </p:nvSpPr>
        <p:spPr/>
        <p:txBody>
          <a:bodyPr/>
          <a:lstStyle/>
          <a:p>
            <a:r>
              <a:rPr lang="en-US" altLang="ko-KR" dirty="0"/>
              <a:t>Unconditional Protein Generation</a:t>
            </a:r>
            <a:endParaRPr lang="ko-KR" altLang="en-US" dirty="0"/>
          </a:p>
        </p:txBody>
      </p:sp>
      <p:sp>
        <p:nvSpPr>
          <p:cNvPr id="3" name="내용 개체 틀 2">
            <a:extLst>
              <a:ext uri="{FF2B5EF4-FFF2-40B4-BE49-F238E27FC236}">
                <a16:creationId xmlns:a16="http://schemas.microsoft.com/office/drawing/2014/main" id="{D98F3FA6-36EE-36A0-3FE4-F5891CFA9B99}"/>
              </a:ext>
            </a:extLst>
          </p:cNvPr>
          <p:cNvSpPr>
            <a:spLocks noGrp="1"/>
          </p:cNvSpPr>
          <p:nvPr>
            <p:ph idx="1"/>
          </p:nvPr>
        </p:nvSpPr>
        <p:spPr/>
        <p:txBody>
          <a:bodyPr>
            <a:normAutofit/>
          </a:bodyPr>
          <a:lstStyle/>
          <a:p>
            <a:pPr marL="0" indent="0">
              <a:buNone/>
            </a:pPr>
            <a:r>
              <a:rPr lang="en-US" altLang="ko-KR" sz="1800" dirty="0">
                <a:solidFill>
                  <a:srgbClr val="3333CC"/>
                </a:solidFill>
              </a:rPr>
              <a:t>De novo design of long and structurally plausible protein sequences is highly challenging [17], yet our </a:t>
            </a:r>
            <a:r>
              <a:rPr lang="en-US" altLang="ko-KR" sz="1800" dirty="0" err="1">
                <a:solidFill>
                  <a:srgbClr val="3333CC"/>
                </a:solidFill>
              </a:rPr>
              <a:t>ProLLaMA</a:t>
            </a:r>
            <a:r>
              <a:rPr lang="en-US" altLang="ko-KR" sz="1800" dirty="0">
                <a:solidFill>
                  <a:srgbClr val="3333CC"/>
                </a:solidFill>
              </a:rPr>
              <a:t> performs well</a:t>
            </a:r>
            <a:r>
              <a:rPr lang="en-US" altLang="ko-KR" sz="1800" dirty="0"/>
              <a:t>. As shown in Figure 4(A)(B)(C), when the length is more than 300, </a:t>
            </a:r>
            <a:r>
              <a:rPr lang="en-US" altLang="ko-KR" sz="1800" dirty="0" err="1"/>
              <a:t>ProLLaMA</a:t>
            </a:r>
            <a:r>
              <a:rPr lang="en-US" altLang="ko-KR" sz="1800" dirty="0"/>
              <a:t> performs the best in all the three metrics. Although ProGen2’s performance is better in short sequences (length≤200), it decreases as the length increases. </a:t>
            </a:r>
            <a:r>
              <a:rPr lang="en-US" altLang="ko-KR" sz="1800" dirty="0">
                <a:solidFill>
                  <a:srgbClr val="3333CC"/>
                </a:solidFill>
              </a:rPr>
              <a:t>This indicates that </a:t>
            </a:r>
            <a:r>
              <a:rPr lang="en-US" altLang="ko-KR" sz="1800" dirty="0" err="1">
                <a:solidFill>
                  <a:srgbClr val="3333CC"/>
                </a:solidFill>
              </a:rPr>
              <a:t>ProLLaMA</a:t>
            </a:r>
            <a:r>
              <a:rPr lang="en-US" altLang="ko-KR" sz="1800" dirty="0">
                <a:solidFill>
                  <a:srgbClr val="3333CC"/>
                </a:solidFill>
              </a:rPr>
              <a:t> is able to capture long-range dependencies between amino acids while other model's struggle.</a:t>
            </a:r>
            <a:endParaRPr lang="ko-KR" altLang="en-US" sz="1800" dirty="0">
              <a:solidFill>
                <a:srgbClr val="3333CC"/>
              </a:solidFill>
            </a:endParaRPr>
          </a:p>
        </p:txBody>
      </p:sp>
      <p:pic>
        <p:nvPicPr>
          <p:cNvPr id="5" name="그림 4">
            <a:extLst>
              <a:ext uri="{FF2B5EF4-FFF2-40B4-BE49-F238E27FC236}">
                <a16:creationId xmlns:a16="http://schemas.microsoft.com/office/drawing/2014/main" id="{50B0B716-A763-4CDA-89C1-AC46494140E9}"/>
              </a:ext>
            </a:extLst>
          </p:cNvPr>
          <p:cNvPicPr>
            <a:picLocks noChangeAspect="1"/>
          </p:cNvPicPr>
          <p:nvPr/>
        </p:nvPicPr>
        <p:blipFill>
          <a:blip r:embed="rId2"/>
          <a:stretch>
            <a:fillRect/>
          </a:stretch>
        </p:blipFill>
        <p:spPr>
          <a:xfrm>
            <a:off x="1117408" y="2977738"/>
            <a:ext cx="10236392" cy="2489247"/>
          </a:xfrm>
          <a:prstGeom prst="rect">
            <a:avLst/>
          </a:prstGeom>
        </p:spPr>
      </p:pic>
    </p:spTree>
    <p:extLst>
      <p:ext uri="{BB962C8B-B14F-4D97-AF65-F5344CB8AC3E}">
        <p14:creationId xmlns:p14="http://schemas.microsoft.com/office/powerpoint/2010/main" val="1370867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E9CC5A3-0B38-3942-FD1B-E42244646855}"/>
              </a:ext>
            </a:extLst>
          </p:cNvPr>
          <p:cNvSpPr>
            <a:spLocks noGrp="1"/>
          </p:cNvSpPr>
          <p:nvPr>
            <p:ph type="title"/>
          </p:nvPr>
        </p:nvSpPr>
        <p:spPr/>
        <p:txBody>
          <a:bodyPr/>
          <a:lstStyle/>
          <a:p>
            <a:r>
              <a:rPr lang="en-US" altLang="ko-KR" dirty="0"/>
              <a:t>Controllable Protein Generation</a:t>
            </a:r>
            <a:endParaRPr lang="ko-KR" altLang="en-US" dirty="0"/>
          </a:p>
        </p:txBody>
      </p:sp>
      <p:sp>
        <p:nvSpPr>
          <p:cNvPr id="3" name="내용 개체 틀 2">
            <a:extLst>
              <a:ext uri="{FF2B5EF4-FFF2-40B4-BE49-F238E27FC236}">
                <a16:creationId xmlns:a16="http://schemas.microsoft.com/office/drawing/2014/main" id="{FC35F84D-9409-B594-927C-277A677FEDE4}"/>
              </a:ext>
            </a:extLst>
          </p:cNvPr>
          <p:cNvSpPr>
            <a:spLocks noGrp="1"/>
          </p:cNvSpPr>
          <p:nvPr>
            <p:ph idx="1"/>
          </p:nvPr>
        </p:nvSpPr>
        <p:spPr/>
        <p:txBody>
          <a:bodyPr>
            <a:normAutofit/>
          </a:bodyPr>
          <a:lstStyle/>
          <a:p>
            <a:pPr marL="0" indent="0" algn="just">
              <a:buNone/>
            </a:pPr>
            <a:r>
              <a:rPr lang="en-US" altLang="ko-KR" sz="1800" dirty="0">
                <a:solidFill>
                  <a:srgbClr val="3333CC"/>
                </a:solidFill>
              </a:rPr>
              <a:t>We utilize four superfamily descriptions as instructions respectively</a:t>
            </a:r>
            <a:r>
              <a:rPr lang="en-US" altLang="ko-KR" sz="1800" dirty="0"/>
              <a:t>: the S-adenosyl-L-</a:t>
            </a:r>
            <a:r>
              <a:rPr lang="en-US" altLang="ko-KR" sz="1800" dirty="0" err="1"/>
              <a:t>methioninedependent</a:t>
            </a:r>
            <a:r>
              <a:rPr lang="en-US" altLang="ko-KR" sz="1800" dirty="0"/>
              <a:t> methyltransferase superfamily (SAM-MT), the Tetratricopeptide-like helical domain superfamily (TPHD), the Thioredoxin-like superfamily (</a:t>
            </a:r>
            <a:r>
              <a:rPr lang="en-US" altLang="ko-KR" sz="1800" dirty="0" err="1"/>
              <a:t>Trx</a:t>
            </a:r>
            <a:r>
              <a:rPr lang="en-US" altLang="ko-KR" sz="1800" dirty="0"/>
              <a:t>), and the </a:t>
            </a:r>
            <a:r>
              <a:rPr lang="en-US" altLang="ko-KR" sz="1800" dirty="0" err="1"/>
              <a:t>CheY</a:t>
            </a:r>
            <a:r>
              <a:rPr lang="en-US" altLang="ko-KR" sz="1800" dirty="0"/>
              <a:t>-like superfamily (</a:t>
            </a:r>
            <a:r>
              <a:rPr lang="en-US" altLang="ko-KR" sz="1800" dirty="0" err="1"/>
              <a:t>CheY</a:t>
            </a:r>
            <a:r>
              <a:rPr lang="en-US" altLang="ko-KR" sz="1800" dirty="0"/>
              <a:t>). For each superfamily, </a:t>
            </a:r>
            <a:r>
              <a:rPr lang="en-US" altLang="ko-KR" sz="1800" dirty="0" err="1">
                <a:solidFill>
                  <a:srgbClr val="3333CC"/>
                </a:solidFill>
              </a:rPr>
              <a:t>ProLLaMA</a:t>
            </a:r>
            <a:r>
              <a:rPr lang="en-US" altLang="ko-KR" sz="1800" dirty="0">
                <a:solidFill>
                  <a:srgbClr val="3333CC"/>
                </a:solidFill>
              </a:rPr>
              <a:t> generates 100 protein sequences. We randomly select 100 natural proteins from each of the four superfamilies as benchmarks for comparison. We employ </a:t>
            </a:r>
            <a:r>
              <a:rPr lang="en-US" altLang="ko-KR" sz="1800" dirty="0" err="1">
                <a:solidFill>
                  <a:srgbClr val="3333CC"/>
                </a:solidFill>
              </a:rPr>
              <a:t>Foldseek</a:t>
            </a:r>
            <a:r>
              <a:rPr lang="en-US" altLang="ko-KR" sz="1800" dirty="0">
                <a:solidFill>
                  <a:srgbClr val="3333CC"/>
                </a:solidFill>
              </a:rPr>
              <a:t>[47] to compare generated proteins with natural ones.</a:t>
            </a:r>
          </a:p>
          <a:p>
            <a:pPr marL="0" indent="0" algn="just">
              <a:buNone/>
            </a:pPr>
            <a:r>
              <a:rPr lang="en-US" altLang="ko-KR" sz="1800" dirty="0"/>
              <a:t>The results shown in Table 3 demonstrate that </a:t>
            </a:r>
            <a:r>
              <a:rPr lang="en-US" altLang="ko-KR" sz="1800" dirty="0" err="1">
                <a:solidFill>
                  <a:srgbClr val="3333CC"/>
                </a:solidFill>
              </a:rPr>
              <a:t>ProLLaMA</a:t>
            </a:r>
            <a:r>
              <a:rPr lang="en-US" altLang="ko-KR" sz="1800" dirty="0">
                <a:solidFill>
                  <a:srgbClr val="3333CC"/>
                </a:solidFill>
              </a:rPr>
              <a:t> can generate desired protein sequences based on instructions that specify the required functionalities, confirming the capability for controllable generation</a:t>
            </a:r>
            <a:r>
              <a:rPr lang="en-US" altLang="ko-KR" sz="1800" dirty="0"/>
              <a:t>. For SAM-MT, the TM-scores of our generated sequences exceed 0.7; for TPHD and </a:t>
            </a:r>
            <a:r>
              <a:rPr lang="en-US" altLang="ko-KR" sz="1800" dirty="0" err="1"/>
              <a:t>CheY</a:t>
            </a:r>
            <a:r>
              <a:rPr lang="en-US" altLang="ko-KR" sz="1800" dirty="0"/>
              <a:t>, they are over 0.8; and for </a:t>
            </a:r>
            <a:r>
              <a:rPr lang="en-US" altLang="ko-KR" sz="1800" dirty="0" err="1"/>
              <a:t>Trx</a:t>
            </a:r>
            <a:r>
              <a:rPr lang="en-US" altLang="ko-KR" sz="1800" dirty="0"/>
              <a:t>, they surpass 0.9. The high TM-score indicates that the structures of the generated proteins closely resemble those of natural proteins in the same superfamily, implying functional similarity. For SAM-MT, TPHD, </a:t>
            </a:r>
            <a:r>
              <a:rPr lang="en-US" altLang="ko-KR" sz="1800" dirty="0" err="1"/>
              <a:t>Trx</a:t>
            </a:r>
            <a:r>
              <a:rPr lang="en-US" altLang="ko-KR" sz="1800" dirty="0"/>
              <a:t>, and </a:t>
            </a:r>
            <a:r>
              <a:rPr lang="en-US" altLang="ko-KR" sz="1800" dirty="0" err="1"/>
              <a:t>CheY</a:t>
            </a:r>
            <a:r>
              <a:rPr lang="en-US" altLang="ko-KR" sz="1800" dirty="0"/>
              <a:t>, all of the H-prob values are close to or even equal to 100%, indicating that the generated proteins are homologous to natural proteins and belong to the same superfamily. In summary, these provide strong evidence that the </a:t>
            </a:r>
            <a:r>
              <a:rPr lang="en-US" altLang="ko-KR" sz="1800" dirty="0">
                <a:solidFill>
                  <a:srgbClr val="3333CC"/>
                </a:solidFill>
              </a:rPr>
              <a:t>protein generation of </a:t>
            </a:r>
            <a:r>
              <a:rPr lang="en-US" altLang="ko-KR" sz="1800" dirty="0" err="1">
                <a:solidFill>
                  <a:srgbClr val="3333CC"/>
                </a:solidFill>
              </a:rPr>
              <a:t>ProLLaMA</a:t>
            </a:r>
            <a:r>
              <a:rPr lang="en-US" altLang="ko-KR" sz="1800" dirty="0">
                <a:solidFill>
                  <a:srgbClr val="3333CC"/>
                </a:solidFill>
              </a:rPr>
              <a:t> is controllable under instructions. In contrast, other models exhibit low TM-score and very low H-Prob due to their uncontrollable generation</a:t>
            </a:r>
            <a:endParaRPr lang="ko-KR" altLang="en-US" sz="1800" dirty="0">
              <a:solidFill>
                <a:srgbClr val="3333CC"/>
              </a:solidFill>
            </a:endParaRPr>
          </a:p>
        </p:txBody>
      </p:sp>
    </p:spTree>
    <p:extLst>
      <p:ext uri="{BB962C8B-B14F-4D97-AF65-F5344CB8AC3E}">
        <p14:creationId xmlns:p14="http://schemas.microsoft.com/office/powerpoint/2010/main" val="4150081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F8242F-E740-A527-9455-0E20DB216616}"/>
              </a:ext>
            </a:extLst>
          </p:cNvPr>
          <p:cNvSpPr>
            <a:spLocks noGrp="1"/>
          </p:cNvSpPr>
          <p:nvPr>
            <p:ph type="title"/>
          </p:nvPr>
        </p:nvSpPr>
        <p:spPr/>
        <p:txBody>
          <a:bodyPr/>
          <a:lstStyle/>
          <a:p>
            <a:r>
              <a:rPr lang="en-US" altLang="ko-KR" dirty="0"/>
              <a:t>Controllable Protein Generation</a:t>
            </a:r>
            <a:endParaRPr lang="ko-KR" altLang="en-US" dirty="0"/>
          </a:p>
        </p:txBody>
      </p:sp>
      <p:pic>
        <p:nvPicPr>
          <p:cNvPr id="5" name="그림 4">
            <a:extLst>
              <a:ext uri="{FF2B5EF4-FFF2-40B4-BE49-F238E27FC236}">
                <a16:creationId xmlns:a16="http://schemas.microsoft.com/office/drawing/2014/main" id="{E58A379E-23AA-2DA7-8097-985185AAEA38}"/>
              </a:ext>
            </a:extLst>
          </p:cNvPr>
          <p:cNvPicPr>
            <a:picLocks noChangeAspect="1"/>
          </p:cNvPicPr>
          <p:nvPr/>
        </p:nvPicPr>
        <p:blipFill>
          <a:blip r:embed="rId2"/>
          <a:stretch>
            <a:fillRect/>
          </a:stretch>
        </p:blipFill>
        <p:spPr>
          <a:xfrm>
            <a:off x="1973363" y="1761645"/>
            <a:ext cx="8245274" cy="3334710"/>
          </a:xfrm>
          <a:prstGeom prst="rect">
            <a:avLst/>
          </a:prstGeom>
        </p:spPr>
      </p:pic>
    </p:spTree>
    <p:extLst>
      <p:ext uri="{BB962C8B-B14F-4D97-AF65-F5344CB8AC3E}">
        <p14:creationId xmlns:p14="http://schemas.microsoft.com/office/powerpoint/2010/main" val="878744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70F1F3B-5FD3-4CAC-FD40-4017764599DE}"/>
              </a:ext>
            </a:extLst>
          </p:cNvPr>
          <p:cNvSpPr>
            <a:spLocks noGrp="1"/>
          </p:cNvSpPr>
          <p:nvPr>
            <p:ph type="title"/>
          </p:nvPr>
        </p:nvSpPr>
        <p:spPr/>
        <p:txBody>
          <a:bodyPr/>
          <a:lstStyle/>
          <a:p>
            <a:r>
              <a:rPr lang="en-US" altLang="ko-KR" dirty="0"/>
              <a:t>Abstract</a:t>
            </a:r>
            <a:endParaRPr lang="ko-KR" altLang="en-US" dirty="0"/>
          </a:p>
        </p:txBody>
      </p:sp>
      <p:sp>
        <p:nvSpPr>
          <p:cNvPr id="3" name="내용 개체 틀 2">
            <a:extLst>
              <a:ext uri="{FF2B5EF4-FFF2-40B4-BE49-F238E27FC236}">
                <a16:creationId xmlns:a16="http://schemas.microsoft.com/office/drawing/2014/main" id="{F6F21066-A97B-FDC3-1400-E5FCFF6EDF64}"/>
              </a:ext>
            </a:extLst>
          </p:cNvPr>
          <p:cNvSpPr>
            <a:spLocks noGrp="1"/>
          </p:cNvSpPr>
          <p:nvPr>
            <p:ph idx="1"/>
          </p:nvPr>
        </p:nvSpPr>
        <p:spPr/>
        <p:txBody>
          <a:bodyPr/>
          <a:lstStyle/>
          <a:p>
            <a:r>
              <a:rPr lang="en-US" altLang="ko-KR" dirty="0"/>
              <a:t>Problems of current PLM’s</a:t>
            </a:r>
          </a:p>
          <a:p>
            <a:pPr lvl="1"/>
            <a:r>
              <a:rPr lang="en-US" altLang="ko-KR" dirty="0"/>
              <a:t>the lack of natural language capabilities</a:t>
            </a:r>
          </a:p>
          <a:p>
            <a:pPr lvl="1"/>
            <a:r>
              <a:rPr lang="en-US" altLang="ko-KR" dirty="0"/>
              <a:t>insufficient instruction understanding</a:t>
            </a:r>
          </a:p>
          <a:p>
            <a:pPr lvl="1"/>
            <a:r>
              <a:rPr lang="en-US" altLang="ko-KR" dirty="0"/>
              <a:t>high training resource demands</a:t>
            </a:r>
          </a:p>
          <a:p>
            <a:r>
              <a:rPr lang="en-US" altLang="ko-KR" dirty="0"/>
              <a:t>Propose</a:t>
            </a:r>
          </a:p>
          <a:p>
            <a:pPr lvl="1"/>
            <a:r>
              <a:rPr lang="en-US" altLang="ko-KR" sz="2400" dirty="0"/>
              <a:t>a training framework to transform any </a:t>
            </a:r>
            <a:r>
              <a:rPr lang="en-US" altLang="ko-KR" sz="2400" i="1" dirty="0">
                <a:solidFill>
                  <a:srgbClr val="3333CC"/>
                </a:solidFill>
              </a:rPr>
              <a:t>general LLM into a PLM capable of handling multiple PLP tasks</a:t>
            </a:r>
          </a:p>
          <a:p>
            <a:pPr lvl="2"/>
            <a:r>
              <a:rPr lang="en-US" altLang="ko-KR" dirty="0"/>
              <a:t>Protein language pruning for efficiency</a:t>
            </a:r>
          </a:p>
          <a:p>
            <a:pPr lvl="2"/>
            <a:r>
              <a:rPr lang="en-US" altLang="ko-KR" dirty="0"/>
              <a:t>Create </a:t>
            </a:r>
            <a:r>
              <a:rPr lang="en-US" altLang="ko-KR" sz="2000" dirty="0"/>
              <a:t>multi-task instruction dataset </a:t>
            </a:r>
            <a:endParaRPr lang="en-US" altLang="ko-KR" dirty="0"/>
          </a:p>
          <a:p>
            <a:pPr lvl="2"/>
            <a:endParaRPr lang="en-US" altLang="ko-KR" dirty="0"/>
          </a:p>
        </p:txBody>
      </p:sp>
    </p:spTree>
    <p:extLst>
      <p:ext uri="{BB962C8B-B14F-4D97-AF65-F5344CB8AC3E}">
        <p14:creationId xmlns:p14="http://schemas.microsoft.com/office/powerpoint/2010/main" val="1461058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8D41AFE-6F71-ACC2-554A-23E78AD08A03}"/>
              </a:ext>
            </a:extLst>
          </p:cNvPr>
          <p:cNvSpPr>
            <a:spLocks noGrp="1"/>
          </p:cNvSpPr>
          <p:nvPr>
            <p:ph type="title"/>
          </p:nvPr>
        </p:nvSpPr>
        <p:spPr/>
        <p:txBody>
          <a:bodyPr/>
          <a:lstStyle/>
          <a:p>
            <a:r>
              <a:rPr lang="en-US" altLang="ko-KR" dirty="0"/>
              <a:t>Controllable Protein Generation</a:t>
            </a:r>
            <a:endParaRPr lang="ko-KR" altLang="en-US" dirty="0"/>
          </a:p>
        </p:txBody>
      </p:sp>
      <p:sp>
        <p:nvSpPr>
          <p:cNvPr id="3" name="내용 개체 틀 2">
            <a:extLst>
              <a:ext uri="{FF2B5EF4-FFF2-40B4-BE49-F238E27FC236}">
                <a16:creationId xmlns:a16="http://schemas.microsoft.com/office/drawing/2014/main" id="{EB79461D-7DC0-2372-4DEE-EE8BC7AF31BA}"/>
              </a:ext>
            </a:extLst>
          </p:cNvPr>
          <p:cNvSpPr>
            <a:spLocks noGrp="1"/>
          </p:cNvSpPr>
          <p:nvPr>
            <p:ph idx="1"/>
          </p:nvPr>
        </p:nvSpPr>
        <p:spPr/>
        <p:txBody>
          <a:bodyPr>
            <a:normAutofit/>
          </a:bodyPr>
          <a:lstStyle/>
          <a:p>
            <a:pPr marL="0" indent="0" algn="just">
              <a:buNone/>
            </a:pPr>
            <a:r>
              <a:rPr lang="en-US" altLang="ko-KR" sz="1800" dirty="0"/>
              <a:t>We also conduct another experiment. We provide residues of natural proteins belonging to the superfamily to ESM-1b, allowing ESM-1b to complete these sequences, rather than generating them from scratch as done previously. As seen in Table 3, </a:t>
            </a:r>
            <a:r>
              <a:rPr lang="en-US" altLang="ko-KR" sz="1800" dirty="0">
                <a:solidFill>
                  <a:srgbClr val="3333CC"/>
                </a:solidFill>
              </a:rPr>
              <a:t>with more residues provided, the proteins generated by ESM-1b increasingly exhibit the characteristics of the corresponding superfamily. Even so, it still does not surpass </a:t>
            </a:r>
            <a:r>
              <a:rPr lang="en-US" altLang="ko-KR" sz="1800" dirty="0" err="1">
                <a:solidFill>
                  <a:srgbClr val="3333CC"/>
                </a:solidFill>
              </a:rPr>
              <a:t>ProLLaMA</a:t>
            </a:r>
            <a:r>
              <a:rPr lang="en-US" altLang="ko-KR" sz="1800" dirty="0">
                <a:solidFill>
                  <a:srgbClr val="3333CC"/>
                </a:solidFill>
              </a:rPr>
              <a:t>.</a:t>
            </a:r>
            <a:r>
              <a:rPr lang="en-US" altLang="ko-KR" sz="1800" dirty="0"/>
              <a:t> Higher TM-score and H-prob indicate that, under instruction control, </a:t>
            </a:r>
            <a:r>
              <a:rPr lang="en-US" altLang="ko-KR" sz="1800" dirty="0" err="1"/>
              <a:t>ProLLaMA’s</a:t>
            </a:r>
            <a:r>
              <a:rPr lang="en-US" altLang="ko-KR" sz="1800" dirty="0"/>
              <a:t> de novo protein generation even outperforms the non-de novo generation by ESM-1b, which is provided with 75% of the residues. These results indicate that </a:t>
            </a:r>
            <a:r>
              <a:rPr lang="en-US" altLang="ko-KR" sz="1800" dirty="0" err="1"/>
              <a:t>ProLLaMA</a:t>
            </a:r>
            <a:r>
              <a:rPr lang="en-US" altLang="ko-KR" sz="1800" dirty="0"/>
              <a:t> can effectively capture structural and evolutionary relationships (as reflected by TM-score and H-prob) solely through learning from text and sequences.</a:t>
            </a:r>
          </a:p>
          <a:p>
            <a:pPr marL="0" indent="0" algn="just">
              <a:buNone/>
            </a:pPr>
            <a:r>
              <a:rPr lang="en-US" altLang="ko-KR" sz="1800" dirty="0"/>
              <a:t>Additionally, using natural proteins as a benchmark, we assess </a:t>
            </a:r>
            <a:r>
              <a:rPr lang="en-US" altLang="ko-KR" sz="1800" dirty="0" err="1"/>
              <a:t>pLDDT</a:t>
            </a:r>
            <a:r>
              <a:rPr lang="en-US" altLang="ko-KR" sz="1800" dirty="0"/>
              <a:t>, SC-Perp, and TM-score of proteins generated by </a:t>
            </a:r>
            <a:r>
              <a:rPr lang="en-US" altLang="ko-KR" sz="1800" dirty="0" err="1"/>
              <a:t>ProLLaMA</a:t>
            </a:r>
            <a:r>
              <a:rPr lang="en-US" altLang="ko-KR" sz="1800" dirty="0"/>
              <a:t>. Figure 4(D) shows that for </a:t>
            </a:r>
            <a:r>
              <a:rPr lang="en-US" altLang="ko-KR" sz="1800" dirty="0" err="1"/>
              <a:t>CheY</a:t>
            </a:r>
            <a:r>
              <a:rPr lang="en-US" altLang="ko-KR" sz="1800" dirty="0"/>
              <a:t>, TPHD, </a:t>
            </a:r>
            <a:r>
              <a:rPr lang="en-US" altLang="ko-KR" sz="1800" dirty="0" err="1"/>
              <a:t>Trx</a:t>
            </a:r>
            <a:r>
              <a:rPr lang="en-US" altLang="ko-KR" sz="1800" dirty="0"/>
              <a:t>, and SAM-MT, the average </a:t>
            </a:r>
            <a:r>
              <a:rPr lang="en-US" altLang="ko-KR" sz="1800" dirty="0" err="1"/>
              <a:t>pLDDT</a:t>
            </a:r>
            <a:r>
              <a:rPr lang="en-US" altLang="ko-KR" sz="1800" dirty="0"/>
              <a:t> of generated proteins is only 19.0%, 1.41%, 10.9%, and 10.3% lower than that of natural proteins, respectively. Figure 4(E) shows that for TPHD and SAM-MT, the average SC-Perp is 5.66% and 5.06% lower; for </a:t>
            </a:r>
            <a:r>
              <a:rPr lang="en-US" altLang="ko-KR" sz="1800" dirty="0" err="1"/>
              <a:t>Trx</a:t>
            </a:r>
            <a:r>
              <a:rPr lang="en-US" altLang="ko-KR" sz="1800" dirty="0"/>
              <a:t> and </a:t>
            </a:r>
            <a:r>
              <a:rPr lang="en-US" altLang="ko-KR" sz="1800" dirty="0" err="1"/>
              <a:t>CheY</a:t>
            </a:r>
            <a:r>
              <a:rPr lang="en-US" altLang="ko-KR" sz="1800" dirty="0"/>
              <a:t>, the average SC-Perp is 7.58% and 14.92% higher. Figure 4(F) visualizes the TM-score, with scores near the maximum indicating a high degree of structural similarity. </a:t>
            </a:r>
            <a:r>
              <a:rPr lang="en-US" altLang="ko-KR" sz="1800" dirty="0">
                <a:solidFill>
                  <a:srgbClr val="3333CC"/>
                </a:solidFill>
              </a:rPr>
              <a:t>These findings indicate that proteins generated by </a:t>
            </a:r>
            <a:r>
              <a:rPr lang="en-US" altLang="ko-KR" sz="1800" dirty="0" err="1">
                <a:solidFill>
                  <a:srgbClr val="3333CC"/>
                </a:solidFill>
              </a:rPr>
              <a:t>ProLLaMA</a:t>
            </a:r>
            <a:r>
              <a:rPr lang="en-US" altLang="ko-KR" sz="1800" dirty="0">
                <a:solidFill>
                  <a:srgbClr val="3333CC"/>
                </a:solidFill>
              </a:rPr>
              <a:t> are roughly comparable to their natural counterparts in the same superfamily. </a:t>
            </a:r>
            <a:endParaRPr lang="ko-KR" altLang="en-US" sz="1800" dirty="0">
              <a:solidFill>
                <a:srgbClr val="3333CC"/>
              </a:solidFill>
            </a:endParaRPr>
          </a:p>
        </p:txBody>
      </p:sp>
    </p:spTree>
    <p:extLst>
      <p:ext uri="{BB962C8B-B14F-4D97-AF65-F5344CB8AC3E}">
        <p14:creationId xmlns:p14="http://schemas.microsoft.com/office/powerpoint/2010/main" val="4236872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914395E-302B-0C7C-2CBC-1CC153E46CBB}"/>
              </a:ext>
            </a:extLst>
          </p:cNvPr>
          <p:cNvSpPr>
            <a:spLocks noGrp="1"/>
          </p:cNvSpPr>
          <p:nvPr>
            <p:ph type="title"/>
          </p:nvPr>
        </p:nvSpPr>
        <p:spPr/>
        <p:txBody>
          <a:bodyPr/>
          <a:lstStyle/>
          <a:p>
            <a:r>
              <a:rPr lang="en-US" altLang="ko-KR" dirty="0"/>
              <a:t>Controllable Protein Generation</a:t>
            </a:r>
            <a:endParaRPr lang="ko-KR" altLang="en-US" dirty="0"/>
          </a:p>
        </p:txBody>
      </p:sp>
      <p:sp>
        <p:nvSpPr>
          <p:cNvPr id="3" name="내용 개체 틀 2">
            <a:extLst>
              <a:ext uri="{FF2B5EF4-FFF2-40B4-BE49-F238E27FC236}">
                <a16:creationId xmlns:a16="http://schemas.microsoft.com/office/drawing/2014/main" id="{DC45E6B2-F8C1-E828-98D5-5067CC14DD63}"/>
              </a:ext>
            </a:extLst>
          </p:cNvPr>
          <p:cNvSpPr>
            <a:spLocks noGrp="1"/>
          </p:cNvSpPr>
          <p:nvPr>
            <p:ph idx="1"/>
          </p:nvPr>
        </p:nvSpPr>
        <p:spPr>
          <a:xfrm>
            <a:off x="838199" y="4559300"/>
            <a:ext cx="10515600" cy="1770063"/>
          </a:xfrm>
        </p:spPr>
        <p:txBody>
          <a:bodyPr>
            <a:normAutofit/>
          </a:bodyPr>
          <a:lstStyle/>
          <a:p>
            <a:pPr marL="0" indent="0" algn="just">
              <a:buNone/>
            </a:pPr>
            <a:r>
              <a:rPr lang="en-US" altLang="ko-KR" sz="1800" dirty="0"/>
              <a:t>In Figure 5, we visualize four examples of proteins generated by </a:t>
            </a:r>
            <a:r>
              <a:rPr lang="en-US" altLang="ko-KR" sz="1800" dirty="0" err="1"/>
              <a:t>ProLLaMA</a:t>
            </a:r>
            <a:r>
              <a:rPr lang="en-US" altLang="ko-KR" sz="1800" dirty="0"/>
              <a:t> (colored in blue) alongside the most structurally similar natural proteins from PDB (colored in yellow). The significant overlap in 3D structures and the high TM-score confirm structural similarity. Low Seq-ident indicates sequence diversity. </a:t>
            </a:r>
            <a:r>
              <a:rPr lang="en-US" altLang="ko-KR" sz="1800" dirty="0">
                <a:solidFill>
                  <a:srgbClr val="3333CC"/>
                </a:solidFill>
              </a:rPr>
              <a:t>In summary, through controllable protein generation, </a:t>
            </a:r>
            <a:r>
              <a:rPr lang="en-US" altLang="ko-KR" sz="1800" dirty="0" err="1">
                <a:solidFill>
                  <a:srgbClr val="3333CC"/>
                </a:solidFill>
              </a:rPr>
              <a:t>ProLLaMA</a:t>
            </a:r>
            <a:r>
              <a:rPr lang="en-US" altLang="ko-KR" sz="1800" dirty="0">
                <a:solidFill>
                  <a:srgbClr val="3333CC"/>
                </a:solidFill>
              </a:rPr>
              <a:t> is capable of generating desired proteins with structures similar to natural proteins, yet with novel sequences. </a:t>
            </a:r>
            <a:endParaRPr lang="ko-KR" altLang="en-US" sz="1800" dirty="0">
              <a:solidFill>
                <a:srgbClr val="3333CC"/>
              </a:solidFill>
            </a:endParaRPr>
          </a:p>
        </p:txBody>
      </p:sp>
      <p:pic>
        <p:nvPicPr>
          <p:cNvPr id="5" name="그림 4">
            <a:extLst>
              <a:ext uri="{FF2B5EF4-FFF2-40B4-BE49-F238E27FC236}">
                <a16:creationId xmlns:a16="http://schemas.microsoft.com/office/drawing/2014/main" id="{5AB5F217-D86F-419E-201A-D959ECFFF0BA}"/>
              </a:ext>
            </a:extLst>
          </p:cNvPr>
          <p:cNvPicPr>
            <a:picLocks noChangeAspect="1"/>
          </p:cNvPicPr>
          <p:nvPr/>
        </p:nvPicPr>
        <p:blipFill>
          <a:blip r:embed="rId2"/>
          <a:stretch>
            <a:fillRect/>
          </a:stretch>
        </p:blipFill>
        <p:spPr>
          <a:xfrm>
            <a:off x="727913" y="1658936"/>
            <a:ext cx="10736173" cy="1867161"/>
          </a:xfrm>
          <a:prstGeom prst="rect">
            <a:avLst/>
          </a:prstGeom>
        </p:spPr>
      </p:pic>
      <p:sp>
        <p:nvSpPr>
          <p:cNvPr id="7" name="TextBox 6">
            <a:extLst>
              <a:ext uri="{FF2B5EF4-FFF2-40B4-BE49-F238E27FC236}">
                <a16:creationId xmlns:a16="http://schemas.microsoft.com/office/drawing/2014/main" id="{087A6196-F795-A12E-96C3-2CEF40C5AE63}"/>
              </a:ext>
            </a:extLst>
          </p:cNvPr>
          <p:cNvSpPr txBox="1"/>
          <p:nvPr/>
        </p:nvSpPr>
        <p:spPr>
          <a:xfrm>
            <a:off x="838199" y="3483570"/>
            <a:ext cx="10458450" cy="830997"/>
          </a:xfrm>
          <a:prstGeom prst="rect">
            <a:avLst/>
          </a:prstGeom>
          <a:noFill/>
        </p:spPr>
        <p:txBody>
          <a:bodyPr wrap="square">
            <a:spAutoFit/>
          </a:bodyPr>
          <a:lstStyle/>
          <a:p>
            <a:pPr algn="just"/>
            <a:r>
              <a:rPr lang="en-US" altLang="ko-KR" sz="1600" dirty="0">
                <a:latin typeface="+mj-ea"/>
                <a:ea typeface="+mj-ea"/>
              </a:rPr>
              <a:t>Figure 5: Protein visualization. Four proteins of controllable generation by </a:t>
            </a:r>
            <a:r>
              <a:rPr lang="en-US" altLang="ko-KR" sz="1600" dirty="0" err="1">
                <a:latin typeface="+mj-ea"/>
                <a:ea typeface="+mj-ea"/>
              </a:rPr>
              <a:t>ProLLaMA</a:t>
            </a:r>
            <a:r>
              <a:rPr lang="en-US" altLang="ko-KR" sz="1600" dirty="0">
                <a:latin typeface="+mj-ea"/>
                <a:ea typeface="+mj-ea"/>
              </a:rPr>
              <a:t> using SAM-MT, TPHD, </a:t>
            </a:r>
            <a:r>
              <a:rPr lang="en-US" altLang="ko-KR" sz="1600" dirty="0" err="1">
                <a:latin typeface="+mj-ea"/>
                <a:ea typeface="+mj-ea"/>
              </a:rPr>
              <a:t>Trx</a:t>
            </a:r>
            <a:r>
              <a:rPr lang="en-US" altLang="ko-KR" sz="1600" dirty="0">
                <a:latin typeface="+mj-ea"/>
                <a:ea typeface="+mj-ea"/>
              </a:rPr>
              <a:t>, and </a:t>
            </a:r>
            <a:r>
              <a:rPr lang="en-US" altLang="ko-KR" sz="1600" dirty="0" err="1">
                <a:latin typeface="+mj-ea"/>
                <a:ea typeface="+mj-ea"/>
              </a:rPr>
              <a:t>CheY</a:t>
            </a:r>
            <a:r>
              <a:rPr lang="en-US" altLang="ko-KR" sz="1600" dirty="0">
                <a:latin typeface="+mj-ea"/>
                <a:ea typeface="+mj-ea"/>
              </a:rPr>
              <a:t> as instructions. Blue is generated proteins, and yellow is natural. They are similar in structure but different in sequence. </a:t>
            </a:r>
            <a:endParaRPr lang="ko-KR" altLang="en-US" sz="1600" dirty="0">
              <a:latin typeface="+mj-ea"/>
              <a:ea typeface="+mj-ea"/>
            </a:endParaRPr>
          </a:p>
        </p:txBody>
      </p:sp>
    </p:spTree>
    <p:extLst>
      <p:ext uri="{BB962C8B-B14F-4D97-AF65-F5344CB8AC3E}">
        <p14:creationId xmlns:p14="http://schemas.microsoft.com/office/powerpoint/2010/main" val="22791725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A9FA07-1753-264A-7C75-861BFD7261F1}"/>
              </a:ext>
            </a:extLst>
          </p:cNvPr>
          <p:cNvSpPr>
            <a:spLocks noGrp="1"/>
          </p:cNvSpPr>
          <p:nvPr>
            <p:ph type="title"/>
          </p:nvPr>
        </p:nvSpPr>
        <p:spPr/>
        <p:txBody>
          <a:bodyPr/>
          <a:lstStyle/>
          <a:p>
            <a:r>
              <a:rPr lang="en-US" altLang="ko-KR" dirty="0"/>
              <a:t>Property Prediction</a:t>
            </a:r>
            <a:endParaRPr lang="ko-KR" altLang="en-US" dirty="0"/>
          </a:p>
        </p:txBody>
      </p:sp>
      <p:sp>
        <p:nvSpPr>
          <p:cNvPr id="3" name="내용 개체 틀 2">
            <a:extLst>
              <a:ext uri="{FF2B5EF4-FFF2-40B4-BE49-F238E27FC236}">
                <a16:creationId xmlns:a16="http://schemas.microsoft.com/office/drawing/2014/main" id="{8ADE974B-C3F4-630E-9D83-2A655483BE71}"/>
              </a:ext>
            </a:extLst>
          </p:cNvPr>
          <p:cNvSpPr>
            <a:spLocks noGrp="1"/>
          </p:cNvSpPr>
          <p:nvPr>
            <p:ph idx="1"/>
          </p:nvPr>
        </p:nvSpPr>
        <p:spPr/>
        <p:txBody>
          <a:bodyPr>
            <a:normAutofit/>
          </a:bodyPr>
          <a:lstStyle/>
          <a:p>
            <a:pPr marL="0" indent="0" algn="just">
              <a:buNone/>
            </a:pPr>
            <a:r>
              <a:rPr lang="en-US" altLang="ko-KR" sz="1800" dirty="0"/>
              <a:t>We use the test dataset to evaluate whether </a:t>
            </a:r>
            <a:r>
              <a:rPr lang="en-US" altLang="ko-KR" sz="1800" dirty="0" err="1"/>
              <a:t>ProLLaMA</a:t>
            </a:r>
            <a:r>
              <a:rPr lang="en-US" altLang="ko-KR" sz="1800" dirty="0"/>
              <a:t> can predict the superfamily to which a given protein belongs. The test dataset consists of 10,000 samples. </a:t>
            </a:r>
            <a:r>
              <a:rPr lang="en-US" altLang="ko-KR" sz="1800" dirty="0">
                <a:solidFill>
                  <a:srgbClr val="3333CC"/>
                </a:solidFill>
              </a:rPr>
              <a:t>Although </a:t>
            </a:r>
            <a:r>
              <a:rPr lang="en-US" altLang="ko-KR" sz="1800" dirty="0" err="1">
                <a:solidFill>
                  <a:srgbClr val="3333CC"/>
                </a:solidFill>
              </a:rPr>
              <a:t>ProLLaMA</a:t>
            </a:r>
            <a:r>
              <a:rPr lang="en-US" altLang="ko-KR" sz="1800" dirty="0">
                <a:solidFill>
                  <a:srgbClr val="3333CC"/>
                </a:solidFill>
              </a:rPr>
              <a:t> performs a classification task here, it is more complex than typical ones. The key difference is that </a:t>
            </a:r>
            <a:r>
              <a:rPr lang="en-US" altLang="ko-KR" sz="1800" dirty="0">
                <a:solidFill>
                  <a:srgbClr val="FF0000"/>
                </a:solidFill>
              </a:rPr>
              <a:t>typical classification tasks require models to output a fixed label</a:t>
            </a:r>
            <a:r>
              <a:rPr lang="en-US" altLang="ko-KR" sz="1800" dirty="0">
                <a:solidFill>
                  <a:srgbClr val="3333CC"/>
                </a:solidFill>
              </a:rPr>
              <a:t>, often in one-hot encoding. In contrast, </a:t>
            </a:r>
            <a:r>
              <a:rPr lang="en-US" altLang="ko-KR" sz="1800" dirty="0" err="1">
                <a:solidFill>
                  <a:srgbClr val="3333CC"/>
                </a:solidFill>
              </a:rPr>
              <a:t>ProLLaMA</a:t>
            </a:r>
            <a:r>
              <a:rPr lang="en-US" altLang="ko-KR" sz="1800" dirty="0">
                <a:solidFill>
                  <a:srgbClr val="3333CC"/>
                </a:solidFill>
              </a:rPr>
              <a:t> outputs the text</a:t>
            </a:r>
            <a:r>
              <a:rPr lang="en-US" altLang="ko-KR" sz="1800" dirty="0"/>
              <a:t>. The advantage of the latter lies in its flexibility, such as the ability to easily handle situations where a sample belongs to multiple categories simultaneously. However, this increases task difficulty due to the much larger number of potential classification categories.</a:t>
            </a:r>
          </a:p>
          <a:p>
            <a:pPr marL="0" indent="0" algn="just">
              <a:buNone/>
            </a:pPr>
            <a:r>
              <a:rPr lang="en-US" altLang="ko-KR" sz="1800" dirty="0"/>
              <a:t>Even so, as shown in Table 5, </a:t>
            </a:r>
            <a:r>
              <a:rPr lang="en-US" altLang="ko-KR" sz="1800" dirty="0" err="1">
                <a:solidFill>
                  <a:srgbClr val="3333CC"/>
                </a:solidFill>
              </a:rPr>
              <a:t>ProLLaMA</a:t>
            </a:r>
            <a:r>
              <a:rPr lang="en-US" altLang="ko-KR" sz="1800" dirty="0">
                <a:solidFill>
                  <a:srgbClr val="3333CC"/>
                </a:solidFill>
              </a:rPr>
              <a:t> generates superfamily descriptions that exactly match the real descriptions in 62% of the test dataset</a:t>
            </a:r>
            <a:r>
              <a:rPr lang="en-US" altLang="ko-KR" sz="1800" dirty="0"/>
              <a:t>. In addition, Table 4 illustrates </a:t>
            </a:r>
            <a:r>
              <a:rPr lang="en-US" altLang="ko-KR" sz="1800" dirty="0" err="1"/>
              <a:t>ProLLaMA’s</a:t>
            </a:r>
            <a:r>
              <a:rPr lang="en-US" altLang="ko-KR" sz="1800" dirty="0"/>
              <a:t> performance on ten specific superfamilies. The recall value exceeds 0.9 in all the ten superfamilies and the F1-score exceeds 0.8 in nine superfamilies. The calculation formulas for these metrics can be found in Appendix A.5. Additional experiments on protein solubility prediction using </a:t>
            </a:r>
            <a:r>
              <a:rPr lang="en-US" altLang="ko-KR" sz="1800" dirty="0" err="1"/>
              <a:t>ProLLaMA</a:t>
            </a:r>
            <a:r>
              <a:rPr lang="en-US" altLang="ko-KR" sz="1800" dirty="0"/>
              <a:t> can be found in Appendix A.7. </a:t>
            </a:r>
            <a:endParaRPr lang="ko-KR" altLang="en-US" sz="1800" dirty="0"/>
          </a:p>
        </p:txBody>
      </p:sp>
      <p:pic>
        <p:nvPicPr>
          <p:cNvPr id="6" name="그림 5">
            <a:extLst>
              <a:ext uri="{FF2B5EF4-FFF2-40B4-BE49-F238E27FC236}">
                <a16:creationId xmlns:a16="http://schemas.microsoft.com/office/drawing/2014/main" id="{FD763D46-12D2-C361-853F-3EFED466D11B}"/>
              </a:ext>
            </a:extLst>
          </p:cNvPr>
          <p:cNvPicPr>
            <a:picLocks noChangeAspect="1"/>
          </p:cNvPicPr>
          <p:nvPr/>
        </p:nvPicPr>
        <p:blipFill>
          <a:blip r:embed="rId2"/>
          <a:stretch>
            <a:fillRect/>
          </a:stretch>
        </p:blipFill>
        <p:spPr>
          <a:xfrm>
            <a:off x="2320898" y="5122507"/>
            <a:ext cx="7763958" cy="1209844"/>
          </a:xfrm>
          <a:prstGeom prst="rect">
            <a:avLst/>
          </a:prstGeom>
        </p:spPr>
      </p:pic>
    </p:spTree>
    <p:extLst>
      <p:ext uri="{BB962C8B-B14F-4D97-AF65-F5344CB8AC3E}">
        <p14:creationId xmlns:p14="http://schemas.microsoft.com/office/powerpoint/2010/main" val="32838749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86976E-713E-4FB4-67F3-BDA996D7610D}"/>
              </a:ext>
            </a:extLst>
          </p:cNvPr>
          <p:cNvSpPr>
            <a:spLocks noGrp="1"/>
          </p:cNvSpPr>
          <p:nvPr>
            <p:ph type="title"/>
          </p:nvPr>
        </p:nvSpPr>
        <p:spPr/>
        <p:txBody>
          <a:bodyPr/>
          <a:lstStyle/>
          <a:p>
            <a:r>
              <a:rPr lang="en-US" altLang="ko-KR" dirty="0"/>
              <a:t>Related Work</a:t>
            </a:r>
            <a:endParaRPr lang="ko-KR" altLang="en-US" dirty="0"/>
          </a:p>
        </p:txBody>
      </p:sp>
      <p:sp>
        <p:nvSpPr>
          <p:cNvPr id="3" name="내용 개체 틀 2">
            <a:extLst>
              <a:ext uri="{FF2B5EF4-FFF2-40B4-BE49-F238E27FC236}">
                <a16:creationId xmlns:a16="http://schemas.microsoft.com/office/drawing/2014/main" id="{25C775FD-8E51-5518-021F-724754494042}"/>
              </a:ext>
            </a:extLst>
          </p:cNvPr>
          <p:cNvSpPr>
            <a:spLocks noGrp="1"/>
          </p:cNvSpPr>
          <p:nvPr>
            <p:ph idx="1"/>
          </p:nvPr>
        </p:nvSpPr>
        <p:spPr/>
        <p:txBody>
          <a:bodyPr>
            <a:normAutofit/>
          </a:bodyPr>
          <a:lstStyle/>
          <a:p>
            <a:pPr marL="0" indent="0" algn="just">
              <a:buNone/>
            </a:pPr>
            <a:r>
              <a:rPr lang="en-US" altLang="ko-KR" sz="1800" b="1" dirty="0"/>
              <a:t>Protein Language Models</a:t>
            </a:r>
            <a:r>
              <a:rPr lang="en-US" altLang="ko-KR" sz="1800" dirty="0"/>
              <a:t>. Recognizing the similarity between natural language sequences and protein sequences, many methods from NLP have been applied to protein sequence data [48–51]. This has led to the development of PLMs, which are broadly categorized into two types [12, 52]: </a:t>
            </a:r>
            <a:r>
              <a:rPr lang="en-US" altLang="ko-KR" sz="1800" dirty="0" err="1"/>
              <a:t>AutoRegressive</a:t>
            </a:r>
            <a:r>
              <a:rPr lang="en-US" altLang="ko-KR" sz="1800" dirty="0"/>
              <a:t> (AR) PLMs and Auto-Encoder (AE) PLMs. AR PLMs adopt the decoder-only architecture and Causal Language Modeling (CLM) [53, 54]. They primarily concentrate on PLG [55, 17–19], with a minority also focusing on fitness prediction [10]. AE PLMs adopt the encoder-only architecture and Masked Language Modeling (MLM) [20–24]. They excel in PLU, with the learned protein representations being applied to downstream predictive tasks [29]. However, they face challenges in de novo protein generation. Our </a:t>
            </a:r>
            <a:r>
              <a:rPr lang="en-US" altLang="ko-KR" sz="1800" dirty="0" err="1"/>
              <a:t>ProLLaMA</a:t>
            </a:r>
            <a:r>
              <a:rPr lang="en-US" altLang="ko-KR" sz="1800" dirty="0"/>
              <a:t> is capable of multitasking, excelling in tasks that both of the above types specialize in, surpassing existing PLMs. This multitasking capability is achieved through instruction following, making it user-friendly. We have also noticed the recent emergence of scientific LLMs [13, 14, 56–58]. In Appendix A.10, we discuss the differences between these models and </a:t>
            </a:r>
            <a:r>
              <a:rPr lang="en-US" altLang="ko-KR" sz="1800" dirty="0" err="1"/>
              <a:t>ProLLaMA</a:t>
            </a:r>
            <a:r>
              <a:rPr lang="en-US" altLang="ko-KR" sz="1800" dirty="0"/>
              <a:t>.</a:t>
            </a:r>
            <a:endParaRPr lang="ko-KR" altLang="en-US" sz="1800" dirty="0"/>
          </a:p>
        </p:txBody>
      </p:sp>
    </p:spTree>
    <p:extLst>
      <p:ext uri="{BB962C8B-B14F-4D97-AF65-F5344CB8AC3E}">
        <p14:creationId xmlns:p14="http://schemas.microsoft.com/office/powerpoint/2010/main" val="3839190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DA20E-3CEA-862C-D388-B4006E62298A}"/>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64AF0B41-DCCB-050F-3B9F-26B31D340F0F}"/>
              </a:ext>
            </a:extLst>
          </p:cNvPr>
          <p:cNvSpPr>
            <a:spLocks noGrp="1"/>
          </p:cNvSpPr>
          <p:nvPr>
            <p:ph type="title"/>
          </p:nvPr>
        </p:nvSpPr>
        <p:spPr/>
        <p:txBody>
          <a:bodyPr/>
          <a:lstStyle/>
          <a:p>
            <a:r>
              <a:rPr lang="en-US" altLang="ko-KR" dirty="0"/>
              <a:t>Related Work</a:t>
            </a:r>
            <a:endParaRPr lang="ko-KR" altLang="en-US" dirty="0"/>
          </a:p>
        </p:txBody>
      </p:sp>
      <p:sp>
        <p:nvSpPr>
          <p:cNvPr id="3" name="내용 개체 틀 2">
            <a:extLst>
              <a:ext uri="{FF2B5EF4-FFF2-40B4-BE49-F238E27FC236}">
                <a16:creationId xmlns:a16="http://schemas.microsoft.com/office/drawing/2014/main" id="{617581C0-A3FD-C0DF-C2DA-DEE8E6C53007}"/>
              </a:ext>
            </a:extLst>
          </p:cNvPr>
          <p:cNvSpPr>
            <a:spLocks noGrp="1"/>
          </p:cNvSpPr>
          <p:nvPr>
            <p:ph idx="1"/>
          </p:nvPr>
        </p:nvSpPr>
        <p:spPr/>
        <p:txBody>
          <a:bodyPr>
            <a:normAutofit/>
          </a:bodyPr>
          <a:lstStyle/>
          <a:p>
            <a:pPr marL="0" indent="0" algn="just">
              <a:buNone/>
            </a:pPr>
            <a:r>
              <a:rPr lang="en-US" altLang="ko-KR" sz="1800" b="1" dirty="0"/>
              <a:t>Training LLMs. </a:t>
            </a:r>
            <a:r>
              <a:rPr lang="en-US" altLang="ko-KR" sz="1800" dirty="0"/>
              <a:t>There is a general training framework for LLMs [4], where LLMs are first pretrained on large-scale corpora [59] and then undergo instruction tuning to follow user instructions [60]. However, we believe that our proposed two-stage training framework differs in motivation and insights, as discussed in Appendix A.11. Considering the vast number of parameters in LLMs, various parameter-efficient techniques have been proposed to accelerate training and conserve memory [61, 62, 35, 63, 64], including </a:t>
            </a:r>
            <a:r>
              <a:rPr lang="en-US" altLang="ko-KR" sz="1800" dirty="0" err="1"/>
              <a:t>LoRA</a:t>
            </a:r>
            <a:r>
              <a:rPr lang="en-US" altLang="ko-KR" sz="1800" dirty="0"/>
              <a:t>. For the same reason, some vocabulary pruning methods have been studied [65], which rely on statistics specific to a provided dataset. This results in them being more time-consuming and failing to leverage the prior patterns of the dataset. In contrast, our PVP, derived from the prior data patterns, achieves excellent compression rates.</a:t>
            </a:r>
            <a:endParaRPr lang="ko-KR" altLang="en-US" sz="1800" dirty="0"/>
          </a:p>
        </p:txBody>
      </p:sp>
    </p:spTree>
    <p:extLst>
      <p:ext uri="{BB962C8B-B14F-4D97-AF65-F5344CB8AC3E}">
        <p14:creationId xmlns:p14="http://schemas.microsoft.com/office/powerpoint/2010/main" val="16070786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DB96AF-EC2E-CCBA-B892-99C6FD0308A9}"/>
              </a:ext>
            </a:extLst>
          </p:cNvPr>
          <p:cNvSpPr>
            <a:spLocks noGrp="1"/>
          </p:cNvSpPr>
          <p:nvPr>
            <p:ph type="title"/>
          </p:nvPr>
        </p:nvSpPr>
        <p:spPr/>
        <p:txBody>
          <a:bodyPr/>
          <a:lstStyle/>
          <a:p>
            <a:r>
              <a:rPr lang="en-US" altLang="ko-KR" dirty="0"/>
              <a:t>Conclusion</a:t>
            </a:r>
            <a:endParaRPr lang="ko-KR" altLang="en-US" dirty="0"/>
          </a:p>
        </p:txBody>
      </p:sp>
      <p:sp>
        <p:nvSpPr>
          <p:cNvPr id="3" name="내용 개체 틀 2">
            <a:extLst>
              <a:ext uri="{FF2B5EF4-FFF2-40B4-BE49-F238E27FC236}">
                <a16:creationId xmlns:a16="http://schemas.microsoft.com/office/drawing/2014/main" id="{02927BCC-B593-6FC0-FF90-60664CDA4722}"/>
              </a:ext>
            </a:extLst>
          </p:cNvPr>
          <p:cNvSpPr>
            <a:spLocks noGrp="1"/>
          </p:cNvSpPr>
          <p:nvPr>
            <p:ph idx="1"/>
          </p:nvPr>
        </p:nvSpPr>
        <p:spPr/>
        <p:txBody>
          <a:bodyPr>
            <a:normAutofit/>
          </a:bodyPr>
          <a:lstStyle/>
          <a:p>
            <a:pPr marL="0" indent="0" algn="just">
              <a:buNone/>
            </a:pPr>
            <a:r>
              <a:rPr lang="en-US" altLang="ko-KR" sz="1800" dirty="0"/>
              <a:t>Existing PLMs excel in either protein generation tasks or protein understanding tasks</a:t>
            </a:r>
            <a:r>
              <a:rPr lang="en-US" altLang="ko-KR" sz="1800" dirty="0">
                <a:solidFill>
                  <a:srgbClr val="3333CC"/>
                </a:solidFill>
              </a:rPr>
              <a:t>. In this work, we introduce an efficient training framework to transform any general LLM into a multi-task PLM</a:t>
            </a:r>
            <a:r>
              <a:rPr lang="en-US" altLang="ko-KR" sz="1800" dirty="0"/>
              <a:t>. </a:t>
            </a:r>
            <a:r>
              <a:rPr lang="en-US" altLang="ko-KR" sz="1800" dirty="0">
                <a:solidFill>
                  <a:srgbClr val="3333CC"/>
                </a:solidFill>
              </a:rPr>
              <a:t>We construct an instruction dataset containing both generation tasks and understanding tasks. We propose PVP to improve training efficiency</a:t>
            </a:r>
            <a:r>
              <a:rPr lang="en-US" altLang="ko-KR" sz="1800" dirty="0"/>
              <a:t>. We develop </a:t>
            </a:r>
            <a:r>
              <a:rPr lang="en-US" altLang="ko-KR" sz="1800" dirty="0" err="1"/>
              <a:t>ProLLaMA</a:t>
            </a:r>
            <a:r>
              <a:rPr lang="en-US" altLang="ko-KR" sz="1800" dirty="0"/>
              <a:t>, a versatile PLM for multiple tasks like controllable protein generation and protein property prediction. Experiments indicate that </a:t>
            </a:r>
            <a:r>
              <a:rPr lang="en-US" altLang="ko-KR" sz="1800" dirty="0" err="1"/>
              <a:t>ProLLaMA</a:t>
            </a:r>
            <a:r>
              <a:rPr lang="en-US" altLang="ko-KR" sz="1800" dirty="0"/>
              <a:t> performs exceptionally well. We are confident that our work will have a significant impact on the AI4Science community. </a:t>
            </a:r>
            <a:endParaRPr lang="ko-KR" altLang="en-US" sz="1800" dirty="0"/>
          </a:p>
        </p:txBody>
      </p:sp>
    </p:spTree>
    <p:extLst>
      <p:ext uri="{BB962C8B-B14F-4D97-AF65-F5344CB8AC3E}">
        <p14:creationId xmlns:p14="http://schemas.microsoft.com/office/powerpoint/2010/main" val="4007352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29CEF-250D-67A7-97CB-BF1F4620974B}"/>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6A2C3A35-64CA-FB61-BDC0-52DA2B4472C4}"/>
              </a:ext>
            </a:extLst>
          </p:cNvPr>
          <p:cNvSpPr>
            <a:spLocks noGrp="1"/>
          </p:cNvSpPr>
          <p:nvPr>
            <p:ph type="ctrTitle"/>
          </p:nvPr>
        </p:nvSpPr>
        <p:spPr>
          <a:xfrm>
            <a:off x="1524000" y="1041400"/>
            <a:ext cx="9144000" cy="2387600"/>
          </a:xfrm>
        </p:spPr>
        <p:txBody>
          <a:bodyPr>
            <a:noAutofit/>
          </a:bodyPr>
          <a:lstStyle/>
          <a:p>
            <a:r>
              <a:rPr lang="en-US" altLang="ko-KR" sz="8000" b="0" i="0" dirty="0">
                <a:effectLst/>
                <a:latin typeface="Noto Sans KR Black" panose="020B0A00000000000000" pitchFamily="34" charset="-127"/>
                <a:ea typeface="Noto Sans KR Black" panose="020B0A00000000000000" pitchFamily="34" charset="-127"/>
              </a:rPr>
              <a:t>Questions?</a:t>
            </a:r>
            <a:endParaRPr lang="ko-KR" altLang="en-US" sz="8000" dirty="0">
              <a:latin typeface="Noto Sans KR Black" panose="020B0A00000000000000" pitchFamily="34" charset="-127"/>
              <a:ea typeface="Noto Sans KR Black" panose="020B0A00000000000000" pitchFamily="34" charset="-127"/>
            </a:endParaRPr>
          </a:p>
        </p:txBody>
      </p:sp>
      <p:grpSp>
        <p:nvGrpSpPr>
          <p:cNvPr id="7" name="그룹 6">
            <a:extLst>
              <a:ext uri="{FF2B5EF4-FFF2-40B4-BE49-F238E27FC236}">
                <a16:creationId xmlns:a16="http://schemas.microsoft.com/office/drawing/2014/main" id="{BDCFD9E4-CFE5-51E5-16D0-9117130212F4}"/>
              </a:ext>
            </a:extLst>
          </p:cNvPr>
          <p:cNvGrpSpPr/>
          <p:nvPr/>
        </p:nvGrpSpPr>
        <p:grpSpPr>
          <a:xfrm flipV="1">
            <a:off x="3671887" y="3344069"/>
            <a:ext cx="4848225" cy="128587"/>
            <a:chOff x="0" y="1419225"/>
            <a:chExt cx="12192000" cy="0"/>
          </a:xfrm>
        </p:grpSpPr>
        <p:cxnSp>
          <p:nvCxnSpPr>
            <p:cNvPr id="8" name="직선 연결선 7">
              <a:extLst>
                <a:ext uri="{FF2B5EF4-FFF2-40B4-BE49-F238E27FC236}">
                  <a16:creationId xmlns:a16="http://schemas.microsoft.com/office/drawing/2014/main" id="{9E22547D-426E-F2EC-CB66-6D7A08A474C9}"/>
                </a:ext>
              </a:extLst>
            </p:cNvPr>
            <p:cNvCxnSpPr>
              <a:cxnSpLocks/>
            </p:cNvCxnSpPr>
            <p:nvPr/>
          </p:nvCxnSpPr>
          <p:spPr>
            <a:xfrm>
              <a:off x="0" y="1419225"/>
              <a:ext cx="6334125" cy="0"/>
            </a:xfrm>
            <a:prstGeom prst="line">
              <a:avLst/>
            </a:prstGeom>
            <a:ln w="76200">
              <a:solidFill>
                <a:schemeClr val="tx2">
                  <a:lumMod val="50000"/>
                </a:schemeClr>
              </a:solidFill>
            </a:ln>
          </p:spPr>
          <p:style>
            <a:lnRef idx="1">
              <a:schemeClr val="accent2"/>
            </a:lnRef>
            <a:fillRef idx="0">
              <a:schemeClr val="accent2"/>
            </a:fillRef>
            <a:effectRef idx="0">
              <a:schemeClr val="accent2"/>
            </a:effectRef>
            <a:fontRef idx="minor">
              <a:schemeClr val="tx1"/>
            </a:fontRef>
          </p:style>
        </p:cxnSp>
        <p:cxnSp>
          <p:nvCxnSpPr>
            <p:cNvPr id="9" name="직선 연결선 8">
              <a:extLst>
                <a:ext uri="{FF2B5EF4-FFF2-40B4-BE49-F238E27FC236}">
                  <a16:creationId xmlns:a16="http://schemas.microsoft.com/office/drawing/2014/main" id="{15C409CA-4E29-33B3-0C93-C429193EEDAD}"/>
                </a:ext>
              </a:extLst>
            </p:cNvPr>
            <p:cNvCxnSpPr>
              <a:cxnSpLocks/>
            </p:cNvCxnSpPr>
            <p:nvPr/>
          </p:nvCxnSpPr>
          <p:spPr>
            <a:xfrm>
              <a:off x="6334125" y="1419225"/>
              <a:ext cx="3752850" cy="0"/>
            </a:xfrm>
            <a:prstGeom prst="line">
              <a:avLst/>
            </a:prstGeom>
            <a:ln w="76200">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10" name="직선 연결선 9">
              <a:extLst>
                <a:ext uri="{FF2B5EF4-FFF2-40B4-BE49-F238E27FC236}">
                  <a16:creationId xmlns:a16="http://schemas.microsoft.com/office/drawing/2014/main" id="{734CC999-BF44-82FD-FCD9-1DDF9D40714D}"/>
                </a:ext>
              </a:extLst>
            </p:cNvPr>
            <p:cNvCxnSpPr>
              <a:cxnSpLocks/>
            </p:cNvCxnSpPr>
            <p:nvPr/>
          </p:nvCxnSpPr>
          <p:spPr>
            <a:xfrm>
              <a:off x="10086975" y="1419225"/>
              <a:ext cx="2105025" cy="0"/>
            </a:xfrm>
            <a:prstGeom prst="line">
              <a:avLst/>
            </a:prstGeom>
            <a:ln w="76200">
              <a:solidFill>
                <a:schemeClr val="tx2">
                  <a:lumMod val="20000"/>
                  <a:lumOff val="80000"/>
                </a:schemeClr>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543848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D628DA1-EA0C-82B8-1076-0E5C7202EC93}"/>
              </a:ext>
            </a:extLst>
          </p:cNvPr>
          <p:cNvSpPr>
            <a:spLocks noGrp="1"/>
          </p:cNvSpPr>
          <p:nvPr>
            <p:ph type="title"/>
          </p:nvPr>
        </p:nvSpPr>
        <p:spPr/>
        <p:txBody>
          <a:bodyPr/>
          <a:lstStyle/>
          <a:p>
            <a:r>
              <a:rPr lang="en-US" altLang="ko-KR" dirty="0"/>
              <a:t>Introduction</a:t>
            </a:r>
            <a:endParaRPr lang="ko-KR" altLang="en-US" dirty="0"/>
          </a:p>
        </p:txBody>
      </p:sp>
      <p:sp>
        <p:nvSpPr>
          <p:cNvPr id="3" name="내용 개체 틀 2">
            <a:extLst>
              <a:ext uri="{FF2B5EF4-FFF2-40B4-BE49-F238E27FC236}">
                <a16:creationId xmlns:a16="http://schemas.microsoft.com/office/drawing/2014/main" id="{7128CAF2-065A-23C0-23CA-59477D4AC1A9}"/>
              </a:ext>
            </a:extLst>
          </p:cNvPr>
          <p:cNvSpPr>
            <a:spLocks noGrp="1"/>
          </p:cNvSpPr>
          <p:nvPr>
            <p:ph idx="1"/>
          </p:nvPr>
        </p:nvSpPr>
        <p:spPr/>
        <p:txBody>
          <a:bodyPr>
            <a:normAutofit/>
          </a:bodyPr>
          <a:lstStyle/>
          <a:p>
            <a:pPr marL="0" indent="0" algn="just">
              <a:buNone/>
            </a:pPr>
            <a:r>
              <a:rPr lang="en-US" altLang="ko-KR" sz="1800" dirty="0"/>
              <a:t>Large Language Models (LLMs), like GPT-x and LLaMA2 [1, 2], have achieved outstanding performance in handling a wide range of Natural Language Processing (NLP) tasks [3–9], including both Natural Language Generation (NLG) and Natural Language Understanding (NLU) tasks, in a generative manner. This surge in LLMs has extended their applications beyond traditional contexts, including their adoption in the challenging field of protein engineering [10–14].</a:t>
            </a:r>
          </a:p>
          <a:p>
            <a:pPr marL="0" indent="0" algn="just">
              <a:buNone/>
            </a:pPr>
            <a:r>
              <a:rPr lang="en-US" altLang="ko-KR" sz="1800" dirty="0">
                <a:solidFill>
                  <a:srgbClr val="3333CC"/>
                </a:solidFill>
              </a:rPr>
              <a:t>Taking protein sequences as the protein language, researchers train Protein Language Models (PLMs) on vast protein corpora [6, 11, 12]. </a:t>
            </a:r>
            <a:r>
              <a:rPr lang="en-US" altLang="ko-KR" sz="1800" dirty="0"/>
              <a:t>PLMs have the potential to significantly advance protein engineering, holding immense promise for biomedical and biotechnological innovations [10]. However, this progress is challenged, particularly in extending their capabilities to multi-task Protein Language Processing (PLP).</a:t>
            </a:r>
          </a:p>
          <a:p>
            <a:pPr marL="0" indent="0" algn="just">
              <a:buNone/>
            </a:pPr>
            <a:r>
              <a:rPr lang="en-US" altLang="ko-KR" sz="1800" dirty="0"/>
              <a:t>Analogous to NLP, tasks related to protein language can be viewed as PLP [15, 16]. Consequently, PLP tasks can also be divided into two categories: </a:t>
            </a:r>
            <a:r>
              <a:rPr lang="en-US" altLang="ko-KR" sz="1800" b="1" dirty="0">
                <a:solidFill>
                  <a:srgbClr val="3333CC"/>
                </a:solidFill>
              </a:rPr>
              <a:t>Protein Language Generation (PLG), </a:t>
            </a:r>
            <a:r>
              <a:rPr lang="en-US" altLang="ko-KR" sz="1800" dirty="0"/>
              <a:t>such as protein sequence generation, and </a:t>
            </a:r>
            <a:r>
              <a:rPr lang="en-US" altLang="ko-KR" sz="1800" b="1" dirty="0">
                <a:solidFill>
                  <a:srgbClr val="3333CC"/>
                </a:solidFill>
              </a:rPr>
              <a:t>Protein Language Understanding (PLU)</a:t>
            </a:r>
            <a:r>
              <a:rPr lang="en-US" altLang="ko-KR" sz="1800" b="1" dirty="0"/>
              <a:t>,</a:t>
            </a:r>
            <a:r>
              <a:rPr lang="en-US" altLang="ko-KR" sz="1800" dirty="0"/>
              <a:t> such as protein property prediction. However, current PLMs tend to focus either exclusively on PLG [17–19] or PLU [20–24], rather than being proficient in both aspects simultaneously, as LLMs in NLP.</a:t>
            </a:r>
            <a:endParaRPr lang="ko-KR" altLang="en-US" sz="1800" dirty="0"/>
          </a:p>
        </p:txBody>
      </p:sp>
    </p:spTree>
    <p:extLst>
      <p:ext uri="{BB962C8B-B14F-4D97-AF65-F5344CB8AC3E}">
        <p14:creationId xmlns:p14="http://schemas.microsoft.com/office/powerpoint/2010/main" val="116939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2E75443-6A45-92CD-AA4E-029B4136BDD6}"/>
              </a:ext>
            </a:extLst>
          </p:cNvPr>
          <p:cNvSpPr>
            <a:spLocks noGrp="1"/>
          </p:cNvSpPr>
          <p:nvPr>
            <p:ph type="title"/>
          </p:nvPr>
        </p:nvSpPr>
        <p:spPr/>
        <p:txBody>
          <a:bodyPr/>
          <a:lstStyle/>
          <a:p>
            <a:r>
              <a:rPr lang="en-US" altLang="ko-KR" dirty="0"/>
              <a:t>Introduction</a:t>
            </a:r>
            <a:endParaRPr lang="ko-KR" altLang="en-US" dirty="0"/>
          </a:p>
        </p:txBody>
      </p:sp>
      <p:pic>
        <p:nvPicPr>
          <p:cNvPr id="1026" name="Picture 2" descr="The language of proteins: NLP, machine learning &amp; protein sequences -  ScienceDirect">
            <a:extLst>
              <a:ext uri="{FF2B5EF4-FFF2-40B4-BE49-F238E27FC236}">
                <a16:creationId xmlns:a16="http://schemas.microsoft.com/office/drawing/2014/main" id="{BE49A05E-3EEF-0123-BEA1-0BEFB4CDDD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0189"/>
          <a:stretch/>
        </p:blipFill>
        <p:spPr bwMode="auto">
          <a:xfrm>
            <a:off x="838200" y="2451801"/>
            <a:ext cx="4678680" cy="27983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5D83151-2130-71AA-46B7-3A7E0743DCB0}"/>
              </a:ext>
            </a:extLst>
          </p:cNvPr>
          <p:cNvSpPr txBox="1"/>
          <p:nvPr/>
        </p:nvSpPr>
        <p:spPr>
          <a:xfrm>
            <a:off x="838200" y="6332351"/>
            <a:ext cx="6118860" cy="415498"/>
          </a:xfrm>
          <a:prstGeom prst="rect">
            <a:avLst/>
          </a:prstGeom>
          <a:noFill/>
        </p:spPr>
        <p:txBody>
          <a:bodyPr wrap="square">
            <a:spAutoFit/>
          </a:bodyPr>
          <a:lstStyle/>
          <a:p>
            <a:r>
              <a:rPr lang="en-US" altLang="ko-KR" sz="1050" b="0" i="0" dirty="0">
                <a:solidFill>
                  <a:srgbClr val="222222"/>
                </a:solidFill>
                <a:effectLst/>
                <a:latin typeface="Arial" panose="020B0604020202020204" pitchFamily="34" charset="0"/>
              </a:rPr>
              <a:t>Ofer, Dan, Nadav Brandes, and Michal </a:t>
            </a:r>
            <a:r>
              <a:rPr lang="en-US" altLang="ko-KR" sz="1050" b="0" i="0" dirty="0" err="1">
                <a:solidFill>
                  <a:srgbClr val="222222"/>
                </a:solidFill>
                <a:effectLst/>
                <a:latin typeface="Arial" panose="020B0604020202020204" pitchFamily="34" charset="0"/>
              </a:rPr>
              <a:t>Linial</a:t>
            </a:r>
            <a:r>
              <a:rPr lang="en-US" altLang="ko-KR" sz="1050" b="0" i="0" dirty="0">
                <a:solidFill>
                  <a:srgbClr val="222222"/>
                </a:solidFill>
                <a:effectLst/>
                <a:latin typeface="Arial" panose="020B0604020202020204" pitchFamily="34" charset="0"/>
              </a:rPr>
              <a:t>. "The language of proteins: NLP, machine learning &amp; protein sequences." </a:t>
            </a:r>
            <a:r>
              <a:rPr lang="en-US" altLang="ko-KR" sz="1050" b="0" i="1" dirty="0">
                <a:solidFill>
                  <a:srgbClr val="222222"/>
                </a:solidFill>
                <a:effectLst/>
                <a:latin typeface="Arial" panose="020B0604020202020204" pitchFamily="34" charset="0"/>
              </a:rPr>
              <a:t>Computational and Structural Biotechnology Journal</a:t>
            </a:r>
            <a:r>
              <a:rPr lang="en-US" altLang="ko-KR" sz="1050" b="0" i="0" dirty="0">
                <a:solidFill>
                  <a:srgbClr val="222222"/>
                </a:solidFill>
                <a:effectLst/>
                <a:latin typeface="Arial" panose="020B0604020202020204" pitchFamily="34" charset="0"/>
              </a:rPr>
              <a:t> 19 (2021): 1750-1758.</a:t>
            </a:r>
            <a:endParaRPr lang="ko-KR" altLang="en-US" sz="1050" dirty="0"/>
          </a:p>
        </p:txBody>
      </p:sp>
      <p:pic>
        <p:nvPicPr>
          <p:cNvPr id="10" name="그림 9">
            <a:extLst>
              <a:ext uri="{FF2B5EF4-FFF2-40B4-BE49-F238E27FC236}">
                <a16:creationId xmlns:a16="http://schemas.microsoft.com/office/drawing/2014/main" id="{B57E2D4C-361B-2913-BCB4-A38CA7FB2563}"/>
              </a:ext>
            </a:extLst>
          </p:cNvPr>
          <p:cNvPicPr>
            <a:picLocks noChangeAspect="1"/>
          </p:cNvPicPr>
          <p:nvPr/>
        </p:nvPicPr>
        <p:blipFill>
          <a:blip r:embed="rId3"/>
          <a:stretch>
            <a:fillRect/>
          </a:stretch>
        </p:blipFill>
        <p:spPr>
          <a:xfrm>
            <a:off x="6202680" y="2247384"/>
            <a:ext cx="4845859" cy="2094693"/>
          </a:xfrm>
          <a:prstGeom prst="rect">
            <a:avLst/>
          </a:prstGeom>
        </p:spPr>
      </p:pic>
      <p:pic>
        <p:nvPicPr>
          <p:cNvPr id="12" name="그림 11">
            <a:extLst>
              <a:ext uri="{FF2B5EF4-FFF2-40B4-BE49-F238E27FC236}">
                <a16:creationId xmlns:a16="http://schemas.microsoft.com/office/drawing/2014/main" id="{7C90D647-0F3D-C86F-7292-053C6BF05908}"/>
              </a:ext>
            </a:extLst>
          </p:cNvPr>
          <p:cNvPicPr>
            <a:picLocks noChangeAspect="1"/>
          </p:cNvPicPr>
          <p:nvPr/>
        </p:nvPicPr>
        <p:blipFill>
          <a:blip r:embed="rId4"/>
          <a:stretch>
            <a:fillRect/>
          </a:stretch>
        </p:blipFill>
        <p:spPr>
          <a:xfrm rot="16200000">
            <a:off x="7863536" y="4597935"/>
            <a:ext cx="1895969" cy="2198709"/>
          </a:xfrm>
          <a:prstGeom prst="rect">
            <a:avLst/>
          </a:prstGeom>
        </p:spPr>
      </p:pic>
      <p:sp>
        <p:nvSpPr>
          <p:cNvPr id="13" name="화살표: 아래쪽 12">
            <a:extLst>
              <a:ext uri="{FF2B5EF4-FFF2-40B4-BE49-F238E27FC236}">
                <a16:creationId xmlns:a16="http://schemas.microsoft.com/office/drawing/2014/main" id="{502FF0A0-2F7E-F3E2-D65C-5D4D2CF4C607}"/>
              </a:ext>
            </a:extLst>
          </p:cNvPr>
          <p:cNvSpPr/>
          <p:nvPr/>
        </p:nvSpPr>
        <p:spPr>
          <a:xfrm>
            <a:off x="8358130" y="4396590"/>
            <a:ext cx="906780" cy="35271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6763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59F4A-049A-561C-9B34-12CD3E97BAB4}"/>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71A84E0E-7442-43DC-E3E6-1B408E9BF787}"/>
              </a:ext>
            </a:extLst>
          </p:cNvPr>
          <p:cNvSpPr>
            <a:spLocks noGrp="1"/>
          </p:cNvSpPr>
          <p:nvPr>
            <p:ph type="title"/>
          </p:nvPr>
        </p:nvSpPr>
        <p:spPr/>
        <p:txBody>
          <a:bodyPr/>
          <a:lstStyle/>
          <a:p>
            <a:r>
              <a:rPr lang="en-US" altLang="ko-KR" dirty="0"/>
              <a:t>Introduction</a:t>
            </a:r>
            <a:endParaRPr lang="ko-KR" altLang="en-US" dirty="0"/>
          </a:p>
        </p:txBody>
      </p:sp>
      <p:sp>
        <p:nvSpPr>
          <p:cNvPr id="3" name="내용 개체 틀 2">
            <a:extLst>
              <a:ext uri="{FF2B5EF4-FFF2-40B4-BE49-F238E27FC236}">
                <a16:creationId xmlns:a16="http://schemas.microsoft.com/office/drawing/2014/main" id="{567866C4-2085-FA64-B7DF-CFFC45D1FA1A}"/>
              </a:ext>
            </a:extLst>
          </p:cNvPr>
          <p:cNvSpPr>
            <a:spLocks noGrp="1"/>
          </p:cNvSpPr>
          <p:nvPr>
            <p:ph idx="1"/>
          </p:nvPr>
        </p:nvSpPr>
        <p:spPr/>
        <p:txBody>
          <a:bodyPr>
            <a:normAutofit/>
          </a:bodyPr>
          <a:lstStyle/>
          <a:p>
            <a:pPr marL="0" indent="0" algn="just">
              <a:buNone/>
            </a:pPr>
            <a:r>
              <a:rPr lang="en-US" altLang="ko-KR" sz="1800" dirty="0"/>
              <a:t>These limitations prompt the need for innovative solutions to unleash the full potential of PLMs. Developing a multi-task PLM would be highly beneficial for protein engineering and protein fitness landscape modeling [25–28], but three main challenges must be considered: </a:t>
            </a:r>
          </a:p>
          <a:p>
            <a:pPr marL="400050" indent="-400050" algn="just">
              <a:buAutoNum type="romanLcParenBoth"/>
            </a:pPr>
            <a:r>
              <a:rPr lang="en-US" altLang="ko-KR" sz="1800" b="1" dirty="0">
                <a:solidFill>
                  <a:srgbClr val="3333CC"/>
                </a:solidFill>
              </a:rPr>
              <a:t>Necessity of Natural Language</a:t>
            </a:r>
            <a:r>
              <a:rPr lang="en-US" altLang="ko-KR" sz="1800" b="1" dirty="0"/>
              <a:t>:</a:t>
            </a:r>
            <a:r>
              <a:rPr lang="en-US" altLang="ko-KR" sz="1800" dirty="0"/>
              <a:t> Protein language is not fully sufficient for PLP tasks, meaning it cannot fully represent all components of a task (the task instruction, the input, and the expected output) [29, 30]. It requires a language beyond protein language (typically, natural language) for representation, which current PLMs lack. </a:t>
            </a:r>
          </a:p>
          <a:p>
            <a:pPr marL="400050" indent="-400050" algn="just">
              <a:buAutoNum type="romanLcParenBoth"/>
            </a:pPr>
            <a:r>
              <a:rPr lang="en-US" altLang="ko-KR" sz="1800" b="1" dirty="0">
                <a:solidFill>
                  <a:srgbClr val="3333CC"/>
                </a:solidFill>
              </a:rPr>
              <a:t>Instruction Following:</a:t>
            </a:r>
            <a:r>
              <a:rPr lang="en-US" altLang="ko-KR" sz="1800" dirty="0">
                <a:solidFill>
                  <a:srgbClr val="3333CC"/>
                </a:solidFill>
              </a:rPr>
              <a:t> </a:t>
            </a:r>
            <a:r>
              <a:rPr lang="en-US" altLang="ko-KR" sz="1800" dirty="0"/>
              <a:t>To possess multi-task capabilities, models must execute tasks following user instructions [31–33]. However, current PLMs are unable to follow instructions. </a:t>
            </a:r>
          </a:p>
          <a:p>
            <a:pPr marL="400050" indent="-400050" algn="just">
              <a:buAutoNum type="romanLcParenBoth"/>
            </a:pPr>
            <a:r>
              <a:rPr lang="en-US" altLang="ko-KR" sz="1800" b="1" dirty="0">
                <a:solidFill>
                  <a:srgbClr val="3333CC"/>
                </a:solidFill>
              </a:rPr>
              <a:t>Training Resource Consumption:</a:t>
            </a:r>
            <a:r>
              <a:rPr lang="en-US" altLang="ko-KR" sz="1800" dirty="0">
                <a:solidFill>
                  <a:srgbClr val="3333CC"/>
                </a:solidFill>
              </a:rPr>
              <a:t> </a:t>
            </a:r>
            <a:r>
              <a:rPr lang="en-US" altLang="ko-KR" sz="1800" dirty="0"/>
              <a:t>Substantial training resources are needed for models to learn natural language, protein language, and user instructions [34], which can sometimes be unaffordable.</a:t>
            </a:r>
            <a:endParaRPr lang="ko-KR" altLang="en-US" sz="1800" dirty="0"/>
          </a:p>
        </p:txBody>
      </p:sp>
    </p:spTree>
    <p:extLst>
      <p:ext uri="{BB962C8B-B14F-4D97-AF65-F5344CB8AC3E}">
        <p14:creationId xmlns:p14="http://schemas.microsoft.com/office/powerpoint/2010/main" val="2483219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EB1D2-D1AA-1110-BE3E-E0BC149D8404}"/>
              </a:ext>
            </a:extLst>
          </p:cNvPr>
          <p:cNvSpPr>
            <a:spLocks noGrp="1"/>
          </p:cNvSpPr>
          <p:nvPr>
            <p:ph type="title"/>
          </p:nvPr>
        </p:nvSpPr>
        <p:spPr/>
        <p:txBody>
          <a:bodyPr/>
          <a:lstStyle/>
          <a:p>
            <a:r>
              <a:rPr lang="en-US" altLang="ko-KR" dirty="0"/>
              <a:t>Introduction</a:t>
            </a:r>
            <a:endParaRPr lang="ko-KR" altLang="en-US" dirty="0"/>
          </a:p>
        </p:txBody>
      </p:sp>
      <p:sp>
        <p:nvSpPr>
          <p:cNvPr id="3" name="내용 개체 틀 2">
            <a:extLst>
              <a:ext uri="{FF2B5EF4-FFF2-40B4-BE49-F238E27FC236}">
                <a16:creationId xmlns:a16="http://schemas.microsoft.com/office/drawing/2014/main" id="{C34927CD-2CA6-C483-0D73-032CFC6345F3}"/>
              </a:ext>
            </a:extLst>
          </p:cNvPr>
          <p:cNvSpPr>
            <a:spLocks noGrp="1"/>
          </p:cNvSpPr>
          <p:nvPr>
            <p:ph idx="1"/>
          </p:nvPr>
        </p:nvSpPr>
        <p:spPr>
          <a:xfrm>
            <a:off x="838200" y="4572000"/>
            <a:ext cx="10515600" cy="1604963"/>
          </a:xfrm>
        </p:spPr>
        <p:txBody>
          <a:bodyPr>
            <a:normAutofit/>
          </a:bodyPr>
          <a:lstStyle/>
          <a:p>
            <a:pPr marL="0" indent="0" algn="just">
              <a:buNone/>
            </a:pPr>
            <a:r>
              <a:rPr lang="en-US" altLang="ko-KR" sz="1800" dirty="0"/>
              <a:t>Figure 1: Left: LLMs can handle both generation and understanding tasks, whereas PLMs cannot. This highlights the disparity in capabilities between the two. Right: Our </a:t>
            </a:r>
            <a:r>
              <a:rPr lang="en-US" altLang="ko-KR" sz="1800" dirty="0" err="1"/>
              <a:t>ProLLaMA</a:t>
            </a:r>
            <a:r>
              <a:rPr lang="en-US" altLang="ko-KR" sz="1800" dirty="0"/>
              <a:t> can handle generation tasks (unconditional protein generation, controllable protein generation) and understanding tasks (protein superfamily prediction), surpassing current PLMs.</a:t>
            </a:r>
            <a:endParaRPr lang="ko-KR" altLang="en-US" sz="1800" dirty="0"/>
          </a:p>
        </p:txBody>
      </p:sp>
      <p:pic>
        <p:nvPicPr>
          <p:cNvPr id="7" name="그림 6">
            <a:extLst>
              <a:ext uri="{FF2B5EF4-FFF2-40B4-BE49-F238E27FC236}">
                <a16:creationId xmlns:a16="http://schemas.microsoft.com/office/drawing/2014/main" id="{78DC9D05-1694-EF92-E919-371443F3370E}"/>
              </a:ext>
            </a:extLst>
          </p:cNvPr>
          <p:cNvPicPr>
            <a:picLocks noChangeAspect="1"/>
          </p:cNvPicPr>
          <p:nvPr/>
        </p:nvPicPr>
        <p:blipFill>
          <a:blip r:embed="rId2"/>
          <a:stretch>
            <a:fillRect/>
          </a:stretch>
        </p:blipFill>
        <p:spPr>
          <a:xfrm>
            <a:off x="2405062" y="1824037"/>
            <a:ext cx="7381876" cy="2084294"/>
          </a:xfrm>
          <a:prstGeom prst="rect">
            <a:avLst/>
          </a:prstGeom>
        </p:spPr>
      </p:pic>
    </p:spTree>
    <p:extLst>
      <p:ext uri="{BB962C8B-B14F-4D97-AF65-F5344CB8AC3E}">
        <p14:creationId xmlns:p14="http://schemas.microsoft.com/office/powerpoint/2010/main" val="3307975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0B1638-D343-06E0-10C6-B7174EB67846}"/>
              </a:ext>
            </a:extLst>
          </p:cNvPr>
          <p:cNvSpPr>
            <a:spLocks noGrp="1"/>
          </p:cNvSpPr>
          <p:nvPr>
            <p:ph type="title"/>
          </p:nvPr>
        </p:nvSpPr>
        <p:spPr/>
        <p:txBody>
          <a:bodyPr/>
          <a:lstStyle/>
          <a:p>
            <a:r>
              <a:rPr lang="en-US" altLang="ko-KR" dirty="0"/>
              <a:t>Introduction</a:t>
            </a:r>
            <a:endParaRPr lang="ko-KR" altLang="en-US" dirty="0"/>
          </a:p>
        </p:txBody>
      </p:sp>
      <p:sp>
        <p:nvSpPr>
          <p:cNvPr id="3" name="내용 개체 틀 2">
            <a:extLst>
              <a:ext uri="{FF2B5EF4-FFF2-40B4-BE49-F238E27FC236}">
                <a16:creationId xmlns:a16="http://schemas.microsoft.com/office/drawing/2014/main" id="{45E42DD2-A3F1-AFF7-E6AC-C3549C0E3AE5}"/>
              </a:ext>
            </a:extLst>
          </p:cNvPr>
          <p:cNvSpPr>
            <a:spLocks noGrp="1"/>
          </p:cNvSpPr>
          <p:nvPr>
            <p:ph idx="1"/>
          </p:nvPr>
        </p:nvSpPr>
        <p:spPr/>
        <p:txBody>
          <a:bodyPr>
            <a:normAutofit/>
          </a:bodyPr>
          <a:lstStyle/>
          <a:p>
            <a:pPr marL="0" indent="0" algn="just">
              <a:buNone/>
            </a:pPr>
            <a:r>
              <a:rPr lang="en-US" altLang="ko-KR" sz="1800" dirty="0"/>
              <a:t>To address the challenges, </a:t>
            </a:r>
            <a:r>
              <a:rPr lang="en-US" altLang="ko-KR" sz="1800" dirty="0">
                <a:solidFill>
                  <a:srgbClr val="3333CC"/>
                </a:solidFill>
              </a:rPr>
              <a:t>we construct an instruction dataset that contains approximately 13 million samples and encompasses both PLG and PLU tasks</a:t>
            </a:r>
            <a:r>
              <a:rPr lang="en-US" altLang="ko-KR" sz="1800" dirty="0"/>
              <a:t>. We propose </a:t>
            </a:r>
            <a:r>
              <a:rPr lang="en-US" altLang="ko-KR" sz="1800" dirty="0">
                <a:solidFill>
                  <a:srgbClr val="00B050"/>
                </a:solidFill>
              </a:rPr>
              <a:t>a two-stage training framework to achieve a PLM for multi-task PLP</a:t>
            </a:r>
            <a:r>
              <a:rPr lang="en-US" altLang="ko-KR" sz="1800" dirty="0"/>
              <a:t>. In the first stage, </a:t>
            </a:r>
            <a:r>
              <a:rPr lang="en-US" altLang="ko-KR" sz="1800" dirty="0">
                <a:solidFill>
                  <a:schemeClr val="accent5">
                    <a:lumMod val="60000"/>
                    <a:lumOff val="40000"/>
                  </a:schemeClr>
                </a:solidFill>
              </a:rPr>
              <a:t>we leverage a pre-trained general LLM like LLaMA2 to continually learn the protein language while maintaining the natural language knowledge</a:t>
            </a:r>
            <a:r>
              <a:rPr lang="en-US" altLang="ko-KR" sz="1800" dirty="0"/>
              <a:t>. In the second stage, </a:t>
            </a:r>
            <a:r>
              <a:rPr lang="en-US" altLang="ko-KR" sz="1800" dirty="0">
                <a:solidFill>
                  <a:schemeClr val="accent2">
                    <a:lumMod val="75000"/>
                  </a:schemeClr>
                </a:solidFill>
              </a:rPr>
              <a:t>the model is further trained on the multi-task instruction dataset</a:t>
            </a:r>
            <a:r>
              <a:rPr lang="en-US" altLang="ko-KR" sz="1800" dirty="0"/>
              <a:t>. Additionally, we propose </a:t>
            </a:r>
            <a:r>
              <a:rPr lang="en-US" altLang="ko-KR" sz="1800" dirty="0">
                <a:solidFill>
                  <a:srgbClr val="FF0000"/>
                </a:solidFill>
              </a:rPr>
              <a:t>Protein Vocabulary Pruning (PVP) for general LLMs to significantly improve training efficiency</a:t>
            </a:r>
            <a:r>
              <a:rPr lang="en-US" altLang="ko-KR" sz="1800" dirty="0"/>
              <a:t>. Furthermore, during both stages, we adopt Low-Rank Adaptation (</a:t>
            </a:r>
            <a:r>
              <a:rPr lang="en-US" altLang="ko-KR" sz="1800" dirty="0" err="1"/>
              <a:t>LoRA</a:t>
            </a:r>
            <a:r>
              <a:rPr lang="en-US" altLang="ko-KR" sz="1800" dirty="0"/>
              <a:t>) [35], which prevents catastrophic forgetting in the first stage and reduces training costs in both stages.</a:t>
            </a:r>
            <a:endParaRPr lang="ko-KR" altLang="en-US" sz="1800" dirty="0"/>
          </a:p>
        </p:txBody>
      </p:sp>
    </p:spTree>
    <p:extLst>
      <p:ext uri="{BB962C8B-B14F-4D97-AF65-F5344CB8AC3E}">
        <p14:creationId xmlns:p14="http://schemas.microsoft.com/office/powerpoint/2010/main" val="2513287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FDFB9-E5ED-8681-32B8-B88D69006DE8}"/>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0852AF06-BDC0-4CDA-4941-017E9BE05196}"/>
              </a:ext>
            </a:extLst>
          </p:cNvPr>
          <p:cNvSpPr>
            <a:spLocks noGrp="1"/>
          </p:cNvSpPr>
          <p:nvPr>
            <p:ph type="title"/>
          </p:nvPr>
        </p:nvSpPr>
        <p:spPr/>
        <p:txBody>
          <a:bodyPr/>
          <a:lstStyle/>
          <a:p>
            <a:r>
              <a:rPr lang="en-US" altLang="ko-KR" dirty="0"/>
              <a:t>Introduction</a:t>
            </a:r>
            <a:endParaRPr lang="ko-KR" altLang="en-US" dirty="0"/>
          </a:p>
        </p:txBody>
      </p:sp>
      <p:sp>
        <p:nvSpPr>
          <p:cNvPr id="3" name="내용 개체 틀 2">
            <a:extLst>
              <a:ext uri="{FF2B5EF4-FFF2-40B4-BE49-F238E27FC236}">
                <a16:creationId xmlns:a16="http://schemas.microsoft.com/office/drawing/2014/main" id="{2796D06B-B021-F6B7-72CA-1B13ADD18E17}"/>
              </a:ext>
            </a:extLst>
          </p:cNvPr>
          <p:cNvSpPr>
            <a:spLocks noGrp="1"/>
          </p:cNvSpPr>
          <p:nvPr>
            <p:ph idx="1"/>
          </p:nvPr>
        </p:nvSpPr>
        <p:spPr>
          <a:xfrm>
            <a:off x="838200" y="1500094"/>
            <a:ext cx="10515600" cy="5114462"/>
          </a:xfrm>
        </p:spPr>
        <p:txBody>
          <a:bodyPr>
            <a:normAutofit/>
          </a:bodyPr>
          <a:lstStyle/>
          <a:p>
            <a:pPr marL="0" indent="0" algn="just">
              <a:buNone/>
            </a:pPr>
            <a:r>
              <a:rPr lang="en-US" altLang="ko-KR" sz="1800" dirty="0"/>
              <a:t>Using these methods, we develop </a:t>
            </a:r>
            <a:r>
              <a:rPr lang="en-US" altLang="ko-KR" sz="1800" dirty="0" err="1"/>
              <a:t>ProLLaMA</a:t>
            </a:r>
            <a:r>
              <a:rPr lang="en-US" altLang="ko-KR" sz="1800" dirty="0"/>
              <a:t>, a model capable of multi-tasks for PLP, distinguishing it from all other PLMs. Through a series of experiments, we demonstrate the multi-task capabilities of our </a:t>
            </a:r>
            <a:r>
              <a:rPr lang="en-US" altLang="ko-KR" sz="1800" dirty="0" err="1"/>
              <a:t>ProLLaMA</a:t>
            </a:r>
            <a:r>
              <a:rPr lang="en-US" altLang="ko-KR" sz="1800" dirty="0"/>
              <a:t>. Specifically, as for </a:t>
            </a:r>
            <a:r>
              <a:rPr lang="en-US" altLang="ko-KR" sz="1800" dirty="0">
                <a:highlight>
                  <a:srgbClr val="FFFF00"/>
                </a:highlight>
              </a:rPr>
              <a:t>PLG, in unconditional protein generation, </a:t>
            </a:r>
            <a:r>
              <a:rPr lang="en-US" altLang="ko-KR" sz="1800" dirty="0" err="1">
                <a:highlight>
                  <a:srgbClr val="FFFF00"/>
                </a:highlight>
              </a:rPr>
              <a:t>ProLLaMA</a:t>
            </a:r>
            <a:r>
              <a:rPr lang="en-US" altLang="ko-KR" sz="1800" dirty="0">
                <a:highlight>
                  <a:srgbClr val="FFFF00"/>
                </a:highlight>
              </a:rPr>
              <a:t> outperforms current PLMs on common metrics such as </a:t>
            </a:r>
            <a:r>
              <a:rPr lang="en-US" altLang="ko-KR" sz="1800" dirty="0" err="1">
                <a:highlight>
                  <a:srgbClr val="FFFF00"/>
                </a:highlight>
              </a:rPr>
              <a:t>pLDDT</a:t>
            </a:r>
            <a:r>
              <a:rPr lang="en-US" altLang="ko-KR" sz="1800" dirty="0">
                <a:highlight>
                  <a:srgbClr val="FFFF00"/>
                </a:highlight>
              </a:rPr>
              <a:t> and TM-score</a:t>
            </a:r>
            <a:r>
              <a:rPr lang="en-US" altLang="ko-KR" sz="1800" dirty="0"/>
              <a:t>. In </a:t>
            </a:r>
            <a:r>
              <a:rPr lang="en-US" altLang="ko-KR" sz="1800" dirty="0">
                <a:highlight>
                  <a:srgbClr val="00FF00"/>
                </a:highlight>
              </a:rPr>
              <a:t>controllable protein generation, based on a user-provided textual description, </a:t>
            </a:r>
            <a:r>
              <a:rPr lang="en-US" altLang="ko-KR" sz="1800" dirty="0" err="1">
                <a:highlight>
                  <a:srgbClr val="00FF00"/>
                </a:highlight>
              </a:rPr>
              <a:t>ProLLaMA</a:t>
            </a:r>
            <a:r>
              <a:rPr lang="en-US" altLang="ko-KR" sz="1800" dirty="0">
                <a:highlight>
                  <a:srgbClr val="00FF00"/>
                </a:highlight>
              </a:rPr>
              <a:t> generates novel proteins from scratch with desired functionalities, such as the SAM-MT superfamily</a:t>
            </a:r>
            <a:r>
              <a:rPr lang="en-US" altLang="ko-KR" sz="1800" dirty="0"/>
              <a:t>. As for PLU, in protein superfamily prediction, </a:t>
            </a:r>
            <a:r>
              <a:rPr lang="en-US" altLang="ko-KR" sz="1800" dirty="0" err="1"/>
              <a:t>ProLLaMA</a:t>
            </a:r>
            <a:r>
              <a:rPr lang="en-US" altLang="ko-KR" sz="1800" dirty="0"/>
              <a:t> achieved a 62% exact match rate on the test dataset and obtained an F1-score above 0.9 in many specific categories. In summary, the contributions of our research are as follows:</a:t>
            </a:r>
          </a:p>
          <a:p>
            <a:pPr marL="0" indent="0" algn="just">
              <a:buNone/>
            </a:pPr>
            <a:r>
              <a:rPr lang="en-US" altLang="ko-KR" sz="1800" dirty="0"/>
              <a:t>• We propose a training framework that enables any general LLM to be trained as a proficient model for multi-task PLP, including both PLG and PLU tasks. </a:t>
            </a:r>
          </a:p>
          <a:p>
            <a:pPr marL="0" indent="0" algn="just">
              <a:buNone/>
            </a:pPr>
            <a:r>
              <a:rPr lang="en-US" altLang="ko-KR" sz="1800" dirty="0"/>
              <a:t>• We propose Protein Vocabulary Pruning and are the first to apply Low-Rank Adaptation in the training of large PLMs, which improves the efficiency of protein learning. </a:t>
            </a:r>
          </a:p>
          <a:p>
            <a:pPr marL="0" indent="0" algn="just">
              <a:buNone/>
            </a:pPr>
            <a:r>
              <a:rPr lang="en-US" altLang="ko-KR" sz="1800" dirty="0"/>
              <a:t>• We construct an instruction dataset that contains 13 million samples and over 11,000 kinds of superfamily annotations, potentially facilitating a better modeling of sequence-function landscapes. </a:t>
            </a:r>
          </a:p>
          <a:p>
            <a:pPr marL="0" indent="0" algn="just">
              <a:buNone/>
            </a:pPr>
            <a:r>
              <a:rPr lang="en-US" altLang="ko-KR" sz="1800" dirty="0"/>
              <a:t>• Experiments show that our </a:t>
            </a:r>
            <a:r>
              <a:rPr lang="en-US" altLang="ko-KR" sz="1800" dirty="0" err="1"/>
              <a:t>ProLLaMA</a:t>
            </a:r>
            <a:r>
              <a:rPr lang="en-US" altLang="ko-KR" sz="1800" dirty="0"/>
              <a:t> not only handles multiple PLP tasks but also achieves state-of-the-art results in protein generation tasks. </a:t>
            </a:r>
            <a:endParaRPr lang="ko-KR" altLang="en-US" sz="1800" dirty="0"/>
          </a:p>
        </p:txBody>
      </p:sp>
    </p:spTree>
    <p:extLst>
      <p:ext uri="{BB962C8B-B14F-4D97-AF65-F5344CB8AC3E}">
        <p14:creationId xmlns:p14="http://schemas.microsoft.com/office/powerpoint/2010/main" val="4001814287"/>
      </p:ext>
    </p:extLst>
  </p:cSld>
  <p:clrMapOvr>
    <a:masterClrMapping/>
  </p:clrMapOvr>
</p:sld>
</file>

<file path=ppt/theme/theme1.xml><?xml version="1.0" encoding="utf-8"?>
<a:theme xmlns:a="http://schemas.openxmlformats.org/drawingml/2006/main" name="Office Theme">
  <a:themeElements>
    <a:clrScheme name="Office 테마">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사용자 지정 2">
      <a:majorFont>
        <a:latin typeface="Montserrat Medium"/>
        <a:ea typeface="Noto Sans KR Medium"/>
        <a:cs typeface=""/>
      </a:majorFont>
      <a:minorFont>
        <a:latin typeface="Montserrat"/>
        <a:ea typeface="Noto Sans KR Light"/>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316</TotalTime>
  <Words>5332</Words>
  <Application>Microsoft Office PowerPoint</Application>
  <PresentationFormat>와이드스크린</PresentationFormat>
  <Paragraphs>117</Paragraphs>
  <Slides>36</Slides>
  <Notes>1</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36</vt:i4>
      </vt:variant>
    </vt:vector>
  </HeadingPairs>
  <TitlesOfParts>
    <vt:vector size="44" baseType="lpstr">
      <vt:lpstr>Noto Sans KR Black</vt:lpstr>
      <vt:lpstr>Noto Sans KR ExtraLight</vt:lpstr>
      <vt:lpstr>Noto Sans KR Regular</vt:lpstr>
      <vt:lpstr>맑은 고딕</vt:lpstr>
      <vt:lpstr>Arial</vt:lpstr>
      <vt:lpstr>Montserrat</vt:lpstr>
      <vt:lpstr>Montserrat Medium</vt:lpstr>
      <vt:lpstr>Office Theme</vt:lpstr>
      <vt:lpstr>ProLLaMA: A Protein Language Model for Multi-Task Protein Language Processing</vt:lpstr>
      <vt:lpstr>Abstract</vt:lpstr>
      <vt:lpstr>Abstract</vt:lpstr>
      <vt:lpstr>Introduction</vt:lpstr>
      <vt:lpstr>Introduction</vt:lpstr>
      <vt:lpstr>Introduction</vt:lpstr>
      <vt:lpstr>Introduction</vt:lpstr>
      <vt:lpstr>Introduction</vt:lpstr>
      <vt:lpstr>Introduction</vt:lpstr>
      <vt:lpstr>Preliminaries </vt:lpstr>
      <vt:lpstr>Preliminaries </vt:lpstr>
      <vt:lpstr>Methods</vt:lpstr>
      <vt:lpstr>Method</vt:lpstr>
      <vt:lpstr>Dataset Construction</vt:lpstr>
      <vt:lpstr>Dataset Construction</vt:lpstr>
      <vt:lpstr>Dataset Construction</vt:lpstr>
      <vt:lpstr>Protein Vocabulary Pruning</vt:lpstr>
      <vt:lpstr>Protein Vocabulary Pruning</vt:lpstr>
      <vt:lpstr>Learning Protein Language </vt:lpstr>
      <vt:lpstr>Learning Protein Language </vt:lpstr>
      <vt:lpstr>Learning Protein Language </vt:lpstr>
      <vt:lpstr>Performing Multiple Tasks</vt:lpstr>
      <vt:lpstr>Performing Multiple Tasks</vt:lpstr>
      <vt:lpstr>Experiments</vt:lpstr>
      <vt:lpstr>Experiment Setup</vt:lpstr>
      <vt:lpstr>Unconditional Protein Generation</vt:lpstr>
      <vt:lpstr>Unconditional Protein Generation</vt:lpstr>
      <vt:lpstr>Controllable Protein Generation</vt:lpstr>
      <vt:lpstr>Controllable Protein Generation</vt:lpstr>
      <vt:lpstr>Controllable Protein Generation</vt:lpstr>
      <vt:lpstr>Controllable Protein Generation</vt:lpstr>
      <vt:lpstr>Property Prediction</vt:lpstr>
      <vt:lpstr>Related Work</vt:lpstr>
      <vt:lpstr>Related Work</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Ahn SungYoon</dc:creator>
  <cp:lastModifiedBy>Ahn SungYoon</cp:lastModifiedBy>
  <cp:revision>5</cp:revision>
  <dcterms:created xsi:type="dcterms:W3CDTF">2024-11-17T05:14:57Z</dcterms:created>
  <dcterms:modified xsi:type="dcterms:W3CDTF">2024-11-17T12:26:28Z</dcterms:modified>
</cp:coreProperties>
</file>