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9" r:id="rId2"/>
    <p:sldId id="272" r:id="rId3"/>
    <p:sldId id="277" r:id="rId4"/>
    <p:sldId id="261" r:id="rId5"/>
    <p:sldId id="271" r:id="rId6"/>
    <p:sldId id="273" r:id="rId7"/>
    <p:sldId id="278" r:id="rId8"/>
    <p:sldId id="275" r:id="rId9"/>
    <p:sldId id="279" r:id="rId10"/>
    <p:sldId id="280" r:id="rId11"/>
    <p:sldId id="281" r:id="rId12"/>
    <p:sldId id="282" r:id="rId13"/>
    <p:sldId id="284" r:id="rId14"/>
    <p:sldId id="283" r:id="rId15"/>
    <p:sldId id="285" r:id="rId16"/>
    <p:sldId id="286" r:id="rId17"/>
    <p:sldId id="287" r:id="rId18"/>
    <p:sldId id="288" r:id="rId19"/>
    <p:sldId id="289" r:id="rId20"/>
    <p:sldId id="291" r:id="rId21"/>
    <p:sldId id="293" r:id="rId22"/>
    <p:sldId id="294" r:id="rId23"/>
    <p:sldId id="292" r:id="rId24"/>
    <p:sldId id="295" r:id="rId25"/>
    <p:sldId id="296" r:id="rId26"/>
    <p:sldId id="29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ern Swiss" id="{FD2B0C0D-84C0-42ED-88AF-E5F83906AE8B}">
          <p14:sldIdLst>
            <p14:sldId id="259"/>
            <p14:sldId id="272"/>
            <p14:sldId id="277"/>
            <p14:sldId id="261"/>
            <p14:sldId id="271"/>
            <p14:sldId id="273"/>
            <p14:sldId id="278"/>
            <p14:sldId id="275"/>
            <p14:sldId id="279"/>
            <p14:sldId id="280"/>
            <p14:sldId id="281"/>
            <p14:sldId id="282"/>
            <p14:sldId id="284"/>
            <p14:sldId id="283"/>
            <p14:sldId id="285"/>
            <p14:sldId id="286"/>
            <p14:sldId id="287"/>
            <p14:sldId id="288"/>
            <p14:sldId id="289"/>
            <p14:sldId id="291"/>
            <p14:sldId id="293"/>
            <p14:sldId id="294"/>
            <p14:sldId id="292"/>
            <p14:sldId id="295"/>
            <p14:sldId id="296"/>
            <p14:sldId id="290"/>
          </p14:sldIdLst>
        </p14:section>
      </p14:sectionLst>
    </p:ext>
    <p:ext uri="{EFAFB233-063F-42B5-8137-9DF3F51BA10A}">
      <p15:sldGuideLst xmlns:p15="http://schemas.microsoft.com/office/powerpoint/2012/main">
        <p15:guide id="1" orient="horz" pos="2516">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CCE8"/>
    <a:srgbClr val="118E97"/>
    <a:srgbClr val="118497"/>
    <a:srgbClr val="17B1CB"/>
    <a:srgbClr val="BC873A"/>
    <a:srgbClr val="C1C139"/>
    <a:srgbClr val="A48F52"/>
    <a:srgbClr val="9C975A"/>
    <a:srgbClr val="CCCC00"/>
    <a:srgbClr val="A6AE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4744" autoAdjust="0"/>
    <p:restoredTop sz="94668" autoAdjust="0"/>
  </p:normalViewPr>
  <p:slideViewPr>
    <p:cSldViewPr snapToGrid="0" snapToObjects="1">
      <p:cViewPr>
        <p:scale>
          <a:sx n="67" d="100"/>
          <a:sy n="67" d="100"/>
        </p:scale>
        <p:origin x="1600" y="44"/>
      </p:cViewPr>
      <p:guideLst>
        <p:guide orient="horz" pos="2516"/>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p:scale>
          <a:sx n="66" d="100"/>
          <a:sy n="66" d="100"/>
        </p:scale>
        <p:origin x="-2748" y="-15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B8EB65-FCB1-492D-96F1-1EEFDB36395A}" type="datetimeFigureOut">
              <a:rPr lang="en-US" smtClean="0"/>
              <a:t>11/24/2020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8B7C37-3688-416D-8869-513F3AB67DF6}" type="slidenum">
              <a:rPr lang="en-US" smtClean="0"/>
              <a:t>‹#›</a:t>
            </a:fld>
            <a:endParaRPr lang="en-US"/>
          </a:p>
        </p:txBody>
      </p:sp>
    </p:spTree>
    <p:extLst>
      <p:ext uri="{BB962C8B-B14F-4D97-AF65-F5344CB8AC3E}">
        <p14:creationId xmlns:p14="http://schemas.microsoft.com/office/powerpoint/2010/main" val="26792278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2A57C-5FAA-4E66-BDD9-A79C3D547D7C}" type="datetimeFigureOut">
              <a:rPr lang="en-US" smtClean="0"/>
              <a:t>11/24/2020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9303DE-3E45-4DD3-9505-92EF4803EF97}" type="slidenum">
              <a:rPr lang="en-US" smtClean="0"/>
              <a:t>‹#›</a:t>
            </a:fld>
            <a:endParaRPr lang="en-US"/>
          </a:p>
        </p:txBody>
      </p:sp>
    </p:spTree>
    <p:extLst>
      <p:ext uri="{BB962C8B-B14F-4D97-AF65-F5344CB8AC3E}">
        <p14:creationId xmlns:p14="http://schemas.microsoft.com/office/powerpoint/2010/main" val="587102967"/>
      </p:ext>
    </p:extLst>
  </p:cSld>
  <p:clrMap bg1="lt1" tx1="dk1" bg2="lt2" tx2="dk2" accent1="accent1" accent2="accent2" accent3="accent3" accent4="accent4" accent5="accent5" accent6="accent6" hlink="hlink" folHlink="folHlink"/>
  <p:notesStyle>
    <a:lvl1pPr marL="114300" indent="-114300" algn="l" defTabSz="914400" rtl="0" eaLnBrk="1" latinLnBrk="0" hangingPunct="1">
      <a:lnSpc>
        <a:spcPct val="110000"/>
      </a:lnSpc>
      <a:spcBef>
        <a:spcPts val="300"/>
      </a:spcBef>
      <a:buFont typeface="Arial" panose="020B0604020202020204" pitchFamily="34" charset="0"/>
      <a:buChar char="•"/>
      <a:defRPr sz="1200" kern="1200">
        <a:solidFill>
          <a:schemeClr val="tx1"/>
        </a:solidFill>
        <a:latin typeface="+mn-lt"/>
        <a:ea typeface="+mn-ea"/>
        <a:cs typeface="+mn-cs"/>
      </a:defRPr>
    </a:lvl1pPr>
    <a:lvl2pPr marL="228600" indent="-114300" algn="l" defTabSz="914400" rtl="0" eaLnBrk="1" latinLnBrk="0" hangingPunct="1">
      <a:lnSpc>
        <a:spcPct val="100000"/>
      </a:lnSpc>
      <a:spcBef>
        <a:spcPts val="300"/>
      </a:spcBef>
      <a:buFont typeface="Arial" panose="020B0604020202020204" pitchFamily="34" charset="0"/>
      <a:buChar char="•"/>
      <a:defRPr sz="1100" kern="1200">
        <a:solidFill>
          <a:schemeClr val="tx1"/>
        </a:solidFill>
        <a:latin typeface="+mn-lt"/>
        <a:ea typeface="+mn-ea"/>
        <a:cs typeface="+mn-cs"/>
      </a:defRPr>
    </a:lvl2pPr>
    <a:lvl3pPr marL="342900" indent="-114300" algn="l" defTabSz="914400" rtl="0" eaLnBrk="1" latinLnBrk="0" hangingPunct="1">
      <a:lnSpc>
        <a:spcPct val="95000"/>
      </a:lnSpc>
      <a:spcBef>
        <a:spcPts val="300"/>
      </a:spcBef>
      <a:buFont typeface="Arial" panose="020B0604020202020204" pitchFamily="34" charset="0"/>
      <a:buChar char="•"/>
      <a:defRPr sz="1100" kern="1200">
        <a:solidFill>
          <a:schemeClr val="tx1"/>
        </a:solidFill>
        <a:latin typeface="+mn-lt"/>
        <a:ea typeface="+mn-ea"/>
        <a:cs typeface="+mn-cs"/>
      </a:defRPr>
    </a:lvl3pPr>
    <a:lvl4pPr marL="457200" indent="-114300" algn="l" defTabSz="914400" rtl="0" eaLnBrk="1" latinLnBrk="0" hangingPunct="1">
      <a:lnSpc>
        <a:spcPct val="95000"/>
      </a:lnSpc>
      <a:spcBef>
        <a:spcPts val="300"/>
      </a:spcBef>
      <a:buFont typeface="Arial" panose="020B0604020202020204" pitchFamily="34" charset="0"/>
      <a:buChar char="•"/>
      <a:defRPr sz="1100" kern="1200">
        <a:solidFill>
          <a:schemeClr val="tx1"/>
        </a:solidFill>
        <a:latin typeface="+mn-lt"/>
        <a:ea typeface="+mn-ea"/>
        <a:cs typeface="+mn-cs"/>
      </a:defRPr>
    </a:lvl4pPr>
    <a:lvl5pPr marL="571500" indent="-114300" algn="l" defTabSz="914400" rtl="0" eaLnBrk="1" latinLnBrk="0" hangingPunct="1">
      <a:lnSpc>
        <a:spcPct val="95000"/>
      </a:lnSpc>
      <a:spcBef>
        <a:spcPts val="300"/>
      </a:spcBef>
      <a:buFont typeface="Arial" panose="020B0604020202020204" pitchFamily="34" charset="0"/>
      <a:buChar char="•"/>
      <a:defRPr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58924"/>
            <a:ext cx="4866908" cy="2742289"/>
          </a:xfrm>
        </p:spPr>
        <p:txBody>
          <a:bodyPr/>
          <a:lstStyle>
            <a:lvl1pPr>
              <a:lnSpc>
                <a:spcPct val="90000"/>
              </a:lnSpc>
              <a:defRPr sz="6600" kern="100" cap="all" spc="-200" baseline="0">
                <a:solidFill>
                  <a:schemeClr val="bg1"/>
                </a:solidFill>
              </a:defRPr>
            </a:lvl1pPr>
          </a:lstStyle>
          <a:p>
            <a:r>
              <a:rPr lang="en-US" dirty="0"/>
              <a:t>add </a:t>
            </a:r>
            <a:r>
              <a:rPr lang="en-US" dirty="0" err="1"/>
              <a:t>slidedoc</a:t>
            </a:r>
            <a:r>
              <a:rPr lang="en-US" dirty="0"/>
              <a:t> title</a:t>
            </a:r>
          </a:p>
        </p:txBody>
      </p:sp>
      <p:sp>
        <p:nvSpPr>
          <p:cNvPr id="60" name="Text Placeholder 59"/>
          <p:cNvSpPr>
            <a:spLocks noGrp="1"/>
          </p:cNvSpPr>
          <p:nvPr>
            <p:ph type="body" sz="quarter" idx="10"/>
          </p:nvPr>
        </p:nvSpPr>
        <p:spPr>
          <a:xfrm>
            <a:off x="457200" y="3496727"/>
            <a:ext cx="1497013" cy="2512484"/>
          </a:xfrm>
        </p:spPr>
        <p:txBody>
          <a:bodyPr anchor="b"/>
          <a:lstStyle>
            <a:lvl1pPr>
              <a:lnSpc>
                <a:spcPct val="100000"/>
              </a:lnSpc>
              <a:defRPr sz="1300">
                <a:solidFill>
                  <a:schemeClr val="tx2"/>
                </a:solidFill>
              </a:defRPr>
            </a:lvl1pPr>
            <a:lvl2pPr>
              <a:defRPr b="1"/>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2" name="Straight Connector 61"/>
          <p:cNvCxnSpPr/>
          <p:nvPr userDrawn="1"/>
        </p:nvCxnSpPr>
        <p:spPr>
          <a:xfrm>
            <a:off x="457200" y="6178550"/>
            <a:ext cx="1497196"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3" name="Text Placeholder 59"/>
          <p:cNvSpPr>
            <a:spLocks noGrp="1"/>
          </p:cNvSpPr>
          <p:nvPr>
            <p:ph type="body" sz="quarter" idx="11"/>
          </p:nvPr>
        </p:nvSpPr>
        <p:spPr>
          <a:xfrm>
            <a:off x="5509344" y="5181598"/>
            <a:ext cx="1497013" cy="1022351"/>
          </a:xfrm>
        </p:spPr>
        <p:txBody>
          <a:bodyPr anchor="b"/>
          <a:lstStyle>
            <a:lvl1pPr algn="r">
              <a:lnSpc>
                <a:spcPct val="100000"/>
              </a:lnSpc>
              <a:defRPr sz="1300" b="1">
                <a:solidFill>
                  <a:schemeClr val="bg1"/>
                </a:solidFill>
              </a:defRPr>
            </a:lvl1pPr>
            <a:lvl2pPr>
              <a:defRPr b="1"/>
            </a:lvl2pPr>
          </a:lstStyle>
          <a:p>
            <a:pPr lvl="0"/>
            <a:r>
              <a:rPr lang="en-US" dirty="0"/>
              <a:t>Click to edit Master text styles</a:t>
            </a:r>
          </a:p>
        </p:txBody>
      </p:sp>
      <p:sp>
        <p:nvSpPr>
          <p:cNvPr id="64" name="Text Placeholder 59"/>
          <p:cNvSpPr>
            <a:spLocks noGrp="1"/>
          </p:cNvSpPr>
          <p:nvPr>
            <p:ph type="body" sz="quarter" idx="12"/>
          </p:nvPr>
        </p:nvSpPr>
        <p:spPr>
          <a:xfrm>
            <a:off x="7189787" y="5181598"/>
            <a:ext cx="1497013" cy="1022351"/>
          </a:xfrm>
        </p:spPr>
        <p:txBody>
          <a:bodyPr anchor="b"/>
          <a:lstStyle>
            <a:lvl1pPr algn="r">
              <a:lnSpc>
                <a:spcPct val="100000"/>
              </a:lnSpc>
              <a:defRPr sz="1300" b="1">
                <a:solidFill>
                  <a:schemeClr val="bg1"/>
                </a:solidFill>
              </a:defRPr>
            </a:lvl1pPr>
            <a:lvl2pPr>
              <a:defRPr b="1"/>
            </a:lvl2pPr>
          </a:lstStyle>
          <a:p>
            <a:pPr lvl="0"/>
            <a:r>
              <a:rPr lang="en-US" dirty="0"/>
              <a:t>Click to edit Master text styles</a:t>
            </a:r>
          </a:p>
        </p:txBody>
      </p:sp>
    </p:spTree>
    <p:extLst>
      <p:ext uri="{BB962C8B-B14F-4D97-AF65-F5344CB8AC3E}">
        <p14:creationId xmlns:p14="http://schemas.microsoft.com/office/powerpoint/2010/main" val="3368647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hapter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848100"/>
            <a:ext cx="4229100" cy="2543773"/>
          </a:xfrm>
        </p:spPr>
        <p:txBody>
          <a:bodyPr>
            <a:spAutoFit/>
          </a:bodyPr>
          <a:lstStyle>
            <a:lvl1pPr>
              <a:defRPr sz="5800" kern="100" spc="-200"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072106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grpSp>
        <p:nvGrpSpPr>
          <p:cNvPr id="4" name="Group 3"/>
          <p:cNvGrpSpPr/>
          <p:nvPr userDrawn="1"/>
        </p:nvGrpSpPr>
        <p:grpSpPr>
          <a:xfrm>
            <a:off x="0" y="0"/>
            <a:ext cx="9144000" cy="6858000"/>
            <a:chOff x="0" y="0"/>
            <a:chExt cx="9144000" cy="6858000"/>
          </a:xfrm>
        </p:grpSpPr>
        <p:cxnSp>
          <p:nvCxnSpPr>
            <p:cNvPr id="49" name="Straight Connector 48"/>
            <p:cNvCxnSpPr/>
            <p:nvPr userDrawn="1"/>
          </p:nvCxnSpPr>
          <p:spPr>
            <a:xfrm>
              <a:off x="45720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868680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113726"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30062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954396"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214305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796824"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990753"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363925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829078"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78749"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670334"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5324108"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551276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6166536"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635519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7008964"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7197618"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85139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8040049"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0" y="45720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0" y="68580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0" y="617855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0" y="640715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flipH="1">
              <a:off x="0" y="342900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4921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3182052" cy="1228028"/>
          </a:xfrm>
        </p:spPr>
        <p:txBody>
          <a:bodyPr/>
          <a:lstStyle/>
          <a:p>
            <a:r>
              <a:rPr lang="en-US"/>
              <a:t>Click to edit Master title style</a:t>
            </a:r>
          </a:p>
        </p:txBody>
      </p:sp>
      <p:sp>
        <p:nvSpPr>
          <p:cNvPr id="34" name="Text Placeholder 33"/>
          <p:cNvSpPr>
            <a:spLocks noGrp="1"/>
          </p:cNvSpPr>
          <p:nvPr>
            <p:ph type="body" sz="quarter" idx="10" hasCustomPrompt="1"/>
          </p:nvPr>
        </p:nvSpPr>
        <p:spPr>
          <a:xfrm>
            <a:off x="457200" y="2319870"/>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a:t>##</a:t>
            </a:r>
          </a:p>
        </p:txBody>
      </p:sp>
      <p:sp>
        <p:nvSpPr>
          <p:cNvPr id="37" name="Text Placeholder 36"/>
          <p:cNvSpPr>
            <a:spLocks noGrp="1"/>
          </p:cNvSpPr>
          <p:nvPr>
            <p:ph type="body" sz="quarter" idx="11"/>
          </p:nvPr>
        </p:nvSpPr>
        <p:spPr>
          <a:xfrm>
            <a:off x="3829050" y="685800"/>
            <a:ext cx="4857750" cy="122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33"/>
          <p:cNvSpPr>
            <a:spLocks noGrp="1"/>
          </p:cNvSpPr>
          <p:nvPr>
            <p:ph type="body" sz="quarter" idx="12" hasCustomPrompt="1"/>
          </p:nvPr>
        </p:nvSpPr>
        <p:spPr>
          <a:xfrm>
            <a:off x="2140347" y="2319870"/>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a:t>##</a:t>
            </a:r>
          </a:p>
        </p:txBody>
      </p:sp>
      <p:sp>
        <p:nvSpPr>
          <p:cNvPr id="40" name="Text Placeholder 33"/>
          <p:cNvSpPr>
            <a:spLocks noGrp="1"/>
          </p:cNvSpPr>
          <p:nvPr>
            <p:ph type="body" sz="quarter" idx="13" hasCustomPrompt="1"/>
          </p:nvPr>
        </p:nvSpPr>
        <p:spPr>
          <a:xfrm>
            <a:off x="3823494" y="2319870"/>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a:t>##</a:t>
            </a:r>
          </a:p>
        </p:txBody>
      </p:sp>
      <p:sp>
        <p:nvSpPr>
          <p:cNvPr id="42" name="Text Placeholder 33"/>
          <p:cNvSpPr>
            <a:spLocks noGrp="1"/>
          </p:cNvSpPr>
          <p:nvPr>
            <p:ph type="body" sz="quarter" idx="14" hasCustomPrompt="1"/>
          </p:nvPr>
        </p:nvSpPr>
        <p:spPr>
          <a:xfrm>
            <a:off x="5506641" y="2319870"/>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a:t>##</a:t>
            </a:r>
          </a:p>
        </p:txBody>
      </p:sp>
      <p:sp>
        <p:nvSpPr>
          <p:cNvPr id="44" name="Text Placeholder 33"/>
          <p:cNvSpPr>
            <a:spLocks noGrp="1"/>
          </p:cNvSpPr>
          <p:nvPr>
            <p:ph type="body" sz="quarter" idx="15" hasCustomPrompt="1"/>
          </p:nvPr>
        </p:nvSpPr>
        <p:spPr>
          <a:xfrm>
            <a:off x="7189787" y="2319870"/>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a:t>##</a:t>
            </a:r>
          </a:p>
        </p:txBody>
      </p:sp>
      <p:sp>
        <p:nvSpPr>
          <p:cNvPr id="25" name="Text Placeholder 33"/>
          <p:cNvSpPr>
            <a:spLocks noGrp="1"/>
          </p:cNvSpPr>
          <p:nvPr>
            <p:ph type="body" sz="quarter" idx="21" hasCustomPrompt="1"/>
          </p:nvPr>
        </p:nvSpPr>
        <p:spPr>
          <a:xfrm>
            <a:off x="457200"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a:t>Insert</a:t>
            </a:r>
          </a:p>
        </p:txBody>
      </p:sp>
      <p:sp>
        <p:nvSpPr>
          <p:cNvPr id="26" name="Text Placeholder 33"/>
          <p:cNvSpPr>
            <a:spLocks noGrp="1"/>
          </p:cNvSpPr>
          <p:nvPr>
            <p:ph type="body" sz="quarter" idx="22" hasCustomPrompt="1"/>
          </p:nvPr>
        </p:nvSpPr>
        <p:spPr>
          <a:xfrm>
            <a:off x="2140347"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a:t>Insert</a:t>
            </a:r>
          </a:p>
        </p:txBody>
      </p:sp>
      <p:sp>
        <p:nvSpPr>
          <p:cNvPr id="27" name="Text Placeholder 33"/>
          <p:cNvSpPr>
            <a:spLocks noGrp="1"/>
          </p:cNvSpPr>
          <p:nvPr>
            <p:ph type="body" sz="quarter" idx="23" hasCustomPrompt="1"/>
          </p:nvPr>
        </p:nvSpPr>
        <p:spPr>
          <a:xfrm>
            <a:off x="3823494"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a:t>Insert</a:t>
            </a:r>
          </a:p>
        </p:txBody>
      </p:sp>
      <p:sp>
        <p:nvSpPr>
          <p:cNvPr id="28" name="Text Placeholder 33"/>
          <p:cNvSpPr>
            <a:spLocks noGrp="1"/>
          </p:cNvSpPr>
          <p:nvPr>
            <p:ph type="body" sz="quarter" idx="24" hasCustomPrompt="1"/>
          </p:nvPr>
        </p:nvSpPr>
        <p:spPr>
          <a:xfrm>
            <a:off x="5506641"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a:t>Insert</a:t>
            </a:r>
          </a:p>
        </p:txBody>
      </p:sp>
      <p:sp>
        <p:nvSpPr>
          <p:cNvPr id="29" name="Text Placeholder 33"/>
          <p:cNvSpPr>
            <a:spLocks noGrp="1"/>
          </p:cNvSpPr>
          <p:nvPr>
            <p:ph type="body" sz="quarter" idx="25" hasCustomPrompt="1"/>
          </p:nvPr>
        </p:nvSpPr>
        <p:spPr>
          <a:xfrm>
            <a:off x="7189787"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a:t>Insert</a:t>
            </a:r>
          </a:p>
        </p:txBody>
      </p:sp>
      <p:sp>
        <p:nvSpPr>
          <p:cNvPr id="71" name="Text Placeholder 33"/>
          <p:cNvSpPr>
            <a:spLocks noGrp="1"/>
          </p:cNvSpPr>
          <p:nvPr>
            <p:ph type="body" sz="quarter" idx="31" hasCustomPrompt="1"/>
          </p:nvPr>
        </p:nvSpPr>
        <p:spPr>
          <a:xfrm>
            <a:off x="457200" y="4428069"/>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a:t>##</a:t>
            </a:r>
          </a:p>
        </p:txBody>
      </p:sp>
      <p:sp>
        <p:nvSpPr>
          <p:cNvPr id="72" name="Text Placeholder 33"/>
          <p:cNvSpPr>
            <a:spLocks noGrp="1"/>
          </p:cNvSpPr>
          <p:nvPr>
            <p:ph type="body" sz="quarter" idx="32" hasCustomPrompt="1"/>
          </p:nvPr>
        </p:nvSpPr>
        <p:spPr>
          <a:xfrm>
            <a:off x="2140347" y="4428069"/>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a:t>##</a:t>
            </a:r>
          </a:p>
        </p:txBody>
      </p:sp>
      <p:sp>
        <p:nvSpPr>
          <p:cNvPr id="73" name="Text Placeholder 33"/>
          <p:cNvSpPr>
            <a:spLocks noGrp="1"/>
          </p:cNvSpPr>
          <p:nvPr>
            <p:ph type="body" sz="quarter" idx="33" hasCustomPrompt="1"/>
          </p:nvPr>
        </p:nvSpPr>
        <p:spPr>
          <a:xfrm>
            <a:off x="3823494" y="4428069"/>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a:t>##</a:t>
            </a:r>
          </a:p>
        </p:txBody>
      </p:sp>
      <p:sp>
        <p:nvSpPr>
          <p:cNvPr id="74" name="Text Placeholder 33"/>
          <p:cNvSpPr>
            <a:spLocks noGrp="1"/>
          </p:cNvSpPr>
          <p:nvPr>
            <p:ph type="body" sz="quarter" idx="34" hasCustomPrompt="1"/>
          </p:nvPr>
        </p:nvSpPr>
        <p:spPr>
          <a:xfrm>
            <a:off x="5506641" y="4428069"/>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a:t>##</a:t>
            </a:r>
          </a:p>
        </p:txBody>
      </p:sp>
      <p:sp>
        <p:nvSpPr>
          <p:cNvPr id="75" name="Text Placeholder 33"/>
          <p:cNvSpPr>
            <a:spLocks noGrp="1"/>
          </p:cNvSpPr>
          <p:nvPr>
            <p:ph type="body" sz="quarter" idx="35" hasCustomPrompt="1"/>
          </p:nvPr>
        </p:nvSpPr>
        <p:spPr>
          <a:xfrm>
            <a:off x="7189787" y="4428069"/>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a:t>##</a:t>
            </a:r>
          </a:p>
        </p:txBody>
      </p:sp>
      <p:sp>
        <p:nvSpPr>
          <p:cNvPr id="76" name="Text Placeholder 33"/>
          <p:cNvSpPr>
            <a:spLocks noGrp="1"/>
          </p:cNvSpPr>
          <p:nvPr>
            <p:ph type="body" sz="quarter" idx="36" hasCustomPrompt="1"/>
          </p:nvPr>
        </p:nvSpPr>
        <p:spPr>
          <a:xfrm>
            <a:off x="457200"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a:t>Insert</a:t>
            </a:r>
          </a:p>
        </p:txBody>
      </p:sp>
      <p:sp>
        <p:nvSpPr>
          <p:cNvPr id="77" name="Text Placeholder 33"/>
          <p:cNvSpPr>
            <a:spLocks noGrp="1"/>
          </p:cNvSpPr>
          <p:nvPr>
            <p:ph type="body" sz="quarter" idx="37" hasCustomPrompt="1"/>
          </p:nvPr>
        </p:nvSpPr>
        <p:spPr>
          <a:xfrm>
            <a:off x="2140347"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a:t>Insert</a:t>
            </a:r>
          </a:p>
        </p:txBody>
      </p:sp>
      <p:sp>
        <p:nvSpPr>
          <p:cNvPr id="78" name="Text Placeholder 33"/>
          <p:cNvSpPr>
            <a:spLocks noGrp="1"/>
          </p:cNvSpPr>
          <p:nvPr>
            <p:ph type="body" sz="quarter" idx="38" hasCustomPrompt="1"/>
          </p:nvPr>
        </p:nvSpPr>
        <p:spPr>
          <a:xfrm>
            <a:off x="3823494"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a:t>Insert</a:t>
            </a:r>
          </a:p>
        </p:txBody>
      </p:sp>
      <p:sp>
        <p:nvSpPr>
          <p:cNvPr id="79" name="Text Placeholder 33"/>
          <p:cNvSpPr>
            <a:spLocks noGrp="1"/>
          </p:cNvSpPr>
          <p:nvPr>
            <p:ph type="body" sz="quarter" idx="39" hasCustomPrompt="1"/>
          </p:nvPr>
        </p:nvSpPr>
        <p:spPr>
          <a:xfrm>
            <a:off x="5506641"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a:t>Insert</a:t>
            </a:r>
          </a:p>
        </p:txBody>
      </p:sp>
      <p:sp>
        <p:nvSpPr>
          <p:cNvPr id="80" name="Text Placeholder 33"/>
          <p:cNvSpPr>
            <a:spLocks noGrp="1"/>
          </p:cNvSpPr>
          <p:nvPr>
            <p:ph type="body" sz="quarter" idx="40" hasCustomPrompt="1"/>
          </p:nvPr>
        </p:nvSpPr>
        <p:spPr>
          <a:xfrm>
            <a:off x="7189787"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a:t>Insert</a:t>
            </a:r>
          </a:p>
        </p:txBody>
      </p:sp>
    </p:spTree>
    <p:extLst>
      <p:ext uri="{BB962C8B-B14F-4D97-AF65-F5344CB8AC3E}">
        <p14:creationId xmlns:p14="http://schemas.microsoft.com/office/powerpoint/2010/main" val="1419773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2"/>
          <p:cNvSpPr>
            <a:spLocks noGrp="1"/>
          </p:cNvSpPr>
          <p:nvPr>
            <p:ph type="body" sz="quarter" idx="10" hasCustomPrompt="1"/>
          </p:nvPr>
        </p:nvSpPr>
        <p:spPr>
          <a:xfrm>
            <a:off x="1301262"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a:t>Click to insert attribution</a:t>
            </a:r>
          </a:p>
        </p:txBody>
      </p:sp>
    </p:spTree>
    <p:extLst>
      <p:ext uri="{BB962C8B-B14F-4D97-AF65-F5344CB8AC3E}">
        <p14:creationId xmlns:p14="http://schemas.microsoft.com/office/powerpoint/2010/main" val="3033233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 hal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idx="13"/>
          </p:nvPr>
        </p:nvSpPr>
        <p:spPr>
          <a:xfrm>
            <a:off x="1301262" y="3429000"/>
            <a:ext cx="2321755" cy="2749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0" hasCustomPrompt="1"/>
          </p:nvPr>
        </p:nvSpPr>
        <p:spPr>
          <a:xfrm>
            <a:off x="1301262"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a:t>Click to insert attribution</a:t>
            </a:r>
          </a:p>
        </p:txBody>
      </p:sp>
    </p:spTree>
    <p:extLst>
      <p:ext uri="{BB962C8B-B14F-4D97-AF65-F5344CB8AC3E}">
        <p14:creationId xmlns:p14="http://schemas.microsoft.com/office/powerpoint/2010/main" val="3928062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Hal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27585" y="3429000"/>
            <a:ext cx="4859215" cy="2749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2"/>
          <p:cNvSpPr>
            <a:spLocks noGrp="1"/>
          </p:cNvSpPr>
          <p:nvPr>
            <p:ph type="body" sz="quarter" idx="10" hasCustomPrompt="1"/>
          </p:nvPr>
        </p:nvSpPr>
        <p:spPr>
          <a:xfrm>
            <a:off x="1301262"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a:t>Click to insert attribution</a:t>
            </a:r>
          </a:p>
        </p:txBody>
      </p:sp>
    </p:spTree>
    <p:extLst>
      <p:ext uri="{BB962C8B-B14F-4D97-AF65-F5344CB8AC3E}">
        <p14:creationId xmlns:p14="http://schemas.microsoft.com/office/powerpoint/2010/main" val="837757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27585" y="685800"/>
            <a:ext cx="2321755" cy="54927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2"/>
          <p:cNvSpPr>
            <a:spLocks noGrp="1"/>
          </p:cNvSpPr>
          <p:nvPr>
            <p:ph idx="10"/>
          </p:nvPr>
        </p:nvSpPr>
        <p:spPr>
          <a:xfrm>
            <a:off x="6353908" y="685800"/>
            <a:ext cx="2332892" cy="54927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2"/>
          <p:cNvSpPr>
            <a:spLocks noGrp="1"/>
          </p:cNvSpPr>
          <p:nvPr>
            <p:ph type="body" sz="quarter" idx="11" hasCustomPrompt="1"/>
          </p:nvPr>
        </p:nvSpPr>
        <p:spPr>
          <a:xfrm>
            <a:off x="1301262"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a:t>Click to insert attribution</a:t>
            </a:r>
          </a:p>
        </p:txBody>
      </p:sp>
    </p:spTree>
    <p:extLst>
      <p:ext uri="{BB962C8B-B14F-4D97-AF65-F5344CB8AC3E}">
        <p14:creationId xmlns:p14="http://schemas.microsoft.com/office/powerpoint/2010/main" val="2737492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Hal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2"/>
          <p:cNvSpPr>
            <a:spLocks noGrp="1"/>
          </p:cNvSpPr>
          <p:nvPr>
            <p:ph idx="1"/>
          </p:nvPr>
        </p:nvSpPr>
        <p:spPr>
          <a:xfrm>
            <a:off x="3827585" y="3429000"/>
            <a:ext cx="2321755" cy="2749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0"/>
          </p:nvPr>
        </p:nvSpPr>
        <p:spPr>
          <a:xfrm>
            <a:off x="6353908" y="3429000"/>
            <a:ext cx="2332892" cy="2749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p:cNvSpPr>
            <a:spLocks noGrp="1"/>
          </p:cNvSpPr>
          <p:nvPr>
            <p:ph type="body" sz="quarter" idx="11" hasCustomPrompt="1"/>
          </p:nvPr>
        </p:nvSpPr>
        <p:spPr>
          <a:xfrm>
            <a:off x="1301262"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a:t>Click to insert attribution</a:t>
            </a:r>
          </a:p>
        </p:txBody>
      </p:sp>
    </p:spTree>
    <p:extLst>
      <p:ext uri="{BB962C8B-B14F-4D97-AF65-F5344CB8AC3E}">
        <p14:creationId xmlns:p14="http://schemas.microsoft.com/office/powerpoint/2010/main" val="1811932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Hal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3827585" y="3429000"/>
            <a:ext cx="2321755" cy="2749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0"/>
          </p:nvPr>
        </p:nvSpPr>
        <p:spPr>
          <a:xfrm>
            <a:off x="6353908" y="3429000"/>
            <a:ext cx="2332892" cy="2749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1"/>
          </p:nvPr>
        </p:nvSpPr>
        <p:spPr>
          <a:xfrm>
            <a:off x="1301262" y="3429000"/>
            <a:ext cx="2321755" cy="2749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2"/>
          <p:cNvSpPr>
            <a:spLocks noGrp="1"/>
          </p:cNvSpPr>
          <p:nvPr>
            <p:ph type="body" sz="quarter" idx="12" hasCustomPrompt="1"/>
          </p:nvPr>
        </p:nvSpPr>
        <p:spPr>
          <a:xfrm>
            <a:off x="1301262"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a:t>Click to insert attribution</a:t>
            </a:r>
          </a:p>
        </p:txBody>
      </p:sp>
    </p:spTree>
    <p:extLst>
      <p:ext uri="{BB962C8B-B14F-4D97-AF65-F5344CB8AC3E}">
        <p14:creationId xmlns:p14="http://schemas.microsoft.com/office/powerpoint/2010/main" val="3327924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hasCustomPrompt="1"/>
          </p:nvPr>
        </p:nvSpPr>
        <p:spPr>
          <a:xfrm>
            <a:off x="457200" y="6407150"/>
            <a:ext cx="7582849"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a:t>Click to insert attribution</a:t>
            </a:r>
          </a:p>
        </p:txBody>
      </p:sp>
    </p:spTree>
    <p:extLst>
      <p:ext uri="{BB962C8B-B14F-4D97-AF65-F5344CB8AC3E}">
        <p14:creationId xmlns:p14="http://schemas.microsoft.com/office/powerpoint/2010/main" val="3748903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85800"/>
            <a:ext cx="3182052" cy="1228028"/>
          </a:xfrm>
          <a:prstGeom prst="rect">
            <a:avLst/>
          </a:prstGeom>
        </p:spPr>
        <p:txBody>
          <a:bodyPr vert="horz" wrap="square" lIns="0" tIns="0" rIns="0" bIns="0" rtlCol="0" anchor="t">
            <a:noAutofit/>
          </a:bodyPr>
          <a:lstStyle/>
          <a:p>
            <a:r>
              <a:rPr lang="en-US" dirty="0"/>
              <a:t>All Click To Edit Master Title </a:t>
            </a:r>
            <a:br>
              <a:rPr lang="en-US" dirty="0"/>
            </a:br>
            <a:r>
              <a:rPr lang="en-US" dirty="0"/>
              <a:t>Style</a:t>
            </a:r>
          </a:p>
        </p:txBody>
      </p:sp>
      <p:sp>
        <p:nvSpPr>
          <p:cNvPr id="3" name="Text Placeholder 2"/>
          <p:cNvSpPr>
            <a:spLocks noGrp="1"/>
          </p:cNvSpPr>
          <p:nvPr>
            <p:ph type="body" idx="1"/>
          </p:nvPr>
        </p:nvSpPr>
        <p:spPr>
          <a:xfrm>
            <a:off x="3829078" y="685800"/>
            <a:ext cx="4857722" cy="549275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More</a:t>
            </a:r>
          </a:p>
          <a:p>
            <a:pPr lvl="8"/>
            <a:r>
              <a:rPr lang="en-US" dirty="0"/>
              <a:t>More</a:t>
            </a:r>
          </a:p>
        </p:txBody>
      </p:sp>
      <p:cxnSp>
        <p:nvCxnSpPr>
          <p:cNvPr id="69" name="Straight Connector 68"/>
          <p:cNvCxnSpPr/>
          <p:nvPr userDrawn="1"/>
        </p:nvCxnSpPr>
        <p:spPr>
          <a:xfrm>
            <a:off x="457200" y="460057"/>
            <a:ext cx="3182052" cy="0"/>
          </a:xfrm>
          <a:prstGeom prst="line">
            <a:avLst/>
          </a:prstGeom>
          <a:ln w="12700">
            <a:solidFill>
              <a:schemeClr val="tx2"/>
            </a:solidFill>
            <a:beve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3829078" y="460057"/>
            <a:ext cx="4857722" cy="0"/>
          </a:xfrm>
          <a:prstGeom prst="line">
            <a:avLst/>
          </a:prstGeom>
          <a:ln w="12700">
            <a:solidFill>
              <a:schemeClr val="tx2"/>
            </a:solidFill>
            <a:bevel/>
          </a:ln>
        </p:spPr>
        <p:style>
          <a:lnRef idx="1">
            <a:schemeClr val="accent1"/>
          </a:lnRef>
          <a:fillRef idx="0">
            <a:schemeClr val="accent1"/>
          </a:fillRef>
          <a:effectRef idx="0">
            <a:schemeClr val="accent1"/>
          </a:effectRef>
          <a:fontRef idx="minor">
            <a:schemeClr val="tx1"/>
          </a:fontRef>
        </p:style>
      </p:cxnSp>
      <p:sp>
        <p:nvSpPr>
          <p:cNvPr id="76" name="TextBox 75"/>
          <p:cNvSpPr txBox="1"/>
          <p:nvPr userDrawn="1"/>
        </p:nvSpPr>
        <p:spPr>
          <a:xfrm>
            <a:off x="8561766" y="6397715"/>
            <a:ext cx="125034" cy="123111"/>
          </a:xfrm>
          <a:prstGeom prst="rect">
            <a:avLst/>
          </a:prstGeom>
          <a:noFill/>
        </p:spPr>
        <p:txBody>
          <a:bodyPr wrap="none" lIns="0" tIns="0" rIns="0" bIns="0" rtlCol="0">
            <a:spAutoFit/>
          </a:bodyPr>
          <a:lstStyle/>
          <a:p>
            <a:pPr algn="r"/>
            <a:fld id="{2385CB4A-7E96-44CA-B116-B71B544B697D}" type="slidenum">
              <a:rPr lang="en-US" sz="800" smtClean="0">
                <a:solidFill>
                  <a:schemeClr val="bg2"/>
                </a:solidFill>
              </a:rPr>
              <a:pPr algn="r"/>
              <a:t>‹#›</a:t>
            </a:fld>
            <a:endParaRPr lang="en-US" sz="800" dirty="0">
              <a:solidFill>
                <a:schemeClr val="bg2"/>
              </a:solidFill>
            </a:endParaRPr>
          </a:p>
        </p:txBody>
      </p:sp>
      <p:sp>
        <p:nvSpPr>
          <p:cNvPr id="117" name="TextBox 116"/>
          <p:cNvSpPr txBox="1"/>
          <p:nvPr userDrawn="1"/>
        </p:nvSpPr>
        <p:spPr>
          <a:xfrm>
            <a:off x="8331889" y="6397715"/>
            <a:ext cx="24045" cy="123111"/>
          </a:xfrm>
          <a:prstGeom prst="rect">
            <a:avLst/>
          </a:prstGeom>
          <a:noFill/>
        </p:spPr>
        <p:txBody>
          <a:bodyPr wrap="none" lIns="0" tIns="0" rIns="0" bIns="0" rtlCol="0">
            <a:spAutoFit/>
          </a:bodyPr>
          <a:lstStyle/>
          <a:p>
            <a:pPr algn="r"/>
            <a:r>
              <a:rPr lang="en-US" sz="800" dirty="0">
                <a:solidFill>
                  <a:schemeClr val="bg2"/>
                </a:solidFill>
              </a:rPr>
              <a:t>|</a:t>
            </a:r>
          </a:p>
        </p:txBody>
      </p:sp>
    </p:spTree>
    <p:extLst>
      <p:ext uri="{BB962C8B-B14F-4D97-AF65-F5344CB8AC3E}">
        <p14:creationId xmlns:p14="http://schemas.microsoft.com/office/powerpoint/2010/main" val="3728137087"/>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6" r:id="rId4"/>
    <p:sldLayoutId id="2147483658" r:id="rId5"/>
    <p:sldLayoutId id="2147483650" r:id="rId6"/>
    <p:sldLayoutId id="2147483657" r:id="rId7"/>
    <p:sldLayoutId id="2147483659" r:id="rId8"/>
    <p:sldLayoutId id="2147483654" r:id="rId9"/>
    <p:sldLayoutId id="2147483660" r:id="rId10"/>
    <p:sldLayoutId id="2147483655" r:id="rId11"/>
  </p:sldLayoutIdLst>
  <p:txStyles>
    <p:titleStyle>
      <a:lvl1pPr algn="l" defTabSz="914400" rtl="0" eaLnBrk="1" latinLnBrk="0" hangingPunct="1">
        <a:lnSpc>
          <a:spcPct val="95000"/>
        </a:lnSpc>
        <a:spcBef>
          <a:spcPct val="0"/>
        </a:spcBef>
        <a:buNone/>
        <a:defRPr sz="2800" b="1" kern="1200" spc="-150">
          <a:solidFill>
            <a:schemeClr val="tx2"/>
          </a:solidFill>
          <a:latin typeface="+mj-lt"/>
          <a:ea typeface="+mj-ea"/>
          <a:cs typeface="+mj-cs"/>
        </a:defRPr>
      </a:lvl1pPr>
    </p:titleStyle>
    <p:body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400"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400"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50" indent="-171450" algn="l" defTabSz="914400"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88" indent="-173038" algn="l" defTabSz="914400"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400"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50" indent="-171450" algn="l" defTabSz="914400"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88" indent="-173038" algn="l" defTabSz="914400"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358924"/>
            <a:ext cx="5600700" cy="2742289"/>
          </a:xfrm>
        </p:spPr>
        <p:txBody>
          <a:bodyPr/>
          <a:lstStyle/>
          <a:p>
            <a:r>
              <a:rPr lang="en-US" dirty="0"/>
              <a:t>Predicting</a:t>
            </a:r>
            <a:br>
              <a:rPr lang="en-US" dirty="0"/>
            </a:br>
            <a:r>
              <a:rPr lang="en-US" dirty="0"/>
              <a:t>Spoken Digits</a:t>
            </a:r>
          </a:p>
        </p:txBody>
      </p:sp>
      <p:sp>
        <p:nvSpPr>
          <p:cNvPr id="4" name="Text Placeholder 3"/>
          <p:cNvSpPr>
            <a:spLocks noGrp="1"/>
          </p:cNvSpPr>
          <p:nvPr>
            <p:ph type="body" sz="quarter" idx="11"/>
          </p:nvPr>
        </p:nvSpPr>
        <p:spPr/>
        <p:txBody>
          <a:bodyPr/>
          <a:lstStyle/>
          <a:p>
            <a:r>
              <a:rPr lang="en-US" dirty="0"/>
              <a:t>November 24, 2020</a:t>
            </a:r>
          </a:p>
        </p:txBody>
      </p:sp>
      <p:sp>
        <p:nvSpPr>
          <p:cNvPr id="6" name="Text Placeholder 5"/>
          <p:cNvSpPr>
            <a:spLocks noGrp="1"/>
          </p:cNvSpPr>
          <p:nvPr>
            <p:ph type="body" sz="quarter" idx="12"/>
          </p:nvPr>
        </p:nvSpPr>
        <p:spPr/>
        <p:txBody>
          <a:bodyPr/>
          <a:lstStyle/>
          <a:p>
            <a:r>
              <a:rPr lang="en-US" dirty="0"/>
              <a:t>Prepared by:</a:t>
            </a:r>
            <a:br>
              <a:rPr lang="en-US" dirty="0"/>
            </a:br>
            <a:r>
              <a:rPr lang="en-US" dirty="0"/>
              <a:t>Kevin Wen</a:t>
            </a:r>
          </a:p>
        </p:txBody>
      </p:sp>
    </p:spTree>
    <p:extLst>
      <p:ext uri="{BB962C8B-B14F-4D97-AF65-F5344CB8AC3E}">
        <p14:creationId xmlns:p14="http://schemas.microsoft.com/office/powerpoint/2010/main" val="1907083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18021-FA28-431F-B1BE-3708417926D4}"/>
              </a:ext>
            </a:extLst>
          </p:cNvPr>
          <p:cNvSpPr>
            <a:spLocks noGrp="1"/>
          </p:cNvSpPr>
          <p:nvPr>
            <p:ph type="title"/>
          </p:nvPr>
        </p:nvSpPr>
        <p:spPr/>
        <p:txBody>
          <a:bodyPr/>
          <a:lstStyle/>
          <a:p>
            <a:r>
              <a:rPr lang="en-US" dirty="0"/>
              <a:t>What is K-Means?</a:t>
            </a:r>
            <a:br>
              <a:rPr lang="en-US" dirty="0"/>
            </a:b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ED15EE7-339B-4C3D-8B8B-89EA82245450}"/>
                  </a:ext>
                </a:extLst>
              </p:cNvPr>
              <p:cNvSpPr>
                <a:spLocks noGrp="1"/>
              </p:cNvSpPr>
              <p:nvPr>
                <p:ph idx="1"/>
              </p:nvPr>
            </p:nvSpPr>
            <p:spPr/>
            <p:txBody>
              <a:bodyPr/>
              <a:lstStyle/>
              <a:p>
                <a:r>
                  <a:rPr lang="en-US" dirty="0"/>
                  <a:t>K-Means is a Clustering Algorithm, were we assign each data point to a cluster k</a:t>
                </a:r>
              </a:p>
              <a:p>
                <a:r>
                  <a:rPr lang="en-US" sz="1100" i="0" dirty="0">
                    <a:solidFill>
                      <a:schemeClr val="tx1"/>
                    </a:solidFill>
                    <a:latin typeface="+mn-lt"/>
                  </a:rPr>
                  <a:t>In K-Means clustering, we initialize K centroids randomly, each point is assigned to its closest centroid, and its Euclidean distance is calculated. The sum of all distances of a point to its centroid becomes its objective function. In K-Means clustering, we seek to find K centroids that minimize this distance. Mathematically, this is written:</a:t>
                </a:r>
              </a:p>
              <a:p>
                <a:pPr lvl="1">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𝐷</m:t>
                      </m:r>
                      <m:r>
                        <a:rPr lang="en-US" b="0" i="1" smtClean="0">
                          <a:solidFill>
                            <a:schemeClr val="tx1"/>
                          </a:solidFill>
                          <a:latin typeface="Cambria Math" panose="02040503050406030204" pitchFamily="18" charset="0"/>
                        </a:rPr>
                        <m:t>= </m:t>
                      </m:r>
                      <m:nary>
                        <m:naryPr>
                          <m:chr m:val="∑"/>
                          <m:ctrlPr>
                            <a:rPr lang="en-US" b="0" i="1" smtClean="0">
                              <a:solidFill>
                                <a:schemeClr val="tx1"/>
                              </a:solidFill>
                              <a:latin typeface="Cambria Math" panose="02040503050406030204" pitchFamily="18" charset="0"/>
                            </a:rPr>
                          </m:ctrlPr>
                        </m:naryPr>
                        <m:sub>
                          <m:r>
                            <m:rPr>
                              <m:brk m:alnAt="23"/>
                            </m:rP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=1</m:t>
                          </m:r>
                        </m:sub>
                        <m:sup>
                          <m:r>
                            <a:rPr lang="en-US" b="0" i="1" smtClean="0">
                              <a:solidFill>
                                <a:schemeClr val="tx1"/>
                              </a:solidFill>
                              <a:latin typeface="Cambria Math" panose="02040503050406030204" pitchFamily="18" charset="0"/>
                            </a:rPr>
                            <m:t>𝐾</m:t>
                          </m:r>
                        </m:sup>
                        <m:e>
                          <m:nary>
                            <m:naryPr>
                              <m:chr m:val="∑"/>
                              <m:ctrlPr>
                                <a:rPr lang="en-US" b="0" i="1" smtClean="0">
                                  <a:solidFill>
                                    <a:schemeClr val="tx1"/>
                                  </a:solidFill>
                                  <a:latin typeface="Cambria Math" panose="02040503050406030204" pitchFamily="18" charset="0"/>
                                </a:rPr>
                              </m:ctrlPr>
                            </m:naryPr>
                            <m:sub>
                              <m:r>
                                <m:rPr>
                                  <m:brk m:alnAt="23"/>
                                </m:rP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=1</m:t>
                              </m:r>
                            </m:sub>
                            <m:sup>
                              <m:r>
                                <a:rPr lang="en-US" b="0" i="1" smtClean="0">
                                  <a:solidFill>
                                    <a:schemeClr val="tx1"/>
                                  </a:solidFill>
                                  <a:latin typeface="Cambria Math" panose="02040503050406030204" pitchFamily="18" charset="0"/>
                                </a:rPr>
                                <m:t>𝑁</m:t>
                              </m:r>
                            </m:sup>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𝑧</m:t>
                                  </m:r>
                                </m:e>
                                <m:sub>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sub>
                              </m:sSub>
                              <m:r>
                                <a:rPr lang="en-US" b="0" i="1" smtClean="0">
                                  <a:solidFill>
                                    <a:schemeClr val="tx1"/>
                                  </a:solidFill>
                                  <a:latin typeface="Cambria Math" panose="02040503050406030204" pitchFamily="18" charset="0"/>
                                </a:rPr>
                                <m:t> </m:t>
                              </m:r>
                              <m:sSup>
                                <m:sSupPr>
                                  <m:ctrlPr>
                                    <a:rPr lang="en-US" b="0" i="1" smtClean="0">
                                      <a:solidFill>
                                        <a:schemeClr val="tx1"/>
                                      </a:solidFill>
                                      <a:latin typeface="Cambria Math" panose="02040503050406030204" pitchFamily="18" charset="0"/>
                                    </a:rPr>
                                  </m:ctrlPr>
                                </m:sSupPr>
                                <m:e>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𝑗</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𝑐</m:t>
                                          </m:r>
                                        </m:e>
                                        <m:sub>
                                          <m:r>
                                            <a:rPr lang="en-US" b="0" i="1" smtClean="0">
                                              <a:solidFill>
                                                <a:schemeClr val="tx1"/>
                                              </a:solidFill>
                                              <a:latin typeface="Cambria Math" panose="02040503050406030204" pitchFamily="18" charset="0"/>
                                            </a:rPr>
                                            <m:t>𝑘</m:t>
                                          </m:r>
                                        </m:sub>
                                      </m:sSub>
                                    </m:e>
                                  </m:d>
                                </m:e>
                                <m:sup>
                                  <m:r>
                                    <a:rPr lang="en-US" b="0" i="1" smtClean="0">
                                      <a:solidFill>
                                        <a:schemeClr val="tx1"/>
                                      </a:solidFill>
                                      <a:latin typeface="Cambria Math" panose="02040503050406030204" pitchFamily="18" charset="0"/>
                                    </a:rPr>
                                    <m:t>2</m:t>
                                  </m:r>
                                </m:sup>
                              </m:sSup>
                            </m:e>
                          </m:nary>
                        </m:e>
                      </m:nary>
                    </m:oMath>
                  </m:oMathPara>
                </a14:m>
                <a:endParaRPr lang="en-US" i="0" dirty="0">
                  <a:solidFill>
                    <a:schemeClr val="tx1"/>
                  </a:solidFill>
                  <a:latin typeface="+mn-lt"/>
                </a:endParaRPr>
              </a:p>
              <a:p>
                <a:pPr lvl="1">
                  <a:buNone/>
                </a:pPr>
                <a:r>
                  <a:rPr lang="en-US" sz="1100" i="0" dirty="0">
                    <a:solidFill>
                      <a:schemeClr val="tx1"/>
                    </a:solidFill>
                    <a:latin typeface="+mn-lt"/>
                  </a:rPr>
                  <a:t>Where </a:t>
                </a:r>
                <a14:m>
                  <m:oMath xmlns:m="http://schemas.openxmlformats.org/officeDocument/2006/math">
                    <m:r>
                      <a:rPr lang="en-US" sz="1100">
                        <a:solidFill>
                          <a:schemeClr val="tx1"/>
                        </a:solidFill>
                        <a:latin typeface="Cambria Math" panose="02040503050406030204" pitchFamily="18" charset="0"/>
                      </a:rPr>
                      <m:t>𝐷</m:t>
                    </m:r>
                  </m:oMath>
                </a14:m>
                <a:r>
                  <a:rPr lang="en-US" sz="1100" i="0" dirty="0">
                    <a:solidFill>
                      <a:schemeClr val="tx1"/>
                    </a:solidFill>
                    <a:latin typeface="+mn-lt"/>
                  </a:rPr>
                  <a:t> is the Euclidean distance. </a:t>
                </a:r>
                <a14:m>
                  <m:oMath xmlns:m="http://schemas.openxmlformats.org/officeDocument/2006/math">
                    <m:r>
                      <a:rPr lang="en-US" sz="1100">
                        <a:solidFill>
                          <a:schemeClr val="tx1"/>
                        </a:solidFill>
                        <a:latin typeface="Cambria Math" panose="02040503050406030204" pitchFamily="18" charset="0"/>
                      </a:rPr>
                      <m:t>𝐾</m:t>
                    </m:r>
                  </m:oMath>
                </a14:m>
                <a:r>
                  <a:rPr lang="en-US" sz="1100" i="0" dirty="0">
                    <a:solidFill>
                      <a:schemeClr val="tx1"/>
                    </a:solidFill>
                    <a:latin typeface="+mn-lt"/>
                  </a:rPr>
                  <a:t> is the number of clusters. </a:t>
                </a:r>
                <a14:m>
                  <m:oMath xmlns:m="http://schemas.openxmlformats.org/officeDocument/2006/math">
                    <m:r>
                      <a:rPr lang="en-US" sz="1100">
                        <a:solidFill>
                          <a:schemeClr val="tx1"/>
                        </a:solidFill>
                        <a:latin typeface="Cambria Math" panose="02040503050406030204" pitchFamily="18" charset="0"/>
                      </a:rPr>
                      <m:t>𝑁</m:t>
                    </m:r>
                  </m:oMath>
                </a14:m>
                <a:r>
                  <a:rPr lang="en-US" sz="1100" i="0" dirty="0">
                    <a:solidFill>
                      <a:schemeClr val="tx1"/>
                    </a:solidFill>
                    <a:latin typeface="+mn-lt"/>
                  </a:rPr>
                  <a:t> is the number of points. </a:t>
                </a:r>
                <a14:m>
                  <m:oMath xmlns:m="http://schemas.openxmlformats.org/officeDocument/2006/math">
                    <m:sSub>
                      <m:sSubPr>
                        <m:ctrlPr>
                          <a:rPr lang="en-US" sz="1100" b="0" i="1" smtClean="0">
                            <a:solidFill>
                              <a:schemeClr val="tx1"/>
                            </a:solidFill>
                            <a:latin typeface="Cambria Math" panose="02040503050406030204" pitchFamily="18" charset="0"/>
                          </a:rPr>
                        </m:ctrlPr>
                      </m:sSubPr>
                      <m:e>
                        <m:r>
                          <a:rPr lang="en-US" sz="1100" b="0" i="1" smtClean="0">
                            <a:solidFill>
                              <a:schemeClr val="tx1"/>
                            </a:solidFill>
                            <a:latin typeface="Cambria Math" panose="02040503050406030204" pitchFamily="18" charset="0"/>
                          </a:rPr>
                          <m:t>𝑧</m:t>
                        </m:r>
                      </m:e>
                      <m:sub>
                        <m:r>
                          <a:rPr lang="en-US" sz="1100" b="0" i="1" smtClean="0">
                            <a:solidFill>
                              <a:schemeClr val="tx1"/>
                            </a:solidFill>
                            <a:latin typeface="Cambria Math" panose="02040503050406030204" pitchFamily="18" charset="0"/>
                          </a:rPr>
                          <m:t>𝑗</m:t>
                        </m:r>
                        <m:r>
                          <a:rPr lang="en-US" sz="1100" b="0" i="1" smtClean="0">
                            <a:solidFill>
                              <a:schemeClr val="tx1"/>
                            </a:solidFill>
                            <a:latin typeface="Cambria Math" panose="02040503050406030204" pitchFamily="18" charset="0"/>
                          </a:rPr>
                          <m:t>,</m:t>
                        </m:r>
                        <m:r>
                          <a:rPr lang="en-US" sz="1100" b="0" i="1" smtClean="0">
                            <a:solidFill>
                              <a:schemeClr val="tx1"/>
                            </a:solidFill>
                            <a:latin typeface="Cambria Math" panose="02040503050406030204" pitchFamily="18" charset="0"/>
                          </a:rPr>
                          <m:t>𝑘</m:t>
                        </m:r>
                      </m:sub>
                    </m:sSub>
                    <m:r>
                      <a:rPr lang="en-US" sz="1100" b="0" i="1" smtClean="0">
                        <a:solidFill>
                          <a:schemeClr val="tx1"/>
                        </a:solidFill>
                        <a:latin typeface="Cambria Math" panose="02040503050406030204" pitchFamily="18" charset="0"/>
                      </a:rPr>
                      <m:t> </m:t>
                    </m:r>
                  </m:oMath>
                </a14:m>
                <a:r>
                  <a:rPr lang="en-US" sz="1100" i="0" dirty="0">
                    <a:solidFill>
                      <a:schemeClr val="tx1"/>
                    </a:solidFill>
                    <a:latin typeface="+mn-lt"/>
                  </a:rPr>
                  <a:t>is 1 if </a:t>
                </a:r>
                <a14:m>
                  <m:oMath xmlns:m="http://schemas.openxmlformats.org/officeDocument/2006/math">
                    <m:sSub>
                      <m:sSubPr>
                        <m:ctrlPr>
                          <a:rPr lang="en-US" sz="1100" i="1">
                            <a:solidFill>
                              <a:schemeClr val="tx1"/>
                            </a:solidFill>
                            <a:latin typeface="Cambria Math" panose="02040503050406030204" pitchFamily="18" charset="0"/>
                          </a:rPr>
                        </m:ctrlPr>
                      </m:sSubPr>
                      <m:e>
                        <m:r>
                          <a:rPr lang="en-US" sz="1100">
                            <a:solidFill>
                              <a:schemeClr val="tx1"/>
                            </a:solidFill>
                            <a:latin typeface="Cambria Math" panose="02040503050406030204" pitchFamily="18" charset="0"/>
                          </a:rPr>
                          <m:t>𝑥</m:t>
                        </m:r>
                      </m:e>
                      <m:sub>
                        <m:r>
                          <a:rPr lang="en-US" sz="1100">
                            <a:solidFill>
                              <a:schemeClr val="tx1"/>
                            </a:solidFill>
                            <a:latin typeface="Cambria Math" panose="02040503050406030204" pitchFamily="18" charset="0"/>
                          </a:rPr>
                          <m:t>𝑗</m:t>
                        </m:r>
                      </m:sub>
                    </m:sSub>
                  </m:oMath>
                </a14:m>
                <a:r>
                  <a:rPr lang="en-US" sz="1100" i="0" dirty="0">
                    <a:solidFill>
                      <a:schemeClr val="tx1"/>
                    </a:solidFill>
                    <a:latin typeface="+mn-lt"/>
                  </a:rPr>
                  <a:t> is in cluster </a:t>
                </a:r>
                <a14:m>
                  <m:oMath xmlns:m="http://schemas.openxmlformats.org/officeDocument/2006/math">
                    <m:sSub>
                      <m:sSubPr>
                        <m:ctrlPr>
                          <a:rPr lang="en-US" sz="1100" i="1">
                            <a:solidFill>
                              <a:schemeClr val="tx1"/>
                            </a:solidFill>
                            <a:latin typeface="Cambria Math" panose="02040503050406030204" pitchFamily="18" charset="0"/>
                          </a:rPr>
                        </m:ctrlPr>
                      </m:sSubPr>
                      <m:e>
                        <m:r>
                          <a:rPr lang="en-US" sz="1100">
                            <a:solidFill>
                              <a:schemeClr val="tx1"/>
                            </a:solidFill>
                            <a:latin typeface="Cambria Math" panose="02040503050406030204" pitchFamily="18" charset="0"/>
                          </a:rPr>
                          <m:t>𝑐</m:t>
                        </m:r>
                      </m:e>
                      <m:sub>
                        <m:r>
                          <a:rPr lang="en-US" sz="1100">
                            <a:solidFill>
                              <a:schemeClr val="tx1"/>
                            </a:solidFill>
                            <a:latin typeface="Cambria Math" panose="02040503050406030204" pitchFamily="18" charset="0"/>
                          </a:rPr>
                          <m:t>𝑘</m:t>
                        </m:r>
                      </m:sub>
                    </m:sSub>
                  </m:oMath>
                </a14:m>
                <a:r>
                  <a:rPr lang="en-US" sz="1100" i="0" dirty="0">
                    <a:solidFill>
                      <a:schemeClr val="tx1"/>
                    </a:solidFill>
                    <a:latin typeface="+mn-lt"/>
                  </a:rPr>
                  <a:t>, 0 otherwise. </a:t>
                </a:r>
                <a14:m>
                  <m:oMath xmlns:m="http://schemas.openxmlformats.org/officeDocument/2006/math">
                    <m:sSub>
                      <m:sSubPr>
                        <m:ctrlPr>
                          <a:rPr lang="en-US" sz="1100" i="1">
                            <a:solidFill>
                              <a:schemeClr val="tx1"/>
                            </a:solidFill>
                            <a:latin typeface="Cambria Math" panose="02040503050406030204" pitchFamily="18" charset="0"/>
                          </a:rPr>
                        </m:ctrlPr>
                      </m:sSubPr>
                      <m:e>
                        <m:r>
                          <a:rPr lang="en-US" sz="1100">
                            <a:solidFill>
                              <a:schemeClr val="tx1"/>
                            </a:solidFill>
                            <a:latin typeface="Cambria Math" panose="02040503050406030204" pitchFamily="18" charset="0"/>
                          </a:rPr>
                          <m:t>𝑥</m:t>
                        </m:r>
                      </m:e>
                      <m:sub>
                        <m:r>
                          <a:rPr lang="en-US" sz="1100">
                            <a:solidFill>
                              <a:schemeClr val="tx1"/>
                            </a:solidFill>
                            <a:latin typeface="Cambria Math" panose="02040503050406030204" pitchFamily="18" charset="0"/>
                          </a:rPr>
                          <m:t>𝑗</m:t>
                        </m:r>
                      </m:sub>
                    </m:sSub>
                    <m:r>
                      <a:rPr lang="en-US" sz="1100" b="0" i="1" smtClean="0">
                        <a:solidFill>
                          <a:schemeClr val="tx1"/>
                        </a:solidFill>
                        <a:latin typeface="Cambria Math" panose="02040503050406030204" pitchFamily="18" charset="0"/>
                      </a:rPr>
                      <m:t> </m:t>
                    </m:r>
                  </m:oMath>
                </a14:m>
                <a:r>
                  <a:rPr lang="en-US" sz="1100" i="0" dirty="0">
                    <a:solidFill>
                      <a:schemeClr val="tx1"/>
                    </a:solidFill>
                  </a:rPr>
                  <a:t>is a point to be classified. </a:t>
                </a:r>
                <a14:m>
                  <m:oMath xmlns:m="http://schemas.openxmlformats.org/officeDocument/2006/math">
                    <m:sSub>
                      <m:sSubPr>
                        <m:ctrlPr>
                          <a:rPr lang="en-US" sz="1100" i="1">
                            <a:solidFill>
                              <a:schemeClr val="tx1"/>
                            </a:solidFill>
                            <a:latin typeface="Cambria Math" panose="02040503050406030204" pitchFamily="18" charset="0"/>
                          </a:rPr>
                        </m:ctrlPr>
                      </m:sSubPr>
                      <m:e>
                        <m:r>
                          <a:rPr lang="en-US" sz="1100">
                            <a:solidFill>
                              <a:schemeClr val="tx1"/>
                            </a:solidFill>
                            <a:latin typeface="Cambria Math" panose="02040503050406030204" pitchFamily="18" charset="0"/>
                          </a:rPr>
                          <m:t>𝑐</m:t>
                        </m:r>
                      </m:e>
                      <m:sub>
                        <m:r>
                          <a:rPr lang="en-US" sz="1100">
                            <a:solidFill>
                              <a:schemeClr val="tx1"/>
                            </a:solidFill>
                            <a:latin typeface="Cambria Math" panose="02040503050406030204" pitchFamily="18" charset="0"/>
                          </a:rPr>
                          <m:t>𝑘</m:t>
                        </m:r>
                      </m:sub>
                    </m:sSub>
                  </m:oMath>
                </a14:m>
                <a:r>
                  <a:rPr lang="en-US" sz="1100" i="0" dirty="0">
                    <a:solidFill>
                      <a:schemeClr val="tx1"/>
                    </a:solidFill>
                    <a:latin typeface="+mn-lt"/>
                  </a:rPr>
                  <a:t> is the centroid of a cluster k. We seek to minimize D.</a:t>
                </a:r>
              </a:p>
            </p:txBody>
          </p:sp>
        </mc:Choice>
        <mc:Fallback>
          <p:sp>
            <p:nvSpPr>
              <p:cNvPr id="3" name="Content Placeholder 2">
                <a:extLst>
                  <a:ext uri="{FF2B5EF4-FFF2-40B4-BE49-F238E27FC236}">
                    <a16:creationId xmlns:a16="http://schemas.microsoft.com/office/drawing/2014/main" id="{BED15EE7-339B-4C3D-8B8B-89EA82245450}"/>
                  </a:ext>
                </a:extLst>
              </p:cNvPr>
              <p:cNvSpPr>
                <a:spLocks noGrp="1" noRot="1" noChangeAspect="1" noMove="1" noResize="1" noEditPoints="1" noAdjustHandles="1" noChangeArrowheads="1" noChangeShapeType="1" noTextEdit="1"/>
              </p:cNvSpPr>
              <p:nvPr>
                <p:ph idx="1"/>
              </p:nvPr>
            </p:nvSpPr>
            <p:spPr>
              <a:blipFill>
                <a:blip r:embed="rId2"/>
                <a:stretch>
                  <a:fillRect l="-4987" t="-555" r="-3412"/>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350E4513-B139-43C4-8CAA-22D7049709B5}"/>
              </a:ext>
            </a:extLst>
          </p:cNvPr>
          <p:cNvSpPr>
            <a:spLocks noGrp="1"/>
          </p:cNvSpPr>
          <p:nvPr>
            <p:ph idx="10"/>
          </p:nvPr>
        </p:nvSpPr>
        <p:spPr/>
        <p:txBody>
          <a:bodyPr/>
          <a:lstStyle/>
          <a:p>
            <a:pPr>
              <a:buNone/>
            </a:pPr>
            <a:r>
              <a:rPr lang="en-US" dirty="0"/>
              <a:t>We may follow a simple algorithm to optimize K-Means.</a:t>
            </a:r>
          </a:p>
          <a:p>
            <a:pPr>
              <a:buNone/>
            </a:pPr>
            <a:r>
              <a:rPr lang="en-US" sz="1100" i="0" dirty="0">
                <a:solidFill>
                  <a:schemeClr val="tx1"/>
                </a:solidFill>
                <a:latin typeface="+mn-lt"/>
              </a:rPr>
              <a:t>To optimize for the centroids, there is a simple 4 step algorithm we may perform:</a:t>
            </a:r>
          </a:p>
          <a:p>
            <a:pPr marL="400050" lvl="4" indent="-228600">
              <a:buFont typeface="+mj-lt"/>
              <a:buAutoNum type="arabicPeriod"/>
            </a:pPr>
            <a:r>
              <a:rPr lang="en-US" dirty="0">
                <a:solidFill>
                  <a:schemeClr val="tx1"/>
                </a:solidFill>
                <a:latin typeface="+mn-lt"/>
              </a:rPr>
              <a:t>Randomly initialize K cluster centroids</a:t>
            </a:r>
          </a:p>
          <a:p>
            <a:pPr marL="400050" lvl="4" indent="-228600">
              <a:buFont typeface="+mj-lt"/>
              <a:buAutoNum type="arabicPeriod"/>
            </a:pPr>
            <a:r>
              <a:rPr lang="en-US" i="0" dirty="0">
                <a:solidFill>
                  <a:schemeClr val="tx1"/>
                </a:solidFill>
                <a:latin typeface="+mn-lt"/>
              </a:rPr>
              <a:t>Assign each </a:t>
            </a:r>
            <a:r>
              <a:rPr lang="en-US" dirty="0">
                <a:solidFill>
                  <a:schemeClr val="tx1"/>
                </a:solidFill>
                <a:latin typeface="+mn-lt"/>
              </a:rPr>
              <a:t>point</a:t>
            </a:r>
            <a:r>
              <a:rPr lang="en-US" i="0" dirty="0">
                <a:solidFill>
                  <a:schemeClr val="tx1"/>
                </a:solidFill>
                <a:latin typeface="+mn-lt"/>
              </a:rPr>
              <a:t> to its nearest centroid. This forms a cluster</a:t>
            </a:r>
          </a:p>
          <a:p>
            <a:pPr marL="400050" lvl="4" indent="-228600">
              <a:buFont typeface="+mj-lt"/>
              <a:buAutoNum type="arabicPeriod"/>
            </a:pPr>
            <a:r>
              <a:rPr lang="en-US" dirty="0">
                <a:solidFill>
                  <a:schemeClr val="tx1"/>
                </a:solidFill>
                <a:latin typeface="+mn-lt"/>
              </a:rPr>
              <a:t>Calculate a new centroid by averaging all points in a cluster</a:t>
            </a:r>
          </a:p>
          <a:p>
            <a:pPr marL="400050" lvl="4" indent="-228600">
              <a:buFont typeface="+mj-lt"/>
              <a:buAutoNum type="arabicPeriod"/>
            </a:pPr>
            <a:r>
              <a:rPr lang="en-US" i="0" dirty="0">
                <a:solidFill>
                  <a:schemeClr val="tx1"/>
                </a:solidFill>
                <a:latin typeface="+mn-lt"/>
              </a:rPr>
              <a:t>Return to step 2, if the clusters do not change between i</a:t>
            </a:r>
            <a:r>
              <a:rPr lang="en-US" dirty="0">
                <a:solidFill>
                  <a:schemeClr val="tx1"/>
                </a:solidFill>
                <a:latin typeface="+mn-lt"/>
              </a:rPr>
              <a:t>terations, you have converged and found the optimal centroids.</a:t>
            </a:r>
          </a:p>
          <a:p>
            <a:pPr lvl="2">
              <a:buNone/>
            </a:pPr>
            <a:r>
              <a:rPr lang="en-US" b="0" dirty="0">
                <a:solidFill>
                  <a:schemeClr val="tx1"/>
                </a:solidFill>
                <a:latin typeface="+mn-lt"/>
              </a:rPr>
              <a:t>K-Means is very dependent on its initialization and we may easily be stuck at a local minima. Therefore it is wise to perform K-Means multiple times and choose the best set of centroids. </a:t>
            </a:r>
            <a:endParaRPr lang="en-US" b="0" i="0" dirty="0">
              <a:solidFill>
                <a:schemeClr val="tx1"/>
              </a:solidFill>
              <a:latin typeface="+mn-lt"/>
            </a:endParaRPr>
          </a:p>
          <a:p>
            <a:pPr marL="228600" indent="-228600">
              <a:buFont typeface="+mj-lt"/>
              <a:buAutoNum type="arabicPeriod"/>
            </a:pPr>
            <a:endParaRPr lang="en-US" sz="1100" i="0" dirty="0">
              <a:solidFill>
                <a:schemeClr val="tx1"/>
              </a:solidFill>
              <a:latin typeface="+mn-lt"/>
            </a:endParaRPr>
          </a:p>
        </p:txBody>
      </p:sp>
      <p:sp>
        <p:nvSpPr>
          <p:cNvPr id="5" name="Text Placeholder 4">
            <a:extLst>
              <a:ext uri="{FF2B5EF4-FFF2-40B4-BE49-F238E27FC236}">
                <a16:creationId xmlns:a16="http://schemas.microsoft.com/office/drawing/2014/main" id="{6AA56DD4-BA2C-4B54-A070-39BCDE2D3FBF}"/>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590436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E1114-8A8A-4BA1-B6B3-38B662EACD3E}"/>
              </a:ext>
            </a:extLst>
          </p:cNvPr>
          <p:cNvSpPr>
            <a:spLocks noGrp="1"/>
          </p:cNvSpPr>
          <p:nvPr>
            <p:ph type="title"/>
          </p:nvPr>
        </p:nvSpPr>
        <p:spPr/>
        <p:txBody>
          <a:bodyPr/>
          <a:lstStyle/>
          <a:p>
            <a:r>
              <a:rPr lang="en-US" dirty="0"/>
              <a:t>Determining the Number of Clusters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5B1019C-D277-4FB8-AD46-E5168D181C39}"/>
                  </a:ext>
                </a:extLst>
              </p:cNvPr>
              <p:cNvSpPr>
                <a:spLocks noGrp="1"/>
              </p:cNvSpPr>
              <p:nvPr>
                <p:ph idx="1"/>
              </p:nvPr>
            </p:nvSpPr>
            <p:spPr/>
            <p:txBody>
              <a:bodyPr/>
              <a:lstStyle/>
              <a:p>
                <a:r>
                  <a:rPr lang="en-US" dirty="0"/>
                  <a:t>A limitation of K-Means is determining the number of clusters present in a dataset</a:t>
                </a:r>
              </a:p>
              <a:p>
                <a:pPr>
                  <a:lnSpc>
                    <a:spcPct val="100000"/>
                  </a:lnSpc>
                </a:pPr>
                <a:r>
                  <a:rPr lang="en-US" sz="1100" i="0" dirty="0">
                    <a:solidFill>
                      <a:schemeClr val="tx1"/>
                    </a:solidFill>
                    <a:latin typeface="+mn-lt"/>
                  </a:rPr>
                  <a:t>A problem affecting K-Means is the determination of the value of K. Too low of K, and we may poorly classify the data. Too high of K, and we may overfit the data and get poor performance from our classifier. Luckily, as we know that MFCCs correspond to phonemes, we can expect the following:</a:t>
                </a:r>
              </a:p>
              <a:p>
                <a:pPr marL="0" lvl="7" indent="0">
                  <a:buNone/>
                </a:pPr>
                <a14:m>
                  <m:oMathPara xmlns:m="http://schemas.openxmlformats.org/officeDocument/2006/math">
                    <m:oMathParaPr>
                      <m:jc m:val="centerGroup"/>
                    </m:oMathParaPr>
                    <m:oMath xmlns:m="http://schemas.openxmlformats.org/officeDocument/2006/math">
                      <m:r>
                        <a:rPr lang="en-US" sz="1200" b="0" i="1" smtClean="0">
                          <a:solidFill>
                            <a:schemeClr val="tx1"/>
                          </a:solidFill>
                          <a:latin typeface="Cambria Math" panose="02040503050406030204" pitchFamily="18" charset="0"/>
                        </a:rPr>
                        <m:t>𝐾</m:t>
                      </m:r>
                      <m:r>
                        <a:rPr lang="en-US" sz="1200" b="0" i="1" smtClean="0">
                          <a:solidFill>
                            <a:schemeClr val="tx1"/>
                          </a:solidFill>
                          <a:latin typeface="Cambria Math" panose="02040503050406030204" pitchFamily="18" charset="0"/>
                        </a:rPr>
                        <m:t>=</m:t>
                      </m:r>
                      <m:r>
                        <a:rPr lang="en-US" sz="1200" b="0" i="1" smtClean="0">
                          <a:solidFill>
                            <a:schemeClr val="tx1"/>
                          </a:solidFill>
                          <a:latin typeface="Cambria Math" panose="02040503050406030204" pitchFamily="18" charset="0"/>
                        </a:rPr>
                        <m:t>𝑃</m:t>
                      </m:r>
                      <m:r>
                        <a:rPr lang="en-US" sz="1200" b="0" i="1" smtClean="0">
                          <a:solidFill>
                            <a:schemeClr val="tx1"/>
                          </a:solidFill>
                          <a:latin typeface="Cambria Math" panose="02040503050406030204" pitchFamily="18" charset="0"/>
                        </a:rPr>
                        <m:t>+</m:t>
                      </m:r>
                      <m:r>
                        <a:rPr lang="en-US" sz="1200" b="0" i="1" smtClean="0">
                          <a:solidFill>
                            <a:schemeClr val="tx1"/>
                          </a:solidFill>
                          <a:latin typeface="Cambria Math" panose="02040503050406030204" pitchFamily="18" charset="0"/>
                        </a:rPr>
                        <m:t>𝐺</m:t>
                      </m:r>
                    </m:oMath>
                  </m:oMathPara>
                </a14:m>
                <a:endParaRPr lang="en-US" sz="1200" b="0" dirty="0">
                  <a:solidFill>
                    <a:schemeClr val="tx1"/>
                  </a:solidFill>
                </a:endParaRPr>
              </a:p>
              <a:p>
                <a:pPr marL="0" lvl="7" indent="0" algn="ctr">
                  <a:buNone/>
                </a:pPr>
                <a14:m>
                  <m:oMathPara xmlns:m="http://schemas.openxmlformats.org/officeDocument/2006/math">
                    <m:oMathParaPr>
                      <m:jc m:val="centerGroup"/>
                    </m:oMathParaPr>
                    <m:oMath xmlns:m="http://schemas.openxmlformats.org/officeDocument/2006/math">
                      <m:r>
                        <a:rPr lang="en-US" sz="1200" b="0" i="1" smtClean="0">
                          <a:solidFill>
                            <a:schemeClr val="tx1"/>
                          </a:solidFill>
                          <a:latin typeface="Cambria Math" panose="02040503050406030204" pitchFamily="18" charset="0"/>
                        </a:rPr>
                        <m:t>𝐺</m:t>
                      </m:r>
                      <m:r>
                        <a:rPr lang="en-US" sz="1200" b="0" i="1" smtClean="0">
                          <a:solidFill>
                            <a:schemeClr val="tx1"/>
                          </a:solidFill>
                          <a:latin typeface="Cambria Math" panose="02040503050406030204" pitchFamily="18" charset="0"/>
                        </a:rPr>
                        <m:t>=</m:t>
                      </m:r>
                      <m:r>
                        <a:rPr lang="en-US" sz="1200" b="0" i="1" smtClean="0">
                          <a:solidFill>
                            <a:schemeClr val="tx1"/>
                          </a:solidFill>
                          <a:latin typeface="Cambria Math" panose="02040503050406030204" pitchFamily="18" charset="0"/>
                        </a:rPr>
                        <m:t>𝑃</m:t>
                      </m:r>
                      <m:r>
                        <a:rPr lang="en-US" sz="1200" b="0" i="1" smtClean="0">
                          <a:solidFill>
                            <a:schemeClr val="tx1"/>
                          </a:solidFill>
                          <a:latin typeface="Cambria Math" panose="02040503050406030204" pitchFamily="18" charset="0"/>
                        </a:rPr>
                        <m:t>−1</m:t>
                      </m:r>
                    </m:oMath>
                  </m:oMathPara>
                </a14:m>
                <a:endParaRPr lang="en-US" sz="1200" dirty="0">
                  <a:solidFill>
                    <a:schemeClr val="tx1"/>
                  </a:solidFill>
                  <a:latin typeface="+mn-lt"/>
                </a:endParaRPr>
              </a:p>
              <a:p>
                <a:pPr marL="0" lvl="7" indent="0">
                  <a:buNone/>
                </a:pPr>
                <a14:m>
                  <m:oMathPara xmlns:m="http://schemas.openxmlformats.org/officeDocument/2006/math">
                    <m:oMathParaPr>
                      <m:jc m:val="centerGroup"/>
                    </m:oMathParaPr>
                    <m:oMath xmlns:m="http://schemas.openxmlformats.org/officeDocument/2006/math">
                      <m:r>
                        <a:rPr lang="en-US" sz="1200" b="0" i="1" smtClean="0">
                          <a:solidFill>
                            <a:schemeClr val="tx1"/>
                          </a:solidFill>
                          <a:latin typeface="Cambria Math" panose="02040503050406030204" pitchFamily="18" charset="0"/>
                        </a:rPr>
                        <m:t>𝐾</m:t>
                      </m:r>
                      <m:r>
                        <a:rPr lang="en-US" sz="1200" b="0" i="1" smtClean="0">
                          <a:solidFill>
                            <a:schemeClr val="tx1"/>
                          </a:solidFill>
                          <a:latin typeface="Cambria Math" panose="02040503050406030204" pitchFamily="18" charset="0"/>
                        </a:rPr>
                        <m:t>=2</m:t>
                      </m:r>
                      <m:r>
                        <a:rPr lang="en-US" sz="1200" b="0" i="1" smtClean="0">
                          <a:solidFill>
                            <a:schemeClr val="tx1"/>
                          </a:solidFill>
                          <a:latin typeface="Cambria Math" panose="02040503050406030204" pitchFamily="18" charset="0"/>
                        </a:rPr>
                        <m:t>𝑃</m:t>
                      </m:r>
                      <m:r>
                        <a:rPr lang="en-US" sz="1200" b="0" i="1" smtClean="0">
                          <a:solidFill>
                            <a:schemeClr val="tx1"/>
                          </a:solidFill>
                          <a:latin typeface="Cambria Math" panose="02040503050406030204" pitchFamily="18" charset="0"/>
                        </a:rPr>
                        <m:t>−1</m:t>
                      </m:r>
                    </m:oMath>
                  </m:oMathPara>
                </a14:m>
                <a:endParaRPr lang="en-US" sz="1200" dirty="0">
                  <a:solidFill>
                    <a:schemeClr val="tx1"/>
                  </a:solidFill>
                  <a:latin typeface="+mn-lt"/>
                </a:endParaRPr>
              </a:p>
              <a:p>
                <a:pPr marL="0" lvl="7" indent="0">
                  <a:buNone/>
                </a:pPr>
                <a:r>
                  <a:rPr lang="en-US" dirty="0">
                    <a:solidFill>
                      <a:schemeClr val="tx1"/>
                    </a:solidFill>
                    <a:latin typeface="+mn-lt"/>
                  </a:rPr>
                  <a:t>The number of clusters is the number of phonemes plus the number of gaps between phonemes. For example, digit 0 </a:t>
                </a:r>
                <a:r>
                  <a:rPr lang="en-US" dirty="0" err="1">
                    <a:solidFill>
                      <a:schemeClr val="tx1"/>
                    </a:solidFill>
                    <a:latin typeface="+mn-lt"/>
                  </a:rPr>
                  <a:t>sifir</a:t>
                </a:r>
                <a:r>
                  <a:rPr lang="en-US" dirty="0">
                    <a:solidFill>
                      <a:schemeClr val="tx1"/>
                    </a:solidFill>
                    <a:latin typeface="+mn-lt"/>
                  </a:rPr>
                  <a:t> will have 9 clusters.</a:t>
                </a:r>
              </a:p>
              <a:p>
                <a:pPr marL="0" lvl="7" indent="0">
                  <a:buNone/>
                </a:pPr>
                <a:r>
                  <a:rPr lang="en-US" sz="1200" i="0" dirty="0">
                    <a:solidFill>
                      <a:schemeClr val="tx1"/>
                    </a:solidFill>
                    <a:latin typeface="+mn-lt"/>
                  </a:rPr>
                  <a:t>	</a:t>
                </a:r>
              </a:p>
            </p:txBody>
          </p:sp>
        </mc:Choice>
        <mc:Fallback>
          <p:sp>
            <p:nvSpPr>
              <p:cNvPr id="3" name="Content Placeholder 2">
                <a:extLst>
                  <a:ext uri="{FF2B5EF4-FFF2-40B4-BE49-F238E27FC236}">
                    <a16:creationId xmlns:a16="http://schemas.microsoft.com/office/drawing/2014/main" id="{E5B1019C-D277-4FB8-AD46-E5168D181C39}"/>
                  </a:ext>
                </a:extLst>
              </p:cNvPr>
              <p:cNvSpPr>
                <a:spLocks noGrp="1" noRot="1" noChangeAspect="1" noMove="1" noResize="1" noEditPoints="1" noAdjustHandles="1" noChangeArrowheads="1" noChangeShapeType="1" noTextEdit="1"/>
              </p:cNvSpPr>
              <p:nvPr>
                <p:ph idx="1"/>
              </p:nvPr>
            </p:nvSpPr>
            <p:spPr>
              <a:blipFill>
                <a:blip r:embed="rId2"/>
                <a:stretch>
                  <a:fillRect l="-4987" t="-555" r="-4724"/>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E77B4BB2-2C05-4F70-AF02-EAB7FDDC0AE9}"/>
              </a:ext>
            </a:extLst>
          </p:cNvPr>
          <p:cNvSpPr>
            <a:spLocks noGrp="1"/>
          </p:cNvSpPr>
          <p:nvPr>
            <p:ph idx="10"/>
          </p:nvPr>
        </p:nvSpPr>
        <p:spPr/>
        <p:txBody>
          <a:bodyPr/>
          <a:lstStyle/>
          <a:p>
            <a:r>
              <a:rPr lang="en-US" dirty="0"/>
              <a:t>An elbow plot may be used to estimate the value of K to use</a:t>
            </a:r>
          </a:p>
          <a:p>
            <a:r>
              <a:rPr lang="en-US" sz="1100" i="0" dirty="0">
                <a:solidFill>
                  <a:schemeClr val="tx1"/>
                </a:solidFill>
                <a:latin typeface="+mn-lt"/>
              </a:rPr>
              <a:t>However, what if we did not have a priori knowledge of what the MFCCs represented? We could use an elbow plot to guess the optimal number of clusters to use. An elbow plot graphs the value of K versus the inertia for the K clusters. Inertia is simply the sum of the distances between a point and its centroid. For an elbow plot, the optimal number of k is the value of at which the slope stops decreasing. From the heatmap, we gather that the optimal clusters to be 5 for digit 0. One explanation for this phenomena may be that the phonemes dominate and the gaps between the phonemes are small and don’t contribute noticeably. </a:t>
            </a:r>
            <a:endParaRPr lang="en-US" sz="1100" dirty="0"/>
          </a:p>
        </p:txBody>
      </p:sp>
      <p:sp>
        <p:nvSpPr>
          <p:cNvPr id="5" name="Text Placeholder 4">
            <a:extLst>
              <a:ext uri="{FF2B5EF4-FFF2-40B4-BE49-F238E27FC236}">
                <a16:creationId xmlns:a16="http://schemas.microsoft.com/office/drawing/2014/main" id="{1721164D-91CC-4310-A933-09C643A23647}"/>
              </a:ext>
            </a:extLst>
          </p:cNvPr>
          <p:cNvSpPr>
            <a:spLocks noGrp="1"/>
          </p:cNvSpPr>
          <p:nvPr>
            <p:ph type="body" sz="quarter" idx="11"/>
          </p:nvPr>
        </p:nvSpPr>
        <p:spPr/>
        <p:txBody>
          <a:bodyPr/>
          <a:lstStyle/>
          <a:p>
            <a:endParaRPr lang="en-US" dirty="0"/>
          </a:p>
        </p:txBody>
      </p:sp>
      <p:pic>
        <p:nvPicPr>
          <p:cNvPr id="7" name="Picture 6" descr="Chart, histogram&#10;&#10;Description automatically generated">
            <a:extLst>
              <a:ext uri="{FF2B5EF4-FFF2-40B4-BE49-F238E27FC236}">
                <a16:creationId xmlns:a16="http://schemas.microsoft.com/office/drawing/2014/main" id="{4A8AFF06-D7F1-493E-89AD-B8B7C0D708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1694753"/>
            <a:ext cx="3000375" cy="2000250"/>
          </a:xfrm>
          <a:prstGeom prst="rect">
            <a:avLst/>
          </a:prstGeom>
        </p:spPr>
      </p:pic>
      <p:pic>
        <p:nvPicPr>
          <p:cNvPr id="9" name="Picture 8" descr="Chart, line chart&#10;&#10;Description automatically generated">
            <a:extLst>
              <a:ext uri="{FF2B5EF4-FFF2-40B4-BE49-F238E27FC236}">
                <a16:creationId xmlns:a16="http://schemas.microsoft.com/office/drawing/2014/main" id="{0EFADE5E-555A-41D9-B352-72AF13D26A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 y="3743326"/>
            <a:ext cx="3000375" cy="2000250"/>
          </a:xfrm>
          <a:prstGeom prst="rect">
            <a:avLst/>
          </a:prstGeom>
        </p:spPr>
      </p:pic>
    </p:spTree>
    <p:extLst>
      <p:ext uri="{BB962C8B-B14F-4D97-AF65-F5344CB8AC3E}">
        <p14:creationId xmlns:p14="http://schemas.microsoft.com/office/powerpoint/2010/main" val="1185048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E1114-8A8A-4BA1-B6B3-38B662EACD3E}"/>
              </a:ext>
            </a:extLst>
          </p:cNvPr>
          <p:cNvSpPr>
            <a:spLocks noGrp="1"/>
          </p:cNvSpPr>
          <p:nvPr>
            <p:ph type="title"/>
          </p:nvPr>
        </p:nvSpPr>
        <p:spPr/>
        <p:txBody>
          <a:bodyPr/>
          <a:lstStyle/>
          <a:p>
            <a:r>
              <a:rPr lang="en-US" dirty="0"/>
              <a:t>What is a Gaussian Mixture Model?</a:t>
            </a:r>
          </a:p>
        </p:txBody>
      </p:sp>
      <p:sp>
        <p:nvSpPr>
          <p:cNvPr id="3" name="Content Placeholder 2">
            <a:extLst>
              <a:ext uri="{FF2B5EF4-FFF2-40B4-BE49-F238E27FC236}">
                <a16:creationId xmlns:a16="http://schemas.microsoft.com/office/drawing/2014/main" id="{E5B1019C-D277-4FB8-AD46-E5168D181C39}"/>
              </a:ext>
            </a:extLst>
          </p:cNvPr>
          <p:cNvSpPr>
            <a:spLocks noGrp="1"/>
          </p:cNvSpPr>
          <p:nvPr>
            <p:ph idx="1"/>
          </p:nvPr>
        </p:nvSpPr>
        <p:spPr/>
        <p:txBody>
          <a:bodyPr/>
          <a:lstStyle/>
          <a:p>
            <a:r>
              <a:rPr lang="en-US" dirty="0"/>
              <a:t>A Gaussian Mixture Model is a weighted sum of various Multivariate Gaussians, each with their own Covariance  Matrices and Means.</a:t>
            </a:r>
          </a:p>
          <a:p>
            <a:r>
              <a:rPr lang="en-US" sz="1100" i="0" dirty="0">
                <a:solidFill>
                  <a:schemeClr val="tx1"/>
                </a:solidFill>
                <a:latin typeface="+mn-lt"/>
              </a:rPr>
              <a:t>A problem affecting K-Means is that the clusters it draws must be circular and that it has hard cutoffs for clusters. A GMM on the other hand, predicts the probability a data point will be drawn from a certain mixture, making it much more flexible. Furthermore, the GMM clusters does not need to necessarily be circular as well. Given this knowledge, we produce a single mixture model for each digit for better classification.</a:t>
            </a:r>
            <a:endParaRPr lang="en-US" sz="1200" i="0" dirty="0">
              <a:solidFill>
                <a:schemeClr val="tx1"/>
              </a:solidFill>
              <a:latin typeface="+mn-lt"/>
            </a:endParaRPr>
          </a:p>
        </p:txBody>
      </p:sp>
      <p:sp>
        <p:nvSpPr>
          <p:cNvPr id="5" name="Text Placeholder 4">
            <a:extLst>
              <a:ext uri="{FF2B5EF4-FFF2-40B4-BE49-F238E27FC236}">
                <a16:creationId xmlns:a16="http://schemas.microsoft.com/office/drawing/2014/main" id="{1721164D-91CC-4310-A933-09C643A23647}"/>
              </a:ext>
            </a:extLst>
          </p:cNvPr>
          <p:cNvSpPr>
            <a:spLocks noGrp="1"/>
          </p:cNvSpPr>
          <p:nvPr>
            <p:ph type="body" sz="quarter" idx="11"/>
          </p:nvPr>
        </p:nvSpPr>
        <p:spPr/>
        <p:txBody>
          <a:bodyPr/>
          <a:lstStyle/>
          <a:p>
            <a:endParaRPr lang="en-US"/>
          </a:p>
        </p:txBody>
      </p:sp>
      <mc:AlternateContent xmlns:mc="http://schemas.openxmlformats.org/markup-compatibility/2006">
        <mc:Choice xmlns:a14="http://schemas.microsoft.com/office/drawing/2010/main" Requires="a14">
          <p:sp>
            <p:nvSpPr>
              <p:cNvPr id="6" name="Content Placeholder 3">
                <a:extLst>
                  <a:ext uri="{FF2B5EF4-FFF2-40B4-BE49-F238E27FC236}">
                    <a16:creationId xmlns:a16="http://schemas.microsoft.com/office/drawing/2014/main" id="{9A026D0B-AB7B-44BE-85B7-FD09E62A6627}"/>
                  </a:ext>
                </a:extLst>
              </p:cNvPr>
              <p:cNvSpPr>
                <a:spLocks noGrp="1"/>
              </p:cNvSpPr>
              <p:nvPr>
                <p:ph idx="10"/>
              </p:nvPr>
            </p:nvSpPr>
            <p:spPr>
              <a:xfrm>
                <a:off x="6353908" y="685800"/>
                <a:ext cx="2332892" cy="5492750"/>
              </a:xfrm>
            </p:spPr>
            <p:txBody>
              <a:bodyPr/>
              <a:lstStyle/>
              <a:p>
                <a:pPr>
                  <a:buNone/>
                </a:pPr>
                <a:r>
                  <a:rPr lang="en-US" dirty="0"/>
                  <a:t>Each Digit has a unique Mixture Model for its Phonemes</a:t>
                </a:r>
              </a:p>
              <a:p>
                <a:pPr>
                  <a:buNone/>
                </a:pPr>
                <a:r>
                  <a:rPr lang="en-US" sz="1100" i="0" dirty="0">
                    <a:solidFill>
                      <a:schemeClr val="tx1"/>
                    </a:solidFill>
                    <a:latin typeface="+mn-lt"/>
                  </a:rPr>
                  <a:t>The formula for a Gaussian Mixture Model is the following:</a:t>
                </a:r>
              </a:p>
              <a:p>
                <a:pPr>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e>
                      </m:d>
                      <m:r>
                        <a:rPr lang="en-US" b="0" i="1" smtClean="0">
                          <a:solidFill>
                            <a:schemeClr val="tx1"/>
                          </a:solidFill>
                          <a:latin typeface="Cambria Math" panose="02040503050406030204" pitchFamily="18" charset="0"/>
                        </a:rPr>
                        <m:t>=</m:t>
                      </m:r>
                      <m:nary>
                        <m:naryPr>
                          <m:chr m:val="∑"/>
                          <m:ctrlPr>
                            <a:rPr lang="en-US" b="0" i="1" smtClean="0">
                              <a:solidFill>
                                <a:schemeClr val="tx1"/>
                              </a:solidFill>
                              <a:latin typeface="Cambria Math" panose="02040503050406030204" pitchFamily="18" charset="0"/>
                            </a:rPr>
                          </m:ctrlPr>
                        </m:naryPr>
                        <m:sub>
                          <m:r>
                            <m:rPr>
                              <m:brk m:alnAt="23"/>
                            </m:rPr>
                            <a:rPr lang="en-US" b="0" i="1" smtClean="0">
                              <a:solidFill>
                                <a:schemeClr val="tx1"/>
                              </a:solidFill>
                              <a:latin typeface="Cambria Math" panose="02040503050406030204" pitchFamily="18" charset="0"/>
                            </a:rPr>
                            <m:t>𝑚</m:t>
                          </m:r>
                          <m:r>
                            <a:rPr lang="en-US" b="0" i="1" smtClean="0">
                              <a:solidFill>
                                <a:schemeClr val="tx1"/>
                              </a:solidFill>
                              <a:latin typeface="Cambria Math" panose="02040503050406030204" pitchFamily="18" charset="0"/>
                            </a:rPr>
                            <m:t>=1</m:t>
                          </m:r>
                        </m:sub>
                        <m:sup>
                          <m:r>
                            <a:rPr lang="en-US" b="0" i="1" smtClean="0">
                              <a:solidFill>
                                <a:schemeClr val="tx1"/>
                              </a:solidFill>
                              <a:latin typeface="Cambria Math" panose="02040503050406030204" pitchFamily="18" charset="0"/>
                            </a:rPr>
                            <m:t>𝑀</m:t>
                          </m:r>
                        </m:sup>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𝜋</m:t>
                              </m:r>
                            </m:e>
                            <m:sub>
                              <m:r>
                                <a:rPr lang="en-US" b="0" i="1" smtClean="0">
                                  <a:solidFill>
                                    <a:schemeClr val="tx1"/>
                                  </a:solidFill>
                                  <a:latin typeface="Cambria Math" panose="02040503050406030204" pitchFamily="18" charset="0"/>
                                </a:rPr>
                                <m:t>𝑚</m:t>
                              </m:r>
                            </m:sub>
                          </m:sSub>
                          <m:r>
                            <a:rPr lang="en-US" b="0" i="1" smtClean="0">
                              <a:solidFill>
                                <a:schemeClr val="tx1"/>
                              </a:solidFill>
                              <a:latin typeface="Cambria Math" panose="02040503050406030204" pitchFamily="18" charset="0"/>
                            </a:rPr>
                            <m:t>𝑁</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𝜇</m:t>
                              </m:r>
                            </m:e>
                            <m:sub>
                              <m:r>
                                <a:rPr lang="en-US" b="0" i="1" smtClean="0">
                                  <a:solidFill>
                                    <a:schemeClr val="tx1"/>
                                  </a:solidFill>
                                  <a:latin typeface="Cambria Math" panose="02040503050406030204" pitchFamily="18" charset="0"/>
                                </a:rPr>
                                <m:t>𝑚</m:t>
                              </m:r>
                            </m:sub>
                          </m:sSub>
                          <m:r>
                            <a:rPr lang="en-US" b="0" i="1" smtClean="0">
                              <a:solidFill>
                                <a:schemeClr val="tx1"/>
                              </a:solidFill>
                              <a:latin typeface="Cambria Math" panose="02040503050406030204" pitchFamily="18" charset="0"/>
                            </a:rPr>
                            <m:t>,</m:t>
                          </m:r>
                          <m:sSub>
                            <m:sSubPr>
                              <m:ctrlPr>
                                <a:rPr lang="en-US" b="0" i="0"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Σ</m:t>
                              </m:r>
                            </m:e>
                            <m:sub>
                              <m:r>
                                <m:rPr>
                                  <m:sty m:val="p"/>
                                </m:rPr>
                                <a:rPr lang="en-US" b="0" i="0" smtClean="0">
                                  <a:solidFill>
                                    <a:schemeClr val="tx1"/>
                                  </a:solidFill>
                                  <a:latin typeface="Cambria Math" panose="02040503050406030204" pitchFamily="18" charset="0"/>
                                </a:rPr>
                                <m:t>m</m:t>
                              </m:r>
                            </m:sub>
                          </m:sSub>
                          <m:r>
                            <a:rPr lang="en-US" b="0" i="1" smtClean="0">
                              <a:solidFill>
                                <a:schemeClr val="tx1"/>
                              </a:solidFill>
                              <a:latin typeface="Cambria Math" panose="02040503050406030204" pitchFamily="18" charset="0"/>
                            </a:rPr>
                            <m:t>)</m:t>
                          </m:r>
                        </m:e>
                      </m:nary>
                      <m:r>
                        <a:rPr lang="en-US" b="0" i="1" smtClean="0">
                          <a:solidFill>
                            <a:schemeClr val="tx1"/>
                          </a:solidFill>
                          <a:latin typeface="Cambria Math" panose="02040503050406030204" pitchFamily="18" charset="0"/>
                        </a:rPr>
                        <m:t> </m:t>
                      </m:r>
                    </m:oMath>
                  </m:oMathPara>
                </a14:m>
                <a:endParaRPr lang="en-US" i="0" dirty="0">
                  <a:solidFill>
                    <a:schemeClr val="tx1"/>
                  </a:solidFill>
                  <a:latin typeface="+mn-lt"/>
                </a:endParaRPr>
              </a:p>
              <a:p>
                <a:pPr>
                  <a:buNone/>
                </a:pPr>
                <a:r>
                  <a:rPr lang="en-US" sz="1100" i="0" dirty="0">
                    <a:solidFill>
                      <a:schemeClr val="tx1"/>
                    </a:solidFill>
                    <a:latin typeface="+mn-lt"/>
                  </a:rPr>
                  <a:t>In the above equation, </a:t>
                </a:r>
                <a14:m>
                  <m:oMath xmlns:m="http://schemas.openxmlformats.org/officeDocument/2006/math">
                    <m:r>
                      <a:rPr lang="en-US" sz="1100">
                        <a:solidFill>
                          <a:schemeClr val="tx1"/>
                        </a:solidFill>
                        <a:latin typeface="Cambria Math" panose="02040503050406030204" pitchFamily="18" charset="0"/>
                      </a:rPr>
                      <m:t>𝑀</m:t>
                    </m:r>
                  </m:oMath>
                </a14:m>
                <a:r>
                  <a:rPr lang="en-US" sz="1100" i="0" dirty="0">
                    <a:solidFill>
                      <a:schemeClr val="tx1"/>
                    </a:solidFill>
                    <a:latin typeface="+mn-lt"/>
                  </a:rPr>
                  <a:t> is the number of components in the mixture model, </a:t>
                </a:r>
                <a14:m>
                  <m:oMath xmlns:m="http://schemas.openxmlformats.org/officeDocument/2006/math">
                    <m:sSub>
                      <m:sSubPr>
                        <m:ctrlPr>
                          <a:rPr lang="en-US" sz="1100" b="0" i="1" smtClean="0">
                            <a:solidFill>
                              <a:schemeClr val="tx1"/>
                            </a:solidFill>
                            <a:latin typeface="Cambria Math" panose="02040503050406030204" pitchFamily="18" charset="0"/>
                          </a:rPr>
                        </m:ctrlPr>
                      </m:sSubPr>
                      <m:e>
                        <m:r>
                          <a:rPr lang="en-US" sz="1100" b="0" i="1" smtClean="0">
                            <a:solidFill>
                              <a:schemeClr val="tx1"/>
                            </a:solidFill>
                            <a:latin typeface="Cambria Math" panose="02040503050406030204" pitchFamily="18" charset="0"/>
                          </a:rPr>
                          <m:t>𝜋</m:t>
                        </m:r>
                      </m:e>
                      <m:sub>
                        <m:r>
                          <a:rPr lang="en-US" sz="1100" b="0" i="1" smtClean="0">
                            <a:solidFill>
                              <a:schemeClr val="tx1"/>
                            </a:solidFill>
                            <a:latin typeface="Cambria Math" panose="02040503050406030204" pitchFamily="18" charset="0"/>
                          </a:rPr>
                          <m:t>𝑚</m:t>
                        </m:r>
                      </m:sub>
                    </m:sSub>
                  </m:oMath>
                </a14:m>
                <a:r>
                  <a:rPr lang="en-US" sz="1100" i="0" dirty="0">
                    <a:solidFill>
                      <a:schemeClr val="tx1"/>
                    </a:solidFill>
                    <a:latin typeface="+mn-lt"/>
                  </a:rPr>
                  <a:t> is the weight/probability calculated by dividing the number of points in a cluster by the total number of points, and </a:t>
                </a:r>
                <a14:m>
                  <m:oMath xmlns:m="http://schemas.openxmlformats.org/officeDocument/2006/math">
                    <m:sSub>
                      <m:sSubPr>
                        <m:ctrlPr>
                          <a:rPr lang="en-US" sz="1100">
                            <a:solidFill>
                              <a:schemeClr val="tx1"/>
                            </a:solidFill>
                            <a:latin typeface="Cambria Math" panose="02040503050406030204" pitchFamily="18" charset="0"/>
                          </a:rPr>
                        </m:ctrlPr>
                      </m:sSubPr>
                      <m:e>
                        <m:r>
                          <a:rPr lang="en-US" sz="1100">
                            <a:solidFill>
                              <a:schemeClr val="tx1"/>
                            </a:solidFill>
                            <a:latin typeface="Cambria Math" panose="02040503050406030204" pitchFamily="18" charset="0"/>
                          </a:rPr>
                          <m:t>𝜇</m:t>
                        </m:r>
                      </m:e>
                      <m:sub>
                        <m:r>
                          <a:rPr lang="en-US" sz="1100">
                            <a:solidFill>
                              <a:schemeClr val="tx1"/>
                            </a:solidFill>
                            <a:latin typeface="Cambria Math" panose="02040503050406030204" pitchFamily="18" charset="0"/>
                          </a:rPr>
                          <m:t>𝑚</m:t>
                        </m:r>
                      </m:sub>
                    </m:sSub>
                    <m:r>
                      <a:rPr lang="en-US" sz="1100" b="0" i="1" smtClean="0">
                        <a:solidFill>
                          <a:schemeClr val="tx1"/>
                        </a:solidFill>
                        <a:latin typeface="Cambria Math" panose="02040503050406030204" pitchFamily="18" charset="0"/>
                      </a:rPr>
                      <m:t> ,</m:t>
                    </m:r>
                    <m:sSub>
                      <m:sSubPr>
                        <m:ctrlPr>
                          <a:rPr lang="en-US" sz="1100">
                            <a:solidFill>
                              <a:schemeClr val="tx1"/>
                            </a:solidFill>
                            <a:latin typeface="Cambria Math" panose="02040503050406030204" pitchFamily="18" charset="0"/>
                          </a:rPr>
                        </m:ctrlPr>
                      </m:sSubPr>
                      <m:e>
                        <m:r>
                          <m:rPr>
                            <m:sty m:val="p"/>
                          </m:rPr>
                          <a:rPr lang="en-US" sz="1100" i="0">
                            <a:solidFill>
                              <a:schemeClr val="tx1"/>
                            </a:solidFill>
                            <a:latin typeface="Cambria Math" panose="02040503050406030204" pitchFamily="18" charset="0"/>
                          </a:rPr>
                          <m:t>Σ</m:t>
                        </m:r>
                      </m:e>
                      <m:sub>
                        <m:r>
                          <m:rPr>
                            <m:sty m:val="p"/>
                          </m:rPr>
                          <a:rPr lang="en-US" sz="1100" i="0">
                            <a:solidFill>
                              <a:schemeClr val="tx1"/>
                            </a:solidFill>
                            <a:latin typeface="Cambria Math" panose="02040503050406030204" pitchFamily="18" charset="0"/>
                          </a:rPr>
                          <m:t>m</m:t>
                        </m:r>
                      </m:sub>
                    </m:sSub>
                  </m:oMath>
                </a14:m>
                <a:r>
                  <a:rPr lang="en-US" sz="1100" i="0" dirty="0">
                    <a:solidFill>
                      <a:schemeClr val="tx1"/>
                    </a:solidFill>
                    <a:latin typeface="+mn-lt"/>
                  </a:rPr>
                  <a:t> are the mean and covariance of a specific mixture gaussian. </a:t>
                </a:r>
              </a:p>
            </p:txBody>
          </p:sp>
        </mc:Choice>
        <mc:Fallback>
          <p:sp>
            <p:nvSpPr>
              <p:cNvPr id="6" name="Content Placeholder 3">
                <a:extLst>
                  <a:ext uri="{FF2B5EF4-FFF2-40B4-BE49-F238E27FC236}">
                    <a16:creationId xmlns:a16="http://schemas.microsoft.com/office/drawing/2014/main" id="{9A026D0B-AB7B-44BE-85B7-FD09E62A6627}"/>
                  </a:ext>
                </a:extLst>
              </p:cNvPr>
              <p:cNvSpPr>
                <a:spLocks noGrp="1" noRot="1" noChangeAspect="1" noMove="1" noResize="1" noEditPoints="1" noAdjustHandles="1" noChangeArrowheads="1" noChangeShapeType="1" noTextEdit="1"/>
              </p:cNvSpPr>
              <p:nvPr>
                <p:ph idx="10"/>
              </p:nvPr>
            </p:nvSpPr>
            <p:spPr>
              <a:xfrm>
                <a:off x="6353908" y="685800"/>
                <a:ext cx="2332892" cy="5492750"/>
              </a:xfrm>
              <a:blipFill>
                <a:blip r:embed="rId2"/>
                <a:stretch>
                  <a:fillRect l="-4961" t="-555" r="-3916"/>
                </a:stretch>
              </a:blipFill>
            </p:spPr>
            <p:txBody>
              <a:bodyPr/>
              <a:lstStyle/>
              <a:p>
                <a:r>
                  <a:rPr lang="en-US">
                    <a:noFill/>
                  </a:rPr>
                  <a:t> </a:t>
                </a:r>
              </a:p>
            </p:txBody>
          </p:sp>
        </mc:Fallback>
      </mc:AlternateContent>
    </p:spTree>
    <p:extLst>
      <p:ext uri="{BB962C8B-B14F-4D97-AF65-F5344CB8AC3E}">
        <p14:creationId xmlns:p14="http://schemas.microsoft.com/office/powerpoint/2010/main" val="2061002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E1114-8A8A-4BA1-B6B3-38B662EACD3E}"/>
              </a:ext>
            </a:extLst>
          </p:cNvPr>
          <p:cNvSpPr>
            <a:spLocks noGrp="1"/>
          </p:cNvSpPr>
          <p:nvPr>
            <p:ph type="title"/>
          </p:nvPr>
        </p:nvSpPr>
        <p:spPr/>
        <p:txBody>
          <a:bodyPr/>
          <a:lstStyle/>
          <a:p>
            <a:r>
              <a:rPr lang="en-US" dirty="0"/>
              <a:t>Visualizing the Clusters and the Mixture Model</a:t>
            </a:r>
          </a:p>
        </p:txBody>
      </p:sp>
      <p:sp>
        <p:nvSpPr>
          <p:cNvPr id="5" name="Text Placeholder 4">
            <a:extLst>
              <a:ext uri="{FF2B5EF4-FFF2-40B4-BE49-F238E27FC236}">
                <a16:creationId xmlns:a16="http://schemas.microsoft.com/office/drawing/2014/main" id="{1721164D-91CC-4310-A933-09C643A23647}"/>
              </a:ext>
            </a:extLst>
          </p:cNvPr>
          <p:cNvSpPr>
            <a:spLocks noGrp="1"/>
          </p:cNvSpPr>
          <p:nvPr>
            <p:ph type="body" sz="quarter" idx="11"/>
          </p:nvPr>
        </p:nvSpPr>
        <p:spPr/>
        <p:txBody>
          <a:bodyPr/>
          <a:lstStyle/>
          <a:p>
            <a:endParaRPr lang="en-US" dirty="0"/>
          </a:p>
        </p:txBody>
      </p:sp>
      <p:pic>
        <p:nvPicPr>
          <p:cNvPr id="17" name="Picture 16" descr="Chart, scatter chart&#10;&#10;Description automatically generated">
            <a:extLst>
              <a:ext uri="{FF2B5EF4-FFF2-40B4-BE49-F238E27FC236}">
                <a16:creationId xmlns:a16="http://schemas.microsoft.com/office/drawing/2014/main" id="{3750FF32-BA40-4F99-86B4-2A1E6A184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6525" y="942558"/>
            <a:ext cx="4601201" cy="3067467"/>
          </a:xfrm>
          <a:prstGeom prst="rect">
            <a:avLst/>
          </a:prstGeom>
        </p:spPr>
      </p:pic>
      <p:sp>
        <p:nvSpPr>
          <p:cNvPr id="18" name="TextBox 17">
            <a:extLst>
              <a:ext uri="{FF2B5EF4-FFF2-40B4-BE49-F238E27FC236}">
                <a16:creationId xmlns:a16="http://schemas.microsoft.com/office/drawing/2014/main" id="{0D34AAB0-3347-4841-8839-554EF39B04E2}"/>
              </a:ext>
            </a:extLst>
          </p:cNvPr>
          <p:cNvSpPr txBox="1"/>
          <p:nvPr/>
        </p:nvSpPr>
        <p:spPr>
          <a:xfrm>
            <a:off x="3866525" y="4400550"/>
            <a:ext cx="4601201" cy="430887"/>
          </a:xfrm>
          <a:prstGeom prst="rect">
            <a:avLst/>
          </a:prstGeom>
          <a:noFill/>
        </p:spPr>
        <p:txBody>
          <a:bodyPr wrap="square" rtlCol="0">
            <a:spAutoFit/>
          </a:bodyPr>
          <a:lstStyle/>
          <a:p>
            <a:r>
              <a:rPr lang="en-US" sz="1100" dirty="0"/>
              <a:t>The above plot shows the K-Means clusters separated by color. Furthermore, the Gaussian Mixture Centers are shown with a red x.</a:t>
            </a:r>
          </a:p>
        </p:txBody>
      </p:sp>
    </p:spTree>
    <p:extLst>
      <p:ext uri="{BB962C8B-B14F-4D97-AF65-F5344CB8AC3E}">
        <p14:creationId xmlns:p14="http://schemas.microsoft.com/office/powerpoint/2010/main" val="168140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3848100"/>
            <a:ext cx="4324350" cy="2543773"/>
          </a:xfrm>
        </p:spPr>
        <p:txBody>
          <a:bodyPr/>
          <a:lstStyle/>
          <a:p>
            <a:r>
              <a:rPr lang="en-US" dirty="0"/>
              <a:t>Expectation Maximization</a:t>
            </a:r>
          </a:p>
        </p:txBody>
      </p:sp>
      <p:graphicFrame>
        <p:nvGraphicFramePr>
          <p:cNvPr id="11" name="Table 10"/>
          <p:cNvGraphicFramePr>
            <a:graphicFrameLocks noGrp="1"/>
          </p:cNvGraphicFramePr>
          <p:nvPr>
            <p:extLst>
              <p:ext uri="{D42A27DB-BD31-4B8C-83A1-F6EECF244321}">
                <p14:modId xmlns:p14="http://schemas.microsoft.com/office/powerpoint/2010/main" val="1719410387"/>
              </p:ext>
            </p:extLst>
          </p:nvPr>
        </p:nvGraphicFramePr>
        <p:xfrm>
          <a:off x="5531485" y="4006850"/>
          <a:ext cx="1583690" cy="1463040"/>
        </p:xfrm>
        <a:graphic>
          <a:graphicData uri="http://schemas.openxmlformats.org/drawingml/2006/table">
            <a:tbl>
              <a:tblPr>
                <a:tableStyleId>{5C22544A-7EE6-4342-B048-85BDC9FD1C3A}</a:tableStyleId>
              </a:tblPr>
              <a:tblGrid>
                <a:gridCol w="1583690">
                  <a:extLst>
                    <a:ext uri="{9D8B030D-6E8A-4147-A177-3AD203B41FA5}">
                      <a16:colId xmlns:a16="http://schemas.microsoft.com/office/drawing/2014/main" val="20000"/>
                    </a:ext>
                  </a:extLst>
                </a:gridCol>
              </a:tblGrid>
              <a:tr h="265113">
                <a:tc>
                  <a:txBody>
                    <a:bodyPr/>
                    <a:lstStyle/>
                    <a:p>
                      <a:r>
                        <a:rPr lang="en-US" sz="1200" i="1" kern="100" spc="-50" baseline="0" dirty="0">
                          <a:solidFill>
                            <a:schemeClr val="tx2"/>
                          </a:solidFill>
                          <a:latin typeface="Corbel" panose="020B0503020204020204" pitchFamily="34" charset="0"/>
                        </a:rPr>
                        <a:t>Brief Explanation</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65113">
                <a:tc>
                  <a:txBody>
                    <a:bodyPr/>
                    <a:lstStyle/>
                    <a:p>
                      <a:r>
                        <a:rPr lang="en-US" sz="1200" i="1" kern="100" spc="-50" baseline="0" dirty="0">
                          <a:solidFill>
                            <a:schemeClr val="tx2"/>
                          </a:solidFill>
                          <a:latin typeface="Corbel" panose="020B0503020204020204" pitchFamily="34" charset="0"/>
                        </a:rPr>
                        <a:t>Optimizations</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65113">
                <a:tc>
                  <a:txBody>
                    <a:bodyPr/>
                    <a:lstStyle/>
                    <a:p>
                      <a:r>
                        <a:rPr lang="en-US" sz="1200" i="1" kern="100" spc="-50" baseline="0" dirty="0">
                          <a:solidFill>
                            <a:schemeClr val="tx2"/>
                          </a:solidFill>
                          <a:latin typeface="Corbel" panose="020B0503020204020204" pitchFamily="34" charset="0"/>
                        </a:rPr>
                        <a:t>Component Determination</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65113">
                <a:tc>
                  <a:txBody>
                    <a:bodyPr/>
                    <a:lstStyle/>
                    <a:p>
                      <a:r>
                        <a:rPr lang="en-US" sz="1200" i="1" kern="100" spc="-50" baseline="0" dirty="0">
                          <a:solidFill>
                            <a:schemeClr val="tx2"/>
                          </a:solidFill>
                          <a:latin typeface="Corbel" panose="020B0503020204020204" pitchFamily="34" charset="0"/>
                        </a:rPr>
                        <a:t>Cluster Visualization</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6441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18021-FA28-431F-B1BE-3708417926D4}"/>
              </a:ext>
            </a:extLst>
          </p:cNvPr>
          <p:cNvSpPr>
            <a:spLocks noGrp="1"/>
          </p:cNvSpPr>
          <p:nvPr>
            <p:ph type="title"/>
          </p:nvPr>
        </p:nvSpPr>
        <p:spPr/>
        <p:txBody>
          <a:bodyPr/>
          <a:lstStyle/>
          <a:p>
            <a:r>
              <a:rPr lang="en-US" dirty="0"/>
              <a:t>What is Expectation Maximization?</a:t>
            </a:r>
            <a:br>
              <a:rPr lang="en-US" dirty="0"/>
            </a:b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ED15EE7-339B-4C3D-8B8B-89EA82245450}"/>
                  </a:ext>
                </a:extLst>
              </p:cNvPr>
              <p:cNvSpPr>
                <a:spLocks noGrp="1"/>
              </p:cNvSpPr>
              <p:nvPr>
                <p:ph idx="1"/>
              </p:nvPr>
            </p:nvSpPr>
            <p:spPr>
              <a:xfrm>
                <a:off x="3827586" y="685800"/>
                <a:ext cx="4859214" cy="5492750"/>
              </a:xfrm>
            </p:spPr>
            <p:txBody>
              <a:bodyPr/>
              <a:lstStyle/>
              <a:p>
                <a:r>
                  <a:rPr lang="en-US" dirty="0"/>
                  <a:t>In Expectation Maximization we know neither the component members nor the parameters of the GMM</a:t>
                </a:r>
              </a:p>
              <a:p>
                <a:r>
                  <a:rPr lang="en-US" sz="1100" i="0" dirty="0">
                    <a:solidFill>
                      <a:schemeClr val="tx1"/>
                    </a:solidFill>
                    <a:latin typeface="+mn-lt"/>
                  </a:rPr>
                  <a:t>In the previous K-Means clustering method, we used K-Means to find component memberships. In this scenario, we know neither the component memberships nor the GMM parameters. For expectation maximization we start with the probability formula:</a:t>
                </a:r>
              </a:p>
              <a:p>
                <a:pPr marL="0" lvl="4" indent="0">
                  <a:buNone/>
                </a:pPr>
                <a14:m>
                  <m:oMathPara xmlns:m="http://schemas.openxmlformats.org/officeDocument/2006/math">
                    <m:oMathParaPr>
                      <m:jc m:val="centerGroup"/>
                    </m:oMathParaPr>
                    <m:oMath xmlns:m="http://schemas.openxmlformats.org/officeDocument/2006/math">
                      <m:r>
                        <a:rPr lang="en-US" sz="1200" b="0" i="1" smtClean="0">
                          <a:solidFill>
                            <a:schemeClr val="tx1"/>
                          </a:solidFill>
                          <a:latin typeface="Cambria Math" panose="02040503050406030204" pitchFamily="18" charset="0"/>
                        </a:rPr>
                        <m:t>𝑝</m:t>
                      </m:r>
                      <m:d>
                        <m:dPr>
                          <m:ctrlPr>
                            <a:rPr lang="en-US" sz="1200" b="1" i="1" smtClean="0">
                              <a:solidFill>
                                <a:schemeClr val="tx1"/>
                              </a:solidFill>
                              <a:latin typeface="Cambria Math" panose="02040503050406030204" pitchFamily="18" charset="0"/>
                            </a:rPr>
                          </m:ctrlPr>
                        </m:dPr>
                        <m:e>
                          <m:r>
                            <a:rPr lang="en-US" sz="1200" b="1" i="1" smtClean="0">
                              <a:solidFill>
                                <a:schemeClr val="tx1"/>
                              </a:solidFill>
                              <a:latin typeface="Cambria Math" panose="02040503050406030204" pitchFamily="18" charset="0"/>
                            </a:rPr>
                            <m:t>𝑿</m:t>
                          </m:r>
                        </m:e>
                        <m:e>
                          <m:r>
                            <a:rPr lang="en-US" sz="1200" b="1" i="0" smtClean="0">
                              <a:solidFill>
                                <a:schemeClr val="tx1"/>
                              </a:solidFill>
                              <a:latin typeface="Cambria Math" panose="02040503050406030204" pitchFamily="18" charset="0"/>
                            </a:rPr>
                            <m:t>𝚫</m:t>
                          </m:r>
                          <m:r>
                            <a:rPr lang="en-US" sz="1200" b="1" i="1" smtClean="0">
                              <a:solidFill>
                                <a:schemeClr val="tx1"/>
                              </a:solidFill>
                              <a:latin typeface="Cambria Math" panose="02040503050406030204" pitchFamily="18" charset="0"/>
                            </a:rPr>
                            <m:t>,</m:t>
                          </m:r>
                          <m:r>
                            <a:rPr lang="en-US" sz="1200" b="1" i="0" smtClean="0">
                              <a:solidFill>
                                <a:schemeClr val="tx1"/>
                              </a:solidFill>
                              <a:latin typeface="Cambria Math" panose="02040503050406030204" pitchFamily="18" charset="0"/>
                            </a:rPr>
                            <m:t>𝚷</m:t>
                          </m:r>
                        </m:e>
                      </m:d>
                      <m:r>
                        <a:rPr lang="en-US" sz="1200" b="0" i="1" smtClean="0">
                          <a:solidFill>
                            <a:schemeClr val="tx1"/>
                          </a:solidFill>
                          <a:latin typeface="Cambria Math" panose="02040503050406030204" pitchFamily="18" charset="0"/>
                        </a:rPr>
                        <m:t>=</m:t>
                      </m:r>
                      <m:nary>
                        <m:naryPr>
                          <m:chr m:val="∏"/>
                          <m:ctrlPr>
                            <a:rPr lang="en-US" sz="1200" b="0" i="1" smtClean="0">
                              <a:solidFill>
                                <a:schemeClr val="tx1"/>
                              </a:solidFill>
                              <a:latin typeface="Cambria Math" panose="02040503050406030204" pitchFamily="18" charset="0"/>
                            </a:rPr>
                          </m:ctrlPr>
                        </m:naryPr>
                        <m:sub>
                          <m:r>
                            <m:rPr>
                              <m:brk m:alnAt="23"/>
                            </m:rPr>
                            <a:rPr lang="en-US" sz="1200" b="0" i="1" smtClean="0">
                              <a:solidFill>
                                <a:schemeClr val="tx1"/>
                              </a:solidFill>
                              <a:latin typeface="Cambria Math" panose="02040503050406030204" pitchFamily="18" charset="0"/>
                            </a:rPr>
                            <m:t>𝑛</m:t>
                          </m:r>
                          <m:r>
                            <a:rPr lang="en-US" sz="1200" b="0" i="1" smtClean="0">
                              <a:solidFill>
                                <a:schemeClr val="tx1"/>
                              </a:solidFill>
                              <a:latin typeface="Cambria Math" panose="02040503050406030204" pitchFamily="18" charset="0"/>
                            </a:rPr>
                            <m:t>=1</m:t>
                          </m:r>
                        </m:sub>
                        <m:sup>
                          <m:r>
                            <a:rPr lang="en-US" sz="1200" b="0" i="1" smtClean="0">
                              <a:solidFill>
                                <a:schemeClr val="tx1"/>
                              </a:solidFill>
                              <a:latin typeface="Cambria Math" panose="02040503050406030204" pitchFamily="18" charset="0"/>
                            </a:rPr>
                            <m:t>𝑁</m:t>
                          </m:r>
                        </m:sup>
                        <m:e>
                          <m:nary>
                            <m:naryPr>
                              <m:chr m:val="∑"/>
                              <m:ctrlPr>
                                <a:rPr lang="en-US" sz="1200" b="0" i="1" smtClean="0">
                                  <a:solidFill>
                                    <a:schemeClr val="tx1"/>
                                  </a:solidFill>
                                  <a:latin typeface="Cambria Math" panose="02040503050406030204" pitchFamily="18" charset="0"/>
                                </a:rPr>
                              </m:ctrlPr>
                            </m:naryPr>
                            <m:sub>
                              <m:r>
                                <m:rPr>
                                  <m:brk m:alnAt="23"/>
                                </m:rPr>
                                <a:rPr lang="en-US" sz="1200" b="0" i="1" smtClean="0">
                                  <a:solidFill>
                                    <a:schemeClr val="tx1"/>
                                  </a:solidFill>
                                  <a:latin typeface="Cambria Math" panose="02040503050406030204" pitchFamily="18" charset="0"/>
                                </a:rPr>
                                <m:t>𝑚</m:t>
                              </m:r>
                              <m:r>
                                <a:rPr lang="en-US" sz="1200" b="0" i="1" smtClean="0">
                                  <a:solidFill>
                                    <a:schemeClr val="tx1"/>
                                  </a:solidFill>
                                  <a:latin typeface="Cambria Math" panose="02040503050406030204" pitchFamily="18" charset="0"/>
                                </a:rPr>
                                <m:t>=1</m:t>
                              </m:r>
                            </m:sub>
                            <m:sup>
                              <m:r>
                                <a:rPr lang="en-US" sz="1200" b="0" i="1" smtClean="0">
                                  <a:solidFill>
                                    <a:schemeClr val="tx1"/>
                                  </a:solidFill>
                                  <a:latin typeface="Cambria Math" panose="02040503050406030204" pitchFamily="18" charset="0"/>
                                </a:rPr>
                                <m:t>𝑀</m:t>
                              </m:r>
                            </m:sup>
                            <m:e>
                              <m:sSub>
                                <m:sSubPr>
                                  <m:ctrlPr>
                                    <a:rPr lang="en-US" sz="1200" b="0" i="1" smtClean="0">
                                      <a:solidFill>
                                        <a:schemeClr val="tx1"/>
                                      </a:solidFill>
                                      <a:latin typeface="Cambria Math" panose="02040503050406030204" pitchFamily="18" charset="0"/>
                                    </a:rPr>
                                  </m:ctrlPr>
                                </m:sSubPr>
                                <m:e>
                                  <m:r>
                                    <a:rPr lang="en-US" sz="1200" b="0" i="1" smtClean="0">
                                      <a:solidFill>
                                        <a:schemeClr val="tx1"/>
                                      </a:solidFill>
                                      <a:latin typeface="Cambria Math" panose="02040503050406030204" pitchFamily="18" charset="0"/>
                                    </a:rPr>
                                    <m:t>𝜋</m:t>
                                  </m:r>
                                </m:e>
                                <m:sub>
                                  <m:r>
                                    <a:rPr lang="en-US" sz="1200" b="0" i="1" smtClean="0">
                                      <a:solidFill>
                                        <a:schemeClr val="tx1"/>
                                      </a:solidFill>
                                      <a:latin typeface="Cambria Math" panose="02040503050406030204" pitchFamily="18" charset="0"/>
                                    </a:rPr>
                                    <m:t>𝑚</m:t>
                                  </m:r>
                                </m:sub>
                              </m:sSub>
                              <m:r>
                                <a:rPr lang="en-US" sz="1200" b="0" i="1" smtClean="0">
                                  <a:solidFill>
                                    <a:schemeClr val="tx1"/>
                                  </a:solidFill>
                                  <a:latin typeface="Cambria Math" panose="02040503050406030204" pitchFamily="18" charset="0"/>
                                </a:rPr>
                                <m:t>𝑝</m:t>
                              </m:r>
                              <m:r>
                                <a:rPr lang="en-US" sz="1200" b="0" i="1" smtClean="0">
                                  <a:solidFill>
                                    <a:schemeClr val="tx1"/>
                                  </a:solidFill>
                                  <a:latin typeface="Cambria Math" panose="02040503050406030204" pitchFamily="18" charset="0"/>
                                </a:rPr>
                                <m:t>(</m:t>
                              </m:r>
                              <m:sSub>
                                <m:sSubPr>
                                  <m:ctrlPr>
                                    <a:rPr lang="en-US" sz="1200" b="1" i="1" smtClean="0">
                                      <a:solidFill>
                                        <a:schemeClr val="tx1"/>
                                      </a:solidFill>
                                      <a:latin typeface="Cambria Math" panose="02040503050406030204" pitchFamily="18" charset="0"/>
                                    </a:rPr>
                                  </m:ctrlPr>
                                </m:sSubPr>
                                <m:e>
                                  <m:r>
                                    <a:rPr lang="en-US" sz="1200" b="1" i="1" smtClean="0">
                                      <a:solidFill>
                                        <a:schemeClr val="tx1"/>
                                      </a:solidFill>
                                      <a:latin typeface="Cambria Math" panose="02040503050406030204" pitchFamily="18" charset="0"/>
                                    </a:rPr>
                                    <m:t>𝒙</m:t>
                                  </m:r>
                                </m:e>
                                <m:sub>
                                  <m:r>
                                    <a:rPr lang="en-US" sz="1200" b="1" i="1" smtClean="0">
                                      <a:solidFill>
                                        <a:schemeClr val="tx1"/>
                                      </a:solidFill>
                                      <a:latin typeface="Cambria Math" panose="02040503050406030204" pitchFamily="18" charset="0"/>
                                    </a:rPr>
                                    <m:t>𝒏</m:t>
                                  </m:r>
                                </m:sub>
                              </m:sSub>
                              <m:r>
                                <a:rPr lang="en-US" sz="1200" b="1" i="1" smtClean="0">
                                  <a:solidFill>
                                    <a:schemeClr val="tx1"/>
                                  </a:solidFill>
                                  <a:latin typeface="Cambria Math" panose="02040503050406030204" pitchFamily="18" charset="0"/>
                                </a:rPr>
                                <m:t>|</m:t>
                              </m:r>
                              <m:sSub>
                                <m:sSubPr>
                                  <m:ctrlPr>
                                    <a:rPr lang="en-US" sz="1200" b="1" i="1" smtClean="0">
                                      <a:solidFill>
                                        <a:schemeClr val="tx1"/>
                                      </a:solidFill>
                                      <a:latin typeface="Cambria Math" panose="02040503050406030204" pitchFamily="18" charset="0"/>
                                    </a:rPr>
                                  </m:ctrlPr>
                                </m:sSubPr>
                                <m:e>
                                  <m:r>
                                    <a:rPr lang="en-US" sz="1200" b="1" i="0" smtClean="0">
                                      <a:solidFill>
                                        <a:schemeClr val="tx1"/>
                                      </a:solidFill>
                                      <a:latin typeface="Cambria Math" panose="02040503050406030204" pitchFamily="18" charset="0"/>
                                    </a:rPr>
                                    <m:t>𝚫</m:t>
                                  </m:r>
                                </m:e>
                                <m:sub>
                                  <m:r>
                                    <a:rPr lang="en-US" sz="1200" b="1" i="1" smtClean="0">
                                      <a:solidFill>
                                        <a:schemeClr val="tx1"/>
                                      </a:solidFill>
                                      <a:latin typeface="Cambria Math" panose="02040503050406030204" pitchFamily="18" charset="0"/>
                                    </a:rPr>
                                    <m:t>𝒎</m:t>
                                  </m:r>
                                </m:sub>
                              </m:sSub>
                              <m:r>
                                <a:rPr lang="en-US" sz="1200" b="0" i="1" smtClean="0">
                                  <a:solidFill>
                                    <a:schemeClr val="tx1"/>
                                  </a:solidFill>
                                  <a:latin typeface="Cambria Math" panose="02040503050406030204" pitchFamily="18" charset="0"/>
                                </a:rPr>
                                <m:t>)</m:t>
                              </m:r>
                            </m:e>
                          </m:nary>
                        </m:e>
                      </m:nary>
                    </m:oMath>
                  </m:oMathPara>
                </a14:m>
                <a:endParaRPr lang="en-US" sz="1200" i="0" dirty="0">
                  <a:solidFill>
                    <a:schemeClr val="tx1"/>
                  </a:solidFill>
                  <a:latin typeface="+mn-lt"/>
                </a:endParaRPr>
              </a:p>
              <a:p>
                <a:r>
                  <a:rPr lang="en-US" sz="1100" i="0" dirty="0">
                    <a:solidFill>
                      <a:schemeClr val="tx1"/>
                    </a:solidFill>
                    <a:latin typeface="+mn-lt"/>
                  </a:rPr>
                  <a:t>Where </a:t>
                </a:r>
                <a14:m>
                  <m:oMath xmlns:m="http://schemas.openxmlformats.org/officeDocument/2006/math">
                    <m:sSub>
                      <m:sSubPr>
                        <m:ctrlPr>
                          <a:rPr lang="en-US" sz="1100" b="1" i="1" smtClean="0">
                            <a:solidFill>
                              <a:schemeClr val="tx1"/>
                            </a:solidFill>
                            <a:latin typeface="Cambria Math" panose="02040503050406030204" pitchFamily="18" charset="0"/>
                          </a:rPr>
                        </m:ctrlPr>
                      </m:sSubPr>
                      <m:e>
                        <m:r>
                          <a:rPr lang="en-US" sz="1100" b="1" i="0" smtClean="0">
                            <a:solidFill>
                              <a:schemeClr val="tx1"/>
                            </a:solidFill>
                            <a:latin typeface="Cambria Math" panose="02040503050406030204" pitchFamily="18" charset="0"/>
                          </a:rPr>
                          <m:t>𝚫</m:t>
                        </m:r>
                      </m:e>
                      <m:sub>
                        <m:r>
                          <a:rPr lang="en-US" sz="1100" b="1" i="1" smtClean="0">
                            <a:solidFill>
                              <a:schemeClr val="tx1"/>
                            </a:solidFill>
                            <a:latin typeface="Cambria Math" panose="02040503050406030204" pitchFamily="18" charset="0"/>
                          </a:rPr>
                          <m:t>𝒎</m:t>
                        </m:r>
                      </m:sub>
                    </m:sSub>
                  </m:oMath>
                </a14:m>
                <a:r>
                  <a:rPr lang="en-US" sz="1100" b="1" i="0" dirty="0">
                    <a:solidFill>
                      <a:schemeClr val="tx1"/>
                    </a:solidFill>
                    <a:latin typeface="+mn-lt"/>
                  </a:rPr>
                  <a:t> </a:t>
                </a:r>
                <a:r>
                  <a:rPr lang="en-US" sz="1100" i="0" dirty="0">
                    <a:solidFill>
                      <a:schemeClr val="tx1"/>
                    </a:solidFill>
                    <a:latin typeface="+mn-lt"/>
                  </a:rPr>
                  <a:t>= </a:t>
                </a:r>
                <a14:m>
                  <m:oMath xmlns:m="http://schemas.openxmlformats.org/officeDocument/2006/math">
                    <m:sSub>
                      <m:sSubPr>
                        <m:ctrlPr>
                          <a:rPr lang="en-US" sz="1100">
                            <a:solidFill>
                              <a:schemeClr val="tx1"/>
                            </a:solidFill>
                            <a:latin typeface="Cambria Math" panose="02040503050406030204" pitchFamily="18" charset="0"/>
                          </a:rPr>
                        </m:ctrlPr>
                      </m:sSubPr>
                      <m:e>
                        <m:r>
                          <a:rPr lang="en-US" sz="1100" b="0" i="0" smtClean="0">
                            <a:solidFill>
                              <a:schemeClr val="tx1"/>
                            </a:solidFill>
                            <a:latin typeface="Cambria Math" panose="02040503050406030204" pitchFamily="18" charset="0"/>
                          </a:rPr>
                          <m:t>{</m:t>
                        </m:r>
                        <m:r>
                          <a:rPr lang="en-US" sz="1100" b="0" i="1" smtClean="0">
                            <a:solidFill>
                              <a:schemeClr val="tx1"/>
                            </a:solidFill>
                            <a:latin typeface="Cambria Math" panose="02040503050406030204" pitchFamily="18" charset="0"/>
                          </a:rPr>
                          <m:t>𝜇</m:t>
                        </m:r>
                      </m:e>
                      <m:sub>
                        <m:r>
                          <a:rPr lang="en-US" sz="1100" b="0" i="1" smtClean="0">
                            <a:solidFill>
                              <a:schemeClr val="tx1"/>
                            </a:solidFill>
                            <a:latin typeface="Cambria Math" panose="02040503050406030204" pitchFamily="18" charset="0"/>
                          </a:rPr>
                          <m:t>𝑚</m:t>
                        </m:r>
                      </m:sub>
                    </m:sSub>
                    <m:r>
                      <a:rPr lang="en-US" sz="1100" b="0">
                        <a:solidFill>
                          <a:schemeClr val="tx1"/>
                        </a:solidFill>
                        <a:latin typeface="Cambria Math" panose="02040503050406030204" pitchFamily="18" charset="0"/>
                      </a:rPr>
                      <m:t>,</m:t>
                    </m:r>
                    <m:sSub>
                      <m:sSubPr>
                        <m:ctrlPr>
                          <a:rPr lang="en-US" sz="1100">
                            <a:solidFill>
                              <a:schemeClr val="tx1"/>
                            </a:solidFill>
                            <a:latin typeface="Cambria Math" panose="02040503050406030204" pitchFamily="18" charset="0"/>
                          </a:rPr>
                        </m:ctrlPr>
                      </m:sSubPr>
                      <m:e>
                        <m:r>
                          <m:rPr>
                            <m:sty m:val="p"/>
                          </m:rPr>
                          <a:rPr lang="en-US" sz="1100" b="0" i="0" smtClean="0">
                            <a:solidFill>
                              <a:schemeClr val="tx1"/>
                            </a:solidFill>
                            <a:latin typeface="Cambria Math" panose="02040503050406030204" pitchFamily="18" charset="0"/>
                          </a:rPr>
                          <m:t>Σ</m:t>
                        </m:r>
                      </m:e>
                      <m:sub>
                        <m:r>
                          <a:rPr lang="en-US" sz="1100" b="0" i="1" smtClean="0">
                            <a:solidFill>
                              <a:schemeClr val="tx1"/>
                            </a:solidFill>
                            <a:latin typeface="Cambria Math" panose="02040503050406030204" pitchFamily="18" charset="0"/>
                          </a:rPr>
                          <m:t>𝑚</m:t>
                        </m:r>
                      </m:sub>
                    </m:sSub>
                    <m:r>
                      <a:rPr lang="en-US" sz="1100" b="1" i="1" smtClean="0">
                        <a:solidFill>
                          <a:schemeClr val="tx1"/>
                        </a:solidFill>
                        <a:latin typeface="Cambria Math" panose="02040503050406030204" pitchFamily="18" charset="0"/>
                      </a:rPr>
                      <m:t>}</m:t>
                    </m:r>
                  </m:oMath>
                </a14:m>
                <a:r>
                  <a:rPr lang="en-US" sz="1100" b="1" i="0" dirty="0">
                    <a:solidFill>
                      <a:schemeClr val="tx1"/>
                    </a:solidFill>
                    <a:latin typeface="+mn-lt"/>
                  </a:rPr>
                  <a:t>, </a:t>
                </a:r>
                <a:r>
                  <a:rPr lang="en-US" sz="1100" i="0" dirty="0">
                    <a:solidFill>
                      <a:schemeClr val="tx1"/>
                    </a:solidFill>
                    <a:latin typeface="+mn-lt"/>
                  </a:rPr>
                  <a:t>the mean and covariance for a gaussian component m. Optimizing the log likelihood is difficult with this equation, so instead we optimize for the lower bound of the log likelihood using Jensen’s equation. </a:t>
                </a:r>
                <a:endParaRPr lang="en-US" sz="700" i="0" dirty="0">
                  <a:solidFill>
                    <a:schemeClr val="tx1"/>
                  </a:solidFill>
                  <a:latin typeface="+mn-lt"/>
                </a:endParaRPr>
              </a:p>
              <a:p>
                <a:pPr marL="171450" lvl="8" indent="0">
                  <a:buNone/>
                </a:pPr>
                <a14:m>
                  <m:oMathPara xmlns:m="http://schemas.openxmlformats.org/officeDocument/2006/math">
                    <m:oMathParaPr>
                      <m:jc m:val="centerGroup"/>
                    </m:oMathParaPr>
                    <m:oMath xmlns:m="http://schemas.openxmlformats.org/officeDocument/2006/math">
                      <m:r>
                        <m:rPr>
                          <m:sty m:val="p"/>
                        </m:rPr>
                        <a:rPr lang="en-US" smtClean="0">
                          <a:solidFill>
                            <a:schemeClr val="tx1"/>
                          </a:solidFill>
                          <a:latin typeface="Cambria Math" panose="02040503050406030204" pitchFamily="18" charset="0"/>
                        </a:rPr>
                        <m:t>Β</m:t>
                      </m:r>
                      <m:r>
                        <a:rPr lang="en-US" i="1" smtClean="0">
                          <a:solidFill>
                            <a:schemeClr val="tx1"/>
                          </a:solidFill>
                          <a:latin typeface="Cambria Math" panose="02040503050406030204" pitchFamily="18" charset="0"/>
                        </a:rPr>
                        <m:t>=</m:t>
                      </m:r>
                      <m:nary>
                        <m:naryPr>
                          <m:chr m:val="∑"/>
                          <m:ctrlPr>
                            <a:rPr lang="en-US" i="1" smtClean="0">
                              <a:solidFill>
                                <a:schemeClr val="tx1"/>
                              </a:solidFill>
                              <a:latin typeface="Cambria Math" panose="02040503050406030204" pitchFamily="18" charset="0"/>
                            </a:rPr>
                          </m:ctrlPr>
                        </m:naryPr>
                        <m:sub>
                          <m:r>
                            <m:rPr>
                              <m:brk m:alnAt="23"/>
                            </m:rPr>
                            <a:rPr lang="en-US" i="1" smtClean="0">
                              <a:solidFill>
                                <a:schemeClr val="tx1"/>
                              </a:solidFill>
                              <a:latin typeface="Cambria Math" panose="02040503050406030204" pitchFamily="18" charset="0"/>
                            </a:rPr>
                            <m:t>𝑛</m:t>
                          </m:r>
                          <m:r>
                            <a:rPr lang="en-US" i="1" smtClean="0">
                              <a:solidFill>
                                <a:schemeClr val="tx1"/>
                              </a:solidFill>
                              <a:latin typeface="Cambria Math" panose="02040503050406030204" pitchFamily="18" charset="0"/>
                            </a:rPr>
                            <m:t>=1</m:t>
                          </m:r>
                        </m:sub>
                        <m:sup>
                          <m:r>
                            <a:rPr lang="en-US" i="1" smtClean="0">
                              <a:solidFill>
                                <a:schemeClr val="tx1"/>
                              </a:solidFill>
                              <a:latin typeface="Cambria Math" panose="02040503050406030204" pitchFamily="18" charset="0"/>
                            </a:rPr>
                            <m:t>𝑁</m:t>
                          </m:r>
                        </m:sup>
                        <m:e>
                          <m:nary>
                            <m:naryPr>
                              <m:chr m:val="∑"/>
                              <m:ctrlPr>
                                <a:rPr lang="en-US" i="1" smtClean="0">
                                  <a:solidFill>
                                    <a:schemeClr val="tx1"/>
                                  </a:solidFill>
                                  <a:latin typeface="Cambria Math" panose="02040503050406030204" pitchFamily="18" charset="0"/>
                                </a:rPr>
                              </m:ctrlPr>
                            </m:naryPr>
                            <m:sub>
                              <m:r>
                                <a:rPr lang="en-US" b="0" i="1" smtClean="0">
                                  <a:solidFill>
                                    <a:schemeClr val="tx1"/>
                                  </a:solidFill>
                                  <a:latin typeface="Cambria Math" panose="02040503050406030204" pitchFamily="18" charset="0"/>
                                </a:rPr>
                                <m:t>𝑘</m:t>
                              </m:r>
                              <m:r>
                                <a:rPr lang="en-US" i="1" smtClean="0">
                                  <a:solidFill>
                                    <a:schemeClr val="tx1"/>
                                  </a:solidFill>
                                  <a:latin typeface="Cambria Math" panose="02040503050406030204" pitchFamily="18" charset="0"/>
                                </a:rPr>
                                <m:t>=1</m:t>
                              </m:r>
                            </m:sub>
                            <m:sup>
                              <m:r>
                                <a:rPr lang="en-US" b="0" i="1" smtClean="0">
                                  <a:solidFill>
                                    <a:schemeClr val="tx1"/>
                                  </a:solidFill>
                                  <a:latin typeface="Cambria Math" panose="02040503050406030204" pitchFamily="18" charset="0"/>
                                </a:rPr>
                                <m:t>𝑀</m:t>
                              </m:r>
                            </m:sup>
                            <m:e>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𝑞</m:t>
                                  </m:r>
                                </m:e>
                                <m:sub>
                                  <m:r>
                                    <a:rPr lang="en-US"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𝑚</m:t>
                                  </m:r>
                                </m:sub>
                              </m:sSub>
                              <m:func>
                                <m:funcPr>
                                  <m:ctrlPr>
                                    <a:rPr lang="en-US" i="1" smtClean="0">
                                      <a:solidFill>
                                        <a:schemeClr val="tx1"/>
                                      </a:solidFill>
                                      <a:latin typeface="Cambria Math" panose="02040503050406030204" pitchFamily="18" charset="0"/>
                                    </a:rPr>
                                  </m:ctrlPr>
                                </m:funcPr>
                                <m:fName>
                                  <m:r>
                                    <m:rPr>
                                      <m:sty m:val="p"/>
                                    </m:rPr>
                                    <a:rPr lang="en-US" smtClean="0">
                                      <a:solidFill>
                                        <a:schemeClr val="tx1"/>
                                      </a:solidFill>
                                      <a:latin typeface="Cambria Math" panose="02040503050406030204" pitchFamily="18" charset="0"/>
                                    </a:rPr>
                                    <m:t>log</m:t>
                                  </m:r>
                                </m:fName>
                                <m:e>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𝜋</m:t>
                                      </m:r>
                                    </m:e>
                                    <m:sub>
                                      <m:r>
                                        <a:rPr lang="en-US" b="0" i="1" smtClean="0">
                                          <a:solidFill>
                                            <a:schemeClr val="tx1"/>
                                          </a:solidFill>
                                          <a:latin typeface="Cambria Math" panose="02040503050406030204" pitchFamily="18" charset="0"/>
                                        </a:rPr>
                                        <m:t>𝑚</m:t>
                                      </m:r>
                                    </m:sub>
                                  </m:sSub>
                                  <m:r>
                                    <a:rPr lang="en-US" i="1" smtClean="0">
                                      <a:solidFill>
                                        <a:schemeClr val="tx1"/>
                                      </a:solidFill>
                                      <a:latin typeface="Cambria Math" panose="02040503050406030204" pitchFamily="18" charset="0"/>
                                    </a:rPr>
                                    <m:t> </m:t>
                                  </m:r>
                                </m:e>
                              </m:func>
                            </m:e>
                          </m:nary>
                          <m:r>
                            <a:rPr lang="en-US" i="1" smtClean="0">
                              <a:solidFill>
                                <a:schemeClr val="tx1"/>
                              </a:solidFill>
                              <a:latin typeface="Cambria Math" panose="02040503050406030204" pitchFamily="18" charset="0"/>
                            </a:rPr>
                            <m:t>+</m:t>
                          </m:r>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𝑁</m:t>
                              </m:r>
                            </m:sup>
                            <m:e>
                              <m:nary>
                                <m:naryPr>
                                  <m:chr m:val="∑"/>
                                  <m:ctrlPr>
                                    <a:rPr lang="en-US" i="1">
                                      <a:solidFill>
                                        <a:schemeClr val="tx1"/>
                                      </a:solidFill>
                                      <a:latin typeface="Cambria Math" panose="02040503050406030204" pitchFamily="18" charset="0"/>
                                    </a:rPr>
                                  </m:ctrlPr>
                                </m:naryPr>
                                <m:sub>
                                  <m:r>
                                    <a:rPr lang="en-US" b="0" i="1" smtClean="0">
                                      <a:solidFill>
                                        <a:schemeClr val="tx1"/>
                                      </a:solidFill>
                                      <a:latin typeface="Cambria Math" panose="02040503050406030204" pitchFamily="18" charset="0"/>
                                    </a:rPr>
                                    <m:t>𝑚</m:t>
                                  </m:r>
                                  <m:r>
                                    <a:rPr lang="en-US" i="1">
                                      <a:solidFill>
                                        <a:schemeClr val="tx1"/>
                                      </a:solidFill>
                                      <a:latin typeface="Cambria Math" panose="02040503050406030204" pitchFamily="18" charset="0"/>
                                    </a:rPr>
                                    <m:t>=1</m:t>
                                  </m:r>
                                </m:sub>
                                <m:sup>
                                  <m:r>
                                    <a:rPr lang="en-US" b="0" i="1" smtClean="0">
                                      <a:solidFill>
                                        <a:schemeClr val="tx1"/>
                                      </a:solidFill>
                                      <a:latin typeface="Cambria Math" panose="02040503050406030204" pitchFamily="18" charset="0"/>
                                    </a:rPr>
                                    <m:t>𝑀</m:t>
                                  </m:r>
                                </m:sup>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𝑚</m:t>
                                      </m:r>
                                    </m:sub>
                                  </m:sSub>
                                  <m:func>
                                    <m:funcPr>
                                      <m:ctrlPr>
                                        <a:rPr lang="en-US" i="1" smtClean="0">
                                          <a:solidFill>
                                            <a:schemeClr val="tx1"/>
                                          </a:solidFill>
                                          <a:latin typeface="Cambria Math" panose="02040503050406030204" pitchFamily="18" charset="0"/>
                                        </a:rPr>
                                      </m:ctrlPr>
                                    </m:funcPr>
                                    <m:fName>
                                      <m:r>
                                        <m:rPr>
                                          <m:sty m:val="p"/>
                                        </m:rPr>
                                        <a:rPr lang="en-US" smtClean="0">
                                          <a:solidFill>
                                            <a:schemeClr val="tx1"/>
                                          </a:solidFill>
                                          <a:latin typeface="Cambria Math" panose="02040503050406030204" pitchFamily="18" charset="0"/>
                                        </a:rPr>
                                        <m:t>log</m:t>
                                      </m:r>
                                    </m:fName>
                                    <m:e>
                                      <m:r>
                                        <a:rPr lang="en-US" i="1" smtClean="0">
                                          <a:solidFill>
                                            <a:schemeClr val="tx1"/>
                                          </a:solidFill>
                                          <a:latin typeface="Cambria Math" panose="02040503050406030204" pitchFamily="18" charset="0"/>
                                        </a:rPr>
                                        <m:t>𝑝</m:t>
                                      </m:r>
                                      <m:d>
                                        <m:dPr>
                                          <m:ctrlPr>
                                            <a:rPr lang="en-US" i="1" smtClean="0">
                                              <a:solidFill>
                                                <a:schemeClr val="tx1"/>
                                              </a:solidFill>
                                              <a:latin typeface="Cambria Math" panose="02040503050406030204" pitchFamily="18" charset="0"/>
                                            </a:rPr>
                                          </m:ctrlPr>
                                        </m:dPr>
                                        <m:e>
                                          <m:sSub>
                                            <m:sSubPr>
                                              <m:ctrlPr>
                                                <a:rPr lang="en-US" i="1" smtClean="0">
                                                  <a:solidFill>
                                                    <a:schemeClr val="tx1"/>
                                                  </a:solidFill>
                                                  <a:latin typeface="Cambria Math" panose="02040503050406030204" pitchFamily="18" charset="0"/>
                                                </a:rPr>
                                              </m:ctrlPr>
                                            </m:sSubPr>
                                            <m:e>
                                              <m:r>
                                                <a:rPr lang="en-US" b="1" i="1" smtClean="0">
                                                  <a:solidFill>
                                                    <a:schemeClr val="tx1"/>
                                                  </a:solidFill>
                                                  <a:latin typeface="Cambria Math" panose="02040503050406030204" pitchFamily="18" charset="0"/>
                                                </a:rPr>
                                                <m:t>𝒙</m:t>
                                              </m:r>
                                            </m:e>
                                            <m:sub>
                                              <m:r>
                                                <a:rPr lang="en-US" i="1" smtClean="0">
                                                  <a:solidFill>
                                                    <a:schemeClr val="tx1"/>
                                                  </a:solidFill>
                                                  <a:latin typeface="Cambria Math" panose="02040503050406030204" pitchFamily="18" charset="0"/>
                                                </a:rPr>
                                                <m:t>𝑛</m:t>
                                              </m:r>
                                            </m:sub>
                                          </m:sSub>
                                        </m:e>
                                        <m:e>
                                          <m:sSub>
                                            <m:sSubPr>
                                              <m:ctrlPr>
                                                <a:rPr lang="en-US" b="1" i="1" smtClean="0">
                                                  <a:solidFill>
                                                    <a:schemeClr val="tx1"/>
                                                  </a:solidFill>
                                                  <a:latin typeface="Cambria Math" panose="02040503050406030204" pitchFamily="18" charset="0"/>
                                                </a:rPr>
                                              </m:ctrlPr>
                                            </m:sSubPr>
                                            <m:e>
                                              <m:r>
                                                <a:rPr lang="en-US" b="1" i="0" smtClean="0">
                                                  <a:solidFill>
                                                    <a:schemeClr val="tx1"/>
                                                  </a:solidFill>
                                                  <a:latin typeface="Cambria Math" panose="02040503050406030204" pitchFamily="18" charset="0"/>
                                                </a:rPr>
                                                <m:t>𝚫</m:t>
                                              </m:r>
                                            </m:e>
                                            <m:sub>
                                              <m:r>
                                                <a:rPr lang="en-US" b="1" i="1" smtClean="0">
                                                  <a:solidFill>
                                                    <a:schemeClr val="tx1"/>
                                                  </a:solidFill>
                                                  <a:latin typeface="Cambria Math" panose="02040503050406030204" pitchFamily="18" charset="0"/>
                                                </a:rPr>
                                                <m:t>𝒎</m:t>
                                              </m:r>
                                            </m:sub>
                                          </m:sSub>
                                        </m:e>
                                      </m:d>
                                    </m:e>
                                  </m:func>
                                </m:e>
                              </m:nary>
                              <m:r>
                                <a:rPr lang="en-US" b="0" i="1" smtClean="0">
                                  <a:solidFill>
                                    <a:schemeClr val="tx1"/>
                                  </a:solidFill>
                                  <a:latin typeface="Cambria Math" panose="02040503050406030204" pitchFamily="18" charset="0"/>
                                </a:rPr>
                                <m:t>−</m:t>
                              </m:r>
                            </m:e>
                          </m:nary>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𝑁</m:t>
                              </m:r>
                            </m:sup>
                            <m:e>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𝑘</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𝐾</m:t>
                                  </m:r>
                                </m:sup>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𝑚</m:t>
                                      </m:r>
                                    </m:sub>
                                  </m:sSub>
                                  <m:func>
                                    <m:funcPr>
                                      <m:ctrlPr>
                                        <a:rPr lang="en-US" i="1">
                                          <a:solidFill>
                                            <a:schemeClr val="tx1"/>
                                          </a:solidFill>
                                          <a:latin typeface="Cambria Math" panose="02040503050406030204" pitchFamily="18" charset="0"/>
                                        </a:rPr>
                                      </m:ctrlPr>
                                    </m:funcPr>
                                    <m:fName>
                                      <m:r>
                                        <m:rPr>
                                          <m:sty m:val="p"/>
                                        </m:rPr>
                                        <a:rPr lang="en-US">
                                          <a:solidFill>
                                            <a:schemeClr val="tx1"/>
                                          </a:solidFill>
                                          <a:latin typeface="Cambria Math" panose="02040503050406030204" pitchFamily="18" charset="0"/>
                                        </a:rPr>
                                        <m:t>log</m:t>
                                      </m:r>
                                    </m:fName>
                                    <m:e>
                                      <m:sSub>
                                        <m:sSubPr>
                                          <m:ctrlPr>
                                            <a:rPr lang="en-US" i="1">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𝑞</m:t>
                                          </m:r>
                                        </m:e>
                                        <m:sub>
                                          <m:r>
                                            <a:rPr lang="en-US"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𝑚</m:t>
                                          </m:r>
                                        </m:sub>
                                      </m:sSub>
                                      <m:r>
                                        <a:rPr lang="en-US" i="1">
                                          <a:solidFill>
                                            <a:schemeClr val="tx1"/>
                                          </a:solidFill>
                                          <a:latin typeface="Cambria Math" panose="02040503050406030204" pitchFamily="18" charset="0"/>
                                        </a:rPr>
                                        <m:t> </m:t>
                                      </m:r>
                                    </m:e>
                                  </m:func>
                                </m:e>
                              </m:nary>
                            </m:e>
                          </m:nary>
                        </m:e>
                      </m:nary>
                    </m:oMath>
                  </m:oMathPara>
                </a14:m>
                <a:endParaRPr lang="en-US" i="0" dirty="0">
                  <a:solidFill>
                    <a:schemeClr val="tx1"/>
                  </a:solidFill>
                  <a:latin typeface="+mn-lt"/>
                </a:endParaRPr>
              </a:p>
              <a:p>
                <a:pPr marL="0" lvl="7" indent="-1588">
                  <a:buNone/>
                </a:pPr>
                <a:r>
                  <a:rPr lang="en-US" dirty="0">
                    <a:solidFill>
                      <a:schemeClr val="tx1"/>
                    </a:solidFill>
                    <a:latin typeface="+mn-lt"/>
                  </a:rPr>
                  <a:t>The new parameter introduces by the Jensen equation is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𝑞</m:t>
                        </m:r>
                      </m:e>
                      <m:sub>
                        <m:r>
                          <a:rPr lang="en-US"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𝑚</m:t>
                        </m:r>
                      </m:sub>
                    </m:sSub>
                    <m:r>
                      <a:rPr lang="en-US" i="1">
                        <a:solidFill>
                          <a:schemeClr val="tx1"/>
                        </a:solidFill>
                        <a:latin typeface="Cambria Math" panose="02040503050406030204" pitchFamily="18" charset="0"/>
                      </a:rPr>
                      <m:t> </m:t>
                    </m:r>
                  </m:oMath>
                </a14:m>
                <a:r>
                  <a:rPr lang="en-US" i="0" dirty="0">
                    <a:solidFill>
                      <a:schemeClr val="tx1"/>
                    </a:solidFill>
                    <a:latin typeface="+mn-lt"/>
                  </a:rPr>
                  <a:t>such that its marginal sum over the M mixture components is 1.</a:t>
                </a:r>
                <a:r>
                  <a:rPr lang="en-US" dirty="0">
                    <a:solidFill>
                      <a:schemeClr val="tx1"/>
                    </a:solidFill>
                  </a:rPr>
                  <a:t>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𝑚</m:t>
                        </m:r>
                      </m:sub>
                    </m:sSub>
                    <m:r>
                      <a:rPr lang="en-US" i="1">
                        <a:solidFill>
                          <a:schemeClr val="tx1"/>
                        </a:solidFill>
                        <a:latin typeface="Cambria Math" panose="02040503050406030204" pitchFamily="18" charset="0"/>
                      </a:rPr>
                      <m:t> </m:t>
                    </m:r>
                  </m:oMath>
                </a14:m>
                <a:endParaRPr lang="en-US" i="0" dirty="0">
                  <a:solidFill>
                    <a:schemeClr val="tx1"/>
                  </a:solidFill>
                  <a:latin typeface="+mn-lt"/>
                </a:endParaRPr>
              </a:p>
            </p:txBody>
          </p:sp>
        </mc:Choice>
        <mc:Fallback>
          <p:sp>
            <p:nvSpPr>
              <p:cNvPr id="3" name="Content Placeholder 2">
                <a:extLst>
                  <a:ext uri="{FF2B5EF4-FFF2-40B4-BE49-F238E27FC236}">
                    <a16:creationId xmlns:a16="http://schemas.microsoft.com/office/drawing/2014/main" id="{BED15EE7-339B-4C3D-8B8B-89EA82245450}"/>
                  </a:ext>
                </a:extLst>
              </p:cNvPr>
              <p:cNvSpPr>
                <a:spLocks noGrp="1" noRot="1" noChangeAspect="1" noMove="1" noResize="1" noEditPoints="1" noAdjustHandles="1" noChangeArrowheads="1" noChangeShapeType="1" noTextEdit="1"/>
              </p:cNvSpPr>
              <p:nvPr>
                <p:ph idx="1"/>
              </p:nvPr>
            </p:nvSpPr>
            <p:spPr>
              <a:xfrm>
                <a:off x="3827586" y="685800"/>
                <a:ext cx="4859214" cy="5492750"/>
              </a:xfrm>
              <a:blipFill>
                <a:blip r:embed="rId2"/>
                <a:stretch>
                  <a:fillRect l="-2384" t="-555" r="-1631"/>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6AA56DD4-BA2C-4B54-A070-39BCDE2D3FBF}"/>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480288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18021-FA28-431F-B1BE-3708417926D4}"/>
              </a:ext>
            </a:extLst>
          </p:cNvPr>
          <p:cNvSpPr>
            <a:spLocks noGrp="1"/>
          </p:cNvSpPr>
          <p:nvPr>
            <p:ph type="title"/>
          </p:nvPr>
        </p:nvSpPr>
        <p:spPr/>
        <p:txBody>
          <a:bodyPr/>
          <a:lstStyle/>
          <a:p>
            <a:r>
              <a:rPr lang="en-US" dirty="0"/>
              <a:t>How to Find Optimal Parameters?</a:t>
            </a:r>
            <a:br>
              <a:rPr lang="en-US" dirty="0"/>
            </a:b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ED15EE7-339B-4C3D-8B8B-89EA82245450}"/>
                  </a:ext>
                </a:extLst>
              </p:cNvPr>
              <p:cNvSpPr>
                <a:spLocks noGrp="1"/>
              </p:cNvSpPr>
              <p:nvPr>
                <p:ph idx="1"/>
              </p:nvPr>
            </p:nvSpPr>
            <p:spPr>
              <a:xfrm>
                <a:off x="3827586" y="685800"/>
                <a:ext cx="4859214" cy="5492750"/>
              </a:xfrm>
            </p:spPr>
            <p:txBody>
              <a:bodyPr/>
              <a:lstStyle/>
              <a:p>
                <a:r>
                  <a:rPr lang="en-US" dirty="0"/>
                  <a:t>In Expectation Maximization we know neither the component members nor the parameters of the GMM</a:t>
                </a:r>
              </a:p>
              <a:p>
                <a:r>
                  <a:rPr lang="en-US" sz="1100" i="0" dirty="0">
                    <a:solidFill>
                      <a:schemeClr val="tx1"/>
                    </a:solidFill>
                    <a:latin typeface="+mn-lt"/>
                  </a:rPr>
                  <a:t>The Jensen Equation may be used to find the optimal parameters of the GMM model which may then be used to find the new parameters </a:t>
                </a:r>
                <a14:m>
                  <m:oMath xmlns:m="http://schemas.openxmlformats.org/officeDocument/2006/math">
                    <m:func>
                      <m:funcPr>
                        <m:ctrlPr>
                          <a:rPr lang="en-US" sz="1100" i="1" smtClean="0">
                            <a:solidFill>
                              <a:schemeClr val="tx1"/>
                            </a:solidFill>
                            <a:latin typeface="Cambria Math" panose="02040503050406030204" pitchFamily="18" charset="0"/>
                          </a:rPr>
                        </m:ctrlPr>
                      </m:funcPr>
                      <m:fName>
                        <m:r>
                          <a:rPr lang="en-US" sz="1100" b="0" i="1" smtClean="0">
                            <a:solidFill>
                              <a:schemeClr val="tx1"/>
                            </a:solidFill>
                            <a:latin typeface="Cambria Math" panose="02040503050406030204" pitchFamily="18" charset="0"/>
                          </a:rPr>
                          <m:t>:</m:t>
                        </m:r>
                      </m:fName>
                      <m:e>
                        <m:sSub>
                          <m:sSubPr>
                            <m:ctrlPr>
                              <a:rPr lang="en-US" sz="1100" b="0" i="1" smtClean="0">
                                <a:solidFill>
                                  <a:schemeClr val="tx1"/>
                                </a:solidFill>
                                <a:latin typeface="Cambria Math" panose="02040503050406030204" pitchFamily="18" charset="0"/>
                              </a:rPr>
                            </m:ctrlPr>
                          </m:sSubPr>
                          <m:e>
                            <m:sSub>
                              <m:sSubPr>
                                <m:ctrlPr>
                                  <a:rPr lang="en-US" sz="1100">
                                    <a:solidFill>
                                      <a:schemeClr val="tx1"/>
                                    </a:solidFill>
                                    <a:latin typeface="Cambria Math" panose="02040503050406030204" pitchFamily="18" charset="0"/>
                                  </a:rPr>
                                </m:ctrlPr>
                              </m:sSubPr>
                              <m:e>
                                <m:r>
                                  <a:rPr lang="en-US" sz="1100">
                                    <a:solidFill>
                                      <a:schemeClr val="tx1"/>
                                    </a:solidFill>
                                    <a:latin typeface="Cambria Math" panose="02040503050406030204" pitchFamily="18" charset="0"/>
                                  </a:rPr>
                                  <m:t>𝜋</m:t>
                                </m:r>
                              </m:e>
                              <m:sub>
                                <m:r>
                                  <a:rPr lang="en-US" sz="1100">
                                    <a:solidFill>
                                      <a:schemeClr val="tx1"/>
                                    </a:solidFill>
                                    <a:latin typeface="Cambria Math" panose="02040503050406030204" pitchFamily="18" charset="0"/>
                                  </a:rPr>
                                  <m:t>𝑚</m:t>
                                </m:r>
                              </m:sub>
                            </m:sSub>
                            <m:r>
                              <a:rPr lang="en-US" sz="1100">
                                <a:solidFill>
                                  <a:schemeClr val="tx1"/>
                                </a:solidFill>
                                <a:latin typeface="Cambria Math" panose="02040503050406030204" pitchFamily="18" charset="0"/>
                              </a:rPr>
                              <m:t>,</m:t>
                            </m:r>
                            <m:r>
                              <a:rPr lang="en-US" sz="1100" b="1" i="0" smtClean="0">
                                <a:solidFill>
                                  <a:schemeClr val="tx1"/>
                                </a:solidFill>
                                <a:latin typeface="Cambria Math" panose="02040503050406030204" pitchFamily="18" charset="0"/>
                              </a:rPr>
                              <m:t>𝚺</m:t>
                            </m:r>
                          </m:e>
                          <m:sub>
                            <m:r>
                              <a:rPr lang="en-US" sz="1100" b="0" i="1" smtClean="0">
                                <a:solidFill>
                                  <a:schemeClr val="tx1"/>
                                </a:solidFill>
                                <a:latin typeface="Cambria Math" panose="02040503050406030204" pitchFamily="18" charset="0"/>
                              </a:rPr>
                              <m:t>𝑚</m:t>
                            </m:r>
                          </m:sub>
                        </m:sSub>
                        <m:r>
                          <a:rPr lang="en-US" sz="1100" b="0" i="1" smtClean="0">
                            <a:solidFill>
                              <a:schemeClr val="tx1"/>
                            </a:solidFill>
                            <a:latin typeface="Cambria Math" panose="02040503050406030204" pitchFamily="18" charset="0"/>
                          </a:rPr>
                          <m:t>, </m:t>
                        </m:r>
                        <m:sSub>
                          <m:sSubPr>
                            <m:ctrlPr>
                              <a:rPr lang="en-US" sz="1100" b="1" i="1" smtClean="0">
                                <a:solidFill>
                                  <a:schemeClr val="tx1"/>
                                </a:solidFill>
                                <a:latin typeface="Cambria Math" panose="02040503050406030204" pitchFamily="18" charset="0"/>
                              </a:rPr>
                            </m:ctrlPr>
                          </m:sSubPr>
                          <m:e>
                            <m:r>
                              <a:rPr lang="en-US" sz="1100" b="1" i="1" smtClean="0">
                                <a:solidFill>
                                  <a:schemeClr val="tx1"/>
                                </a:solidFill>
                                <a:latin typeface="Cambria Math" panose="02040503050406030204" pitchFamily="18" charset="0"/>
                              </a:rPr>
                              <m:t>𝝁</m:t>
                            </m:r>
                          </m:e>
                          <m:sub>
                            <m:r>
                              <a:rPr lang="en-US" sz="1100" b="1" i="1" smtClean="0">
                                <a:solidFill>
                                  <a:schemeClr val="tx1"/>
                                </a:solidFill>
                                <a:latin typeface="Cambria Math" panose="02040503050406030204" pitchFamily="18" charset="0"/>
                              </a:rPr>
                              <m:t>𝒎</m:t>
                            </m:r>
                          </m:sub>
                        </m:sSub>
                        <m:r>
                          <a:rPr lang="en-US" sz="1100" i="1" smtClean="0">
                            <a:solidFill>
                              <a:schemeClr val="tx1"/>
                            </a:solidFill>
                            <a:latin typeface="Cambria Math" panose="02040503050406030204" pitchFamily="18" charset="0"/>
                          </a:rPr>
                          <m:t> </m:t>
                        </m:r>
                      </m:e>
                    </m:func>
                  </m:oMath>
                </a14:m>
                <a:r>
                  <a:rPr lang="en-US" sz="1100" i="0" dirty="0">
                    <a:solidFill>
                      <a:schemeClr val="tx1"/>
                    </a:solidFill>
                    <a:latin typeface="+mn-lt"/>
                  </a:rPr>
                  <a:t>.</a:t>
                </a:r>
              </a:p>
              <a:p>
                <a:r>
                  <a:rPr lang="en-US" sz="1100" i="0" dirty="0">
                    <a:solidFill>
                      <a:schemeClr val="tx1"/>
                    </a:solidFill>
                    <a:latin typeface="+mn-lt"/>
                  </a:rPr>
                  <a:t>Updating the Weight:</a:t>
                </a:r>
              </a:p>
              <a:p>
                <a:pPr marL="0" lvl="4" indent="0">
                  <a:buNone/>
                </a:pPr>
                <a14:m>
                  <m:oMathPara xmlns:m="http://schemas.openxmlformats.org/officeDocument/2006/math">
                    <m:oMathParaPr>
                      <m:jc m:val="centerGroup"/>
                    </m:oMathParaPr>
                    <m:oMath xmlns:m="http://schemas.openxmlformats.org/officeDocument/2006/math">
                      <m:sSub>
                        <m:sSubPr>
                          <m:ctrlPr>
                            <a:rPr lang="en-US" sz="1200" b="0" i="1" smtClean="0">
                              <a:solidFill>
                                <a:schemeClr val="tx1"/>
                              </a:solidFill>
                              <a:latin typeface="Cambria Math" panose="02040503050406030204" pitchFamily="18" charset="0"/>
                            </a:rPr>
                          </m:ctrlPr>
                        </m:sSubPr>
                        <m:e>
                          <m:r>
                            <a:rPr lang="en-US" sz="1200" b="0" i="1" smtClean="0">
                              <a:solidFill>
                                <a:schemeClr val="tx1"/>
                              </a:solidFill>
                              <a:latin typeface="Cambria Math" panose="02040503050406030204" pitchFamily="18" charset="0"/>
                            </a:rPr>
                            <m:t>𝜋</m:t>
                          </m:r>
                        </m:e>
                        <m:sub>
                          <m:r>
                            <a:rPr lang="en-US" sz="1200" b="0" i="1" smtClean="0">
                              <a:solidFill>
                                <a:schemeClr val="tx1"/>
                              </a:solidFill>
                              <a:latin typeface="Cambria Math" panose="02040503050406030204" pitchFamily="18" charset="0"/>
                            </a:rPr>
                            <m:t>𝑚</m:t>
                          </m:r>
                        </m:sub>
                      </m:sSub>
                      <m:r>
                        <a:rPr lang="en-US" sz="1200" b="0" i="1" smtClean="0">
                          <a:solidFill>
                            <a:schemeClr val="tx1"/>
                          </a:solidFill>
                          <a:latin typeface="Cambria Math" panose="02040503050406030204" pitchFamily="18" charset="0"/>
                        </a:rPr>
                        <m:t>=</m:t>
                      </m:r>
                      <m:f>
                        <m:fPr>
                          <m:ctrlPr>
                            <a:rPr lang="en-US" sz="1200" b="0" i="1" smtClean="0">
                              <a:solidFill>
                                <a:schemeClr val="tx1"/>
                              </a:solidFill>
                              <a:latin typeface="Cambria Math" panose="02040503050406030204" pitchFamily="18" charset="0"/>
                            </a:rPr>
                          </m:ctrlPr>
                        </m:fPr>
                        <m:num>
                          <m:r>
                            <a:rPr lang="en-US" sz="1200" b="0" i="1" smtClean="0">
                              <a:solidFill>
                                <a:schemeClr val="tx1"/>
                              </a:solidFill>
                              <a:latin typeface="Cambria Math" panose="02040503050406030204" pitchFamily="18" charset="0"/>
                            </a:rPr>
                            <m:t>1</m:t>
                          </m:r>
                        </m:num>
                        <m:den>
                          <m:r>
                            <a:rPr lang="en-US" sz="1200" b="0" i="1" smtClean="0">
                              <a:solidFill>
                                <a:schemeClr val="tx1"/>
                              </a:solidFill>
                              <a:latin typeface="Cambria Math" panose="02040503050406030204" pitchFamily="18" charset="0"/>
                            </a:rPr>
                            <m:t>𝑁</m:t>
                          </m:r>
                        </m:den>
                      </m:f>
                      <m:nary>
                        <m:naryPr>
                          <m:chr m:val="∑"/>
                          <m:ctrlPr>
                            <a:rPr lang="en-US" sz="1200" b="0" i="1" smtClean="0">
                              <a:solidFill>
                                <a:schemeClr val="tx1"/>
                              </a:solidFill>
                              <a:latin typeface="Cambria Math" panose="02040503050406030204" pitchFamily="18" charset="0"/>
                            </a:rPr>
                          </m:ctrlPr>
                        </m:naryPr>
                        <m:sub>
                          <m:r>
                            <m:rPr>
                              <m:brk m:alnAt="23"/>
                            </m:rPr>
                            <a:rPr lang="en-US" sz="1200" b="0" i="1" smtClean="0">
                              <a:solidFill>
                                <a:schemeClr val="tx1"/>
                              </a:solidFill>
                              <a:latin typeface="Cambria Math" panose="02040503050406030204" pitchFamily="18" charset="0"/>
                            </a:rPr>
                            <m:t>𝑛</m:t>
                          </m:r>
                          <m:r>
                            <a:rPr lang="en-US" sz="1200" b="0" i="1" smtClean="0">
                              <a:solidFill>
                                <a:schemeClr val="tx1"/>
                              </a:solidFill>
                              <a:latin typeface="Cambria Math" panose="02040503050406030204" pitchFamily="18" charset="0"/>
                            </a:rPr>
                            <m:t>=1 </m:t>
                          </m:r>
                        </m:sub>
                        <m:sup>
                          <m:r>
                            <a:rPr lang="en-US" sz="1200" b="0" i="1" smtClean="0">
                              <a:solidFill>
                                <a:schemeClr val="tx1"/>
                              </a:solidFill>
                              <a:latin typeface="Cambria Math" panose="02040503050406030204" pitchFamily="18" charset="0"/>
                            </a:rPr>
                            <m:t>𝑁</m:t>
                          </m:r>
                        </m:sup>
                        <m:e>
                          <m:sSub>
                            <m:sSubPr>
                              <m:ctrlPr>
                                <a:rPr lang="en-US" sz="1200" b="0" i="1" smtClean="0">
                                  <a:solidFill>
                                    <a:schemeClr val="tx1"/>
                                  </a:solidFill>
                                  <a:latin typeface="Cambria Math" panose="02040503050406030204" pitchFamily="18" charset="0"/>
                                </a:rPr>
                              </m:ctrlPr>
                            </m:sSubPr>
                            <m:e>
                              <m:r>
                                <a:rPr lang="en-US" sz="1200" b="0" i="1" smtClean="0">
                                  <a:solidFill>
                                    <a:schemeClr val="tx1"/>
                                  </a:solidFill>
                                  <a:latin typeface="Cambria Math" panose="02040503050406030204" pitchFamily="18" charset="0"/>
                                </a:rPr>
                                <m:t>𝑞</m:t>
                              </m:r>
                            </m:e>
                            <m:sub>
                              <m:r>
                                <a:rPr lang="en-US" sz="1200" b="0" i="1" smtClean="0">
                                  <a:solidFill>
                                    <a:schemeClr val="tx1"/>
                                  </a:solidFill>
                                  <a:latin typeface="Cambria Math" panose="02040503050406030204" pitchFamily="18" charset="0"/>
                                </a:rPr>
                                <m:t>𝑛</m:t>
                              </m:r>
                              <m:r>
                                <a:rPr lang="en-US" sz="1200" b="0" i="1" smtClean="0">
                                  <a:solidFill>
                                    <a:schemeClr val="tx1"/>
                                  </a:solidFill>
                                  <a:latin typeface="Cambria Math" panose="02040503050406030204" pitchFamily="18" charset="0"/>
                                </a:rPr>
                                <m:t>,</m:t>
                              </m:r>
                              <m:r>
                                <a:rPr lang="en-US" sz="1200" b="0" i="1" smtClean="0">
                                  <a:solidFill>
                                    <a:schemeClr val="tx1"/>
                                  </a:solidFill>
                                  <a:latin typeface="Cambria Math" panose="02040503050406030204" pitchFamily="18" charset="0"/>
                                </a:rPr>
                                <m:t>𝑚</m:t>
                              </m:r>
                            </m:sub>
                          </m:sSub>
                        </m:e>
                      </m:nary>
                    </m:oMath>
                  </m:oMathPara>
                </a14:m>
                <a:endParaRPr lang="en-US" sz="1200" i="0" dirty="0">
                  <a:solidFill>
                    <a:schemeClr val="tx1"/>
                  </a:solidFill>
                  <a:latin typeface="+mn-lt"/>
                </a:endParaRPr>
              </a:p>
              <a:p>
                <a:r>
                  <a:rPr lang="en-US" sz="1100" i="0" dirty="0">
                    <a:solidFill>
                      <a:schemeClr val="tx1"/>
                    </a:solidFill>
                    <a:latin typeface="+mn-lt"/>
                  </a:rPr>
                  <a:t>Updating the Mean:</a:t>
                </a:r>
              </a:p>
              <a:p>
                <a:pPr marL="0" lvl="4" indent="0">
                  <a:buNone/>
                </a:pPr>
                <a14:m>
                  <m:oMathPara xmlns:m="http://schemas.openxmlformats.org/officeDocument/2006/math">
                    <m:oMathParaPr>
                      <m:jc m:val="centerGroup"/>
                    </m:oMathParaPr>
                    <m:oMath xmlns:m="http://schemas.openxmlformats.org/officeDocument/2006/math">
                      <m:sSub>
                        <m:sSubPr>
                          <m:ctrlPr>
                            <a:rPr lang="en-US" sz="1200" b="0" i="1" smtClean="0">
                              <a:solidFill>
                                <a:schemeClr val="tx1"/>
                              </a:solidFill>
                              <a:latin typeface="Cambria Math" panose="02040503050406030204" pitchFamily="18" charset="0"/>
                            </a:rPr>
                          </m:ctrlPr>
                        </m:sSubPr>
                        <m:e>
                          <m:r>
                            <a:rPr lang="en-US" sz="1200" b="0" i="1" smtClean="0">
                              <a:solidFill>
                                <a:schemeClr val="tx1"/>
                              </a:solidFill>
                              <a:latin typeface="Cambria Math" panose="02040503050406030204" pitchFamily="18" charset="0"/>
                            </a:rPr>
                            <m:t>𝜇</m:t>
                          </m:r>
                        </m:e>
                        <m:sub>
                          <m:r>
                            <a:rPr lang="en-US" sz="1200" b="0" i="1" smtClean="0">
                              <a:solidFill>
                                <a:schemeClr val="tx1"/>
                              </a:solidFill>
                              <a:latin typeface="Cambria Math" panose="02040503050406030204" pitchFamily="18" charset="0"/>
                            </a:rPr>
                            <m:t>𝑚</m:t>
                          </m:r>
                        </m:sub>
                      </m:sSub>
                      <m:r>
                        <a:rPr lang="en-US" sz="1200" b="0" i="1" smtClean="0">
                          <a:solidFill>
                            <a:schemeClr val="tx1"/>
                          </a:solidFill>
                          <a:latin typeface="Cambria Math" panose="02040503050406030204" pitchFamily="18" charset="0"/>
                        </a:rPr>
                        <m:t>=</m:t>
                      </m:r>
                      <m:f>
                        <m:fPr>
                          <m:ctrlPr>
                            <a:rPr lang="en-US" sz="1200" b="0" i="1" smtClean="0">
                              <a:solidFill>
                                <a:schemeClr val="tx1"/>
                              </a:solidFill>
                              <a:latin typeface="Cambria Math" panose="02040503050406030204" pitchFamily="18" charset="0"/>
                            </a:rPr>
                          </m:ctrlPr>
                        </m:fPr>
                        <m:num>
                          <m:nary>
                            <m:naryPr>
                              <m:chr m:val="∑"/>
                              <m:ctrlPr>
                                <a:rPr lang="en-US" sz="1200" b="0" i="1" smtClean="0">
                                  <a:solidFill>
                                    <a:schemeClr val="tx1"/>
                                  </a:solidFill>
                                  <a:latin typeface="Cambria Math" panose="02040503050406030204" pitchFamily="18" charset="0"/>
                                </a:rPr>
                              </m:ctrlPr>
                            </m:naryPr>
                            <m:sub>
                              <m:r>
                                <m:rPr>
                                  <m:brk m:alnAt="23"/>
                                </m:rPr>
                                <a:rPr lang="en-US" sz="1200" b="0" i="1" smtClean="0">
                                  <a:solidFill>
                                    <a:schemeClr val="tx1"/>
                                  </a:solidFill>
                                  <a:latin typeface="Cambria Math" panose="02040503050406030204" pitchFamily="18" charset="0"/>
                                </a:rPr>
                                <m:t>𝑛</m:t>
                              </m:r>
                              <m:r>
                                <a:rPr lang="en-US" sz="1200" b="0" i="1" smtClean="0">
                                  <a:solidFill>
                                    <a:schemeClr val="tx1"/>
                                  </a:solidFill>
                                  <a:latin typeface="Cambria Math" panose="02040503050406030204" pitchFamily="18" charset="0"/>
                                </a:rPr>
                                <m:t>=1 </m:t>
                              </m:r>
                            </m:sub>
                            <m:sup>
                              <m:r>
                                <a:rPr lang="en-US" sz="1200" b="0" i="1" smtClean="0">
                                  <a:solidFill>
                                    <a:schemeClr val="tx1"/>
                                  </a:solidFill>
                                  <a:latin typeface="Cambria Math" panose="02040503050406030204" pitchFamily="18" charset="0"/>
                                </a:rPr>
                                <m:t>𝑁</m:t>
                              </m:r>
                            </m:sup>
                            <m:e>
                              <m:sSub>
                                <m:sSubPr>
                                  <m:ctrlPr>
                                    <a:rPr lang="en-US" sz="1200" b="0" i="1" smtClean="0">
                                      <a:solidFill>
                                        <a:schemeClr val="tx1"/>
                                      </a:solidFill>
                                      <a:latin typeface="Cambria Math" panose="02040503050406030204" pitchFamily="18" charset="0"/>
                                    </a:rPr>
                                  </m:ctrlPr>
                                </m:sSubPr>
                                <m:e>
                                  <m:r>
                                    <a:rPr lang="en-US" sz="1200" b="0" i="1" smtClean="0">
                                      <a:solidFill>
                                        <a:schemeClr val="tx1"/>
                                      </a:solidFill>
                                      <a:latin typeface="Cambria Math" panose="02040503050406030204" pitchFamily="18" charset="0"/>
                                    </a:rPr>
                                    <m:t>𝑞</m:t>
                                  </m:r>
                                </m:e>
                                <m:sub>
                                  <m:r>
                                    <a:rPr lang="en-US" sz="1200" b="0" i="1" smtClean="0">
                                      <a:solidFill>
                                        <a:schemeClr val="tx1"/>
                                      </a:solidFill>
                                      <a:latin typeface="Cambria Math" panose="02040503050406030204" pitchFamily="18" charset="0"/>
                                    </a:rPr>
                                    <m:t>𝑛</m:t>
                                  </m:r>
                                  <m:r>
                                    <a:rPr lang="en-US" sz="1200" b="0" i="1" smtClean="0">
                                      <a:solidFill>
                                        <a:schemeClr val="tx1"/>
                                      </a:solidFill>
                                      <a:latin typeface="Cambria Math" panose="02040503050406030204" pitchFamily="18" charset="0"/>
                                    </a:rPr>
                                    <m:t>,</m:t>
                                  </m:r>
                                  <m:r>
                                    <a:rPr lang="en-US" sz="1200" b="0" i="1" smtClean="0">
                                      <a:solidFill>
                                        <a:schemeClr val="tx1"/>
                                      </a:solidFill>
                                      <a:latin typeface="Cambria Math" panose="02040503050406030204" pitchFamily="18" charset="0"/>
                                    </a:rPr>
                                    <m:t>𝑚</m:t>
                                  </m:r>
                                </m:sub>
                              </m:sSub>
                              <m:sSub>
                                <m:sSubPr>
                                  <m:ctrlPr>
                                    <a:rPr lang="en-US" sz="1200" b="1" i="1" smtClean="0">
                                      <a:solidFill>
                                        <a:schemeClr val="tx1"/>
                                      </a:solidFill>
                                      <a:latin typeface="Cambria Math" panose="02040503050406030204" pitchFamily="18" charset="0"/>
                                    </a:rPr>
                                  </m:ctrlPr>
                                </m:sSubPr>
                                <m:e>
                                  <m:r>
                                    <a:rPr lang="en-US" sz="1200" b="1" i="1" smtClean="0">
                                      <a:solidFill>
                                        <a:schemeClr val="tx1"/>
                                      </a:solidFill>
                                      <a:latin typeface="Cambria Math" panose="02040503050406030204" pitchFamily="18" charset="0"/>
                                    </a:rPr>
                                    <m:t>𝒙</m:t>
                                  </m:r>
                                </m:e>
                                <m:sub>
                                  <m:r>
                                    <a:rPr lang="en-US" sz="1200" b="1" i="1" smtClean="0">
                                      <a:solidFill>
                                        <a:schemeClr val="tx1"/>
                                      </a:solidFill>
                                      <a:latin typeface="Cambria Math" panose="02040503050406030204" pitchFamily="18" charset="0"/>
                                    </a:rPr>
                                    <m:t>𝒏</m:t>
                                  </m:r>
                                </m:sub>
                              </m:sSub>
                            </m:e>
                          </m:nary>
                        </m:num>
                        <m:den>
                          <m:nary>
                            <m:naryPr>
                              <m:chr m:val="∑"/>
                              <m:ctrlPr>
                                <a:rPr lang="en-US" sz="1200" i="1">
                                  <a:solidFill>
                                    <a:schemeClr val="tx1"/>
                                  </a:solidFill>
                                  <a:latin typeface="Cambria Math" panose="02040503050406030204" pitchFamily="18" charset="0"/>
                                </a:rPr>
                              </m:ctrlPr>
                            </m:naryPr>
                            <m:sub>
                              <m:r>
                                <m:rPr>
                                  <m:brk m:alnAt="23"/>
                                </m:rPr>
                                <a:rPr lang="en-US" sz="1200" i="1">
                                  <a:solidFill>
                                    <a:schemeClr val="tx1"/>
                                  </a:solidFill>
                                  <a:latin typeface="Cambria Math" panose="02040503050406030204" pitchFamily="18" charset="0"/>
                                </a:rPr>
                                <m:t>𝑛</m:t>
                              </m:r>
                              <m:r>
                                <a:rPr lang="en-US" sz="1200" i="1">
                                  <a:solidFill>
                                    <a:schemeClr val="tx1"/>
                                  </a:solidFill>
                                  <a:latin typeface="Cambria Math" panose="02040503050406030204" pitchFamily="18" charset="0"/>
                                </a:rPr>
                                <m:t>=1 </m:t>
                              </m:r>
                            </m:sub>
                            <m:sup>
                              <m:r>
                                <a:rPr lang="en-US" sz="1200" i="1">
                                  <a:solidFill>
                                    <a:schemeClr val="tx1"/>
                                  </a:solidFill>
                                  <a:latin typeface="Cambria Math" panose="02040503050406030204" pitchFamily="18" charset="0"/>
                                </a:rPr>
                                <m:t>𝑁</m:t>
                              </m:r>
                            </m:sup>
                            <m:e>
                              <m:sSub>
                                <m:sSubPr>
                                  <m:ctrlPr>
                                    <a:rPr lang="en-US"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𝑞</m:t>
                                  </m:r>
                                </m:e>
                                <m:sub>
                                  <m:r>
                                    <a:rPr lang="en-US" sz="1200" i="1">
                                      <a:solidFill>
                                        <a:schemeClr val="tx1"/>
                                      </a:solidFill>
                                      <a:latin typeface="Cambria Math" panose="02040503050406030204" pitchFamily="18" charset="0"/>
                                    </a:rPr>
                                    <m:t>𝑛</m:t>
                                  </m:r>
                                  <m:r>
                                    <a:rPr lang="en-US" sz="1200" i="1">
                                      <a:solidFill>
                                        <a:schemeClr val="tx1"/>
                                      </a:solidFill>
                                      <a:latin typeface="Cambria Math" panose="02040503050406030204" pitchFamily="18" charset="0"/>
                                    </a:rPr>
                                    <m:t>,</m:t>
                                  </m:r>
                                  <m:r>
                                    <a:rPr lang="en-US" sz="1200" i="1">
                                      <a:solidFill>
                                        <a:schemeClr val="tx1"/>
                                      </a:solidFill>
                                      <a:latin typeface="Cambria Math" panose="02040503050406030204" pitchFamily="18" charset="0"/>
                                    </a:rPr>
                                    <m:t>𝑚</m:t>
                                  </m:r>
                                </m:sub>
                              </m:sSub>
                            </m:e>
                          </m:nary>
                        </m:den>
                      </m:f>
                    </m:oMath>
                  </m:oMathPara>
                </a14:m>
                <a:endParaRPr lang="en-US" sz="1500" i="0" dirty="0">
                  <a:solidFill>
                    <a:schemeClr val="tx1"/>
                  </a:solidFill>
                  <a:latin typeface="+mn-lt"/>
                </a:endParaRPr>
              </a:p>
              <a:p>
                <a:r>
                  <a:rPr lang="en-US" sz="1100" i="0" dirty="0">
                    <a:solidFill>
                      <a:schemeClr val="tx1"/>
                    </a:solidFill>
                    <a:latin typeface="+mn-lt"/>
                  </a:rPr>
                  <a:t>Updating the Covariance:</a:t>
                </a:r>
              </a:p>
              <a:p>
                <a:pPr marL="0" lvl="4" indent="0">
                  <a:buNone/>
                </a:pPr>
                <a14:m>
                  <m:oMathPara xmlns:m="http://schemas.openxmlformats.org/officeDocument/2006/math">
                    <m:oMathParaPr>
                      <m:jc m:val="centerGroup"/>
                    </m:oMathParaPr>
                    <m:oMath xmlns:m="http://schemas.openxmlformats.org/officeDocument/2006/math">
                      <m:sSub>
                        <m:sSubPr>
                          <m:ctrlPr>
                            <a:rPr lang="en-US" sz="1200" b="0" i="1" smtClean="0">
                              <a:solidFill>
                                <a:schemeClr val="tx1"/>
                              </a:solidFill>
                              <a:latin typeface="Cambria Math" panose="02040503050406030204" pitchFamily="18" charset="0"/>
                            </a:rPr>
                          </m:ctrlPr>
                        </m:sSubPr>
                        <m:e>
                          <m:r>
                            <m:rPr>
                              <m:sty m:val="p"/>
                            </m:rPr>
                            <a:rPr lang="en-US" sz="1200" b="0" i="0" smtClean="0">
                              <a:solidFill>
                                <a:schemeClr val="tx1"/>
                              </a:solidFill>
                              <a:latin typeface="Cambria Math" panose="02040503050406030204" pitchFamily="18" charset="0"/>
                            </a:rPr>
                            <m:t>Σ</m:t>
                          </m:r>
                        </m:e>
                        <m:sub>
                          <m:r>
                            <a:rPr lang="en-US" sz="1200" b="0" i="1" smtClean="0">
                              <a:solidFill>
                                <a:schemeClr val="tx1"/>
                              </a:solidFill>
                              <a:latin typeface="Cambria Math" panose="02040503050406030204" pitchFamily="18" charset="0"/>
                            </a:rPr>
                            <m:t>𝑚</m:t>
                          </m:r>
                        </m:sub>
                      </m:sSub>
                      <m:r>
                        <a:rPr lang="en-US" sz="1200" b="0" i="1" smtClean="0">
                          <a:solidFill>
                            <a:schemeClr val="tx1"/>
                          </a:solidFill>
                          <a:latin typeface="Cambria Math" panose="02040503050406030204" pitchFamily="18" charset="0"/>
                        </a:rPr>
                        <m:t>=</m:t>
                      </m:r>
                      <m:f>
                        <m:fPr>
                          <m:ctrlPr>
                            <a:rPr lang="en-US" sz="1200" i="1">
                              <a:solidFill>
                                <a:schemeClr val="tx1"/>
                              </a:solidFill>
                              <a:latin typeface="Cambria Math" panose="02040503050406030204" pitchFamily="18" charset="0"/>
                            </a:rPr>
                          </m:ctrlPr>
                        </m:fPr>
                        <m:num>
                          <m:nary>
                            <m:naryPr>
                              <m:chr m:val="∑"/>
                              <m:ctrlPr>
                                <a:rPr lang="en-US" sz="1200" i="1">
                                  <a:solidFill>
                                    <a:schemeClr val="tx1"/>
                                  </a:solidFill>
                                  <a:latin typeface="Cambria Math" panose="02040503050406030204" pitchFamily="18" charset="0"/>
                                </a:rPr>
                              </m:ctrlPr>
                            </m:naryPr>
                            <m:sub>
                              <m:r>
                                <m:rPr>
                                  <m:brk m:alnAt="23"/>
                                </m:rPr>
                                <a:rPr lang="en-US" sz="1200" i="1">
                                  <a:solidFill>
                                    <a:schemeClr val="tx1"/>
                                  </a:solidFill>
                                  <a:latin typeface="Cambria Math" panose="02040503050406030204" pitchFamily="18" charset="0"/>
                                </a:rPr>
                                <m:t>𝑛</m:t>
                              </m:r>
                              <m:r>
                                <a:rPr lang="en-US" sz="1200" i="1">
                                  <a:solidFill>
                                    <a:schemeClr val="tx1"/>
                                  </a:solidFill>
                                  <a:latin typeface="Cambria Math" panose="02040503050406030204" pitchFamily="18" charset="0"/>
                                </a:rPr>
                                <m:t>=1 </m:t>
                              </m:r>
                            </m:sub>
                            <m:sup>
                              <m:r>
                                <a:rPr lang="en-US" sz="1200" i="1">
                                  <a:solidFill>
                                    <a:schemeClr val="tx1"/>
                                  </a:solidFill>
                                  <a:latin typeface="Cambria Math" panose="02040503050406030204" pitchFamily="18" charset="0"/>
                                </a:rPr>
                                <m:t>𝑁</m:t>
                              </m:r>
                            </m:sup>
                            <m:e>
                              <m:sSub>
                                <m:sSubPr>
                                  <m:ctrlPr>
                                    <a:rPr lang="en-US"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𝑞</m:t>
                                  </m:r>
                                </m:e>
                                <m:sub>
                                  <m:r>
                                    <a:rPr lang="en-US" sz="1200" i="1">
                                      <a:solidFill>
                                        <a:schemeClr val="tx1"/>
                                      </a:solidFill>
                                      <a:latin typeface="Cambria Math" panose="02040503050406030204" pitchFamily="18" charset="0"/>
                                    </a:rPr>
                                    <m:t>𝑛</m:t>
                                  </m:r>
                                  <m:r>
                                    <a:rPr lang="en-US" sz="1200" i="1">
                                      <a:solidFill>
                                        <a:schemeClr val="tx1"/>
                                      </a:solidFill>
                                      <a:latin typeface="Cambria Math" panose="02040503050406030204" pitchFamily="18" charset="0"/>
                                    </a:rPr>
                                    <m:t>,</m:t>
                                  </m:r>
                                  <m:r>
                                    <a:rPr lang="en-US" sz="1200" i="1">
                                      <a:solidFill>
                                        <a:schemeClr val="tx1"/>
                                      </a:solidFill>
                                      <a:latin typeface="Cambria Math" panose="02040503050406030204" pitchFamily="18" charset="0"/>
                                    </a:rPr>
                                    <m:t>𝑚</m:t>
                                  </m:r>
                                </m:sub>
                              </m:sSub>
                              <m:d>
                                <m:dPr>
                                  <m:ctrlPr>
                                    <a:rPr lang="en-US" sz="1200" b="1" i="1" smtClean="0">
                                      <a:solidFill>
                                        <a:schemeClr val="tx1"/>
                                      </a:solidFill>
                                      <a:latin typeface="Cambria Math" panose="02040503050406030204" pitchFamily="18" charset="0"/>
                                    </a:rPr>
                                  </m:ctrlPr>
                                </m:dPr>
                                <m:e>
                                  <m:sSub>
                                    <m:sSubPr>
                                      <m:ctrlPr>
                                        <a:rPr lang="en-US" sz="1200" b="1" i="1" smtClean="0">
                                          <a:solidFill>
                                            <a:schemeClr val="tx1"/>
                                          </a:solidFill>
                                          <a:latin typeface="Cambria Math" panose="02040503050406030204" pitchFamily="18" charset="0"/>
                                        </a:rPr>
                                      </m:ctrlPr>
                                    </m:sSubPr>
                                    <m:e>
                                      <m:r>
                                        <a:rPr lang="en-US" sz="1200" b="1" i="1" smtClean="0">
                                          <a:solidFill>
                                            <a:schemeClr val="tx1"/>
                                          </a:solidFill>
                                          <a:latin typeface="Cambria Math" panose="02040503050406030204" pitchFamily="18" charset="0"/>
                                        </a:rPr>
                                        <m:t>𝒙</m:t>
                                      </m:r>
                                    </m:e>
                                    <m:sub>
                                      <m:r>
                                        <a:rPr lang="en-US" sz="1200" b="1" i="1" smtClean="0">
                                          <a:solidFill>
                                            <a:schemeClr val="tx1"/>
                                          </a:solidFill>
                                          <a:latin typeface="Cambria Math" panose="02040503050406030204" pitchFamily="18" charset="0"/>
                                        </a:rPr>
                                        <m:t>𝒏</m:t>
                                      </m:r>
                                    </m:sub>
                                  </m:sSub>
                                  <m:r>
                                    <a:rPr lang="en-US" sz="1200" b="1" i="1" smtClean="0">
                                      <a:solidFill>
                                        <a:schemeClr val="tx1"/>
                                      </a:solidFill>
                                      <a:latin typeface="Cambria Math" panose="02040503050406030204" pitchFamily="18" charset="0"/>
                                    </a:rPr>
                                    <m:t>−</m:t>
                                  </m:r>
                                  <m:sSub>
                                    <m:sSubPr>
                                      <m:ctrlPr>
                                        <a:rPr lang="en-US" sz="1200" b="1" i="1" smtClean="0">
                                          <a:solidFill>
                                            <a:schemeClr val="tx1"/>
                                          </a:solidFill>
                                          <a:latin typeface="Cambria Math" panose="02040503050406030204" pitchFamily="18" charset="0"/>
                                        </a:rPr>
                                      </m:ctrlPr>
                                    </m:sSubPr>
                                    <m:e>
                                      <m:r>
                                        <a:rPr lang="en-US" sz="1200" b="1" i="1" smtClean="0">
                                          <a:solidFill>
                                            <a:schemeClr val="tx1"/>
                                          </a:solidFill>
                                          <a:latin typeface="Cambria Math" panose="02040503050406030204" pitchFamily="18" charset="0"/>
                                        </a:rPr>
                                        <m:t>𝝁</m:t>
                                      </m:r>
                                    </m:e>
                                    <m:sub>
                                      <m:r>
                                        <a:rPr lang="en-US" sz="1200" b="1" i="1" smtClean="0">
                                          <a:solidFill>
                                            <a:schemeClr val="tx1"/>
                                          </a:solidFill>
                                          <a:latin typeface="Cambria Math" panose="02040503050406030204" pitchFamily="18" charset="0"/>
                                        </a:rPr>
                                        <m:t>𝒎</m:t>
                                      </m:r>
                                    </m:sub>
                                  </m:sSub>
                                </m:e>
                              </m:d>
                              <m:sSup>
                                <m:sSupPr>
                                  <m:ctrlPr>
                                    <a:rPr lang="en-US" sz="1200" b="1" i="1" smtClean="0">
                                      <a:solidFill>
                                        <a:schemeClr val="tx1"/>
                                      </a:solidFill>
                                      <a:latin typeface="Cambria Math" panose="02040503050406030204" pitchFamily="18" charset="0"/>
                                    </a:rPr>
                                  </m:ctrlPr>
                                </m:sSupPr>
                                <m:e>
                                  <m:d>
                                    <m:dPr>
                                      <m:ctrlPr>
                                        <a:rPr lang="en-US" sz="1200" b="1" i="1" smtClean="0">
                                          <a:solidFill>
                                            <a:schemeClr val="tx1"/>
                                          </a:solidFill>
                                          <a:latin typeface="Cambria Math" panose="02040503050406030204" pitchFamily="18" charset="0"/>
                                        </a:rPr>
                                      </m:ctrlPr>
                                    </m:dPr>
                                    <m:e>
                                      <m:sSub>
                                        <m:sSubPr>
                                          <m:ctrlPr>
                                            <a:rPr lang="en-US" sz="1200" b="1" i="1" smtClean="0">
                                              <a:solidFill>
                                                <a:schemeClr val="tx1"/>
                                              </a:solidFill>
                                              <a:latin typeface="Cambria Math" panose="02040503050406030204" pitchFamily="18" charset="0"/>
                                            </a:rPr>
                                          </m:ctrlPr>
                                        </m:sSubPr>
                                        <m:e>
                                          <m:r>
                                            <a:rPr lang="en-US" sz="1200" b="1" i="1" smtClean="0">
                                              <a:solidFill>
                                                <a:schemeClr val="tx1"/>
                                              </a:solidFill>
                                              <a:latin typeface="Cambria Math" panose="02040503050406030204" pitchFamily="18" charset="0"/>
                                            </a:rPr>
                                            <m:t>𝒙</m:t>
                                          </m:r>
                                        </m:e>
                                        <m:sub>
                                          <m:r>
                                            <a:rPr lang="en-US" sz="1200" b="1" i="1" smtClean="0">
                                              <a:solidFill>
                                                <a:schemeClr val="tx1"/>
                                              </a:solidFill>
                                              <a:latin typeface="Cambria Math" panose="02040503050406030204" pitchFamily="18" charset="0"/>
                                            </a:rPr>
                                            <m:t>𝒏</m:t>
                                          </m:r>
                                        </m:sub>
                                      </m:sSub>
                                      <m:r>
                                        <a:rPr lang="en-US" sz="1200" b="1" i="1" smtClean="0">
                                          <a:solidFill>
                                            <a:schemeClr val="tx1"/>
                                          </a:solidFill>
                                          <a:latin typeface="Cambria Math" panose="02040503050406030204" pitchFamily="18" charset="0"/>
                                        </a:rPr>
                                        <m:t>−</m:t>
                                      </m:r>
                                      <m:sSub>
                                        <m:sSubPr>
                                          <m:ctrlPr>
                                            <a:rPr lang="en-US" sz="1200" b="1" i="1" smtClean="0">
                                              <a:solidFill>
                                                <a:schemeClr val="tx1"/>
                                              </a:solidFill>
                                              <a:latin typeface="Cambria Math" panose="02040503050406030204" pitchFamily="18" charset="0"/>
                                            </a:rPr>
                                          </m:ctrlPr>
                                        </m:sSubPr>
                                        <m:e>
                                          <m:r>
                                            <a:rPr lang="en-US" sz="1200" b="1" i="1" smtClean="0">
                                              <a:solidFill>
                                                <a:schemeClr val="tx1"/>
                                              </a:solidFill>
                                              <a:latin typeface="Cambria Math" panose="02040503050406030204" pitchFamily="18" charset="0"/>
                                            </a:rPr>
                                            <m:t>𝝁</m:t>
                                          </m:r>
                                        </m:e>
                                        <m:sub>
                                          <m:r>
                                            <a:rPr lang="en-US" sz="1200" b="1" i="1" smtClean="0">
                                              <a:solidFill>
                                                <a:schemeClr val="tx1"/>
                                              </a:solidFill>
                                              <a:latin typeface="Cambria Math" panose="02040503050406030204" pitchFamily="18" charset="0"/>
                                            </a:rPr>
                                            <m:t>𝒎</m:t>
                                          </m:r>
                                        </m:sub>
                                      </m:sSub>
                                    </m:e>
                                  </m:d>
                                </m:e>
                                <m:sup>
                                  <m:r>
                                    <a:rPr lang="en-US" sz="1200" b="1" i="1" smtClean="0">
                                      <a:solidFill>
                                        <a:schemeClr val="tx1"/>
                                      </a:solidFill>
                                      <a:latin typeface="Cambria Math" panose="02040503050406030204" pitchFamily="18" charset="0"/>
                                    </a:rPr>
                                    <m:t>𝑻</m:t>
                                  </m:r>
                                </m:sup>
                              </m:sSup>
                            </m:e>
                          </m:nary>
                        </m:num>
                        <m:den>
                          <m:nary>
                            <m:naryPr>
                              <m:chr m:val="∑"/>
                              <m:ctrlPr>
                                <a:rPr lang="en-US" sz="1200" i="1">
                                  <a:solidFill>
                                    <a:schemeClr val="tx1"/>
                                  </a:solidFill>
                                  <a:latin typeface="Cambria Math" panose="02040503050406030204" pitchFamily="18" charset="0"/>
                                </a:rPr>
                              </m:ctrlPr>
                            </m:naryPr>
                            <m:sub>
                              <m:r>
                                <m:rPr>
                                  <m:brk m:alnAt="23"/>
                                </m:rPr>
                                <a:rPr lang="en-US" sz="1200" i="1">
                                  <a:solidFill>
                                    <a:schemeClr val="tx1"/>
                                  </a:solidFill>
                                  <a:latin typeface="Cambria Math" panose="02040503050406030204" pitchFamily="18" charset="0"/>
                                </a:rPr>
                                <m:t>𝑛</m:t>
                              </m:r>
                              <m:r>
                                <a:rPr lang="en-US" sz="1200" i="1">
                                  <a:solidFill>
                                    <a:schemeClr val="tx1"/>
                                  </a:solidFill>
                                  <a:latin typeface="Cambria Math" panose="02040503050406030204" pitchFamily="18" charset="0"/>
                                </a:rPr>
                                <m:t>=1 </m:t>
                              </m:r>
                            </m:sub>
                            <m:sup>
                              <m:r>
                                <a:rPr lang="en-US" sz="1200" i="1">
                                  <a:solidFill>
                                    <a:schemeClr val="tx1"/>
                                  </a:solidFill>
                                  <a:latin typeface="Cambria Math" panose="02040503050406030204" pitchFamily="18" charset="0"/>
                                </a:rPr>
                                <m:t>𝑁</m:t>
                              </m:r>
                            </m:sup>
                            <m:e>
                              <m:sSub>
                                <m:sSubPr>
                                  <m:ctrlPr>
                                    <a:rPr lang="en-US"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𝑞</m:t>
                                  </m:r>
                                </m:e>
                                <m:sub>
                                  <m:r>
                                    <a:rPr lang="en-US" sz="1200" i="1">
                                      <a:solidFill>
                                        <a:schemeClr val="tx1"/>
                                      </a:solidFill>
                                      <a:latin typeface="Cambria Math" panose="02040503050406030204" pitchFamily="18" charset="0"/>
                                    </a:rPr>
                                    <m:t>𝑛</m:t>
                                  </m:r>
                                  <m:r>
                                    <a:rPr lang="en-US" sz="1200" i="1">
                                      <a:solidFill>
                                        <a:schemeClr val="tx1"/>
                                      </a:solidFill>
                                      <a:latin typeface="Cambria Math" panose="02040503050406030204" pitchFamily="18" charset="0"/>
                                    </a:rPr>
                                    <m:t>,</m:t>
                                  </m:r>
                                  <m:r>
                                    <a:rPr lang="en-US" sz="1200" i="1">
                                      <a:solidFill>
                                        <a:schemeClr val="tx1"/>
                                      </a:solidFill>
                                      <a:latin typeface="Cambria Math" panose="02040503050406030204" pitchFamily="18" charset="0"/>
                                    </a:rPr>
                                    <m:t>𝑚</m:t>
                                  </m:r>
                                </m:sub>
                              </m:sSub>
                            </m:e>
                          </m:nary>
                        </m:den>
                      </m:f>
                    </m:oMath>
                  </m:oMathPara>
                </a14:m>
                <a:endParaRPr lang="en-US" sz="1200" i="0" dirty="0">
                  <a:solidFill>
                    <a:schemeClr val="tx1"/>
                  </a:solidFill>
                  <a:latin typeface="+mn-lt"/>
                </a:endParaRPr>
              </a:p>
              <a:p>
                <a:pPr marL="0" lvl="4" indent="0">
                  <a:buNone/>
                </a:pPr>
                <a:r>
                  <a:rPr lang="en-US" sz="1200" dirty="0">
                    <a:solidFill>
                      <a:schemeClr val="tx1"/>
                    </a:solidFill>
                    <a:latin typeface="+mn-lt"/>
                  </a:rPr>
                  <a:t>Updating q:</a:t>
                </a:r>
              </a:p>
              <a:p>
                <a:pPr marL="0" lvl="4" indent="0">
                  <a:buNone/>
                </a:pPr>
                <a14:m>
                  <m:oMathPara xmlns:m="http://schemas.openxmlformats.org/officeDocument/2006/math">
                    <m:oMathParaPr>
                      <m:jc m:val="centerGroup"/>
                    </m:oMathParaPr>
                    <m:oMath xmlns:m="http://schemas.openxmlformats.org/officeDocument/2006/math">
                      <m:sSub>
                        <m:sSubPr>
                          <m:ctrlPr>
                            <a:rPr lang="en-US" sz="1200" i="1">
                              <a:solidFill>
                                <a:schemeClr val="tx1"/>
                              </a:solidFill>
                              <a:latin typeface="Cambria Math" panose="02040503050406030204" pitchFamily="18" charset="0"/>
                            </a:rPr>
                          </m:ctrlPr>
                        </m:sSubPr>
                        <m:e>
                          <m:r>
                            <a:rPr lang="en-US" sz="1200" i="1">
                              <a:solidFill>
                                <a:schemeClr val="tx1"/>
                              </a:solidFill>
                              <a:latin typeface="Cambria Math" panose="02040503050406030204" pitchFamily="18" charset="0"/>
                            </a:rPr>
                            <m:t>𝑞</m:t>
                          </m:r>
                        </m:e>
                        <m:sub>
                          <m:r>
                            <a:rPr lang="en-US" sz="1200" i="1">
                              <a:solidFill>
                                <a:schemeClr val="tx1"/>
                              </a:solidFill>
                              <a:latin typeface="Cambria Math" panose="02040503050406030204" pitchFamily="18" charset="0"/>
                            </a:rPr>
                            <m:t>𝑛</m:t>
                          </m:r>
                          <m:r>
                            <a:rPr lang="en-US" sz="1200" i="1">
                              <a:solidFill>
                                <a:schemeClr val="tx1"/>
                              </a:solidFill>
                              <a:latin typeface="Cambria Math" panose="02040503050406030204" pitchFamily="18" charset="0"/>
                            </a:rPr>
                            <m:t>,</m:t>
                          </m:r>
                          <m:r>
                            <a:rPr lang="en-US" sz="1200" i="1">
                              <a:solidFill>
                                <a:schemeClr val="tx1"/>
                              </a:solidFill>
                              <a:latin typeface="Cambria Math" panose="02040503050406030204" pitchFamily="18" charset="0"/>
                            </a:rPr>
                            <m:t>𝑚</m:t>
                          </m:r>
                        </m:sub>
                      </m:sSub>
                      <m:r>
                        <a:rPr lang="en-US" sz="1200" b="0" i="1" smtClean="0">
                          <a:solidFill>
                            <a:schemeClr val="tx1"/>
                          </a:solidFill>
                          <a:latin typeface="Cambria Math" panose="02040503050406030204" pitchFamily="18" charset="0"/>
                        </a:rPr>
                        <m:t>=</m:t>
                      </m:r>
                      <m:f>
                        <m:fPr>
                          <m:ctrlPr>
                            <a:rPr lang="en-US" sz="1200" i="1">
                              <a:latin typeface="Cambria Math" panose="02040503050406030204" pitchFamily="18" charset="0"/>
                            </a:rPr>
                          </m:ctrlPr>
                        </m:fPr>
                        <m:num>
                          <m:sSub>
                            <m:sSubPr>
                              <m:ctrlPr>
                                <a:rPr lang="en-US" sz="1200" i="1" smtClean="0">
                                  <a:latin typeface="Cambria Math" panose="02040503050406030204" pitchFamily="18" charset="0"/>
                                </a:rPr>
                              </m:ctrlPr>
                            </m:sSubPr>
                            <m:e>
                              <m:r>
                                <a:rPr lang="en-US" sz="1200" i="1">
                                  <a:latin typeface="Cambria Math" panose="02040503050406030204" pitchFamily="18" charset="0"/>
                                </a:rPr>
                                <m:t>𝜋</m:t>
                              </m:r>
                            </m:e>
                            <m:sub>
                              <m:r>
                                <a:rPr lang="en-US" sz="1200" b="0" i="1" smtClean="0">
                                  <a:latin typeface="Cambria Math" panose="02040503050406030204" pitchFamily="18" charset="0"/>
                                </a:rPr>
                                <m:t>𝑚</m:t>
                              </m:r>
                            </m:sub>
                          </m:sSub>
                          <m:r>
                            <a:rPr lang="en-US" sz="1200" i="1">
                              <a:latin typeface="Cambria Math" panose="02040503050406030204" pitchFamily="18" charset="0"/>
                            </a:rPr>
                            <m:t>𝑝</m:t>
                          </m:r>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b="1" i="1">
                                  <a:latin typeface="Cambria Math" panose="02040503050406030204" pitchFamily="18" charset="0"/>
                                </a:rPr>
                                <m:t>𝒙</m:t>
                              </m:r>
                            </m:e>
                            <m:sub>
                              <m:r>
                                <a:rPr lang="en-US" sz="1200" i="1">
                                  <a:latin typeface="Cambria Math" panose="02040503050406030204" pitchFamily="18" charset="0"/>
                                </a:rPr>
                                <m:t>𝑛</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b="1" i="1">
                                  <a:latin typeface="Cambria Math" panose="02040503050406030204" pitchFamily="18" charset="0"/>
                                </a:rPr>
                                <m:t>𝝁</m:t>
                              </m:r>
                            </m:e>
                            <m:sub>
                              <m:r>
                                <a:rPr lang="en-US" sz="1200" b="0" i="1" smtClean="0">
                                  <a:latin typeface="Cambria Math" panose="02040503050406030204" pitchFamily="18" charset="0"/>
                                </a:rPr>
                                <m:t>𝑚</m:t>
                              </m:r>
                            </m:sub>
                          </m:sSub>
                          <m:r>
                            <a:rPr lang="en-US" sz="1200" i="1">
                              <a:latin typeface="Cambria Math" panose="02040503050406030204" pitchFamily="18" charset="0"/>
                            </a:rPr>
                            <m:t> </m:t>
                          </m:r>
                          <m:sSub>
                            <m:sSubPr>
                              <m:ctrlPr>
                                <a:rPr lang="en-US" sz="1200" i="1">
                                  <a:latin typeface="Cambria Math" panose="02040503050406030204" pitchFamily="18" charset="0"/>
                                </a:rPr>
                              </m:ctrlPr>
                            </m:sSubPr>
                            <m:e>
                              <m:r>
                                <a:rPr lang="en-US" sz="1200" b="1">
                                  <a:latin typeface="Cambria Math" panose="02040503050406030204" pitchFamily="18" charset="0"/>
                                </a:rPr>
                                <m:t>𝚺</m:t>
                              </m:r>
                            </m:e>
                            <m:sub>
                              <m:r>
                                <m:rPr>
                                  <m:sty m:val="p"/>
                                </m:rPr>
                                <a:rPr lang="en-US" sz="1200" b="0" i="0" smtClean="0">
                                  <a:latin typeface="Cambria Math" panose="02040503050406030204" pitchFamily="18" charset="0"/>
                                </a:rPr>
                                <m:t>m</m:t>
                              </m:r>
                            </m:sub>
                          </m:sSub>
                          <m:r>
                            <a:rPr lang="en-US" sz="1200">
                              <a:latin typeface="Cambria Math" panose="02040503050406030204" pitchFamily="18" charset="0"/>
                            </a:rPr>
                            <m:t>)</m:t>
                          </m:r>
                        </m:num>
                        <m:den>
                          <m:nary>
                            <m:naryPr>
                              <m:chr m:val="∑"/>
                              <m:limLoc m:val="subSup"/>
                              <m:ctrlPr>
                                <a:rPr lang="en-US" sz="1200" i="1">
                                  <a:latin typeface="Cambria Math" panose="02040503050406030204" pitchFamily="18" charset="0"/>
                                </a:rPr>
                              </m:ctrlPr>
                            </m:naryPr>
                            <m:sub>
                              <m:r>
                                <m:rPr>
                                  <m:brk m:alnAt="1"/>
                                </m:rPr>
                                <a:rPr lang="en-US" sz="1200" b="0" i="1" smtClean="0">
                                  <a:latin typeface="Cambria Math" panose="02040503050406030204" pitchFamily="18" charset="0"/>
                                </a:rPr>
                                <m:t>𝑚</m:t>
                              </m:r>
                              <m:r>
                                <a:rPr lang="en-US" sz="1200" i="1">
                                  <a:latin typeface="Cambria Math" panose="02040503050406030204" pitchFamily="18" charset="0"/>
                                </a:rPr>
                                <m:t>=1</m:t>
                              </m:r>
                            </m:sub>
                            <m:sup>
                              <m:r>
                                <a:rPr lang="en-US" sz="1200" b="0" i="1" smtClean="0">
                                  <a:latin typeface="Cambria Math" panose="02040503050406030204" pitchFamily="18" charset="0"/>
                                </a:rPr>
                                <m:t>𝑀</m:t>
                              </m:r>
                            </m:sup>
                            <m:e>
                              <m:sSub>
                                <m:sSubPr>
                                  <m:ctrlPr>
                                    <a:rPr lang="en-US" sz="1200" i="1">
                                      <a:latin typeface="Cambria Math" panose="02040503050406030204" pitchFamily="18" charset="0"/>
                                    </a:rPr>
                                  </m:ctrlPr>
                                </m:sSubPr>
                                <m:e>
                                  <m:r>
                                    <a:rPr lang="en-US" sz="1200" i="1">
                                      <a:latin typeface="Cambria Math" panose="02040503050406030204" pitchFamily="18" charset="0"/>
                                    </a:rPr>
                                    <m:t>𝜋</m:t>
                                  </m:r>
                                </m:e>
                                <m:sub>
                                  <m:r>
                                    <a:rPr lang="en-US" sz="1200" b="0" i="1" smtClean="0">
                                      <a:latin typeface="Cambria Math" panose="02040503050406030204" pitchFamily="18" charset="0"/>
                                    </a:rPr>
                                    <m:t>𝑚</m:t>
                                  </m:r>
                                </m:sub>
                              </m:sSub>
                              <m:r>
                                <a:rPr lang="en-US" sz="1200" i="1">
                                  <a:latin typeface="Cambria Math" panose="02040503050406030204" pitchFamily="18" charset="0"/>
                                </a:rPr>
                                <m:t>𝑝</m:t>
                              </m:r>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b="1" i="1">
                                      <a:latin typeface="Cambria Math" panose="02040503050406030204" pitchFamily="18" charset="0"/>
                                    </a:rPr>
                                    <m:t>𝒙</m:t>
                                  </m:r>
                                </m:e>
                                <m:sub>
                                  <m:r>
                                    <a:rPr lang="en-US" sz="1200" i="1">
                                      <a:latin typeface="Cambria Math" panose="02040503050406030204" pitchFamily="18" charset="0"/>
                                    </a:rPr>
                                    <m:t>𝑛</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b="1" i="1">
                                      <a:latin typeface="Cambria Math" panose="02040503050406030204" pitchFamily="18" charset="0"/>
                                    </a:rPr>
                                    <m:t>𝝁</m:t>
                                  </m:r>
                                </m:e>
                                <m:sub>
                                  <m:r>
                                    <a:rPr lang="en-US" sz="1200" b="0" i="1" smtClean="0">
                                      <a:latin typeface="Cambria Math" panose="02040503050406030204" pitchFamily="18" charset="0"/>
                                    </a:rPr>
                                    <m:t>𝑚</m:t>
                                  </m:r>
                                </m:sub>
                              </m:sSub>
                              <m:r>
                                <a:rPr lang="en-US" sz="1200" i="1" smtClean="0">
                                  <a:latin typeface="Cambria Math" panose="02040503050406030204" pitchFamily="18" charset="0"/>
                                </a:rPr>
                                <m:t>,</m:t>
                              </m:r>
                              <m:r>
                                <a:rPr lang="en-US" sz="1200" i="1">
                                  <a:latin typeface="Cambria Math" panose="02040503050406030204" pitchFamily="18" charset="0"/>
                                </a:rPr>
                                <m:t> </m:t>
                              </m:r>
                              <m:sSub>
                                <m:sSubPr>
                                  <m:ctrlPr>
                                    <a:rPr lang="en-US" sz="1200" i="1">
                                      <a:latin typeface="Cambria Math" panose="02040503050406030204" pitchFamily="18" charset="0"/>
                                    </a:rPr>
                                  </m:ctrlPr>
                                </m:sSubPr>
                                <m:e>
                                  <m:r>
                                    <a:rPr lang="en-US" sz="1200" b="1">
                                      <a:latin typeface="Cambria Math" panose="02040503050406030204" pitchFamily="18" charset="0"/>
                                    </a:rPr>
                                    <m:t>𝚺</m:t>
                                  </m:r>
                                </m:e>
                                <m:sub>
                                  <m:r>
                                    <m:rPr>
                                      <m:sty m:val="p"/>
                                    </m:rPr>
                                    <a:rPr lang="en-US" sz="1200" b="0" i="0" smtClean="0">
                                      <a:latin typeface="Cambria Math" panose="02040503050406030204" pitchFamily="18" charset="0"/>
                                    </a:rPr>
                                    <m:t>m</m:t>
                                  </m:r>
                                </m:sub>
                              </m:sSub>
                              <m:r>
                                <a:rPr lang="en-US" sz="1200">
                                  <a:latin typeface="Cambria Math" panose="02040503050406030204" pitchFamily="18" charset="0"/>
                                </a:rPr>
                                <m:t>)</m:t>
                              </m:r>
                            </m:e>
                          </m:nary>
                        </m:den>
                      </m:f>
                    </m:oMath>
                  </m:oMathPara>
                </a14:m>
                <a:endParaRPr lang="en-US" sz="1200" i="0" dirty="0">
                  <a:solidFill>
                    <a:schemeClr val="tx1"/>
                  </a:solidFill>
                  <a:latin typeface="+mn-lt"/>
                </a:endParaRPr>
              </a:p>
            </p:txBody>
          </p:sp>
        </mc:Choice>
        <mc:Fallback>
          <p:sp>
            <p:nvSpPr>
              <p:cNvPr id="3" name="Content Placeholder 2">
                <a:extLst>
                  <a:ext uri="{FF2B5EF4-FFF2-40B4-BE49-F238E27FC236}">
                    <a16:creationId xmlns:a16="http://schemas.microsoft.com/office/drawing/2014/main" id="{BED15EE7-339B-4C3D-8B8B-89EA82245450}"/>
                  </a:ext>
                </a:extLst>
              </p:cNvPr>
              <p:cNvSpPr>
                <a:spLocks noGrp="1" noRot="1" noChangeAspect="1" noMove="1" noResize="1" noEditPoints="1" noAdjustHandles="1" noChangeArrowheads="1" noChangeShapeType="1" noTextEdit="1"/>
              </p:cNvSpPr>
              <p:nvPr>
                <p:ph idx="1"/>
              </p:nvPr>
            </p:nvSpPr>
            <p:spPr>
              <a:xfrm>
                <a:off x="3827586" y="685800"/>
                <a:ext cx="4859214" cy="5492750"/>
              </a:xfrm>
              <a:blipFill>
                <a:blip r:embed="rId2"/>
                <a:stretch>
                  <a:fillRect l="-2384" t="-555" r="-1380"/>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6AA56DD4-BA2C-4B54-A070-39BCDE2D3FBF}"/>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346018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41CF-00E4-4C4F-8436-80FCBAC1C9E3}"/>
              </a:ext>
            </a:extLst>
          </p:cNvPr>
          <p:cNvSpPr>
            <a:spLocks noGrp="1"/>
          </p:cNvSpPr>
          <p:nvPr>
            <p:ph type="title"/>
          </p:nvPr>
        </p:nvSpPr>
        <p:spPr/>
        <p:txBody>
          <a:bodyPr/>
          <a:lstStyle/>
          <a:p>
            <a:r>
              <a:rPr lang="en-US" dirty="0"/>
              <a:t>How to Find the Number of Components?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D5A62ED-2953-4429-A4EB-2D9E0BCEFFAE}"/>
                  </a:ext>
                </a:extLst>
              </p:cNvPr>
              <p:cNvSpPr>
                <a:spLocks noGrp="1"/>
              </p:cNvSpPr>
              <p:nvPr>
                <p:ph idx="1"/>
              </p:nvPr>
            </p:nvSpPr>
            <p:spPr/>
            <p:txBody>
              <a:bodyPr/>
              <a:lstStyle/>
              <a:p>
                <a:r>
                  <a:rPr lang="en-US" dirty="0"/>
                  <a:t>We can use the Akaike Information Criterion</a:t>
                </a:r>
              </a:p>
              <a:p>
                <a:r>
                  <a:rPr lang="en-US" sz="1100" i="0" dirty="0">
                    <a:solidFill>
                      <a:schemeClr val="tx1"/>
                    </a:solidFill>
                    <a:latin typeface="+mn-lt"/>
                  </a:rPr>
                  <a:t>Like K-Means Clustering, one problem we encounter is how to find the optimal number of mixture components. Too few and we will underfit the data. Too many and we will overfit the data. Luckily, we have the Akaike Information Criterion, which evaluates the information loss of a model. Its formula is given by:</a:t>
                </a:r>
              </a:p>
              <a:p>
                <a:pPr marL="0" lvl="4" indent="0">
                  <a:buNone/>
                </a:pPr>
                <a14:m>
                  <m:oMathPara xmlns:m="http://schemas.openxmlformats.org/officeDocument/2006/math">
                    <m:oMathParaPr>
                      <m:jc m:val="centerGroup"/>
                    </m:oMathParaPr>
                    <m:oMath xmlns:m="http://schemas.openxmlformats.org/officeDocument/2006/math">
                      <m:r>
                        <a:rPr lang="en-US" sz="1200" b="0" i="1" smtClean="0">
                          <a:solidFill>
                            <a:schemeClr val="tx1"/>
                          </a:solidFill>
                          <a:latin typeface="Cambria Math" panose="02040503050406030204" pitchFamily="18" charset="0"/>
                        </a:rPr>
                        <m:t>𝐴𝐼𝐶</m:t>
                      </m:r>
                      <m:r>
                        <a:rPr lang="en-US" sz="1200" b="0" i="1" smtClean="0">
                          <a:solidFill>
                            <a:schemeClr val="tx1"/>
                          </a:solidFill>
                          <a:latin typeface="Cambria Math" panose="02040503050406030204" pitchFamily="18" charset="0"/>
                        </a:rPr>
                        <m:t>=</m:t>
                      </m:r>
                      <m:r>
                        <a:rPr lang="en-US" sz="1200" b="0" i="1" smtClean="0">
                          <a:solidFill>
                            <a:schemeClr val="tx1"/>
                          </a:solidFill>
                          <a:latin typeface="Cambria Math" panose="02040503050406030204" pitchFamily="18" charset="0"/>
                        </a:rPr>
                        <m:t>2</m:t>
                      </m:r>
                      <m:r>
                        <a:rPr lang="en-US" sz="1200" b="0" i="1" smtClean="0">
                          <a:solidFill>
                            <a:schemeClr val="tx1"/>
                          </a:solidFill>
                          <a:latin typeface="Cambria Math" panose="02040503050406030204" pitchFamily="18" charset="0"/>
                        </a:rPr>
                        <m:t>𝐾</m:t>
                      </m:r>
                      <m:r>
                        <a:rPr lang="en-US" sz="1200" b="0" i="1" smtClean="0">
                          <a:solidFill>
                            <a:schemeClr val="tx1"/>
                          </a:solidFill>
                          <a:latin typeface="Cambria Math" panose="02040503050406030204" pitchFamily="18" charset="0"/>
                        </a:rPr>
                        <m:t> −2</m:t>
                      </m:r>
                      <m:r>
                        <m:rPr>
                          <m:sty m:val="p"/>
                        </m:rPr>
                        <a:rPr lang="en-US" sz="1200" b="0" i="0" smtClean="0">
                          <a:solidFill>
                            <a:schemeClr val="tx1"/>
                          </a:solidFill>
                          <a:latin typeface="Cambria Math" panose="02040503050406030204" pitchFamily="18" charset="0"/>
                        </a:rPr>
                        <m:t>ln</m:t>
                      </m:r>
                      <m:r>
                        <a:rPr lang="en-US" sz="1200" b="0" i="1" smtClean="0">
                          <a:solidFill>
                            <a:schemeClr val="tx1"/>
                          </a:solidFill>
                          <a:latin typeface="Cambria Math" panose="02040503050406030204" pitchFamily="18" charset="0"/>
                        </a:rPr>
                        <m:t>⁡(</m:t>
                      </m:r>
                      <m:r>
                        <a:rPr lang="en-US" sz="1200" b="0" i="1" smtClean="0">
                          <a:solidFill>
                            <a:schemeClr val="tx1"/>
                          </a:solidFill>
                          <a:latin typeface="Cambria Math" panose="02040503050406030204" pitchFamily="18" charset="0"/>
                        </a:rPr>
                        <m:t>𝐿</m:t>
                      </m:r>
                      <m:r>
                        <a:rPr lang="en-US" sz="1200" b="0" i="1" smtClean="0">
                          <a:solidFill>
                            <a:schemeClr val="tx1"/>
                          </a:solidFill>
                          <a:latin typeface="Cambria Math" panose="02040503050406030204" pitchFamily="18" charset="0"/>
                        </a:rPr>
                        <m:t>)</m:t>
                      </m:r>
                    </m:oMath>
                  </m:oMathPara>
                </a14:m>
                <a:endParaRPr lang="en-US" sz="1200" dirty="0"/>
              </a:p>
              <a:p>
                <a:pPr marL="0" lvl="4" indent="0">
                  <a:buNone/>
                </a:pPr>
                <a:r>
                  <a:rPr lang="en-US" sz="1200" dirty="0"/>
                  <a:t>Where K is the number of model parameters and L is the maximum likelihood value. We seek to minimize this value.</a:t>
                </a:r>
              </a:p>
            </p:txBody>
          </p:sp>
        </mc:Choice>
        <mc:Fallback>
          <p:sp>
            <p:nvSpPr>
              <p:cNvPr id="3" name="Content Placeholder 2">
                <a:extLst>
                  <a:ext uri="{FF2B5EF4-FFF2-40B4-BE49-F238E27FC236}">
                    <a16:creationId xmlns:a16="http://schemas.microsoft.com/office/drawing/2014/main" id="{7D5A62ED-2953-4429-A4EB-2D9E0BCEFFAE}"/>
                  </a:ext>
                </a:extLst>
              </p:cNvPr>
              <p:cNvSpPr>
                <a:spLocks noGrp="1" noRot="1" noChangeAspect="1" noMove="1" noResize="1" noEditPoints="1" noAdjustHandles="1" noChangeArrowheads="1" noChangeShapeType="1" noTextEdit="1"/>
              </p:cNvSpPr>
              <p:nvPr>
                <p:ph idx="1"/>
              </p:nvPr>
            </p:nvSpPr>
            <p:spPr>
              <a:blipFill>
                <a:blip r:embed="rId2"/>
                <a:stretch>
                  <a:fillRect l="-4987" t="-555" r="-341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CF08E555-53B8-4B29-BD4C-7E0B9FB4F8BA}"/>
                  </a:ext>
                </a:extLst>
              </p:cNvPr>
              <p:cNvSpPr>
                <a:spLocks noGrp="1"/>
              </p:cNvSpPr>
              <p:nvPr>
                <p:ph idx="10"/>
              </p:nvPr>
            </p:nvSpPr>
            <p:spPr/>
            <p:txBody>
              <a:bodyPr/>
              <a:lstStyle/>
              <a:p>
                <a:r>
                  <a:rPr lang="en-US" dirty="0"/>
                  <a:t>We can use the Bayesian Information Criterion</a:t>
                </a:r>
              </a:p>
              <a:p>
                <a:r>
                  <a:rPr lang="en-US" sz="1100" i="0" dirty="0">
                    <a:solidFill>
                      <a:schemeClr val="tx1"/>
                    </a:solidFill>
                    <a:latin typeface="+mn-lt"/>
                  </a:rPr>
                  <a:t>An alternative to the Akaike Information criterion is the Bayesian Information Criterion. The difference is that the BIC has a greater penalty for introducing more parameters and thus favors underfitting of data. Its formula is given by:</a:t>
                </a:r>
                <a:endParaRPr lang="en-US" sz="1200" dirty="0"/>
              </a:p>
              <a:p>
                <a:pPr marL="0" lvl="4" indent="0">
                  <a:buNone/>
                </a:pPr>
                <a14:m>
                  <m:oMathPara xmlns:m="http://schemas.openxmlformats.org/officeDocument/2006/math">
                    <m:oMathParaPr>
                      <m:jc m:val="centerGroup"/>
                    </m:oMathParaPr>
                    <m:oMath xmlns:m="http://schemas.openxmlformats.org/officeDocument/2006/math">
                      <m:r>
                        <a:rPr lang="en-US" sz="1200" b="0" i="1" smtClean="0">
                          <a:solidFill>
                            <a:schemeClr val="tx1"/>
                          </a:solidFill>
                          <a:latin typeface="Cambria Math" panose="02040503050406030204" pitchFamily="18" charset="0"/>
                        </a:rPr>
                        <m:t>𝐵𝐼𝐶</m:t>
                      </m:r>
                      <m:r>
                        <a:rPr lang="en-US" sz="1200" b="0" i="1" smtClean="0">
                          <a:solidFill>
                            <a:schemeClr val="tx1"/>
                          </a:solidFill>
                          <a:latin typeface="Cambria Math" panose="02040503050406030204" pitchFamily="18" charset="0"/>
                        </a:rPr>
                        <m:t>=2</m:t>
                      </m:r>
                      <m:r>
                        <a:rPr lang="en-US" sz="1200" b="0" i="1" smtClean="0">
                          <a:solidFill>
                            <a:schemeClr val="tx1"/>
                          </a:solidFill>
                          <a:latin typeface="Cambria Math" panose="02040503050406030204" pitchFamily="18" charset="0"/>
                        </a:rPr>
                        <m:t>𝐾</m:t>
                      </m:r>
                      <m:func>
                        <m:funcPr>
                          <m:ctrlPr>
                            <a:rPr lang="en-US" sz="1200" b="0" i="1" smtClean="0">
                              <a:solidFill>
                                <a:schemeClr val="tx1"/>
                              </a:solidFill>
                              <a:latin typeface="Cambria Math" panose="02040503050406030204" pitchFamily="18" charset="0"/>
                            </a:rPr>
                          </m:ctrlPr>
                        </m:funcPr>
                        <m:fName>
                          <m:r>
                            <m:rPr>
                              <m:sty m:val="p"/>
                            </m:rPr>
                            <a:rPr lang="en-US" sz="1200" b="0" i="0" smtClean="0">
                              <a:solidFill>
                                <a:schemeClr val="tx1"/>
                              </a:solidFill>
                              <a:latin typeface="Cambria Math" panose="02040503050406030204" pitchFamily="18" charset="0"/>
                            </a:rPr>
                            <m:t>ln</m:t>
                          </m:r>
                        </m:fName>
                        <m:e>
                          <m:r>
                            <a:rPr lang="en-US" sz="1200" b="0" i="1" smtClean="0">
                              <a:solidFill>
                                <a:schemeClr val="tx1"/>
                              </a:solidFill>
                              <a:latin typeface="Cambria Math" panose="02040503050406030204" pitchFamily="18" charset="0"/>
                            </a:rPr>
                            <m:t>(</m:t>
                          </m:r>
                          <m:r>
                            <a:rPr lang="en-US" sz="1200" b="0" i="1" smtClean="0">
                              <a:solidFill>
                                <a:schemeClr val="tx1"/>
                              </a:solidFill>
                              <a:latin typeface="Cambria Math" panose="02040503050406030204" pitchFamily="18" charset="0"/>
                            </a:rPr>
                            <m:t>𝑛</m:t>
                          </m:r>
                          <m:r>
                            <a:rPr lang="en-US" sz="1200" b="0" i="1" smtClean="0">
                              <a:solidFill>
                                <a:schemeClr val="tx1"/>
                              </a:solidFill>
                              <a:latin typeface="Cambria Math" panose="02040503050406030204" pitchFamily="18" charset="0"/>
                            </a:rPr>
                            <m:t>)</m:t>
                          </m:r>
                        </m:e>
                      </m:func>
                      <m:r>
                        <a:rPr lang="en-US" sz="1200" b="0" i="1" smtClean="0">
                          <a:solidFill>
                            <a:schemeClr val="tx1"/>
                          </a:solidFill>
                          <a:latin typeface="Cambria Math" panose="02040503050406030204" pitchFamily="18" charset="0"/>
                        </a:rPr>
                        <m:t>  −2</m:t>
                      </m:r>
                      <m:r>
                        <m:rPr>
                          <m:sty m:val="p"/>
                        </m:rPr>
                        <a:rPr lang="en-US" sz="1200" b="0" i="0" smtClean="0">
                          <a:solidFill>
                            <a:schemeClr val="tx1"/>
                          </a:solidFill>
                          <a:latin typeface="Cambria Math" panose="02040503050406030204" pitchFamily="18" charset="0"/>
                        </a:rPr>
                        <m:t>ln</m:t>
                      </m:r>
                      <m:r>
                        <a:rPr lang="en-US" sz="1200" b="0" i="1" smtClean="0">
                          <a:solidFill>
                            <a:schemeClr val="tx1"/>
                          </a:solidFill>
                          <a:latin typeface="Cambria Math" panose="02040503050406030204" pitchFamily="18" charset="0"/>
                        </a:rPr>
                        <m:t>⁡(</m:t>
                      </m:r>
                      <m:r>
                        <a:rPr lang="en-US" sz="1200" b="0" i="1" smtClean="0">
                          <a:solidFill>
                            <a:schemeClr val="tx1"/>
                          </a:solidFill>
                          <a:latin typeface="Cambria Math" panose="02040503050406030204" pitchFamily="18" charset="0"/>
                        </a:rPr>
                        <m:t>𝐿</m:t>
                      </m:r>
                      <m:r>
                        <a:rPr lang="en-US" sz="1200" b="0" i="1" smtClean="0">
                          <a:solidFill>
                            <a:schemeClr val="tx1"/>
                          </a:solidFill>
                          <a:latin typeface="Cambria Math" panose="02040503050406030204" pitchFamily="18" charset="0"/>
                        </a:rPr>
                        <m:t>)</m:t>
                      </m:r>
                    </m:oMath>
                  </m:oMathPara>
                </a14:m>
                <a:endParaRPr lang="en-US" sz="1200" dirty="0"/>
              </a:p>
              <a:p>
                <a:r>
                  <a:rPr lang="en-US" sz="1100" i="0" dirty="0">
                    <a:solidFill>
                      <a:schemeClr val="tx1"/>
                    </a:solidFill>
                    <a:latin typeface="+mn-lt"/>
                  </a:rPr>
                  <a:t>Where the new term n is the number of data points. Like in the K-Means cluster, we find that the optimal number of components appears to be 5 for all digits.</a:t>
                </a:r>
                <a:endParaRPr lang="en-US" sz="1100" dirty="0">
                  <a:latin typeface="Colonna MT" panose="04020805060202030203" pitchFamily="82" charset="0"/>
                </a:endParaRPr>
              </a:p>
            </p:txBody>
          </p:sp>
        </mc:Choice>
        <mc:Fallback>
          <p:sp>
            <p:nvSpPr>
              <p:cNvPr id="4" name="Content Placeholder 3">
                <a:extLst>
                  <a:ext uri="{FF2B5EF4-FFF2-40B4-BE49-F238E27FC236}">
                    <a16:creationId xmlns:a16="http://schemas.microsoft.com/office/drawing/2014/main" id="{CF08E555-53B8-4B29-BD4C-7E0B9FB4F8BA}"/>
                  </a:ext>
                </a:extLst>
              </p:cNvPr>
              <p:cNvSpPr>
                <a:spLocks noGrp="1" noRot="1" noChangeAspect="1" noMove="1" noResize="1" noEditPoints="1" noAdjustHandles="1" noChangeArrowheads="1" noChangeShapeType="1" noTextEdit="1"/>
              </p:cNvSpPr>
              <p:nvPr>
                <p:ph idx="10"/>
              </p:nvPr>
            </p:nvSpPr>
            <p:spPr>
              <a:blipFill>
                <a:blip r:embed="rId3"/>
                <a:stretch>
                  <a:fillRect l="-4961" t="-555" r="-3916"/>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95152BD2-5780-48E1-90B1-F4B6670A0C0A}"/>
              </a:ext>
            </a:extLst>
          </p:cNvPr>
          <p:cNvSpPr>
            <a:spLocks noGrp="1"/>
          </p:cNvSpPr>
          <p:nvPr>
            <p:ph type="body" sz="quarter" idx="11"/>
          </p:nvPr>
        </p:nvSpPr>
        <p:spPr/>
        <p:txBody>
          <a:bodyPr/>
          <a:lstStyle/>
          <a:p>
            <a:endParaRPr lang="en-US"/>
          </a:p>
        </p:txBody>
      </p:sp>
      <p:pic>
        <p:nvPicPr>
          <p:cNvPr id="8" name="Picture 7" descr="Chart, line chart&#10;&#10;Description automatically generated">
            <a:extLst>
              <a:ext uri="{FF2B5EF4-FFF2-40B4-BE49-F238E27FC236}">
                <a16:creationId xmlns:a16="http://schemas.microsoft.com/office/drawing/2014/main" id="{3CCF5A29-FDB0-48B6-BD90-3471A8E456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2598" y="2142428"/>
            <a:ext cx="3300419" cy="2200279"/>
          </a:xfrm>
          <a:prstGeom prst="rect">
            <a:avLst/>
          </a:prstGeom>
        </p:spPr>
      </p:pic>
      <p:pic>
        <p:nvPicPr>
          <p:cNvPr id="10" name="Picture 9" descr="Chart, bar chart&#10;&#10;Description automatically generated">
            <a:extLst>
              <a:ext uri="{FF2B5EF4-FFF2-40B4-BE49-F238E27FC236}">
                <a16:creationId xmlns:a16="http://schemas.microsoft.com/office/drawing/2014/main" id="{93E24E3A-6441-4530-AAD6-B50A9EE398E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00397" y="4529139"/>
            <a:ext cx="2743206" cy="1828804"/>
          </a:xfrm>
          <a:prstGeom prst="rect">
            <a:avLst/>
          </a:prstGeom>
        </p:spPr>
      </p:pic>
      <p:pic>
        <p:nvPicPr>
          <p:cNvPr id="12" name="Picture 11" descr="Chart, bar chart&#10;&#10;Description automatically generated">
            <a:extLst>
              <a:ext uri="{FF2B5EF4-FFF2-40B4-BE49-F238E27FC236}">
                <a16:creationId xmlns:a16="http://schemas.microsoft.com/office/drawing/2014/main" id="{C80D447F-B215-463E-A71D-B722A574278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79315" y="4529139"/>
            <a:ext cx="2743206" cy="1828804"/>
          </a:xfrm>
          <a:prstGeom prst="rect">
            <a:avLst/>
          </a:prstGeom>
        </p:spPr>
      </p:pic>
    </p:spTree>
    <p:extLst>
      <p:ext uri="{BB962C8B-B14F-4D97-AF65-F5344CB8AC3E}">
        <p14:creationId xmlns:p14="http://schemas.microsoft.com/office/powerpoint/2010/main" val="1515162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E1114-8A8A-4BA1-B6B3-38B662EACD3E}"/>
              </a:ext>
            </a:extLst>
          </p:cNvPr>
          <p:cNvSpPr>
            <a:spLocks noGrp="1"/>
          </p:cNvSpPr>
          <p:nvPr>
            <p:ph type="title"/>
          </p:nvPr>
        </p:nvSpPr>
        <p:spPr/>
        <p:txBody>
          <a:bodyPr/>
          <a:lstStyle/>
          <a:p>
            <a:r>
              <a:rPr lang="en-US" dirty="0"/>
              <a:t>Visualizing the Clusters and the Mixture Model</a:t>
            </a:r>
          </a:p>
        </p:txBody>
      </p:sp>
      <p:sp>
        <p:nvSpPr>
          <p:cNvPr id="5" name="Text Placeholder 4">
            <a:extLst>
              <a:ext uri="{FF2B5EF4-FFF2-40B4-BE49-F238E27FC236}">
                <a16:creationId xmlns:a16="http://schemas.microsoft.com/office/drawing/2014/main" id="{1721164D-91CC-4310-A933-09C643A23647}"/>
              </a:ext>
            </a:extLst>
          </p:cNvPr>
          <p:cNvSpPr>
            <a:spLocks noGrp="1"/>
          </p:cNvSpPr>
          <p:nvPr>
            <p:ph type="body" sz="quarter" idx="11"/>
          </p:nvPr>
        </p:nvSpPr>
        <p:spPr/>
        <p:txBody>
          <a:bodyPr/>
          <a:lstStyle/>
          <a:p>
            <a:endParaRPr lang="en-US" dirty="0"/>
          </a:p>
        </p:txBody>
      </p:sp>
      <p:sp>
        <p:nvSpPr>
          <p:cNvPr id="18" name="TextBox 17">
            <a:extLst>
              <a:ext uri="{FF2B5EF4-FFF2-40B4-BE49-F238E27FC236}">
                <a16:creationId xmlns:a16="http://schemas.microsoft.com/office/drawing/2014/main" id="{0D34AAB0-3347-4841-8839-554EF39B04E2}"/>
              </a:ext>
            </a:extLst>
          </p:cNvPr>
          <p:cNvSpPr txBox="1"/>
          <p:nvPr/>
        </p:nvSpPr>
        <p:spPr>
          <a:xfrm>
            <a:off x="3866525" y="4400550"/>
            <a:ext cx="4601201" cy="600164"/>
          </a:xfrm>
          <a:prstGeom prst="rect">
            <a:avLst/>
          </a:prstGeom>
          <a:noFill/>
        </p:spPr>
        <p:txBody>
          <a:bodyPr wrap="square" rtlCol="0">
            <a:spAutoFit/>
          </a:bodyPr>
          <a:lstStyle/>
          <a:p>
            <a:r>
              <a:rPr lang="en-US" sz="1100" dirty="0"/>
              <a:t>The above plot shows the GMM components and classification labels separated by color. Furthermore, the Gaussian Mixture Centers are shown with a red x.</a:t>
            </a:r>
          </a:p>
        </p:txBody>
      </p:sp>
      <p:pic>
        <p:nvPicPr>
          <p:cNvPr id="4" name="Picture 3" descr="Chart, scatter chart&#10;&#10;Description automatically generated">
            <a:extLst>
              <a:ext uri="{FF2B5EF4-FFF2-40B4-BE49-F238E27FC236}">
                <a16:creationId xmlns:a16="http://schemas.microsoft.com/office/drawing/2014/main" id="{C0B68A2F-098C-49FE-9810-CD0D6E9DBF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66525" y="850692"/>
            <a:ext cx="4820275" cy="3213516"/>
          </a:xfrm>
          <a:prstGeom prst="rect">
            <a:avLst/>
          </a:prstGeom>
        </p:spPr>
      </p:pic>
    </p:spTree>
    <p:extLst>
      <p:ext uri="{BB962C8B-B14F-4D97-AF65-F5344CB8AC3E}">
        <p14:creationId xmlns:p14="http://schemas.microsoft.com/office/powerpoint/2010/main" val="1484875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3057526"/>
            <a:ext cx="4324350" cy="2762250"/>
          </a:xfrm>
        </p:spPr>
        <p:txBody>
          <a:bodyPr/>
          <a:lstStyle/>
          <a:p>
            <a:r>
              <a:rPr lang="en-US" dirty="0"/>
              <a:t>Maximum Likelihood Estimation</a:t>
            </a:r>
          </a:p>
        </p:txBody>
      </p:sp>
      <p:graphicFrame>
        <p:nvGraphicFramePr>
          <p:cNvPr id="11" name="Table 10"/>
          <p:cNvGraphicFramePr>
            <a:graphicFrameLocks noGrp="1"/>
          </p:cNvGraphicFramePr>
          <p:nvPr>
            <p:extLst>
              <p:ext uri="{D42A27DB-BD31-4B8C-83A1-F6EECF244321}">
                <p14:modId xmlns:p14="http://schemas.microsoft.com/office/powerpoint/2010/main" val="1186306700"/>
              </p:ext>
            </p:extLst>
          </p:nvPr>
        </p:nvGraphicFramePr>
        <p:xfrm>
          <a:off x="5531485" y="4006850"/>
          <a:ext cx="1583690" cy="1463040"/>
        </p:xfrm>
        <a:graphic>
          <a:graphicData uri="http://schemas.openxmlformats.org/drawingml/2006/table">
            <a:tbl>
              <a:tblPr>
                <a:tableStyleId>{5C22544A-7EE6-4342-B048-85BDC9FD1C3A}</a:tableStyleId>
              </a:tblPr>
              <a:tblGrid>
                <a:gridCol w="1583690">
                  <a:extLst>
                    <a:ext uri="{9D8B030D-6E8A-4147-A177-3AD203B41FA5}">
                      <a16:colId xmlns:a16="http://schemas.microsoft.com/office/drawing/2014/main" val="20000"/>
                    </a:ext>
                  </a:extLst>
                </a:gridCol>
              </a:tblGrid>
              <a:tr h="265113">
                <a:tc>
                  <a:txBody>
                    <a:bodyPr/>
                    <a:lstStyle/>
                    <a:p>
                      <a:r>
                        <a:rPr lang="en-US" sz="1200" i="1" kern="100" spc="-50" baseline="0" dirty="0">
                          <a:solidFill>
                            <a:schemeClr val="tx2"/>
                          </a:solidFill>
                          <a:latin typeface="Corbel" panose="020B0503020204020204" pitchFamily="34" charset="0"/>
                        </a:rPr>
                        <a:t>Brief Explanation</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65113">
                <a:tc>
                  <a:txBody>
                    <a:bodyPr/>
                    <a:lstStyle/>
                    <a:p>
                      <a:r>
                        <a:rPr lang="en-US" sz="1200" i="1" kern="100" spc="-50" baseline="0" dirty="0">
                          <a:solidFill>
                            <a:schemeClr val="tx2"/>
                          </a:solidFill>
                          <a:latin typeface="Corbel" panose="020B0503020204020204" pitchFamily="34" charset="0"/>
                        </a:rPr>
                        <a:t>Confusion Matrices</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65113">
                <a:tc>
                  <a:txBody>
                    <a:bodyPr/>
                    <a:lstStyle/>
                    <a:p>
                      <a:r>
                        <a:rPr lang="en-US" sz="1200" i="1" kern="100" spc="-50" baseline="0" dirty="0">
                          <a:solidFill>
                            <a:schemeClr val="tx2"/>
                          </a:solidFill>
                          <a:latin typeface="Corbel" panose="020B0503020204020204" pitchFamily="34" charset="0"/>
                        </a:rPr>
                        <a:t>Accuracy of Predictors</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endParaRPr lang="en-US" sz="1200" i="1" kern="100" spc="-50" baseline="0" dirty="0">
                        <a:solidFill>
                          <a:schemeClr val="tx2"/>
                        </a:solidFill>
                        <a:latin typeface="Corbel" panose="020B0503020204020204" pitchFamily="34" charset="0"/>
                      </a:endParaRP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03921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endParaRPr lang="en-US" dirty="0"/>
          </a:p>
        </p:txBody>
      </p:sp>
      <p:sp>
        <p:nvSpPr>
          <p:cNvPr id="3" name="Text Placeholder 2"/>
          <p:cNvSpPr>
            <a:spLocks noGrp="1"/>
          </p:cNvSpPr>
          <p:nvPr>
            <p:ph type="body" sz="quarter" idx="10"/>
          </p:nvPr>
        </p:nvSpPr>
        <p:spPr/>
        <p:txBody>
          <a:bodyPr/>
          <a:lstStyle/>
          <a:p>
            <a:r>
              <a:rPr lang="en-US" dirty="0"/>
              <a:t>3</a:t>
            </a:r>
          </a:p>
        </p:txBody>
      </p:sp>
      <p:sp>
        <p:nvSpPr>
          <p:cNvPr id="9" name="Text Placeholder 8"/>
          <p:cNvSpPr>
            <a:spLocks noGrp="1"/>
          </p:cNvSpPr>
          <p:nvPr>
            <p:ph type="body" sz="quarter" idx="12"/>
          </p:nvPr>
        </p:nvSpPr>
        <p:spPr/>
        <p:txBody>
          <a:bodyPr/>
          <a:lstStyle/>
          <a:p>
            <a:r>
              <a:rPr lang="en-US" dirty="0"/>
              <a:t>9</a:t>
            </a:r>
          </a:p>
        </p:txBody>
      </p:sp>
      <p:sp>
        <p:nvSpPr>
          <p:cNvPr id="10" name="Text Placeholder 9"/>
          <p:cNvSpPr>
            <a:spLocks noGrp="1"/>
          </p:cNvSpPr>
          <p:nvPr>
            <p:ph type="body" sz="quarter" idx="13"/>
          </p:nvPr>
        </p:nvSpPr>
        <p:spPr/>
        <p:txBody>
          <a:bodyPr/>
          <a:lstStyle/>
          <a:p>
            <a:r>
              <a:rPr lang="en-US" dirty="0"/>
              <a:t>14</a:t>
            </a:r>
          </a:p>
        </p:txBody>
      </p:sp>
      <p:sp>
        <p:nvSpPr>
          <p:cNvPr id="11" name="Text Placeholder 10"/>
          <p:cNvSpPr>
            <a:spLocks noGrp="1"/>
          </p:cNvSpPr>
          <p:nvPr>
            <p:ph type="body" sz="quarter" idx="14"/>
          </p:nvPr>
        </p:nvSpPr>
        <p:spPr/>
        <p:txBody>
          <a:bodyPr/>
          <a:lstStyle/>
          <a:p>
            <a:r>
              <a:rPr lang="en-US" dirty="0"/>
              <a:t>19</a:t>
            </a:r>
          </a:p>
        </p:txBody>
      </p:sp>
      <p:sp>
        <p:nvSpPr>
          <p:cNvPr id="12" name="Text Placeholder 11"/>
          <p:cNvSpPr>
            <a:spLocks noGrp="1"/>
          </p:cNvSpPr>
          <p:nvPr>
            <p:ph type="body" sz="quarter" idx="15"/>
          </p:nvPr>
        </p:nvSpPr>
        <p:spPr/>
        <p:txBody>
          <a:bodyPr/>
          <a:lstStyle/>
          <a:p>
            <a:r>
              <a:rPr lang="en-US" dirty="0"/>
              <a:t>23</a:t>
            </a:r>
          </a:p>
        </p:txBody>
      </p:sp>
      <p:sp>
        <p:nvSpPr>
          <p:cNvPr id="72" name="Text Placeholder 71"/>
          <p:cNvSpPr>
            <a:spLocks noGrp="1"/>
          </p:cNvSpPr>
          <p:nvPr>
            <p:ph type="body" sz="quarter" idx="21"/>
          </p:nvPr>
        </p:nvSpPr>
        <p:spPr/>
        <p:txBody>
          <a:bodyPr/>
          <a:lstStyle/>
          <a:p>
            <a:r>
              <a:rPr lang="en-US"/>
              <a:t>page</a:t>
            </a:r>
            <a:endParaRPr lang="en-US" dirty="0"/>
          </a:p>
        </p:txBody>
      </p:sp>
      <p:sp>
        <p:nvSpPr>
          <p:cNvPr id="95" name="Text Placeholder 94"/>
          <p:cNvSpPr>
            <a:spLocks noGrp="1"/>
          </p:cNvSpPr>
          <p:nvPr>
            <p:ph type="body" sz="quarter" idx="22"/>
          </p:nvPr>
        </p:nvSpPr>
        <p:spPr/>
        <p:txBody>
          <a:bodyPr/>
          <a:lstStyle/>
          <a:p>
            <a:r>
              <a:rPr lang="en-US"/>
              <a:t>page</a:t>
            </a:r>
            <a:endParaRPr lang="en-US" dirty="0"/>
          </a:p>
        </p:txBody>
      </p:sp>
      <p:sp>
        <p:nvSpPr>
          <p:cNvPr id="96" name="Text Placeholder 95"/>
          <p:cNvSpPr>
            <a:spLocks noGrp="1"/>
          </p:cNvSpPr>
          <p:nvPr>
            <p:ph type="body" sz="quarter" idx="23"/>
          </p:nvPr>
        </p:nvSpPr>
        <p:spPr/>
        <p:txBody>
          <a:bodyPr/>
          <a:lstStyle/>
          <a:p>
            <a:r>
              <a:rPr lang="en-US"/>
              <a:t>page</a:t>
            </a:r>
            <a:endParaRPr lang="en-US" dirty="0"/>
          </a:p>
        </p:txBody>
      </p:sp>
      <p:sp>
        <p:nvSpPr>
          <p:cNvPr id="97" name="Text Placeholder 96"/>
          <p:cNvSpPr>
            <a:spLocks noGrp="1"/>
          </p:cNvSpPr>
          <p:nvPr>
            <p:ph type="body" sz="quarter" idx="24"/>
          </p:nvPr>
        </p:nvSpPr>
        <p:spPr/>
        <p:txBody>
          <a:bodyPr/>
          <a:lstStyle/>
          <a:p>
            <a:r>
              <a:rPr lang="en-US"/>
              <a:t>page</a:t>
            </a:r>
            <a:endParaRPr lang="en-US" dirty="0"/>
          </a:p>
        </p:txBody>
      </p:sp>
      <p:sp>
        <p:nvSpPr>
          <p:cNvPr id="98" name="Text Placeholder 97"/>
          <p:cNvSpPr>
            <a:spLocks noGrp="1"/>
          </p:cNvSpPr>
          <p:nvPr>
            <p:ph type="body" sz="quarter" idx="25"/>
          </p:nvPr>
        </p:nvSpPr>
        <p:spPr/>
        <p:txBody>
          <a:bodyPr/>
          <a:lstStyle/>
          <a:p>
            <a:r>
              <a:rPr lang="en-US"/>
              <a:t>page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56975247"/>
              </p:ext>
            </p:extLst>
          </p:nvPr>
        </p:nvGraphicFramePr>
        <p:xfrm>
          <a:off x="457200" y="3429000"/>
          <a:ext cx="1497013" cy="579120"/>
        </p:xfrm>
        <a:graphic>
          <a:graphicData uri="http://schemas.openxmlformats.org/drawingml/2006/table">
            <a:tbl>
              <a:tblPr>
                <a:tableStyleId>{5C22544A-7EE6-4342-B048-85BDC9FD1C3A}</a:tableStyleId>
              </a:tblPr>
              <a:tblGrid>
                <a:gridCol w="1497013">
                  <a:extLst>
                    <a:ext uri="{9D8B030D-6E8A-4147-A177-3AD203B41FA5}">
                      <a16:colId xmlns:a16="http://schemas.microsoft.com/office/drawing/2014/main" val="20000"/>
                    </a:ext>
                  </a:extLst>
                </a:gridCol>
              </a:tblGrid>
              <a:tr h="0">
                <a:tc>
                  <a:txBody>
                    <a:bodyPr/>
                    <a:lstStyle/>
                    <a:p>
                      <a:r>
                        <a:rPr lang="en-US" sz="1300" i="1" kern="100" spc="-50" baseline="0" dirty="0">
                          <a:solidFill>
                            <a:schemeClr val="accent1"/>
                          </a:solidFill>
                          <a:latin typeface="Corbel" panose="020B0503020204020204" pitchFamily="34" charset="0"/>
                        </a:rPr>
                        <a:t>Introduction and  Problem Description</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40696935"/>
              </p:ext>
            </p:extLst>
          </p:nvPr>
        </p:nvGraphicFramePr>
        <p:xfrm>
          <a:off x="2142239" y="3429000"/>
          <a:ext cx="1497013" cy="579120"/>
        </p:xfrm>
        <a:graphic>
          <a:graphicData uri="http://schemas.openxmlformats.org/drawingml/2006/table">
            <a:tbl>
              <a:tblPr>
                <a:tableStyleId>{5C22544A-7EE6-4342-B048-85BDC9FD1C3A}</a:tableStyleId>
              </a:tblPr>
              <a:tblGrid>
                <a:gridCol w="1497013">
                  <a:extLst>
                    <a:ext uri="{9D8B030D-6E8A-4147-A177-3AD203B41FA5}">
                      <a16:colId xmlns:a16="http://schemas.microsoft.com/office/drawing/2014/main" val="20000"/>
                    </a:ext>
                  </a:extLst>
                </a:gridCol>
              </a:tblGrid>
              <a:tr h="0">
                <a:tc>
                  <a:txBody>
                    <a:bodyPr/>
                    <a:lstStyle/>
                    <a:p>
                      <a:r>
                        <a:rPr lang="en-US" sz="1300" i="1" kern="100" spc="-50" baseline="0" dirty="0">
                          <a:solidFill>
                            <a:schemeClr val="accent1"/>
                          </a:solidFill>
                          <a:latin typeface="Corbel" panose="020B0503020204020204" pitchFamily="34" charset="0"/>
                        </a:rPr>
                        <a:t>Gaussian Mixture Modeling via K-Means</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247347330"/>
              </p:ext>
            </p:extLst>
          </p:nvPr>
        </p:nvGraphicFramePr>
        <p:xfrm>
          <a:off x="3829050" y="3429000"/>
          <a:ext cx="1497013" cy="579120"/>
        </p:xfrm>
        <a:graphic>
          <a:graphicData uri="http://schemas.openxmlformats.org/drawingml/2006/table">
            <a:tbl>
              <a:tblPr>
                <a:tableStyleId>{5C22544A-7EE6-4342-B048-85BDC9FD1C3A}</a:tableStyleId>
              </a:tblPr>
              <a:tblGrid>
                <a:gridCol w="1497013">
                  <a:extLst>
                    <a:ext uri="{9D8B030D-6E8A-4147-A177-3AD203B41FA5}">
                      <a16:colId xmlns:a16="http://schemas.microsoft.com/office/drawing/2014/main" val="20000"/>
                    </a:ext>
                  </a:extLst>
                </a:gridCol>
              </a:tblGrid>
              <a:tr h="0">
                <a:tc>
                  <a:txBody>
                    <a:bodyPr/>
                    <a:lstStyle/>
                    <a:p>
                      <a:pPr marL="0" algn="l" defTabSz="914400" rtl="0" eaLnBrk="1" latinLnBrk="0" hangingPunct="1"/>
                      <a:r>
                        <a:rPr lang="en-US" sz="1300" i="1" kern="100" spc="-50" baseline="0" dirty="0">
                          <a:solidFill>
                            <a:schemeClr val="accent1"/>
                          </a:solidFill>
                          <a:latin typeface="Corbel" panose="020B0503020204020204" pitchFamily="34" charset="0"/>
                          <a:ea typeface="+mn-ea"/>
                          <a:cs typeface="+mn-cs"/>
                        </a:rPr>
                        <a:t>Gaussian Mixture Modeling via EM</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063328964"/>
              </p:ext>
            </p:extLst>
          </p:nvPr>
        </p:nvGraphicFramePr>
        <p:xfrm>
          <a:off x="5511951" y="3429000"/>
          <a:ext cx="1497013" cy="579120"/>
        </p:xfrm>
        <a:graphic>
          <a:graphicData uri="http://schemas.openxmlformats.org/drawingml/2006/table">
            <a:tbl>
              <a:tblPr>
                <a:tableStyleId>{5C22544A-7EE6-4342-B048-85BDC9FD1C3A}</a:tableStyleId>
              </a:tblPr>
              <a:tblGrid>
                <a:gridCol w="1497013">
                  <a:extLst>
                    <a:ext uri="{9D8B030D-6E8A-4147-A177-3AD203B41FA5}">
                      <a16:colId xmlns:a16="http://schemas.microsoft.com/office/drawing/2014/main" val="20000"/>
                    </a:ext>
                  </a:extLst>
                </a:gridCol>
              </a:tblGrid>
              <a:tr h="0">
                <a:tc>
                  <a:txBody>
                    <a:bodyPr/>
                    <a:lstStyle/>
                    <a:p>
                      <a:r>
                        <a:rPr lang="en-US" sz="1300" i="1" kern="100" spc="-50" baseline="0" dirty="0">
                          <a:solidFill>
                            <a:schemeClr val="accent1"/>
                          </a:solidFill>
                          <a:latin typeface="Corbel" panose="020B0503020204020204" pitchFamily="34" charset="0"/>
                        </a:rPr>
                        <a:t>Maximum Likelihood Classification</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507908475"/>
              </p:ext>
            </p:extLst>
          </p:nvPr>
        </p:nvGraphicFramePr>
        <p:xfrm>
          <a:off x="7198762" y="3429000"/>
          <a:ext cx="1497013" cy="579120"/>
        </p:xfrm>
        <a:graphic>
          <a:graphicData uri="http://schemas.openxmlformats.org/drawingml/2006/table">
            <a:tbl>
              <a:tblPr>
                <a:tableStyleId>{5C22544A-7EE6-4342-B048-85BDC9FD1C3A}</a:tableStyleId>
              </a:tblPr>
              <a:tblGrid>
                <a:gridCol w="1497013">
                  <a:extLst>
                    <a:ext uri="{9D8B030D-6E8A-4147-A177-3AD203B41FA5}">
                      <a16:colId xmlns:a16="http://schemas.microsoft.com/office/drawing/2014/main" val="20000"/>
                    </a:ext>
                  </a:extLst>
                </a:gridCol>
              </a:tblGrid>
              <a:tr h="0">
                <a:tc>
                  <a:txBody>
                    <a:bodyPr/>
                    <a:lstStyle/>
                    <a:p>
                      <a:r>
                        <a:rPr lang="en-US" sz="1300" i="1" kern="100" spc="-50" baseline="0" dirty="0">
                          <a:solidFill>
                            <a:schemeClr val="accent1"/>
                          </a:solidFill>
                          <a:latin typeface="Corbel" panose="020B0503020204020204" pitchFamily="34" charset="0"/>
                        </a:rPr>
                        <a:t>Reflections, Citations Collaborations </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19838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18021-FA28-431F-B1BE-3708417926D4}"/>
              </a:ext>
            </a:extLst>
          </p:cNvPr>
          <p:cNvSpPr>
            <a:spLocks noGrp="1"/>
          </p:cNvSpPr>
          <p:nvPr>
            <p:ph type="title"/>
          </p:nvPr>
        </p:nvSpPr>
        <p:spPr>
          <a:xfrm>
            <a:off x="457200" y="685800"/>
            <a:ext cx="3209925" cy="1228028"/>
          </a:xfrm>
        </p:spPr>
        <p:txBody>
          <a:bodyPr/>
          <a:lstStyle/>
          <a:p>
            <a:r>
              <a:rPr lang="en-US" dirty="0"/>
              <a:t>What is Maximum Likelihood Estimation (MLE)?</a:t>
            </a:r>
            <a:br>
              <a:rPr lang="en-US" dirty="0"/>
            </a:b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ED15EE7-339B-4C3D-8B8B-89EA82245450}"/>
                  </a:ext>
                </a:extLst>
              </p:cNvPr>
              <p:cNvSpPr>
                <a:spLocks noGrp="1"/>
              </p:cNvSpPr>
              <p:nvPr>
                <p:ph idx="1"/>
              </p:nvPr>
            </p:nvSpPr>
            <p:spPr>
              <a:xfrm>
                <a:off x="4057650" y="685800"/>
                <a:ext cx="4629150" cy="5492750"/>
              </a:xfrm>
            </p:spPr>
            <p:txBody>
              <a:bodyPr/>
              <a:lstStyle/>
              <a:p>
                <a:r>
                  <a:rPr lang="en-US" dirty="0"/>
                  <a:t>In MLE we are trying to predict which model the data is most likely to have came from.</a:t>
                </a:r>
              </a:p>
              <a:p>
                <a:r>
                  <a:rPr lang="en-US" sz="1100" i="0" dirty="0">
                    <a:solidFill>
                      <a:schemeClr val="tx1"/>
                    </a:solidFill>
                    <a:latin typeface="+mn-lt"/>
                  </a:rPr>
                  <a:t>Maximum Likelihood Estimation in this project is performed by calculating the probability that a sequence of MFCCs, an analysis frame, came from the GMM of each digit. This is performed in accordance to the following equation:</a:t>
                </a:r>
              </a:p>
              <a:p>
                <a:pPr marL="0" lvl="4"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𝑓</m:t>
                      </m:r>
                      <m:d>
                        <m:dPr>
                          <m:ctrlPr>
                            <a:rPr lang="en-US" b="1"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𝑿</m:t>
                          </m:r>
                        </m:e>
                        <m:e>
                          <m:sSub>
                            <m:sSubPr>
                              <m:ctrlPr>
                                <a:rPr lang="en-US" b="1" i="0" smtClean="0">
                                  <a:solidFill>
                                    <a:schemeClr val="tx1"/>
                                  </a:solidFill>
                                  <a:latin typeface="Cambria Math" panose="02040503050406030204" pitchFamily="18" charset="0"/>
                                </a:rPr>
                              </m:ctrlPr>
                            </m:sSubPr>
                            <m:e>
                              <m:r>
                                <a:rPr lang="en-US" b="1">
                                  <a:solidFill>
                                    <a:schemeClr val="tx1"/>
                                  </a:solidFill>
                                  <a:latin typeface="Cambria Math" panose="02040503050406030204" pitchFamily="18" charset="0"/>
                                </a:rPr>
                                <m:t>𝚫</m:t>
                              </m:r>
                            </m:e>
                            <m:sub>
                              <m:r>
                                <a:rPr lang="en-US" b="1" i="0" smtClean="0">
                                  <a:solidFill>
                                    <a:schemeClr val="tx1"/>
                                  </a:solidFill>
                                  <a:latin typeface="Cambria Math" panose="02040503050406030204" pitchFamily="18" charset="0"/>
                                </a:rPr>
                                <m:t>𝐝</m:t>
                              </m:r>
                            </m:sub>
                          </m:sSub>
                          <m:r>
                            <a:rPr lang="en-US" b="1" i="1">
                              <a:solidFill>
                                <a:schemeClr val="tx1"/>
                              </a:solidFill>
                              <a:latin typeface="Cambria Math" panose="02040503050406030204" pitchFamily="18" charset="0"/>
                            </a:rPr>
                            <m:t>,</m:t>
                          </m:r>
                          <m:sSub>
                            <m:sSubPr>
                              <m:ctrlPr>
                                <a:rPr lang="en-US" b="1" i="1" smtClean="0">
                                  <a:solidFill>
                                    <a:schemeClr val="tx1"/>
                                  </a:solidFill>
                                  <a:latin typeface="Cambria Math" panose="02040503050406030204" pitchFamily="18" charset="0"/>
                                </a:rPr>
                              </m:ctrlPr>
                            </m:sSubPr>
                            <m:e>
                              <m:r>
                                <a:rPr lang="en-US" b="1">
                                  <a:solidFill>
                                    <a:schemeClr val="tx1"/>
                                  </a:solidFill>
                                  <a:latin typeface="Cambria Math" panose="02040503050406030204" pitchFamily="18" charset="0"/>
                                </a:rPr>
                                <m:t>𝚷</m:t>
                              </m:r>
                            </m:e>
                            <m:sub>
                              <m:r>
                                <a:rPr lang="en-US" b="1" i="1" smtClean="0">
                                  <a:solidFill>
                                    <a:schemeClr val="tx1"/>
                                  </a:solidFill>
                                  <a:latin typeface="Cambria Math" panose="02040503050406030204" pitchFamily="18" charset="0"/>
                                </a:rPr>
                                <m:t>𝒅</m:t>
                              </m:r>
                            </m:sub>
                          </m:sSub>
                        </m:e>
                      </m:d>
                      <m:r>
                        <a:rPr lang="en-US" i="1">
                          <a:solidFill>
                            <a:schemeClr val="tx1"/>
                          </a:solidFill>
                          <a:latin typeface="Cambria Math" panose="02040503050406030204" pitchFamily="18" charset="0"/>
                        </a:rPr>
                        <m:t>=</m:t>
                      </m:r>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𝑁</m:t>
                          </m:r>
                        </m:sup>
                        <m:e>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𝑚</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𝑀</m:t>
                              </m:r>
                            </m:sup>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𝜋</m:t>
                                  </m:r>
                                </m:e>
                                <m:sub>
                                  <m:r>
                                    <a:rPr lang="en-US" i="1">
                                      <a:solidFill>
                                        <a:schemeClr val="tx1"/>
                                      </a:solidFill>
                                      <a:latin typeface="Cambria Math" panose="02040503050406030204" pitchFamily="18" charset="0"/>
                                    </a:rPr>
                                    <m:t>𝑚</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𝑑</m:t>
                                  </m:r>
                                </m:sub>
                              </m:sSub>
                              <m:r>
                                <a:rPr lang="en-US" b="0" i="1" smtClean="0">
                                  <a:solidFill>
                                    <a:schemeClr val="tx1"/>
                                  </a:solidFill>
                                  <a:latin typeface="Cambria Math" panose="02040503050406030204" pitchFamily="18" charset="0"/>
                                </a:rPr>
                                <m:t>𝑁</m:t>
                              </m:r>
                              <m:r>
                                <a:rPr lang="en-US" i="1">
                                  <a:solidFill>
                                    <a:schemeClr val="tx1"/>
                                  </a:solidFill>
                                  <a:latin typeface="Cambria Math" panose="02040503050406030204" pitchFamily="18" charset="0"/>
                                </a:rPr>
                                <m:t>(</m:t>
                              </m:r>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𝒙</m:t>
                                  </m:r>
                                </m:e>
                                <m:sub>
                                  <m:r>
                                    <a:rPr lang="en-US" b="1" i="1">
                                      <a:solidFill>
                                        <a:schemeClr val="tx1"/>
                                      </a:solidFill>
                                      <a:latin typeface="Cambria Math" panose="02040503050406030204" pitchFamily="18" charset="0"/>
                                    </a:rPr>
                                    <m:t>𝒏</m:t>
                                  </m:r>
                                </m:sub>
                              </m:sSub>
                              <m:r>
                                <a:rPr lang="en-US" b="1" i="1">
                                  <a:solidFill>
                                    <a:schemeClr val="tx1"/>
                                  </a:solidFill>
                                  <a:latin typeface="Cambria Math" panose="02040503050406030204" pitchFamily="18" charset="0"/>
                                </a:rPr>
                                <m:t>|</m:t>
                              </m:r>
                              <m:sSub>
                                <m:sSubPr>
                                  <m:ctrlPr>
                                    <a:rPr lang="en-US" b="1" i="1">
                                      <a:solidFill>
                                        <a:schemeClr val="tx1"/>
                                      </a:solidFill>
                                      <a:latin typeface="Cambria Math" panose="02040503050406030204" pitchFamily="18" charset="0"/>
                                    </a:rPr>
                                  </m:ctrlPr>
                                </m:sSubPr>
                                <m:e>
                                  <m:r>
                                    <a:rPr lang="en-US" b="1">
                                      <a:solidFill>
                                        <a:schemeClr val="tx1"/>
                                      </a:solidFill>
                                      <a:latin typeface="Cambria Math" panose="02040503050406030204" pitchFamily="18" charset="0"/>
                                    </a:rPr>
                                    <m:t>𝚫</m:t>
                                  </m:r>
                                </m:e>
                                <m:sub>
                                  <m:r>
                                    <a:rPr lang="en-US" b="1" i="1">
                                      <a:solidFill>
                                        <a:schemeClr val="tx1"/>
                                      </a:solidFill>
                                      <a:latin typeface="Cambria Math" panose="02040503050406030204" pitchFamily="18" charset="0"/>
                                    </a:rPr>
                                    <m:t>𝒎</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𝒅</m:t>
                                  </m:r>
                                </m:sub>
                              </m:sSub>
                              <m:r>
                                <a:rPr lang="en-US" i="1">
                                  <a:solidFill>
                                    <a:schemeClr val="tx1"/>
                                  </a:solidFill>
                                  <a:latin typeface="Cambria Math" panose="02040503050406030204" pitchFamily="18" charset="0"/>
                                </a:rPr>
                                <m:t>)</m:t>
                              </m:r>
                            </m:e>
                          </m:nary>
                        </m:e>
                      </m:nary>
                    </m:oMath>
                  </m:oMathPara>
                </a14:m>
                <a:endParaRPr lang="en-US" i="0" dirty="0">
                  <a:solidFill>
                    <a:schemeClr val="tx1"/>
                  </a:solidFill>
                  <a:latin typeface="+mn-lt"/>
                </a:endParaRPr>
              </a:p>
              <a:p>
                <a:pPr marL="0" lvl="4" indent="0">
                  <a:buNone/>
                </a:pPr>
                <a:r>
                  <a:rPr lang="en-US" dirty="0">
                    <a:solidFill>
                      <a:schemeClr val="tx1"/>
                    </a:solidFill>
                    <a:latin typeface="+mn-lt"/>
                  </a:rPr>
                  <a:t>The above equation tells the likelihood of a time series of </a:t>
                </a:r>
                <a14:m>
                  <m:oMath xmlns:m="http://schemas.openxmlformats.org/officeDocument/2006/math">
                    <m:r>
                      <a:rPr lang="en-US" i="1">
                        <a:solidFill>
                          <a:schemeClr val="tx1"/>
                        </a:solidFill>
                        <a:latin typeface="Cambria Math" panose="02040503050406030204" pitchFamily="18" charset="0"/>
                      </a:rPr>
                      <m:t>𝑁</m:t>
                    </m:r>
                  </m:oMath>
                </a14:m>
                <a:r>
                  <a:rPr lang="en-US" dirty="0">
                    <a:solidFill>
                      <a:schemeClr val="tx1"/>
                    </a:solidFill>
                    <a:latin typeface="+mn-lt"/>
                  </a:rPr>
                  <a:t> frames of cepstral coefficients </a:t>
                </a:r>
                <a14:m>
                  <m:oMath xmlns:m="http://schemas.openxmlformats.org/officeDocument/2006/math">
                    <m:r>
                      <a:rPr lang="en-US" b="1" i="1" smtClean="0">
                        <a:solidFill>
                          <a:schemeClr val="tx1"/>
                        </a:solidFill>
                        <a:latin typeface="Cambria Math" panose="02040503050406030204" pitchFamily="18" charset="0"/>
                      </a:rPr>
                      <m:t>𝑿</m:t>
                    </m:r>
                  </m:oMath>
                </a14:m>
                <a:r>
                  <a:rPr lang="en-US" i="0" dirty="0">
                    <a:solidFill>
                      <a:schemeClr val="tx1"/>
                    </a:solidFill>
                    <a:latin typeface="+mn-lt"/>
                  </a:rPr>
                  <a:t> given the </a:t>
                </a:r>
                <a14:m>
                  <m:oMath xmlns:m="http://schemas.openxmlformats.org/officeDocument/2006/math">
                    <m:r>
                      <a:rPr lang="en-US" i="1">
                        <a:solidFill>
                          <a:schemeClr val="tx1"/>
                        </a:solidFill>
                        <a:latin typeface="Cambria Math" panose="02040503050406030204" pitchFamily="18" charset="0"/>
                      </a:rPr>
                      <m:t>𝑀</m:t>
                    </m:r>
                  </m:oMath>
                </a14:m>
                <a:r>
                  <a:rPr lang="en-US" i="0" dirty="0">
                    <a:solidFill>
                      <a:schemeClr val="tx1"/>
                    </a:solidFill>
                    <a:latin typeface="+mn-lt"/>
                  </a:rPr>
                  <a:t>-component mixture model parameters </a:t>
                </a:r>
                <a14:m>
                  <m:oMath xmlns:m="http://schemas.openxmlformats.org/officeDocument/2006/math">
                    <m:sSub>
                      <m:sSubPr>
                        <m:ctrlPr>
                          <a:rPr lang="en-US" b="1" i="1">
                            <a:solidFill>
                              <a:schemeClr val="tx1"/>
                            </a:solidFill>
                            <a:latin typeface="Cambria Math" panose="02040503050406030204" pitchFamily="18" charset="0"/>
                          </a:rPr>
                        </m:ctrlPr>
                      </m:sSubPr>
                      <m:e>
                        <m:r>
                          <a:rPr lang="en-US" b="1">
                            <a:solidFill>
                              <a:schemeClr val="tx1"/>
                            </a:solidFill>
                            <a:latin typeface="Cambria Math" panose="02040503050406030204" pitchFamily="18" charset="0"/>
                          </a:rPr>
                          <m:t>𝚫</m:t>
                        </m:r>
                      </m:e>
                      <m:sub>
                        <m:r>
                          <a:rPr lang="en-US" b="1">
                            <a:solidFill>
                              <a:schemeClr val="tx1"/>
                            </a:solidFill>
                            <a:latin typeface="Cambria Math" panose="02040503050406030204" pitchFamily="18" charset="0"/>
                          </a:rPr>
                          <m:t>𝐝</m:t>
                        </m:r>
                      </m:sub>
                    </m:sSub>
                    <m:r>
                      <a:rPr lang="en-US" b="1" i="1">
                        <a:solidFill>
                          <a:schemeClr val="tx1"/>
                        </a:solidFill>
                        <a:latin typeface="Cambria Math" panose="02040503050406030204" pitchFamily="18" charset="0"/>
                      </a:rPr>
                      <m:t>,</m:t>
                    </m:r>
                    <m:sSub>
                      <m:sSubPr>
                        <m:ctrlPr>
                          <a:rPr lang="en-US" b="1" i="1">
                            <a:solidFill>
                              <a:schemeClr val="tx1"/>
                            </a:solidFill>
                            <a:latin typeface="Cambria Math" panose="02040503050406030204" pitchFamily="18" charset="0"/>
                          </a:rPr>
                        </m:ctrlPr>
                      </m:sSubPr>
                      <m:e>
                        <m:r>
                          <a:rPr lang="en-US" b="1">
                            <a:solidFill>
                              <a:schemeClr val="tx1"/>
                            </a:solidFill>
                            <a:latin typeface="Cambria Math" panose="02040503050406030204" pitchFamily="18" charset="0"/>
                          </a:rPr>
                          <m:t>𝚷</m:t>
                        </m:r>
                      </m:e>
                      <m:sub>
                        <m:r>
                          <a:rPr lang="en-US" b="1" i="1">
                            <a:solidFill>
                              <a:schemeClr val="tx1"/>
                            </a:solidFill>
                            <a:latin typeface="Cambria Math" panose="02040503050406030204" pitchFamily="18" charset="0"/>
                          </a:rPr>
                          <m:t>𝒅</m:t>
                        </m:r>
                      </m:sub>
                    </m:sSub>
                  </m:oMath>
                </a14:m>
                <a:r>
                  <a:rPr lang="en-US" i="0" dirty="0">
                    <a:solidFill>
                      <a:schemeClr val="tx1"/>
                    </a:solidFill>
                    <a:latin typeface="+mn-lt"/>
                  </a:rPr>
                  <a:t>. </a:t>
                </a:r>
                <a:r>
                  <a:rPr lang="en-US" dirty="0">
                    <a:solidFill>
                      <a:schemeClr val="tx1"/>
                    </a:solidFill>
                    <a:latin typeface="+mn-lt"/>
                  </a:rPr>
                  <a:t>Furthermore each </a:t>
                </a:r>
                <a14:m>
                  <m:oMath xmlns:m="http://schemas.openxmlformats.org/officeDocument/2006/math">
                    <m:sSub>
                      <m:sSubPr>
                        <m:ctrlPr>
                          <a:rPr lang="en-US" b="1" i="1">
                            <a:solidFill>
                              <a:schemeClr val="tx1"/>
                            </a:solidFill>
                            <a:latin typeface="Cambria Math" panose="02040503050406030204" pitchFamily="18" charset="0"/>
                          </a:rPr>
                        </m:ctrlPr>
                      </m:sSubPr>
                      <m:e>
                        <m:r>
                          <a:rPr lang="en-US" b="1">
                            <a:solidFill>
                              <a:schemeClr val="tx1"/>
                            </a:solidFill>
                            <a:latin typeface="Cambria Math" panose="02040503050406030204" pitchFamily="18" charset="0"/>
                          </a:rPr>
                          <m:t>𝚫</m:t>
                        </m:r>
                      </m:e>
                      <m:sub>
                        <m:r>
                          <a:rPr lang="en-US" b="1" i="1">
                            <a:solidFill>
                              <a:schemeClr val="tx1"/>
                            </a:solidFill>
                            <a:latin typeface="Cambria Math" panose="02040503050406030204" pitchFamily="18" charset="0"/>
                          </a:rPr>
                          <m:t>𝒎</m:t>
                        </m:r>
                        <m:r>
                          <a:rPr lang="en-US" b="1"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𝒅</m:t>
                        </m:r>
                      </m:sub>
                    </m:sSub>
                    <m:r>
                      <a:rPr lang="en-US" b="1" i="1" smtClean="0">
                        <a:solidFill>
                          <a:schemeClr val="tx1"/>
                        </a:solidFill>
                        <a:latin typeface="Cambria Math" panose="02040503050406030204" pitchFamily="18" charset="0"/>
                      </a:rPr>
                      <m:t>={</m:t>
                    </m:r>
                    <m:sSub>
                      <m:sSubPr>
                        <m:ctrlPr>
                          <a:rPr lang="en-US" b="1" i="1" smtClean="0">
                            <a:solidFill>
                              <a:schemeClr val="tx1"/>
                            </a:solidFill>
                            <a:latin typeface="Cambria Math" panose="02040503050406030204" pitchFamily="18" charset="0"/>
                          </a:rPr>
                        </m:ctrlPr>
                      </m:sSubPr>
                      <m:e>
                        <m:r>
                          <a:rPr lang="en-US" b="1" i="1" smtClean="0">
                            <a:solidFill>
                              <a:schemeClr val="tx1"/>
                            </a:solidFill>
                            <a:latin typeface="Cambria Math" panose="02040503050406030204" pitchFamily="18" charset="0"/>
                          </a:rPr>
                          <m:t>𝝁</m:t>
                        </m:r>
                      </m:e>
                      <m:sub>
                        <m:r>
                          <a:rPr lang="en-US" b="1" i="1" smtClean="0">
                            <a:solidFill>
                              <a:schemeClr val="tx1"/>
                            </a:solidFill>
                            <a:latin typeface="Cambria Math" panose="02040503050406030204" pitchFamily="18" charset="0"/>
                          </a:rPr>
                          <m:t>𝒎</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𝒅</m:t>
                        </m:r>
                      </m:sub>
                    </m:sSub>
                    <m:r>
                      <a:rPr lang="en-US" b="1" i="1" smtClean="0">
                        <a:solidFill>
                          <a:schemeClr val="tx1"/>
                        </a:solidFill>
                        <a:latin typeface="Cambria Math" panose="02040503050406030204" pitchFamily="18" charset="0"/>
                      </a:rPr>
                      <m:t>,</m:t>
                    </m:r>
                    <m:sSub>
                      <m:sSubPr>
                        <m:ctrlPr>
                          <a:rPr lang="en-US" b="1" i="0" smtClean="0">
                            <a:solidFill>
                              <a:schemeClr val="tx1"/>
                            </a:solidFill>
                            <a:latin typeface="Cambria Math" panose="02040503050406030204" pitchFamily="18" charset="0"/>
                          </a:rPr>
                        </m:ctrlPr>
                      </m:sSubPr>
                      <m:e>
                        <m:r>
                          <a:rPr lang="en-US" b="1" i="0" smtClean="0">
                            <a:solidFill>
                              <a:schemeClr val="tx1"/>
                            </a:solidFill>
                            <a:latin typeface="Cambria Math" panose="02040503050406030204" pitchFamily="18" charset="0"/>
                          </a:rPr>
                          <m:t>𝚺</m:t>
                        </m:r>
                      </m:e>
                      <m:sub>
                        <m:r>
                          <a:rPr lang="en-US" b="1" i="0" smtClean="0">
                            <a:solidFill>
                              <a:schemeClr val="tx1"/>
                            </a:solidFill>
                            <a:latin typeface="Cambria Math" panose="02040503050406030204" pitchFamily="18" charset="0"/>
                          </a:rPr>
                          <m:t>𝐦</m:t>
                        </m:r>
                        <m:r>
                          <a:rPr lang="en-US" b="1" i="0" smtClean="0">
                            <a:solidFill>
                              <a:schemeClr val="tx1"/>
                            </a:solidFill>
                            <a:latin typeface="Cambria Math" panose="02040503050406030204" pitchFamily="18" charset="0"/>
                          </a:rPr>
                          <m:t>,</m:t>
                        </m:r>
                        <m:r>
                          <a:rPr lang="en-US" b="1" i="0" smtClean="0">
                            <a:solidFill>
                              <a:schemeClr val="tx1"/>
                            </a:solidFill>
                            <a:latin typeface="Cambria Math" panose="02040503050406030204" pitchFamily="18" charset="0"/>
                          </a:rPr>
                          <m:t>𝐝</m:t>
                        </m:r>
                      </m:sub>
                    </m:sSub>
                    <m:r>
                      <a:rPr lang="en-US" b="1" i="1" smtClean="0">
                        <a:solidFill>
                          <a:schemeClr val="tx1"/>
                        </a:solidFill>
                        <a:latin typeface="Cambria Math" panose="02040503050406030204" pitchFamily="18" charset="0"/>
                      </a:rPr>
                      <m:t>}</m:t>
                    </m:r>
                  </m:oMath>
                </a14:m>
                <a:r>
                  <a:rPr lang="en-US" i="0" dirty="0">
                    <a:solidFill>
                      <a:schemeClr val="tx1"/>
                    </a:solidFill>
                    <a:latin typeface="+mn-lt"/>
                  </a:rPr>
                  <a:t> represents the mean and the covariance of the </a:t>
                </a:r>
                <a14:m>
                  <m:oMath xmlns:m="http://schemas.openxmlformats.org/officeDocument/2006/math">
                    <m:r>
                      <a:rPr lang="en-US" i="1">
                        <a:solidFill>
                          <a:schemeClr val="tx1"/>
                        </a:solidFill>
                        <a:latin typeface="Cambria Math" panose="02040503050406030204" pitchFamily="18" charset="0"/>
                      </a:rPr>
                      <m:t>𝑚</m:t>
                    </m:r>
                  </m:oMath>
                </a14:m>
                <a:r>
                  <a:rPr lang="en-US" i="0" dirty="0">
                    <a:solidFill>
                      <a:schemeClr val="tx1"/>
                    </a:solidFill>
                    <a:latin typeface="+mn-lt"/>
                  </a:rPr>
                  <a:t> mixture component of the GMM for the </a:t>
                </a:r>
                <a14:m>
                  <m:oMath xmlns:m="http://schemas.openxmlformats.org/officeDocument/2006/math">
                    <m:r>
                      <a:rPr lang="en-US" b="0" i="1" smtClean="0">
                        <a:solidFill>
                          <a:schemeClr val="tx1"/>
                        </a:solidFill>
                        <a:latin typeface="Cambria Math" panose="02040503050406030204" pitchFamily="18" charset="0"/>
                      </a:rPr>
                      <m:t>𝑑</m:t>
                    </m:r>
                  </m:oMath>
                </a14:m>
                <a:r>
                  <a:rPr lang="en-US" i="0" dirty="0">
                    <a:solidFill>
                      <a:schemeClr val="tx1"/>
                    </a:solidFill>
                    <a:latin typeface="+mn-lt"/>
                  </a:rPr>
                  <a:t> digit. </a:t>
                </a:r>
                <a:r>
                  <a:rPr lang="en-US" dirty="0">
                    <a:solidFill>
                      <a:schemeClr val="tx1"/>
                    </a:solidFill>
                    <a:latin typeface="+mn-lt"/>
                  </a:rPr>
                  <a:t>The data is classified into the digit that results in the maximum value of </a:t>
                </a:r>
                <a14:m>
                  <m:oMath xmlns:m="http://schemas.openxmlformats.org/officeDocument/2006/math">
                    <m:r>
                      <a:rPr lang="en-US" i="1">
                        <a:solidFill>
                          <a:schemeClr val="tx1"/>
                        </a:solidFill>
                        <a:latin typeface="Cambria Math" panose="02040503050406030204" pitchFamily="18" charset="0"/>
                      </a:rPr>
                      <m:t>𝑓</m:t>
                    </m:r>
                  </m:oMath>
                </a14:m>
                <a:r>
                  <a:rPr lang="en-US" i="0" dirty="0">
                    <a:solidFill>
                      <a:schemeClr val="tx1"/>
                    </a:solidFill>
                    <a:latin typeface="+mn-lt"/>
                  </a:rPr>
                  <a:t>. Performing this operation involves creating a multivariat</a:t>
                </a:r>
                <a:r>
                  <a:rPr lang="en-US" dirty="0">
                    <a:solidFill>
                      <a:schemeClr val="tx1"/>
                    </a:solidFill>
                    <a:latin typeface="+mn-lt"/>
                  </a:rPr>
                  <a:t>e gaussian using </a:t>
                </a:r>
                <a:r>
                  <a:rPr lang="en-US" dirty="0">
                    <a:solidFill>
                      <a:schemeClr val="tx1"/>
                    </a:solidFill>
                  </a:rPr>
                  <a:t>the mean and the covariance of the </a:t>
                </a:r>
                <a14:m>
                  <m:oMath xmlns:m="http://schemas.openxmlformats.org/officeDocument/2006/math">
                    <m:r>
                      <a:rPr lang="en-US" i="1">
                        <a:solidFill>
                          <a:schemeClr val="tx1"/>
                        </a:solidFill>
                        <a:latin typeface="Cambria Math" panose="02040503050406030204" pitchFamily="18" charset="0"/>
                      </a:rPr>
                      <m:t>𝑚</m:t>
                    </m:r>
                  </m:oMath>
                </a14:m>
                <a:r>
                  <a:rPr lang="en-US" dirty="0">
                    <a:solidFill>
                      <a:schemeClr val="tx1"/>
                    </a:solidFill>
                  </a:rPr>
                  <a:t> mixture component of the GMM for the </a:t>
                </a:r>
                <a14:m>
                  <m:oMath xmlns:m="http://schemas.openxmlformats.org/officeDocument/2006/math">
                    <m:r>
                      <a:rPr lang="en-US" i="1">
                        <a:solidFill>
                          <a:schemeClr val="tx1"/>
                        </a:solidFill>
                        <a:latin typeface="Cambria Math" panose="02040503050406030204" pitchFamily="18" charset="0"/>
                      </a:rPr>
                      <m:t>𝑑</m:t>
                    </m:r>
                  </m:oMath>
                </a14:m>
                <a:r>
                  <a:rPr lang="en-US" dirty="0">
                    <a:solidFill>
                      <a:schemeClr val="tx1"/>
                    </a:solidFill>
                  </a:rPr>
                  <a:t> digit, using the PDF to calculate </a:t>
                </a:r>
                <a14:m>
                  <m:oMath xmlns:m="http://schemas.openxmlformats.org/officeDocument/2006/math">
                    <m:r>
                      <a:rPr lang="en-US" i="1">
                        <a:solidFill>
                          <a:schemeClr val="tx1"/>
                        </a:solidFill>
                        <a:latin typeface="Cambria Math" panose="02040503050406030204" pitchFamily="18" charset="0"/>
                      </a:rPr>
                      <m:t>𝑁</m:t>
                    </m:r>
                    <m:r>
                      <a:rPr lang="en-US" b="0" i="0" smtClean="0">
                        <a:solidFill>
                          <a:schemeClr val="tx1"/>
                        </a:solidFill>
                        <a:latin typeface="Cambria Math" panose="02040503050406030204" pitchFamily="18" charset="0"/>
                      </a:rPr>
                      <m:t>. </m:t>
                    </m:r>
                  </m:oMath>
                </a14:m>
                <a:r>
                  <a:rPr lang="en-US" i="0" dirty="0">
                    <a:solidFill>
                      <a:schemeClr val="tx1"/>
                    </a:solidFill>
                    <a:latin typeface="+mn-lt"/>
                  </a:rPr>
                  <a:t>We are able to determine the accuracy of our model by comparing the test data labels and our predicted data labels.</a:t>
                </a:r>
              </a:p>
            </p:txBody>
          </p:sp>
        </mc:Choice>
        <mc:Fallback>
          <p:sp>
            <p:nvSpPr>
              <p:cNvPr id="3" name="Content Placeholder 2">
                <a:extLst>
                  <a:ext uri="{FF2B5EF4-FFF2-40B4-BE49-F238E27FC236}">
                    <a16:creationId xmlns:a16="http://schemas.microsoft.com/office/drawing/2014/main" id="{BED15EE7-339B-4C3D-8B8B-89EA82245450}"/>
                  </a:ext>
                </a:extLst>
              </p:cNvPr>
              <p:cNvSpPr>
                <a:spLocks noGrp="1" noRot="1" noChangeAspect="1" noMove="1" noResize="1" noEditPoints="1" noAdjustHandles="1" noChangeArrowheads="1" noChangeShapeType="1" noTextEdit="1"/>
              </p:cNvSpPr>
              <p:nvPr>
                <p:ph idx="1"/>
              </p:nvPr>
            </p:nvSpPr>
            <p:spPr>
              <a:xfrm>
                <a:off x="4057650" y="685800"/>
                <a:ext cx="4629150" cy="5492750"/>
              </a:xfrm>
              <a:blipFill>
                <a:blip r:embed="rId2"/>
                <a:stretch>
                  <a:fillRect l="-2503" t="-555" r="-2635"/>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6AA56DD4-BA2C-4B54-A070-39BCDE2D3FBF}"/>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029219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C0671-9552-4E1D-8399-E03F052F4BAF}"/>
              </a:ext>
            </a:extLst>
          </p:cNvPr>
          <p:cNvSpPr>
            <a:spLocks noGrp="1"/>
          </p:cNvSpPr>
          <p:nvPr>
            <p:ph type="title"/>
          </p:nvPr>
        </p:nvSpPr>
        <p:spPr/>
        <p:txBody>
          <a:bodyPr/>
          <a:lstStyle/>
          <a:p>
            <a:r>
              <a:rPr lang="en-US" dirty="0"/>
              <a:t>Confusion Matrix</a:t>
            </a:r>
          </a:p>
        </p:txBody>
      </p:sp>
      <p:sp>
        <p:nvSpPr>
          <p:cNvPr id="5" name="Text Placeholder 4">
            <a:extLst>
              <a:ext uri="{FF2B5EF4-FFF2-40B4-BE49-F238E27FC236}">
                <a16:creationId xmlns:a16="http://schemas.microsoft.com/office/drawing/2014/main" id="{30EB1C7E-55F9-4BA2-9DE8-859EF2A5CCE5}"/>
              </a:ext>
            </a:extLst>
          </p:cNvPr>
          <p:cNvSpPr>
            <a:spLocks noGrp="1"/>
          </p:cNvSpPr>
          <p:nvPr>
            <p:ph type="body" sz="quarter" idx="11"/>
          </p:nvPr>
        </p:nvSpPr>
        <p:spPr/>
        <p:txBody>
          <a:bodyPr/>
          <a:lstStyle/>
          <a:p>
            <a:endParaRPr lang="en-US"/>
          </a:p>
        </p:txBody>
      </p:sp>
      <p:pic>
        <p:nvPicPr>
          <p:cNvPr id="11" name="Picture 10" descr="Treemap chart&#10;&#10;Description automatically generated">
            <a:extLst>
              <a:ext uri="{FF2B5EF4-FFF2-40B4-BE49-F238E27FC236}">
                <a16:creationId xmlns:a16="http://schemas.microsoft.com/office/drawing/2014/main" id="{37EDB4E6-EB85-4130-8DB5-20A0879E74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04938"/>
            <a:ext cx="4857749" cy="4048124"/>
          </a:xfrm>
          <a:prstGeom prst="rect">
            <a:avLst/>
          </a:prstGeom>
        </p:spPr>
      </p:pic>
      <p:pic>
        <p:nvPicPr>
          <p:cNvPr id="13" name="Picture 12" descr="Chart, treemap chart&#10;&#10;Description automatically generated">
            <a:extLst>
              <a:ext uri="{FF2B5EF4-FFF2-40B4-BE49-F238E27FC236}">
                <a16:creationId xmlns:a16="http://schemas.microsoft.com/office/drawing/2014/main" id="{12308817-4D46-461D-BDDE-FD0E4DCEDB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251" y="1404937"/>
            <a:ext cx="4857749" cy="4048125"/>
          </a:xfrm>
          <a:prstGeom prst="rect">
            <a:avLst/>
          </a:prstGeom>
        </p:spPr>
      </p:pic>
    </p:spTree>
    <p:extLst>
      <p:ext uri="{BB962C8B-B14F-4D97-AF65-F5344CB8AC3E}">
        <p14:creationId xmlns:p14="http://schemas.microsoft.com/office/powerpoint/2010/main" val="1225337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FF063-B3A3-4F2F-9EA3-6162C17DEF7E}"/>
              </a:ext>
            </a:extLst>
          </p:cNvPr>
          <p:cNvSpPr>
            <a:spLocks noGrp="1"/>
          </p:cNvSpPr>
          <p:nvPr>
            <p:ph type="title"/>
          </p:nvPr>
        </p:nvSpPr>
        <p:spPr/>
        <p:txBody>
          <a:bodyPr/>
          <a:lstStyle/>
          <a:p>
            <a:r>
              <a:rPr lang="en-US" dirty="0"/>
              <a:t>Model Accuracy</a:t>
            </a:r>
          </a:p>
        </p:txBody>
      </p:sp>
      <p:sp>
        <p:nvSpPr>
          <p:cNvPr id="3" name="Content Placeholder 2">
            <a:extLst>
              <a:ext uri="{FF2B5EF4-FFF2-40B4-BE49-F238E27FC236}">
                <a16:creationId xmlns:a16="http://schemas.microsoft.com/office/drawing/2014/main" id="{E0C128E0-C940-418A-8928-7057E5FDD19C}"/>
              </a:ext>
            </a:extLst>
          </p:cNvPr>
          <p:cNvSpPr>
            <a:spLocks noGrp="1"/>
          </p:cNvSpPr>
          <p:nvPr>
            <p:ph idx="1"/>
          </p:nvPr>
        </p:nvSpPr>
        <p:spPr>
          <a:xfrm>
            <a:off x="3827585" y="685800"/>
            <a:ext cx="4925890" cy="5492750"/>
          </a:xfrm>
        </p:spPr>
        <p:txBody>
          <a:bodyPr/>
          <a:lstStyle/>
          <a:p>
            <a:pPr marL="342900" indent="-342900">
              <a:buFont typeface="+mj-lt"/>
              <a:buAutoNum type="arabicPeriod"/>
            </a:pPr>
            <a:r>
              <a:rPr lang="en-US" sz="1600" i="0" dirty="0">
                <a:solidFill>
                  <a:schemeClr val="tx1"/>
                </a:solidFill>
                <a:latin typeface="+mn-lt"/>
              </a:rPr>
              <a:t>Both models are quite accurate, predicting with around 76% - 79% accuracy.</a:t>
            </a:r>
          </a:p>
          <a:p>
            <a:pPr marL="342900" indent="-342900">
              <a:buFont typeface="+mj-lt"/>
              <a:buAutoNum type="arabicPeriod"/>
            </a:pPr>
            <a:r>
              <a:rPr lang="en-US" sz="1600" i="0" dirty="0">
                <a:solidFill>
                  <a:schemeClr val="tx1"/>
                </a:solidFill>
                <a:latin typeface="+mn-lt"/>
              </a:rPr>
              <a:t>Both models seem to struggle with classifying the digit 7, scoring almost 100 digits incorrectly into the 3 and 4 category. Furthermore, both seem to categorize 4 incorrectly into the 7 category as well</a:t>
            </a:r>
          </a:p>
          <a:p>
            <a:pPr>
              <a:buNone/>
            </a:pPr>
            <a:endParaRPr lang="en-US" dirty="0"/>
          </a:p>
        </p:txBody>
      </p:sp>
      <p:sp>
        <p:nvSpPr>
          <p:cNvPr id="5" name="Text Placeholder 4">
            <a:extLst>
              <a:ext uri="{FF2B5EF4-FFF2-40B4-BE49-F238E27FC236}">
                <a16:creationId xmlns:a16="http://schemas.microsoft.com/office/drawing/2014/main" id="{AAFB0DB9-6FCC-480B-B515-FFB2BB3DECD1}"/>
              </a:ext>
            </a:extLst>
          </p:cNvPr>
          <p:cNvSpPr>
            <a:spLocks noGrp="1"/>
          </p:cNvSpPr>
          <p:nvPr>
            <p:ph type="body" sz="quarter" idx="11"/>
          </p:nvPr>
        </p:nvSpPr>
        <p:spPr/>
        <p:txBody>
          <a:bodyPr/>
          <a:lstStyle/>
          <a:p>
            <a:endParaRPr lang="en-US"/>
          </a:p>
        </p:txBody>
      </p:sp>
      <p:pic>
        <p:nvPicPr>
          <p:cNvPr id="7" name="Picture 6" descr="Chart, bar chart&#10;&#10;Description automatically generated">
            <a:extLst>
              <a:ext uri="{FF2B5EF4-FFF2-40B4-BE49-F238E27FC236}">
                <a16:creationId xmlns:a16="http://schemas.microsoft.com/office/drawing/2014/main" id="{AC1C6605-31E2-4B3F-ACDE-CB0AC46130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7585" y="3008924"/>
            <a:ext cx="4925890" cy="3283926"/>
          </a:xfrm>
          <a:prstGeom prst="rect">
            <a:avLst/>
          </a:prstGeom>
        </p:spPr>
      </p:pic>
    </p:spTree>
    <p:extLst>
      <p:ext uri="{BB962C8B-B14F-4D97-AF65-F5344CB8AC3E}">
        <p14:creationId xmlns:p14="http://schemas.microsoft.com/office/powerpoint/2010/main" val="4262068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3057526"/>
            <a:ext cx="4324350" cy="847924"/>
          </a:xfrm>
        </p:spPr>
        <p:txBody>
          <a:bodyPr/>
          <a:lstStyle/>
          <a:p>
            <a:r>
              <a:rPr lang="en-US" dirty="0"/>
              <a:t>Conclusions</a:t>
            </a:r>
          </a:p>
        </p:txBody>
      </p:sp>
    </p:spTree>
    <p:extLst>
      <p:ext uri="{BB962C8B-B14F-4D97-AF65-F5344CB8AC3E}">
        <p14:creationId xmlns:p14="http://schemas.microsoft.com/office/powerpoint/2010/main" val="892000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FF063-B3A3-4F2F-9EA3-6162C17DEF7E}"/>
              </a:ext>
            </a:extLst>
          </p:cNvPr>
          <p:cNvSpPr>
            <a:spLocks noGrp="1"/>
          </p:cNvSpPr>
          <p:nvPr>
            <p:ph type="title"/>
          </p:nvPr>
        </p:nvSpPr>
        <p:spPr/>
        <p:txBody>
          <a:bodyPr/>
          <a:lstStyle/>
          <a:p>
            <a:r>
              <a:rPr lang="en-US" dirty="0"/>
              <a:t>Reflections on the Topics</a:t>
            </a:r>
          </a:p>
        </p:txBody>
      </p:sp>
      <p:sp>
        <p:nvSpPr>
          <p:cNvPr id="3" name="Content Placeholder 2">
            <a:extLst>
              <a:ext uri="{FF2B5EF4-FFF2-40B4-BE49-F238E27FC236}">
                <a16:creationId xmlns:a16="http://schemas.microsoft.com/office/drawing/2014/main" id="{E0C128E0-C940-418A-8928-7057E5FDD19C}"/>
              </a:ext>
            </a:extLst>
          </p:cNvPr>
          <p:cNvSpPr>
            <a:spLocks noGrp="1"/>
          </p:cNvSpPr>
          <p:nvPr>
            <p:ph idx="1"/>
          </p:nvPr>
        </p:nvSpPr>
        <p:spPr>
          <a:xfrm>
            <a:off x="3827585" y="685800"/>
            <a:ext cx="4925890" cy="5492750"/>
          </a:xfrm>
        </p:spPr>
        <p:txBody>
          <a:bodyPr/>
          <a:lstStyle/>
          <a:p>
            <a:pPr marL="342900" indent="-342900">
              <a:buFont typeface="+mj-lt"/>
              <a:buAutoNum type="arabicPeriod"/>
            </a:pPr>
            <a:r>
              <a:rPr lang="en-US" sz="1400" i="0" dirty="0">
                <a:solidFill>
                  <a:schemeClr val="tx1"/>
                </a:solidFill>
                <a:latin typeface="+mn-lt"/>
              </a:rPr>
              <a:t>Our results for both models are quite accurate, predicting with around 76% - 79% accuracy, with EM being slightly better than K-Means</a:t>
            </a:r>
          </a:p>
          <a:p>
            <a:pPr marL="342900" indent="-342900">
              <a:buFont typeface="+mj-lt"/>
              <a:buAutoNum type="arabicPeriod"/>
            </a:pPr>
            <a:r>
              <a:rPr lang="en-US" sz="1400" i="0" dirty="0">
                <a:solidFill>
                  <a:schemeClr val="tx1"/>
                </a:solidFill>
                <a:latin typeface="+mn-lt"/>
              </a:rPr>
              <a:t>Modeling choices such as choosing the cluster/component number are quite important for not overfitting or underfitting to the training data. Other modeling choices such as feature selection is important so that we can avoid the curse of dimensionality and improve model training speed.</a:t>
            </a:r>
          </a:p>
          <a:p>
            <a:pPr marL="342900" indent="-342900">
              <a:buFont typeface="+mj-lt"/>
              <a:buAutoNum type="arabicPeriod"/>
            </a:pPr>
            <a:r>
              <a:rPr lang="en-US" sz="1400" i="0" dirty="0">
                <a:solidFill>
                  <a:schemeClr val="tx1"/>
                </a:solidFill>
                <a:latin typeface="+mn-lt"/>
              </a:rPr>
              <a:t>I think less impactful choices include number of K-Means or GMM initializations. I didn’t really notice any difference between 10 – 20 initializations in terms of accuracy.</a:t>
            </a:r>
          </a:p>
          <a:p>
            <a:pPr marL="342900" indent="-342900">
              <a:buFont typeface="+mj-lt"/>
              <a:buAutoNum type="arabicPeriod"/>
            </a:pPr>
            <a:r>
              <a:rPr lang="en-US" sz="1400" i="0" dirty="0">
                <a:solidFill>
                  <a:schemeClr val="tx1"/>
                </a:solidFill>
                <a:latin typeface="+mn-lt"/>
              </a:rPr>
              <a:t>I think that based on my modeling choices, the models performed well except for the digit 7. Improvements can include adding more MFCCs or more clusters to fit better.</a:t>
            </a:r>
          </a:p>
          <a:p>
            <a:pPr marL="342900" indent="-342900">
              <a:buFont typeface="+mj-lt"/>
              <a:buAutoNum type="arabicPeriod"/>
            </a:pPr>
            <a:r>
              <a:rPr lang="en-US" sz="1400" i="0" dirty="0">
                <a:solidFill>
                  <a:schemeClr val="tx1"/>
                </a:solidFill>
                <a:latin typeface="+mn-lt"/>
              </a:rPr>
              <a:t>Next time I will add contour plots on my visuals to better understand how the Gaussians are interacting and if there is any overlap.</a:t>
            </a:r>
          </a:p>
          <a:p>
            <a:pPr>
              <a:buNone/>
            </a:pPr>
            <a:endParaRPr lang="en-US" dirty="0"/>
          </a:p>
        </p:txBody>
      </p:sp>
      <p:sp>
        <p:nvSpPr>
          <p:cNvPr id="5" name="Text Placeholder 4">
            <a:extLst>
              <a:ext uri="{FF2B5EF4-FFF2-40B4-BE49-F238E27FC236}">
                <a16:creationId xmlns:a16="http://schemas.microsoft.com/office/drawing/2014/main" id="{AAFB0DB9-6FCC-480B-B515-FFB2BB3DECD1}"/>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226767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FF063-B3A3-4F2F-9EA3-6162C17DEF7E}"/>
              </a:ext>
            </a:extLst>
          </p:cNvPr>
          <p:cNvSpPr>
            <a:spLocks noGrp="1"/>
          </p:cNvSpPr>
          <p:nvPr>
            <p:ph type="title"/>
          </p:nvPr>
        </p:nvSpPr>
        <p:spPr/>
        <p:txBody>
          <a:bodyPr/>
          <a:lstStyle/>
          <a:p>
            <a:r>
              <a:rPr lang="en-US" dirty="0"/>
              <a:t>Collaborations</a:t>
            </a:r>
          </a:p>
        </p:txBody>
      </p:sp>
      <p:sp>
        <p:nvSpPr>
          <p:cNvPr id="3" name="Content Placeholder 2">
            <a:extLst>
              <a:ext uri="{FF2B5EF4-FFF2-40B4-BE49-F238E27FC236}">
                <a16:creationId xmlns:a16="http://schemas.microsoft.com/office/drawing/2014/main" id="{E0C128E0-C940-418A-8928-7057E5FDD19C}"/>
              </a:ext>
            </a:extLst>
          </p:cNvPr>
          <p:cNvSpPr>
            <a:spLocks noGrp="1"/>
          </p:cNvSpPr>
          <p:nvPr>
            <p:ph idx="1"/>
          </p:nvPr>
        </p:nvSpPr>
        <p:spPr>
          <a:xfrm>
            <a:off x="3827585" y="685800"/>
            <a:ext cx="4925890" cy="1876425"/>
          </a:xfrm>
        </p:spPr>
        <p:txBody>
          <a:bodyPr/>
          <a:lstStyle/>
          <a:p>
            <a:pPr marL="342900" indent="-342900">
              <a:buFont typeface="+mj-lt"/>
              <a:buAutoNum type="arabicPeriod"/>
            </a:pPr>
            <a:r>
              <a:rPr lang="en-US" sz="1400" i="0" dirty="0">
                <a:solidFill>
                  <a:schemeClr val="tx1"/>
                </a:solidFill>
                <a:latin typeface="+mn-lt"/>
              </a:rPr>
              <a:t>Most of the modeling was performed on my own. </a:t>
            </a:r>
          </a:p>
          <a:p>
            <a:pPr marL="342900" indent="-342900">
              <a:buFont typeface="+mj-lt"/>
              <a:buAutoNum type="arabicPeriod"/>
            </a:pPr>
            <a:r>
              <a:rPr lang="en-US" sz="1400" i="0" dirty="0">
                <a:solidFill>
                  <a:schemeClr val="tx1"/>
                </a:solidFill>
                <a:latin typeface="+mn-lt"/>
              </a:rPr>
              <a:t>Code was shared between Cady Zhou and while I did mine in Python and she did hers in </a:t>
            </a:r>
            <a:r>
              <a:rPr lang="en-US" sz="1400" i="0" dirty="0" err="1">
                <a:solidFill>
                  <a:schemeClr val="tx1"/>
                </a:solidFill>
                <a:latin typeface="+mn-lt"/>
              </a:rPr>
              <a:t>Matlab</a:t>
            </a:r>
            <a:r>
              <a:rPr lang="en-US" sz="1400" i="0" dirty="0">
                <a:solidFill>
                  <a:schemeClr val="tx1"/>
                </a:solidFill>
                <a:latin typeface="+mn-lt"/>
              </a:rPr>
              <a:t>, I learned a lot about how to improve my performance from her.</a:t>
            </a:r>
          </a:p>
          <a:p>
            <a:pPr marL="342900" indent="-342900">
              <a:buFont typeface="+mj-lt"/>
              <a:buAutoNum type="arabicPeriod"/>
            </a:pPr>
            <a:r>
              <a:rPr lang="en-US" sz="1400" i="0" dirty="0">
                <a:solidFill>
                  <a:schemeClr val="tx1"/>
                </a:solidFill>
                <a:latin typeface="+mn-lt"/>
              </a:rPr>
              <a:t>Presentation ideas was inspired a lot by Cady as well.</a:t>
            </a:r>
          </a:p>
          <a:p>
            <a:pPr>
              <a:buNone/>
            </a:pPr>
            <a:endParaRPr lang="en-US" dirty="0"/>
          </a:p>
        </p:txBody>
      </p:sp>
      <p:sp>
        <p:nvSpPr>
          <p:cNvPr id="5" name="Text Placeholder 4">
            <a:extLst>
              <a:ext uri="{FF2B5EF4-FFF2-40B4-BE49-F238E27FC236}">
                <a16:creationId xmlns:a16="http://schemas.microsoft.com/office/drawing/2014/main" id="{AAFB0DB9-6FCC-480B-B515-FFB2BB3DECD1}"/>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83287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E1114-8A8A-4BA1-B6B3-38B662EACD3E}"/>
              </a:ext>
            </a:extLst>
          </p:cNvPr>
          <p:cNvSpPr>
            <a:spLocks noGrp="1"/>
          </p:cNvSpPr>
          <p:nvPr>
            <p:ph type="title"/>
          </p:nvPr>
        </p:nvSpPr>
        <p:spPr/>
        <p:txBody>
          <a:bodyPr/>
          <a:lstStyle/>
          <a:p>
            <a:r>
              <a:rPr lang="en-US" dirty="0"/>
              <a:t>Citations</a:t>
            </a:r>
          </a:p>
        </p:txBody>
      </p:sp>
      <p:sp>
        <p:nvSpPr>
          <p:cNvPr id="5" name="Text Placeholder 4">
            <a:extLst>
              <a:ext uri="{FF2B5EF4-FFF2-40B4-BE49-F238E27FC236}">
                <a16:creationId xmlns:a16="http://schemas.microsoft.com/office/drawing/2014/main" id="{1721164D-91CC-4310-A933-09C643A23647}"/>
              </a:ext>
            </a:extLst>
          </p:cNvPr>
          <p:cNvSpPr>
            <a:spLocks noGrp="1"/>
          </p:cNvSpPr>
          <p:nvPr>
            <p:ph type="body" sz="quarter" idx="11"/>
          </p:nvPr>
        </p:nvSpPr>
        <p:spPr/>
        <p:txBody>
          <a:bodyPr/>
          <a:lstStyle/>
          <a:p>
            <a:endParaRPr lang="en-US" dirty="0"/>
          </a:p>
        </p:txBody>
      </p:sp>
      <p:sp>
        <p:nvSpPr>
          <p:cNvPr id="18" name="TextBox 17">
            <a:extLst>
              <a:ext uri="{FF2B5EF4-FFF2-40B4-BE49-F238E27FC236}">
                <a16:creationId xmlns:a16="http://schemas.microsoft.com/office/drawing/2014/main" id="{0D34AAB0-3347-4841-8839-554EF39B04E2}"/>
              </a:ext>
            </a:extLst>
          </p:cNvPr>
          <p:cNvSpPr txBox="1"/>
          <p:nvPr/>
        </p:nvSpPr>
        <p:spPr>
          <a:xfrm>
            <a:off x="3866525" y="868927"/>
            <a:ext cx="4601201" cy="2631490"/>
          </a:xfrm>
          <a:prstGeom prst="rect">
            <a:avLst/>
          </a:prstGeom>
          <a:noFill/>
        </p:spPr>
        <p:txBody>
          <a:bodyPr wrap="square" rtlCol="0">
            <a:spAutoFit/>
          </a:bodyPr>
          <a:lstStyle/>
          <a:p>
            <a:pPr marL="171450" indent="-171450">
              <a:buFontTx/>
              <a:buChar char="-"/>
            </a:pPr>
            <a:r>
              <a:rPr lang="en-US" sz="1100" dirty="0"/>
              <a:t>Information about MFCCs were retrieved from </a:t>
            </a:r>
            <a:r>
              <a:rPr lang="en-US" sz="1100" dirty="0">
                <a:effectLst/>
              </a:rPr>
              <a:t>Oppenheim, A., &amp; Schafer, R. (2004). </a:t>
            </a:r>
            <a:r>
              <a:rPr lang="en-US" sz="1100" dirty="0" err="1">
                <a:effectLst/>
              </a:rPr>
              <a:t>Dsp</a:t>
            </a:r>
            <a:r>
              <a:rPr lang="en-US" sz="1100" dirty="0">
                <a:effectLst/>
              </a:rPr>
              <a:t> history - From frequency to quefrency: A history of the </a:t>
            </a:r>
            <a:r>
              <a:rPr lang="en-US" sz="1100" dirty="0" err="1">
                <a:effectLst/>
              </a:rPr>
              <a:t>cepstrum</a:t>
            </a:r>
            <a:r>
              <a:rPr lang="en-US" sz="1100" dirty="0">
                <a:effectLst/>
              </a:rPr>
              <a:t>. </a:t>
            </a:r>
            <a:r>
              <a:rPr lang="en-US" sz="1100" i="1" dirty="0">
                <a:effectLst/>
              </a:rPr>
              <a:t>IEEE Signal Processing Magazine,</a:t>
            </a:r>
            <a:r>
              <a:rPr lang="en-US" sz="1100" dirty="0">
                <a:effectLst/>
              </a:rPr>
              <a:t> </a:t>
            </a:r>
            <a:r>
              <a:rPr lang="en-US" sz="1100" i="1" dirty="0">
                <a:effectLst/>
              </a:rPr>
              <a:t>21</a:t>
            </a:r>
            <a:r>
              <a:rPr lang="en-US" sz="1100" dirty="0">
                <a:effectLst/>
              </a:rPr>
              <a:t>(5), 95-106. doi:10.1109/msp.2004.1328092</a:t>
            </a:r>
          </a:p>
          <a:p>
            <a:pPr marL="171450" indent="-171450">
              <a:buFontTx/>
              <a:buChar char="-"/>
            </a:pPr>
            <a:endParaRPr lang="en-US" sz="1100" dirty="0"/>
          </a:p>
          <a:p>
            <a:pPr marL="171450" indent="-171450">
              <a:buFontTx/>
              <a:buChar char="-"/>
            </a:pPr>
            <a:r>
              <a:rPr lang="en-US" sz="1100" dirty="0"/>
              <a:t>Formulas about K-Means, Expectation Maximization and more was retrieved from A First Course in Machine Learning by Simon Rogers and Mark </a:t>
            </a:r>
            <a:r>
              <a:rPr lang="en-US" sz="1100" dirty="0" err="1"/>
              <a:t>Girolami</a:t>
            </a:r>
            <a:r>
              <a:rPr lang="en-US" sz="1100" dirty="0"/>
              <a:t>. Maximum Likelihood Classification was retrieved from the ECE 480 Course Project Material.</a:t>
            </a:r>
          </a:p>
          <a:p>
            <a:pPr marL="171450" indent="-171450">
              <a:buFontTx/>
              <a:buChar char="-"/>
            </a:pPr>
            <a:endParaRPr lang="en-US" sz="1100" dirty="0"/>
          </a:p>
          <a:p>
            <a:pPr marL="171450" indent="-171450">
              <a:buFontTx/>
              <a:buChar char="-"/>
            </a:pPr>
            <a:r>
              <a:rPr lang="en-US" sz="1100" dirty="0"/>
              <a:t>Tools and Libraries – NumPy, SciPy, and Matplotlib were used for general heatmaps, scatter plots, simple statistical analysis, and more. Seaborn was used for visualization of the Confusion Matrices. Scikit-Learn was used for Principal Component Analysis, Expectation Maximization, Gaussian Mixture Modeling, and K-Means Clustering</a:t>
            </a:r>
          </a:p>
        </p:txBody>
      </p:sp>
    </p:spTree>
    <p:extLst>
      <p:ext uri="{BB962C8B-B14F-4D97-AF65-F5344CB8AC3E}">
        <p14:creationId xmlns:p14="http://schemas.microsoft.com/office/powerpoint/2010/main" val="1696366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3848100"/>
            <a:ext cx="4229100" cy="847924"/>
          </a:xfrm>
        </p:spPr>
        <p:txBody>
          <a:bodyPr/>
          <a:lstStyle/>
          <a:p>
            <a:r>
              <a:rPr lang="en-US" dirty="0"/>
              <a:t>Introduction</a:t>
            </a:r>
          </a:p>
        </p:txBody>
      </p:sp>
      <p:graphicFrame>
        <p:nvGraphicFramePr>
          <p:cNvPr id="11" name="Table 10"/>
          <p:cNvGraphicFramePr>
            <a:graphicFrameLocks noGrp="1"/>
          </p:cNvGraphicFramePr>
          <p:nvPr>
            <p:extLst>
              <p:ext uri="{D42A27DB-BD31-4B8C-83A1-F6EECF244321}">
                <p14:modId xmlns:p14="http://schemas.microsoft.com/office/powerpoint/2010/main" val="597894471"/>
              </p:ext>
            </p:extLst>
          </p:nvPr>
        </p:nvGraphicFramePr>
        <p:xfrm>
          <a:off x="5531485" y="4006850"/>
          <a:ext cx="1463040" cy="1463040"/>
        </p:xfrm>
        <a:graphic>
          <a:graphicData uri="http://schemas.openxmlformats.org/drawingml/2006/table">
            <a:tbl>
              <a:tblPr>
                <a:tableStyleId>{5C22544A-7EE6-4342-B048-85BDC9FD1C3A}</a:tableStyleId>
              </a:tblPr>
              <a:tblGrid>
                <a:gridCol w="1463040">
                  <a:extLst>
                    <a:ext uri="{9D8B030D-6E8A-4147-A177-3AD203B41FA5}">
                      <a16:colId xmlns:a16="http://schemas.microsoft.com/office/drawing/2014/main" val="20000"/>
                    </a:ext>
                  </a:extLst>
                </a:gridCol>
              </a:tblGrid>
              <a:tr h="265113">
                <a:tc>
                  <a:txBody>
                    <a:bodyPr/>
                    <a:lstStyle/>
                    <a:p>
                      <a:r>
                        <a:rPr lang="en-US" sz="1200" i="1" kern="100" spc="-50" baseline="0" dirty="0">
                          <a:solidFill>
                            <a:schemeClr val="tx2"/>
                          </a:solidFill>
                          <a:latin typeface="Corbel" panose="020B0503020204020204" pitchFamily="34" charset="0"/>
                        </a:rPr>
                        <a:t>Project Description</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65113">
                <a:tc>
                  <a:txBody>
                    <a:bodyPr/>
                    <a:lstStyle/>
                    <a:p>
                      <a:r>
                        <a:rPr lang="en-US" sz="1200" i="1" kern="100" spc="-50" baseline="0" dirty="0">
                          <a:solidFill>
                            <a:schemeClr val="tx2"/>
                          </a:solidFill>
                          <a:latin typeface="Corbel" panose="020B0503020204020204" pitchFamily="34" charset="0"/>
                        </a:rPr>
                        <a:t>Importance</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65113">
                <a:tc>
                  <a:txBody>
                    <a:bodyPr/>
                    <a:lstStyle/>
                    <a:p>
                      <a:r>
                        <a:rPr lang="en-US" sz="1200" i="1" kern="100" spc="-50" baseline="0" dirty="0">
                          <a:solidFill>
                            <a:schemeClr val="tx2"/>
                          </a:solidFill>
                          <a:latin typeface="Corbel" panose="020B0503020204020204" pitchFamily="34" charset="0"/>
                        </a:rPr>
                        <a:t>Data Visualization</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65113">
                <a:tc>
                  <a:txBody>
                    <a:bodyPr/>
                    <a:lstStyle/>
                    <a:p>
                      <a:r>
                        <a:rPr lang="en-US" sz="1200" i="1" kern="100" spc="-50" baseline="0" dirty="0">
                          <a:solidFill>
                            <a:schemeClr val="tx2"/>
                          </a:solidFill>
                          <a:latin typeface="Corbel" panose="020B0503020204020204" pitchFamily="34" charset="0"/>
                        </a:rPr>
                        <a:t>Data Preparation</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11465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4" name="Content Placeholder 3"/>
          <p:cNvSpPr>
            <a:spLocks noGrp="1"/>
          </p:cNvSpPr>
          <p:nvPr>
            <p:ph idx="1"/>
          </p:nvPr>
        </p:nvSpPr>
        <p:spPr/>
        <p:txBody>
          <a:bodyPr/>
          <a:lstStyle/>
          <a:p>
            <a:r>
              <a:rPr lang="en-US" dirty="0"/>
              <a:t>Our goals for this project is to develop two probabilistic classifiers for accurately identifying Arabic Digits </a:t>
            </a:r>
          </a:p>
          <a:p>
            <a:pPr lvl="3"/>
            <a:r>
              <a:rPr lang="en-US" dirty="0"/>
              <a:t>One of the quintessential Machine Learning tasks is classification, where we take some subset of data and determine how to label that data. </a:t>
            </a:r>
          </a:p>
          <a:p>
            <a:pPr lvl="3"/>
            <a:r>
              <a:rPr lang="en-US" dirty="0"/>
              <a:t>In this course project, we will apply Probability and Statistics in order to classify a sequence of Mel Frequency Cepstral Coefficients (MFCCs) and determine from them a spoken Arabic Digit. </a:t>
            </a:r>
          </a:p>
          <a:p>
            <a:pPr lvl="3"/>
            <a:r>
              <a:rPr lang="en-US" dirty="0"/>
              <a:t>What are MFCCs? MFCCs are the “spectrum of a spectrum”. In audio processing, we often take the Fourier Transform of a signal in the time domain to convert it into the frequency domain, the spectrum. Taking another Fourier Transform yields the quefrency domain, the </a:t>
            </a:r>
            <a:r>
              <a:rPr lang="en-US" dirty="0" err="1"/>
              <a:t>cepstrum</a:t>
            </a:r>
            <a:r>
              <a:rPr lang="en-US" dirty="0"/>
              <a:t>. The coefficients in this domain can then be used to identify distinct phonemes in a signal </a:t>
            </a:r>
          </a:p>
        </p:txBody>
      </p:sp>
      <mc:AlternateContent xmlns:mc="http://schemas.openxmlformats.org/markup-compatibility/2006">
        <mc:Choice xmlns:a14="http://schemas.microsoft.com/office/drawing/2010/main" Requires="a14">
          <p:sp>
            <p:nvSpPr>
              <p:cNvPr id="5" name="Content Placeholder 4"/>
              <p:cNvSpPr>
                <a:spLocks noGrp="1"/>
              </p:cNvSpPr>
              <p:nvPr>
                <p:ph idx="10"/>
              </p:nvPr>
            </p:nvSpPr>
            <p:spPr/>
            <p:txBody>
              <a:bodyPr/>
              <a:lstStyle/>
              <a:p>
                <a:pPr lvl="3"/>
                <a:r>
                  <a:rPr lang="en-US" dirty="0"/>
                  <a:t>In this project, our tool of choice will be Gaussian Mixture Modeling. A Gaussian Mixture Model (GMM) is the sum of </a:t>
                </a:r>
                <a14:m>
                  <m:oMath xmlns:m="http://schemas.openxmlformats.org/officeDocument/2006/math">
                    <m:r>
                      <a:rPr lang="en-US" b="0" i="1" smtClean="0">
                        <a:latin typeface="Cambria Math" panose="02040503050406030204" pitchFamily="18" charset="0"/>
                      </a:rPr>
                      <m:t>𝑁</m:t>
                    </m:r>
                  </m:oMath>
                </a14:m>
                <a:r>
                  <a:rPr lang="en-US" dirty="0"/>
                  <a:t> different individual Gaussians. We will attempt to learn the GMM through two ways. First, we will identify clusters in a series of MFCCs for a single digit through K-Means clustering and treat each cluster as a Gaussian Distribution to produce a GMM. Second, we will treat the training data for a single digit as a GMM and use Expectation Maximization to determine the proper GMM to fit this data. </a:t>
                </a:r>
              </a:p>
            </p:txBody>
          </p:sp>
        </mc:Choice>
        <mc:Fallback>
          <p:sp>
            <p:nvSpPr>
              <p:cNvPr id="5" name="Content Placeholder 4"/>
              <p:cNvSpPr>
                <a:spLocks noGrp="1" noRot="1" noChangeAspect="1" noMove="1" noResize="1" noEditPoints="1" noAdjustHandles="1" noChangeArrowheads="1" noChangeShapeType="1" noTextEdit="1"/>
              </p:cNvSpPr>
              <p:nvPr>
                <p:ph idx="10"/>
              </p:nvPr>
            </p:nvSpPr>
            <p:spPr>
              <a:blipFill>
                <a:blip r:embed="rId2"/>
                <a:stretch>
                  <a:fillRect l="-3655" t="-555" r="-5483"/>
                </a:stretch>
              </a:blipFill>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2899109082"/>
              </p:ext>
            </p:extLst>
          </p:nvPr>
        </p:nvGraphicFramePr>
        <p:xfrm>
          <a:off x="6353908" y="3909528"/>
          <a:ext cx="2341867" cy="975360"/>
        </p:xfrm>
        <a:graphic>
          <a:graphicData uri="http://schemas.openxmlformats.org/drawingml/2006/table">
            <a:tbl>
              <a:tblPr>
                <a:tableStyleId>{5C22544A-7EE6-4342-B048-85BDC9FD1C3A}</a:tableStyleId>
              </a:tblPr>
              <a:tblGrid>
                <a:gridCol w="2341867">
                  <a:extLst>
                    <a:ext uri="{9D8B030D-6E8A-4147-A177-3AD203B41FA5}">
                      <a16:colId xmlns:a16="http://schemas.microsoft.com/office/drawing/2014/main" val="20000"/>
                    </a:ext>
                  </a:extLst>
                </a:gridCol>
              </a:tblGrid>
              <a:tr h="0">
                <a:tc>
                  <a:txBody>
                    <a:bodyPr/>
                    <a:lstStyle/>
                    <a:p>
                      <a:r>
                        <a:rPr lang="en-US" sz="1300" i="1" kern="100" spc="-50" baseline="0" dirty="0">
                          <a:solidFill>
                            <a:schemeClr val="accent1"/>
                          </a:solidFill>
                          <a:latin typeface="Corbel" panose="020B0503020204020204" pitchFamily="34" charset="0"/>
                        </a:rPr>
                        <a:t>Understanding probabilistic classification provides a robust basis for learning more advanced and complex machine learning algorithms.</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92813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Life Use Cases and Importance</a:t>
            </a:r>
          </a:p>
        </p:txBody>
      </p:sp>
      <p:sp>
        <p:nvSpPr>
          <p:cNvPr id="8" name="Content Placeholder 7"/>
          <p:cNvSpPr>
            <a:spLocks noGrp="1"/>
          </p:cNvSpPr>
          <p:nvPr>
            <p:ph idx="1"/>
          </p:nvPr>
        </p:nvSpPr>
        <p:spPr>
          <a:xfrm>
            <a:off x="2048226" y="2038350"/>
            <a:ext cx="3324518" cy="4140200"/>
          </a:xfrm>
        </p:spPr>
        <p:txBody>
          <a:bodyPr/>
          <a:lstStyle/>
          <a:p>
            <a:pPr lvl="3"/>
            <a:r>
              <a:rPr lang="en-US" dirty="0"/>
              <a:t>Why ought we care about MFCCs? </a:t>
            </a:r>
          </a:p>
          <a:p>
            <a:pPr lvl="3"/>
            <a:r>
              <a:rPr lang="en-US" dirty="0"/>
              <a:t>MFCCs have real life applications in technology. A common use case is in audio processing. Phone companies now include features like digital assistants that allow you to dial phone numbers through your voice. Digit classification through MFCCs is a choice tool for allowing you one to accomplish this.</a:t>
            </a:r>
          </a:p>
          <a:p>
            <a:pPr lvl="3">
              <a:buNone/>
            </a:pPr>
            <a:r>
              <a:rPr lang="en-US" dirty="0"/>
              <a:t>Why ought we care about GMMs? </a:t>
            </a:r>
          </a:p>
          <a:p>
            <a:pPr lvl="3">
              <a:buNone/>
            </a:pPr>
            <a:r>
              <a:rPr lang="en-US" dirty="0"/>
              <a:t>Outside of simple classification problems, GMM have a practical application in financial modeling. For instance, let’s say we are a real estate asset manager. We know that houses located in specific neighborhoods are more likely to have similar prices, school zoning, and distance to stores. We could model a suburb as a GMM with clusters based on different neighborhoods and have an efficient way of filtering out new house listings to find an ideal house to purchase. </a:t>
            </a:r>
          </a:p>
          <a:p>
            <a:pPr lvl="3">
              <a:buNone/>
            </a:pPr>
            <a:endParaRPr lang="en-US" dirty="0"/>
          </a:p>
        </p:txBody>
      </p:sp>
      <p:sp>
        <p:nvSpPr>
          <p:cNvPr id="9" name="Content Placeholder 8"/>
          <p:cNvSpPr>
            <a:spLocks noGrp="1"/>
          </p:cNvSpPr>
          <p:nvPr>
            <p:ph idx="10"/>
          </p:nvPr>
        </p:nvSpPr>
        <p:spPr>
          <a:xfrm>
            <a:off x="6268183" y="2590800"/>
            <a:ext cx="2332892" cy="2749550"/>
          </a:xfrm>
        </p:spPr>
        <p:txBody>
          <a:bodyPr/>
          <a:lstStyle/>
          <a:p>
            <a:r>
              <a:rPr lang="en-US" dirty="0"/>
              <a:t>Gaussian Mixture Modeling has a wide variety of use cases, from Financial Modeling to creating Technical Solutions.</a:t>
            </a:r>
          </a:p>
        </p:txBody>
      </p:sp>
    </p:spTree>
    <p:extLst>
      <p:ext uri="{BB962C8B-B14F-4D97-AF65-F5344CB8AC3E}">
        <p14:creationId xmlns:p14="http://schemas.microsoft.com/office/powerpoint/2010/main" val="1242119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85800"/>
            <a:ext cx="3305175" cy="1228028"/>
          </a:xfrm>
        </p:spPr>
        <p:txBody>
          <a:bodyPr/>
          <a:lstStyle/>
          <a:p>
            <a:r>
              <a:rPr lang="en-US" dirty="0"/>
              <a:t>Visualizing the MFCC for a single digit</a:t>
            </a:r>
          </a:p>
        </p:txBody>
      </p:sp>
      <p:sp>
        <p:nvSpPr>
          <p:cNvPr id="159" name="Content Placeholder 158"/>
          <p:cNvSpPr>
            <a:spLocks noGrp="1"/>
          </p:cNvSpPr>
          <p:nvPr>
            <p:ph idx="1"/>
          </p:nvPr>
        </p:nvSpPr>
        <p:spPr/>
        <p:txBody>
          <a:bodyPr/>
          <a:lstStyle/>
          <a:p>
            <a:pPr lvl="3"/>
            <a:r>
              <a:rPr lang="en-US" dirty="0"/>
              <a:t>In our dataset, we have the 13 MFCCs we can compare. A single spoken instance of a digit has 13 MFCCs that are tracked for a sequency of analysis frames. Here, we have a visual representation of the 13 MFCCs for several spoken instances of a single digit. We can see that MFCC 1 and 2 stand out the most as both the darkest and the lightest regions.</a:t>
            </a:r>
          </a:p>
          <a:p>
            <a:pPr lvl="2"/>
            <a:endParaRPr lang="en-US" dirty="0"/>
          </a:p>
        </p:txBody>
      </p:sp>
      <p:pic>
        <p:nvPicPr>
          <p:cNvPr id="4" name="Picture 3" descr="Chart&#10;&#10;Description automatically generated">
            <a:extLst>
              <a:ext uri="{FF2B5EF4-FFF2-40B4-BE49-F238E27FC236}">
                <a16:creationId xmlns:a16="http://schemas.microsoft.com/office/drawing/2014/main" id="{F18268E0-AB7A-404B-A491-9043C27F90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4370" y="1736912"/>
            <a:ext cx="3671894" cy="2447929"/>
          </a:xfrm>
          <a:prstGeom prst="rect">
            <a:avLst/>
          </a:prstGeom>
        </p:spPr>
      </p:pic>
      <p:pic>
        <p:nvPicPr>
          <p:cNvPr id="6" name="Picture 5" descr="Chart&#10;&#10;Description automatically generated">
            <a:extLst>
              <a:ext uri="{FF2B5EF4-FFF2-40B4-BE49-F238E27FC236}">
                <a16:creationId xmlns:a16="http://schemas.microsoft.com/office/drawing/2014/main" id="{BE90DE85-CA03-4944-8D6D-F00562E942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7737" y="1736911"/>
            <a:ext cx="3671894" cy="2447929"/>
          </a:xfrm>
          <a:prstGeom prst="rect">
            <a:avLst/>
          </a:prstGeom>
        </p:spPr>
      </p:pic>
      <p:pic>
        <p:nvPicPr>
          <p:cNvPr id="8" name="Picture 7" descr="Chart&#10;&#10;Description automatically generated">
            <a:extLst>
              <a:ext uri="{FF2B5EF4-FFF2-40B4-BE49-F238E27FC236}">
                <a16:creationId xmlns:a16="http://schemas.microsoft.com/office/drawing/2014/main" id="{C771C4A1-4A4A-4F19-AFAA-B7FA862D35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57737" y="4251517"/>
            <a:ext cx="3671894" cy="2447929"/>
          </a:xfrm>
          <a:prstGeom prst="rect">
            <a:avLst/>
          </a:prstGeom>
        </p:spPr>
      </p:pic>
      <p:pic>
        <p:nvPicPr>
          <p:cNvPr id="10" name="Picture 9" descr="Chart&#10;&#10;Description automatically generated">
            <a:extLst>
              <a:ext uri="{FF2B5EF4-FFF2-40B4-BE49-F238E27FC236}">
                <a16:creationId xmlns:a16="http://schemas.microsoft.com/office/drawing/2014/main" id="{BDF8EEA6-1B86-402D-9FB3-589D0FAC30E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4369" y="4251516"/>
            <a:ext cx="3671895" cy="2447930"/>
          </a:xfrm>
          <a:prstGeom prst="rect">
            <a:avLst/>
          </a:prstGeom>
        </p:spPr>
      </p:pic>
    </p:spTree>
    <p:extLst>
      <p:ext uri="{BB962C8B-B14F-4D97-AF65-F5344CB8AC3E}">
        <p14:creationId xmlns:p14="http://schemas.microsoft.com/office/powerpoint/2010/main" val="3679195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49350-F48C-4171-8AAD-78097C5C2C45}"/>
              </a:ext>
            </a:extLst>
          </p:cNvPr>
          <p:cNvSpPr>
            <a:spLocks noGrp="1"/>
          </p:cNvSpPr>
          <p:nvPr>
            <p:ph type="title"/>
          </p:nvPr>
        </p:nvSpPr>
        <p:spPr>
          <a:xfrm>
            <a:off x="457200" y="685800"/>
            <a:ext cx="3276600" cy="1228028"/>
          </a:xfrm>
        </p:spPr>
        <p:txBody>
          <a:bodyPr/>
          <a:lstStyle/>
          <a:p>
            <a:r>
              <a:rPr lang="en-US" dirty="0"/>
              <a:t>Visualizing the MFCC for a multiple digits</a:t>
            </a:r>
          </a:p>
        </p:txBody>
      </p:sp>
      <p:sp>
        <p:nvSpPr>
          <p:cNvPr id="5" name="Content Placeholder 158">
            <a:extLst>
              <a:ext uri="{FF2B5EF4-FFF2-40B4-BE49-F238E27FC236}">
                <a16:creationId xmlns:a16="http://schemas.microsoft.com/office/drawing/2014/main" id="{4C886200-BAAB-4099-92C5-D62BEA220093}"/>
              </a:ext>
            </a:extLst>
          </p:cNvPr>
          <p:cNvSpPr>
            <a:spLocks noGrp="1"/>
          </p:cNvSpPr>
          <p:nvPr>
            <p:ph idx="1"/>
          </p:nvPr>
        </p:nvSpPr>
        <p:spPr>
          <a:xfrm>
            <a:off x="3829050" y="685800"/>
            <a:ext cx="4857750" cy="5492750"/>
          </a:xfrm>
        </p:spPr>
        <p:txBody>
          <a:bodyPr/>
          <a:lstStyle/>
          <a:p>
            <a:pPr lvl="3"/>
            <a:r>
              <a:rPr lang="en-US" dirty="0"/>
              <a:t>Now that we have seen multiple examples of the </a:t>
            </a:r>
            <a:r>
              <a:rPr lang="en-US" dirty="0" err="1"/>
              <a:t>cepstrum</a:t>
            </a:r>
            <a:r>
              <a:rPr lang="en-US" dirty="0"/>
              <a:t> of a single digit, we ought to consider how different digits appear to be. The </a:t>
            </a:r>
            <a:r>
              <a:rPr lang="en-US" dirty="0" err="1"/>
              <a:t>cepstrum</a:t>
            </a:r>
            <a:r>
              <a:rPr lang="en-US" dirty="0"/>
              <a:t> of each digit appears to be mostly different, with much of the characteristic being a part of MFCC 1 and 2.</a:t>
            </a:r>
          </a:p>
          <a:p>
            <a:pPr lvl="2"/>
            <a:endParaRPr lang="en-US" dirty="0"/>
          </a:p>
        </p:txBody>
      </p:sp>
      <p:pic>
        <p:nvPicPr>
          <p:cNvPr id="7" name="Picture 6" descr="Chart&#10;&#10;Description automatically generated">
            <a:extLst>
              <a:ext uri="{FF2B5EF4-FFF2-40B4-BE49-F238E27FC236}">
                <a16:creationId xmlns:a16="http://schemas.microsoft.com/office/drawing/2014/main" id="{D2D1CD5F-2A21-4687-90EE-CFE05983A7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53" y="1649186"/>
            <a:ext cx="2485551" cy="1657034"/>
          </a:xfrm>
          <a:prstGeom prst="rect">
            <a:avLst/>
          </a:prstGeom>
        </p:spPr>
      </p:pic>
      <p:pic>
        <p:nvPicPr>
          <p:cNvPr id="11" name="Picture 10" descr="Chart&#10;&#10;Description automatically generated">
            <a:extLst>
              <a:ext uri="{FF2B5EF4-FFF2-40B4-BE49-F238E27FC236}">
                <a16:creationId xmlns:a16="http://schemas.microsoft.com/office/drawing/2014/main" id="{6151225D-57C7-4AE2-83F6-93239AB50E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2553" y="1657846"/>
            <a:ext cx="2491958" cy="1661305"/>
          </a:xfrm>
          <a:prstGeom prst="rect">
            <a:avLst/>
          </a:prstGeom>
        </p:spPr>
      </p:pic>
      <p:pic>
        <p:nvPicPr>
          <p:cNvPr id="13" name="Picture 12" descr="Chart&#10;&#10;Description automatically generated">
            <a:extLst>
              <a:ext uri="{FF2B5EF4-FFF2-40B4-BE49-F238E27FC236}">
                <a16:creationId xmlns:a16="http://schemas.microsoft.com/office/drawing/2014/main" id="{9C99E4E8-594A-4D8A-A01E-2584BD47301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85418" y="1657846"/>
            <a:ext cx="2478968" cy="1652645"/>
          </a:xfrm>
          <a:prstGeom prst="rect">
            <a:avLst/>
          </a:prstGeom>
        </p:spPr>
      </p:pic>
      <p:pic>
        <p:nvPicPr>
          <p:cNvPr id="15" name="Picture 14" descr="Chart&#10;&#10;Description automatically generated">
            <a:extLst>
              <a:ext uri="{FF2B5EF4-FFF2-40B4-BE49-F238E27FC236}">
                <a16:creationId xmlns:a16="http://schemas.microsoft.com/office/drawing/2014/main" id="{85F159E8-08BF-4CFE-BBEB-2A83428323D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74589" y="1657846"/>
            <a:ext cx="2491958" cy="1661305"/>
          </a:xfrm>
          <a:prstGeom prst="rect">
            <a:avLst/>
          </a:prstGeom>
        </p:spPr>
      </p:pic>
      <p:pic>
        <p:nvPicPr>
          <p:cNvPr id="17" name="Picture 16" descr="Chart&#10;&#10;Description automatically generated">
            <a:extLst>
              <a:ext uri="{FF2B5EF4-FFF2-40B4-BE49-F238E27FC236}">
                <a16:creationId xmlns:a16="http://schemas.microsoft.com/office/drawing/2014/main" id="{548C0262-BA31-4262-964B-5F5A4EC1271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0346" y="3304086"/>
            <a:ext cx="2584485" cy="1722990"/>
          </a:xfrm>
          <a:prstGeom prst="rect">
            <a:avLst/>
          </a:prstGeom>
        </p:spPr>
      </p:pic>
      <p:pic>
        <p:nvPicPr>
          <p:cNvPr id="19" name="Picture 18" descr="Chart&#10;&#10;Description automatically generated">
            <a:extLst>
              <a:ext uri="{FF2B5EF4-FFF2-40B4-BE49-F238E27FC236}">
                <a16:creationId xmlns:a16="http://schemas.microsoft.com/office/drawing/2014/main" id="{4AA5D077-D65A-4E19-A9DA-7E0DF59CD48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05190" y="3306220"/>
            <a:ext cx="2581284" cy="1720856"/>
          </a:xfrm>
          <a:prstGeom prst="rect">
            <a:avLst/>
          </a:prstGeom>
        </p:spPr>
      </p:pic>
      <p:pic>
        <p:nvPicPr>
          <p:cNvPr id="21" name="Picture 20" descr="Chart&#10;&#10;Description automatically generated">
            <a:extLst>
              <a:ext uri="{FF2B5EF4-FFF2-40B4-BE49-F238E27FC236}">
                <a16:creationId xmlns:a16="http://schemas.microsoft.com/office/drawing/2014/main" id="{122F8116-4CD8-4A83-9EA1-F378872131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00034" y="3306220"/>
            <a:ext cx="2581284" cy="1720856"/>
          </a:xfrm>
          <a:prstGeom prst="rect">
            <a:avLst/>
          </a:prstGeom>
        </p:spPr>
      </p:pic>
      <p:pic>
        <p:nvPicPr>
          <p:cNvPr id="23" name="Picture 22" descr="Chart&#10;&#10;Description automatically generated">
            <a:extLst>
              <a:ext uri="{FF2B5EF4-FFF2-40B4-BE49-F238E27FC236}">
                <a16:creationId xmlns:a16="http://schemas.microsoft.com/office/drawing/2014/main" id="{CAC150A1-43C2-40D4-AA32-ABC2456020E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0345" y="5027076"/>
            <a:ext cx="2584485" cy="1722990"/>
          </a:xfrm>
          <a:prstGeom prst="rect">
            <a:avLst/>
          </a:prstGeom>
        </p:spPr>
      </p:pic>
      <p:pic>
        <p:nvPicPr>
          <p:cNvPr id="25" name="Picture 24" descr="Chart&#10;&#10;Description automatically generated">
            <a:extLst>
              <a:ext uri="{FF2B5EF4-FFF2-40B4-BE49-F238E27FC236}">
                <a16:creationId xmlns:a16="http://schemas.microsoft.com/office/drawing/2014/main" id="{30E681C1-B6B2-4A63-844B-C1B5D5E9CDF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405189" y="5014144"/>
            <a:ext cx="2603883" cy="1735921"/>
          </a:xfrm>
          <a:prstGeom prst="rect">
            <a:avLst/>
          </a:prstGeom>
        </p:spPr>
      </p:pic>
      <p:pic>
        <p:nvPicPr>
          <p:cNvPr id="27" name="Picture 26" descr="Chart&#10;&#10;Description automatically generated">
            <a:extLst>
              <a:ext uri="{FF2B5EF4-FFF2-40B4-BE49-F238E27FC236}">
                <a16:creationId xmlns:a16="http://schemas.microsoft.com/office/drawing/2014/main" id="{515D8C76-6345-47AF-B63A-20FE2CF3D14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800034" y="5005483"/>
            <a:ext cx="2584484" cy="1722989"/>
          </a:xfrm>
          <a:prstGeom prst="rect">
            <a:avLst/>
          </a:prstGeom>
        </p:spPr>
      </p:pic>
    </p:spTree>
    <p:extLst>
      <p:ext uri="{BB962C8B-B14F-4D97-AF65-F5344CB8AC3E}">
        <p14:creationId xmlns:p14="http://schemas.microsoft.com/office/powerpoint/2010/main" val="548456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MFCCs for the Model</a:t>
            </a:r>
          </a:p>
        </p:txBody>
      </p:sp>
      <p:pic>
        <p:nvPicPr>
          <p:cNvPr id="7" name="Picture 6" descr="Chart&#10;&#10;Description automatically generated">
            <a:extLst>
              <a:ext uri="{FF2B5EF4-FFF2-40B4-BE49-F238E27FC236}">
                <a16:creationId xmlns:a16="http://schemas.microsoft.com/office/drawing/2014/main" id="{090BE522-DE14-46D5-9CB1-E476FE46D7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438" y="3429000"/>
            <a:ext cx="3182052" cy="2121368"/>
          </a:xfrm>
          <a:prstGeom prst="rect">
            <a:avLst/>
          </a:prstGeom>
        </p:spPr>
      </p:pic>
      <p:pic>
        <p:nvPicPr>
          <p:cNvPr id="9" name="Picture 8" descr="Chart, scatter chart&#10;&#10;Description automatically generated">
            <a:extLst>
              <a:ext uri="{FF2B5EF4-FFF2-40B4-BE49-F238E27FC236}">
                <a16:creationId xmlns:a16="http://schemas.microsoft.com/office/drawing/2014/main" id="{CD4AB357-355C-4A48-93EB-5320E52E18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4836300"/>
            <a:ext cx="2939159" cy="1959439"/>
          </a:xfrm>
          <a:prstGeom prst="rect">
            <a:avLst/>
          </a:prstGeom>
        </p:spPr>
      </p:pic>
      <p:pic>
        <p:nvPicPr>
          <p:cNvPr id="11" name="Picture 10" descr="Chart, scatter chart&#10;&#10;Description automatically generated">
            <a:extLst>
              <a:ext uri="{FF2B5EF4-FFF2-40B4-BE49-F238E27FC236}">
                <a16:creationId xmlns:a16="http://schemas.microsoft.com/office/drawing/2014/main" id="{9DC7D642-1890-4633-9D06-445A5D271A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2733675"/>
            <a:ext cx="2939159" cy="1959439"/>
          </a:xfrm>
          <a:prstGeom prst="rect">
            <a:avLst/>
          </a:prstGeom>
        </p:spPr>
      </p:pic>
      <p:sp>
        <p:nvSpPr>
          <p:cNvPr id="15" name="Content Placeholder 158">
            <a:extLst>
              <a:ext uri="{FF2B5EF4-FFF2-40B4-BE49-F238E27FC236}">
                <a16:creationId xmlns:a16="http://schemas.microsoft.com/office/drawing/2014/main" id="{1336F822-CCC8-40F3-8CF5-5C63959F2933}"/>
              </a:ext>
            </a:extLst>
          </p:cNvPr>
          <p:cNvSpPr>
            <a:spLocks noGrp="1"/>
          </p:cNvSpPr>
          <p:nvPr>
            <p:ph idx="1"/>
          </p:nvPr>
        </p:nvSpPr>
        <p:spPr>
          <a:xfrm>
            <a:off x="3829050" y="685800"/>
            <a:ext cx="4857750" cy="5492750"/>
          </a:xfrm>
        </p:spPr>
        <p:txBody>
          <a:bodyPr/>
          <a:lstStyle/>
          <a:p>
            <a:pPr lvl="3"/>
            <a:r>
              <a:rPr lang="en-US" dirty="0"/>
              <a:t>One problem that slows down model training and reduces effectiveness is the curse of dimensionality. High dimensional data takes longer to process and in high dimensional spaces, the Euclidean distance between points becomes insignificant. Data density decreases, and meaningful relationships become difficult to learn. Thus, we perform a Principal Component Analysis (PCA) to aid us in feature selection. We see that the first 5 PCA vectors, which correlate highly to the first 5 MFCCs capture around 90% of the variation in the data. Thus we will use the first 5 MFCCs to model the data. Furthermore, comparing the first 2 MFCCs with the first 2 PCAs for digit 0, we find almost all of the data shape is preserved. </a:t>
            </a:r>
          </a:p>
          <a:p>
            <a:pPr lvl="2"/>
            <a:endParaRPr lang="en-US" dirty="0"/>
          </a:p>
        </p:txBody>
      </p:sp>
    </p:spTree>
    <p:extLst>
      <p:ext uri="{BB962C8B-B14F-4D97-AF65-F5344CB8AC3E}">
        <p14:creationId xmlns:p14="http://schemas.microsoft.com/office/powerpoint/2010/main" val="201458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3848100"/>
            <a:ext cx="4229100" cy="1695849"/>
          </a:xfrm>
        </p:spPr>
        <p:txBody>
          <a:bodyPr/>
          <a:lstStyle/>
          <a:p>
            <a:r>
              <a:rPr lang="en-US" dirty="0"/>
              <a:t>K Means GMM</a:t>
            </a:r>
          </a:p>
        </p:txBody>
      </p:sp>
      <p:graphicFrame>
        <p:nvGraphicFramePr>
          <p:cNvPr id="11" name="Table 10"/>
          <p:cNvGraphicFramePr>
            <a:graphicFrameLocks noGrp="1"/>
          </p:cNvGraphicFramePr>
          <p:nvPr>
            <p:extLst>
              <p:ext uri="{D42A27DB-BD31-4B8C-83A1-F6EECF244321}">
                <p14:modId xmlns:p14="http://schemas.microsoft.com/office/powerpoint/2010/main" val="1861660245"/>
              </p:ext>
            </p:extLst>
          </p:nvPr>
        </p:nvGraphicFramePr>
        <p:xfrm>
          <a:off x="5531485" y="4006850"/>
          <a:ext cx="1463040" cy="1463040"/>
        </p:xfrm>
        <a:graphic>
          <a:graphicData uri="http://schemas.openxmlformats.org/drawingml/2006/table">
            <a:tbl>
              <a:tblPr>
                <a:tableStyleId>{5C22544A-7EE6-4342-B048-85BDC9FD1C3A}</a:tableStyleId>
              </a:tblPr>
              <a:tblGrid>
                <a:gridCol w="1463040">
                  <a:extLst>
                    <a:ext uri="{9D8B030D-6E8A-4147-A177-3AD203B41FA5}">
                      <a16:colId xmlns:a16="http://schemas.microsoft.com/office/drawing/2014/main" val="20000"/>
                    </a:ext>
                  </a:extLst>
                </a:gridCol>
              </a:tblGrid>
              <a:tr h="265113">
                <a:tc>
                  <a:txBody>
                    <a:bodyPr/>
                    <a:lstStyle/>
                    <a:p>
                      <a:r>
                        <a:rPr lang="en-US" sz="1200" i="1" kern="100" spc="-50" baseline="0" dirty="0">
                          <a:solidFill>
                            <a:schemeClr val="tx2"/>
                          </a:solidFill>
                          <a:latin typeface="Corbel" panose="020B0503020204020204" pitchFamily="34" charset="0"/>
                        </a:rPr>
                        <a:t>Brief Explanation</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65113">
                <a:tc>
                  <a:txBody>
                    <a:bodyPr/>
                    <a:lstStyle/>
                    <a:p>
                      <a:r>
                        <a:rPr lang="en-US" sz="1200" i="1" kern="100" spc="-50" baseline="0" dirty="0">
                          <a:solidFill>
                            <a:schemeClr val="tx2"/>
                          </a:solidFill>
                          <a:latin typeface="Corbel" panose="020B0503020204020204" pitchFamily="34" charset="0"/>
                        </a:rPr>
                        <a:t>Cluster Determination</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65113">
                <a:tc>
                  <a:txBody>
                    <a:bodyPr/>
                    <a:lstStyle/>
                    <a:p>
                      <a:r>
                        <a:rPr lang="en-US" sz="1200" i="1" kern="100" spc="-50" baseline="0" dirty="0">
                          <a:solidFill>
                            <a:schemeClr val="tx2"/>
                          </a:solidFill>
                          <a:latin typeface="Corbel" panose="020B0503020204020204" pitchFamily="34" charset="0"/>
                        </a:rPr>
                        <a:t>Cluster Visualization</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65113">
                <a:tc>
                  <a:txBody>
                    <a:bodyPr/>
                    <a:lstStyle/>
                    <a:p>
                      <a:r>
                        <a:rPr lang="en-US" sz="1200" i="1" kern="100" spc="-50" baseline="0" dirty="0">
                          <a:solidFill>
                            <a:schemeClr val="tx2"/>
                          </a:solidFill>
                          <a:latin typeface="Corbel" panose="020B0503020204020204" pitchFamily="34" charset="0"/>
                        </a:rPr>
                        <a:t>GMM Determination</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25631496"/>
      </p:ext>
    </p:extLst>
  </p:cSld>
  <p:clrMapOvr>
    <a:masterClrMapping/>
  </p:clrMapOvr>
</p:sld>
</file>

<file path=ppt/theme/theme1.xml><?xml version="1.0" encoding="utf-8"?>
<a:theme xmlns:a="http://schemas.openxmlformats.org/drawingml/2006/main" name="Modern Swiss">
  <a:themeElements>
    <a:clrScheme name="Modern Swiss">
      <a:dk1>
        <a:sysClr val="windowText" lastClr="000000"/>
      </a:dk1>
      <a:lt1>
        <a:sysClr val="window" lastClr="FFFFFF"/>
      </a:lt1>
      <a:dk2>
        <a:srgbClr val="3C3D3E"/>
      </a:dk2>
      <a:lt2>
        <a:srgbClr val="999683"/>
      </a:lt2>
      <a:accent1>
        <a:srgbClr val="E34A06"/>
      </a:accent1>
      <a:accent2>
        <a:srgbClr val="31CCE8"/>
      </a:accent2>
      <a:accent3>
        <a:srgbClr val="C1C139"/>
      </a:accent3>
      <a:accent4>
        <a:srgbClr val="118E97"/>
      </a:accent4>
      <a:accent5>
        <a:srgbClr val="F9BD03"/>
      </a:accent5>
      <a:accent6>
        <a:srgbClr val="407026"/>
      </a:accent6>
      <a:hlink>
        <a:srgbClr val="3C3D3E"/>
      </a:hlink>
      <a:folHlink>
        <a:srgbClr val="999683"/>
      </a:folHlink>
    </a:clrScheme>
    <a:fontScheme name="Modern Swiss">
      <a:majorFont>
        <a:latin typeface="Arial"/>
        <a:ea typeface=""/>
        <a:cs typeface=""/>
      </a:majorFont>
      <a:minorFont>
        <a:latin typeface="Microsoft New Tai Lu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outerShdw dist="38100" dir="5400000" algn="t" rotWithShape="0">
            <a:schemeClr val="bg2">
              <a:alpha val="20000"/>
            </a:schemeClr>
          </a:outerShdw>
        </a:effectLst>
      </a:spPr>
      <a:bodyPr rtlCol="0" anchor="ctr"/>
      <a:lstStyle>
        <a:defPPr algn="ctr">
          <a:lnSpc>
            <a:spcPct val="95000"/>
          </a:lnSpc>
          <a:defRPr b="1" dirty="0" smtClean="0">
            <a:solidFill>
              <a:schemeClr val="tx2"/>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Modern Swiss">
      <a:dk1>
        <a:sysClr val="windowText" lastClr="000000"/>
      </a:dk1>
      <a:lt1>
        <a:sysClr val="window" lastClr="FFFFFF"/>
      </a:lt1>
      <a:dk2>
        <a:srgbClr val="3C3D3E"/>
      </a:dk2>
      <a:lt2>
        <a:srgbClr val="999683"/>
      </a:lt2>
      <a:accent1>
        <a:srgbClr val="E34A06"/>
      </a:accent1>
      <a:accent2>
        <a:srgbClr val="31CCE8"/>
      </a:accent2>
      <a:accent3>
        <a:srgbClr val="C1C139"/>
      </a:accent3>
      <a:accent4>
        <a:srgbClr val="118E97"/>
      </a:accent4>
      <a:accent5>
        <a:srgbClr val="F9BD03"/>
      </a:accent5>
      <a:accent6>
        <a:srgbClr val="407026"/>
      </a:accent6>
      <a:hlink>
        <a:srgbClr val="3C3D3E"/>
      </a:hlink>
      <a:folHlink>
        <a:srgbClr val="999683"/>
      </a:folHlink>
    </a:clrScheme>
    <a:fontScheme name="Modern Swiss">
      <a:majorFont>
        <a:latin typeface="Arial"/>
        <a:ea typeface=""/>
        <a:cs typeface=""/>
      </a:majorFont>
      <a:minorFont>
        <a:latin typeface="Microsoft New Tai Lu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odern Swiss">
      <a:dk1>
        <a:sysClr val="windowText" lastClr="000000"/>
      </a:dk1>
      <a:lt1>
        <a:sysClr val="window" lastClr="FFFFFF"/>
      </a:lt1>
      <a:dk2>
        <a:srgbClr val="3C3D3E"/>
      </a:dk2>
      <a:lt2>
        <a:srgbClr val="999683"/>
      </a:lt2>
      <a:accent1>
        <a:srgbClr val="E34A06"/>
      </a:accent1>
      <a:accent2>
        <a:srgbClr val="31CCE8"/>
      </a:accent2>
      <a:accent3>
        <a:srgbClr val="C1C139"/>
      </a:accent3>
      <a:accent4>
        <a:srgbClr val="118E97"/>
      </a:accent4>
      <a:accent5>
        <a:srgbClr val="F9BD03"/>
      </a:accent5>
      <a:accent6>
        <a:srgbClr val="407026"/>
      </a:accent6>
      <a:hlink>
        <a:srgbClr val="3C3D3E"/>
      </a:hlink>
      <a:folHlink>
        <a:srgbClr val="999683"/>
      </a:folHlink>
    </a:clrScheme>
    <a:fontScheme name="Modern Swiss">
      <a:majorFont>
        <a:latin typeface="Arial"/>
        <a:ea typeface=""/>
        <a:cs typeface=""/>
      </a:majorFont>
      <a:minorFont>
        <a:latin typeface="Microsoft New Tai Lu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1433</TotalTime>
  <Words>2611</Words>
  <Application>Microsoft Office PowerPoint</Application>
  <PresentationFormat>On-screen Show (4:3)</PresentationFormat>
  <Paragraphs>143</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Cambria Math</vt:lpstr>
      <vt:lpstr>Colonna MT</vt:lpstr>
      <vt:lpstr>Corbel</vt:lpstr>
      <vt:lpstr>Microsoft New Tai Lue</vt:lpstr>
      <vt:lpstr>Modern Swiss</vt:lpstr>
      <vt:lpstr>Predicting Spoken Digits</vt:lpstr>
      <vt:lpstr>Table of Contents</vt:lpstr>
      <vt:lpstr>Introduction</vt:lpstr>
      <vt:lpstr>Project Description</vt:lpstr>
      <vt:lpstr>Real Life Use Cases and Importance</vt:lpstr>
      <vt:lpstr>Visualizing the MFCC for a single digit</vt:lpstr>
      <vt:lpstr>Visualizing the MFCC for a multiple digits</vt:lpstr>
      <vt:lpstr>Selecting MFCCs for the Model</vt:lpstr>
      <vt:lpstr>K Means GMM</vt:lpstr>
      <vt:lpstr>What is K-Means? </vt:lpstr>
      <vt:lpstr>Determining the Number of Clusters</vt:lpstr>
      <vt:lpstr>What is a Gaussian Mixture Model?</vt:lpstr>
      <vt:lpstr>Visualizing the Clusters and the Mixture Model</vt:lpstr>
      <vt:lpstr>Expectation Maximization</vt:lpstr>
      <vt:lpstr>What is Expectation Maximization? </vt:lpstr>
      <vt:lpstr>How to Find Optimal Parameters? </vt:lpstr>
      <vt:lpstr>How to Find the Number of Components?</vt:lpstr>
      <vt:lpstr>Visualizing the Clusters and the Mixture Model</vt:lpstr>
      <vt:lpstr>Maximum Likelihood Estimation</vt:lpstr>
      <vt:lpstr>What is Maximum Likelihood Estimation (MLE)? </vt:lpstr>
      <vt:lpstr>Confusion Matrix</vt:lpstr>
      <vt:lpstr>Model Accuracy</vt:lpstr>
      <vt:lpstr>Conclusions</vt:lpstr>
      <vt:lpstr>Reflections on the Topics</vt:lpstr>
      <vt:lpstr>Collaborations</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Duarte;Inc. 2014</dc:creator>
  <cp:lastModifiedBy>Kevin Wen</cp:lastModifiedBy>
  <cp:revision>180</cp:revision>
  <cp:lastPrinted>2014-02-11T23:37:51Z</cp:lastPrinted>
  <dcterms:created xsi:type="dcterms:W3CDTF">2014-02-07T03:47:22Z</dcterms:created>
  <dcterms:modified xsi:type="dcterms:W3CDTF">2020-11-25T02:54:11Z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1166664</vt:lpwstr>
  </property>
  <property fmtid="{D5CDD505-2E9C-101B-9397-08002B2CF9AE}" pid="3" name="NXPowerLiteSettings">
    <vt:lpwstr>F980073804F000</vt:lpwstr>
  </property>
  <property fmtid="{D5CDD505-2E9C-101B-9397-08002B2CF9AE}" pid="4" name="NXPowerLiteVersion">
    <vt:lpwstr>D5.0.2</vt:lpwstr>
  </property>
</Properties>
</file>