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0" r:id="rId13"/>
    <p:sldId id="265" r:id="rId14"/>
  </p:sldIdLst>
  <p:sldSz cx="18288000" cy="10287000"/>
  <p:notesSz cx="6858000" cy="9144000"/>
  <p:embeddedFontLst>
    <p:embeddedFont>
      <p:font typeface="Monda" panose="02000503000000000000" pitchFamily="2" charset="0"/>
      <p:regular r:id="rId15"/>
    </p:embeddedFont>
    <p:embeddedFont>
      <p:font typeface="Monda Bold" panose="02000803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7" Type="http://schemas.openxmlformats.org/officeDocument/2006/relationships/image" Target="../media/image10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7" Type="http://schemas.openxmlformats.org/officeDocument/2006/relationships/image" Target="../media/image9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8.png" /><Relationship Id="rId5" Type="http://schemas.openxmlformats.org/officeDocument/2006/relationships/image" Target="../media/image5.svg" /><Relationship Id="rId4" Type="http://schemas.openxmlformats.org/officeDocument/2006/relationships/image" Target="../media/image4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svg" /><Relationship Id="rId5" Type="http://schemas.openxmlformats.org/officeDocument/2006/relationships/image" Target="../media/image4.png" /><Relationship Id="rId4" Type="http://schemas.openxmlformats.org/officeDocument/2006/relationships/image" Target="../media/image3.sv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85800" y="0"/>
            <a:ext cx="201168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85527" y="6580614"/>
            <a:ext cx="9092473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u="sng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By THE DEBUGGERS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JEEL SHAH 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HADI BHOJANI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HARD PATEL</a:t>
            </a:r>
          </a:p>
          <a:p>
            <a:pPr algn="r">
              <a:lnSpc>
                <a:spcPct val="150000"/>
              </a:lnSpc>
            </a:pPr>
            <a:r>
              <a:rPr lang="en-US" sz="2400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SWAYAM PATEL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61654" y="2498147"/>
            <a:ext cx="13461128" cy="37131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sz="96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COASTAL THREAT ALERT SYSTEM</a:t>
            </a:r>
            <a:endParaRPr lang="en-US" sz="13800" b="1" dirty="0">
              <a:solidFill>
                <a:srgbClr val="002B58"/>
              </a:solidFill>
              <a:latin typeface="Monda Bold"/>
              <a:ea typeface="Monda Bold"/>
              <a:cs typeface="Monda Bold"/>
              <a:sym typeface="Monda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BA694-223B-B558-8EA0-9995B1E13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B2626C5-7EC7-6CF4-16FF-A8A590E7DFD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r>
              <a:rPr lang="en-US" dirty="0"/>
              <a:t>\</a:t>
            </a:r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B4ADF69-7F47-918C-0582-B72A3679EA82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094A521-7F90-36D2-A574-A934BE574DD4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B1CF5C6-BA01-BC48-6628-C47BBDDC38C3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95492A8-3A2A-7F6C-B70E-0B873652E796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8592577-0A6E-A940-5CF6-B98CC8B3AB62}"/>
              </a:ext>
            </a:extLst>
          </p:cNvPr>
          <p:cNvSpPr txBox="1"/>
          <p:nvPr/>
        </p:nvSpPr>
        <p:spPr>
          <a:xfrm>
            <a:off x="2500878" y="1357807"/>
            <a:ext cx="15544800" cy="13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Impact &amp; Benefits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0730D1-FF19-CCE8-4161-6B8848CEA117}"/>
              </a:ext>
            </a:extLst>
          </p:cNvPr>
          <p:cNvSpPr txBox="1"/>
          <p:nvPr/>
        </p:nvSpPr>
        <p:spPr>
          <a:xfrm>
            <a:off x="2971800" y="3238500"/>
            <a:ext cx="1202174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🌍 </a:t>
            </a:r>
            <a:r>
              <a:rPr lang="en-IN" sz="2800" b="1" dirty="0"/>
              <a:t>Environmental Protection</a:t>
            </a:r>
            <a:endParaRPr lang="en-IN" sz="2800" dirty="0"/>
          </a:p>
          <a:p>
            <a:r>
              <a:rPr lang="en-IN" sz="2800" dirty="0"/>
              <a:t>Safeguards coastal ecosystems, mangroves, seagrass beds</a:t>
            </a:r>
          </a:p>
          <a:p>
            <a:endParaRPr lang="en-IN" sz="2800" dirty="0"/>
          </a:p>
          <a:p>
            <a:r>
              <a:rPr lang="en-IN" sz="2800" dirty="0"/>
              <a:t>🚨 </a:t>
            </a:r>
            <a:r>
              <a:rPr lang="en-IN" sz="2800" b="1" dirty="0"/>
              <a:t>Disaster Preparedness</a:t>
            </a:r>
            <a:endParaRPr lang="en-IN" sz="2800" dirty="0"/>
          </a:p>
          <a:p>
            <a:r>
              <a:rPr lang="en-IN" sz="2800" dirty="0"/>
              <a:t>Timely alerts save lives &amp; reduce property loss</a:t>
            </a:r>
          </a:p>
          <a:p>
            <a:endParaRPr lang="en-IN" sz="2800" dirty="0"/>
          </a:p>
          <a:p>
            <a:r>
              <a:rPr lang="en-IN" sz="2800" dirty="0"/>
              <a:t>📊 </a:t>
            </a:r>
            <a:r>
              <a:rPr lang="en-IN" sz="2800" b="1" dirty="0"/>
              <a:t>Data-Driven Governance</a:t>
            </a:r>
            <a:endParaRPr lang="en-IN" sz="2800" dirty="0"/>
          </a:p>
          <a:p>
            <a:r>
              <a:rPr lang="en-IN" sz="2800" dirty="0"/>
              <a:t>Authorities can act based on real evidence &amp; forecasts</a:t>
            </a:r>
          </a:p>
          <a:p>
            <a:endParaRPr lang="en-IN" sz="2800" dirty="0"/>
          </a:p>
          <a:p>
            <a:r>
              <a:rPr lang="en-IN" sz="2800" dirty="0"/>
              <a:t>🤝 </a:t>
            </a:r>
            <a:r>
              <a:rPr lang="en-IN" sz="2800" b="1" dirty="0"/>
              <a:t>Community Resilience</a:t>
            </a:r>
            <a:endParaRPr lang="en-IN" sz="2800" dirty="0"/>
          </a:p>
          <a:p>
            <a:r>
              <a:rPr lang="en-IN" sz="2800" dirty="0"/>
              <a:t>Fishermen, coastal residents get early alerts, reducing vulnerability</a:t>
            </a:r>
          </a:p>
          <a:p>
            <a:endParaRPr lang="en-IN" sz="2800" dirty="0"/>
          </a:p>
          <a:p>
            <a:r>
              <a:rPr lang="en-IN" sz="2800" dirty="0"/>
              <a:t>✅ </a:t>
            </a:r>
            <a:r>
              <a:rPr lang="en-IN" sz="2800" b="1" dirty="0"/>
              <a:t>Scalable &amp; Adaptable</a:t>
            </a:r>
            <a:endParaRPr lang="en-IN" sz="2800" dirty="0"/>
          </a:p>
          <a:p>
            <a:r>
              <a:rPr lang="en-IN" sz="2800" dirty="0"/>
              <a:t>Can expand from local to global level</a:t>
            </a:r>
          </a:p>
          <a:p>
            <a:r>
              <a:rPr lang="en-IN" sz="2800" dirty="0"/>
              <a:t>Modular: start with storms → add pollution → add illegal activities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9431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A3EE7-C496-7502-469D-9DEECDDC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3C1FD99-3139-279A-5AFE-26B46469A49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r>
              <a:rPr lang="en-US" dirty="0"/>
              <a:t>\</a:t>
            </a:r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DBDB4B4-2752-B133-CF3A-EF2E19880624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1E11E29-FD84-5A76-FA26-88A435594AD2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E3AE0F0-F369-E710-A954-CA5E73B06540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57FCDD8-820C-7E0E-C0D5-3554D846374B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FC1C4F7-94B9-2D5D-1BF3-F078CE7C2448}"/>
              </a:ext>
            </a:extLst>
          </p:cNvPr>
          <p:cNvSpPr txBox="1"/>
          <p:nvPr/>
        </p:nvSpPr>
        <p:spPr>
          <a:xfrm>
            <a:off x="2133600" y="1357807"/>
            <a:ext cx="15912078" cy="1284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54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Conclusion: Why Our Solution Matters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8ECC7E-2748-0061-1C20-5E45E2899ED3}"/>
              </a:ext>
            </a:extLst>
          </p:cNvPr>
          <p:cNvSpPr txBox="1"/>
          <p:nvPr/>
        </p:nvSpPr>
        <p:spPr>
          <a:xfrm>
            <a:off x="1447800" y="3344397"/>
            <a:ext cx="1522627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🚨 </a:t>
            </a:r>
            <a:r>
              <a:rPr lang="en-IN" sz="3600" b="1" dirty="0"/>
              <a:t>Early Detection Saves Lives</a:t>
            </a:r>
            <a:r>
              <a:rPr lang="en-IN" sz="3600" dirty="0"/>
              <a:t> – Alerts before disasters strike.</a:t>
            </a:r>
          </a:p>
          <a:p>
            <a:endParaRPr lang="en-IN" sz="3600" dirty="0"/>
          </a:p>
          <a:p>
            <a:r>
              <a:rPr lang="en-IN" sz="3600" dirty="0"/>
              <a:t>🌍 </a:t>
            </a:r>
            <a:r>
              <a:rPr lang="en-IN" sz="3600" b="1" dirty="0"/>
              <a:t>Protects Blue Carbon</a:t>
            </a:r>
            <a:r>
              <a:rPr lang="en-IN" sz="3600" dirty="0"/>
              <a:t> – Safeguards mangroves, seagrass &amp; 	climate.</a:t>
            </a:r>
          </a:p>
          <a:p>
            <a:endParaRPr lang="en-IN" sz="3600" dirty="0"/>
          </a:p>
          <a:p>
            <a:r>
              <a:rPr lang="en-IN" sz="3600" dirty="0"/>
              <a:t>📊 </a:t>
            </a:r>
            <a:r>
              <a:rPr lang="en-IN" sz="3600" b="1" dirty="0"/>
              <a:t>Data-Driven Decisions</a:t>
            </a:r>
            <a:r>
              <a:rPr lang="en-IN" sz="3600" dirty="0"/>
              <a:t> – Real-time dashboards for authorities.</a:t>
            </a:r>
          </a:p>
          <a:p>
            <a:endParaRPr lang="en-IN" sz="3600" dirty="0"/>
          </a:p>
          <a:p>
            <a:r>
              <a:rPr lang="en-IN" sz="3600" dirty="0"/>
              <a:t>🤝 </a:t>
            </a:r>
            <a:r>
              <a:rPr lang="en-IN" sz="3600" b="1" dirty="0"/>
              <a:t>Tech + Community</a:t>
            </a:r>
            <a:r>
              <a:rPr lang="en-IN" sz="3600" dirty="0"/>
              <a:t> – AI/ML &amp; IoT directly benefit coastal people.</a:t>
            </a:r>
          </a:p>
          <a:p>
            <a:endParaRPr lang="en-IN" sz="3600" dirty="0"/>
          </a:p>
          <a:p>
            <a:r>
              <a:rPr lang="en-IN" sz="3600" dirty="0"/>
              <a:t>🔄 </a:t>
            </a:r>
            <a:r>
              <a:rPr lang="en-IN" sz="3600" b="1" dirty="0"/>
              <a:t>Scalable &amp; Adaptable</a:t>
            </a:r>
            <a:r>
              <a:rPr lang="en-IN" sz="3600" dirty="0"/>
              <a:t> – Expandable to multiple threats, global use.</a:t>
            </a:r>
          </a:p>
          <a:p>
            <a:endParaRPr lang="en-IN" sz="3600" dirty="0"/>
          </a:p>
          <a:p>
            <a:r>
              <a:rPr lang="en-IN" sz="3600" dirty="0"/>
              <a:t>💡 </a:t>
            </a:r>
            <a:r>
              <a:rPr lang="en-IN" sz="3600" b="1" dirty="0"/>
              <a:t>Hackathon Value</a:t>
            </a:r>
            <a:r>
              <a:rPr lang="en-IN" sz="3600" dirty="0"/>
              <a:t> – Innovative, impactful, and interdisciplinary.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12358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55F2C-635E-620B-CD2D-C6AD39DAA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E4A7733-CF05-9A16-060B-C2B5F78DE0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8BDBD0B-780D-78D1-7006-902903416977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D445A94-E144-A619-8E6C-644B30732C53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C577E3E-126B-E32A-C859-2E6DB02E94A7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04A8A21-2DDA-B720-DBDC-DA6C90A1FD6B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5D002-79E9-B7AC-33A8-BEB2BE2F82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64108"/>
            <a:ext cx="8641097" cy="99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18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43480" y="4136923"/>
            <a:ext cx="12801040" cy="1813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sz="106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94456" y="4355640"/>
            <a:ext cx="11699089" cy="3891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 Project overview &amp; goals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File structure and requirements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How the single-file MVP works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Key code sections explained (synthetic data, ML, alerting, API)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How to run and demo</a:t>
            </a:r>
          </a:p>
          <a:p>
            <a:pPr algn="ctr">
              <a:lnSpc>
                <a:spcPts val="4555"/>
              </a:lnSpc>
            </a:pPr>
            <a:endParaRPr lang="en-US" sz="3253" dirty="0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07884" y="2019300"/>
            <a:ext cx="9672231" cy="1415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8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200" y="-9831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07884" y="2272243"/>
            <a:ext cx="11541715" cy="13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PROJECT OVERVIEW</a:t>
            </a:r>
          </a:p>
        </p:txBody>
      </p:sp>
      <p:sp>
        <p:nvSpPr>
          <p:cNvPr id="8" name="Freeform 8"/>
          <p:cNvSpPr/>
          <p:nvPr/>
        </p:nvSpPr>
        <p:spPr>
          <a:xfrm>
            <a:off x="3467601" y="4119724"/>
            <a:ext cx="980313" cy="801406"/>
          </a:xfrm>
          <a:custGeom>
            <a:avLst/>
            <a:gdLst/>
            <a:ahLst/>
            <a:cxnLst/>
            <a:rect l="l" t="t" r="r" b="b"/>
            <a:pathLst>
              <a:path w="980313" h="801406">
                <a:moveTo>
                  <a:pt x="0" y="0"/>
                </a:moveTo>
                <a:lnTo>
                  <a:pt x="980313" y="0"/>
                </a:lnTo>
                <a:lnTo>
                  <a:pt x="980313" y="801406"/>
                </a:lnTo>
                <a:lnTo>
                  <a:pt x="0" y="8014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787530" y="4062574"/>
            <a:ext cx="11541715" cy="3891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3600" dirty="0"/>
              <a:t>Real-time early warning for coastal threats: storm surge, erosion, pollution</a:t>
            </a:r>
          </a:p>
          <a:p>
            <a:r>
              <a:rPr lang="en-IN" sz="3600" dirty="0"/>
              <a:t>MVP runs a simulated sensor stream + anomaly detection + alerts (SMS optional)</a:t>
            </a:r>
          </a:p>
          <a:p>
            <a:r>
              <a:rPr lang="en-IN" sz="3600" dirty="0"/>
              <a:t>Target users: disaster managers, local authorities, fisherfolk, NGOs</a:t>
            </a:r>
          </a:p>
          <a:p>
            <a:pPr algn="l">
              <a:lnSpc>
                <a:spcPts val="4555"/>
              </a:lnSpc>
            </a:pPr>
            <a:endParaRPr lang="en-US" sz="3253" dirty="0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3467601" y="6230498"/>
            <a:ext cx="980313" cy="801406"/>
          </a:xfrm>
          <a:custGeom>
            <a:avLst/>
            <a:gdLst/>
            <a:ahLst/>
            <a:cxnLst/>
            <a:rect l="l" t="t" r="r" b="b"/>
            <a:pathLst>
              <a:path w="980313" h="801406">
                <a:moveTo>
                  <a:pt x="0" y="0"/>
                </a:moveTo>
                <a:lnTo>
                  <a:pt x="980313" y="0"/>
                </a:lnTo>
                <a:lnTo>
                  <a:pt x="980313" y="801405"/>
                </a:lnTo>
                <a:lnTo>
                  <a:pt x="0" y="8014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0380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07884" y="1181100"/>
            <a:ext cx="9672231" cy="1415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8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TOOLS</a:t>
            </a:r>
            <a:endParaRPr lang="en-US" sz="8034" b="1" dirty="0">
              <a:solidFill>
                <a:srgbClr val="002B58"/>
              </a:solidFill>
              <a:latin typeface="Monda Bold"/>
              <a:ea typeface="Monda Bold"/>
              <a:cs typeface="Monda Bold"/>
              <a:sym typeface="Monda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300509" y="2953695"/>
            <a:ext cx="12006291" cy="46535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85800" marR="0" lvl="0" indent="-685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Python </a:t>
            </a:r>
          </a:p>
          <a:p>
            <a:pPr marL="685800" marR="0" lvl="0" indent="-685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Dependencies: </a:t>
            </a:r>
            <a:r>
              <a:rPr kumimoji="0" lang="en-IN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fastapi</a:t>
            </a: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N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uvicorn</a:t>
            </a: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scikit-learn, </a:t>
            </a:r>
            <a:r>
              <a:rPr kumimoji="0" lang="en-IN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numpy</a:t>
            </a:r>
            <a:endParaRPr kumimoji="0" lang="en-IN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685800" marR="0" lvl="0" indent="-685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Optional: </a:t>
            </a:r>
            <a:r>
              <a:rPr kumimoji="0" lang="en-IN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twilio</a:t>
            </a: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(for SMS)</a:t>
            </a:r>
          </a:p>
          <a:p>
            <a:pPr marL="685800" marR="0" lvl="0" indent="-6858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with: </a:t>
            </a:r>
            <a:r>
              <a:rPr kumimoji="0" lang="en-IN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uvicorn</a:t>
            </a: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main:app</a:t>
            </a:r>
            <a:r>
              <a:rPr kumimoji="0" lang="en-I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--reload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307884" y="1333500"/>
            <a:ext cx="9672231" cy="13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High-level Flow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24200" y="3109506"/>
            <a:ext cx="12626769" cy="5286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4555"/>
              </a:lnSpc>
              <a:buAutoNum type="arabicParenR"/>
            </a:pPr>
            <a:r>
              <a:rPr lang="en-US" sz="3253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Synthetic historical data → train </a:t>
            </a:r>
            <a:r>
              <a:rPr lang="en-US" sz="3253" dirty="0" err="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IsolationForest</a:t>
            </a:r>
            <a:r>
              <a:rPr lang="en-US" sz="3253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</a:p>
          <a:p>
            <a:pPr algn="l">
              <a:lnSpc>
                <a:spcPts val="4555"/>
              </a:lnSpc>
            </a:pPr>
            <a:r>
              <a:rPr lang="en-US" sz="3253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(ML anomaly detector)</a:t>
            </a:r>
          </a:p>
          <a:p>
            <a:pPr algn="l">
              <a:lnSpc>
                <a:spcPts val="4555"/>
              </a:lnSpc>
            </a:pPr>
            <a:r>
              <a:rPr lang="en-US" sz="3253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2) Background thread simulates sensor readings (tide, wind, pollution)</a:t>
            </a:r>
          </a:p>
          <a:p>
            <a:pPr algn="l">
              <a:lnSpc>
                <a:spcPts val="4555"/>
              </a:lnSpc>
            </a:pPr>
            <a:r>
              <a:rPr lang="en-US" sz="3253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3) Each reading -&gt; model + simple threshold checks → decide anomaly</a:t>
            </a:r>
          </a:p>
          <a:p>
            <a:pPr algn="l">
              <a:lnSpc>
                <a:spcPts val="4555"/>
              </a:lnSpc>
            </a:pPr>
            <a:r>
              <a:rPr lang="en-US" sz="3253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4) If alert -&gt; add to in-memory alerts list and optionally send SMS</a:t>
            </a:r>
          </a:p>
          <a:p>
            <a:pPr algn="l">
              <a:lnSpc>
                <a:spcPts val="4555"/>
              </a:lnSpc>
            </a:pPr>
            <a:r>
              <a:rPr lang="en-US" sz="3253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5) </a:t>
            </a:r>
            <a:r>
              <a:rPr lang="en-US" sz="3253" dirty="0" err="1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FastAPI</a:t>
            </a:r>
            <a:r>
              <a:rPr lang="en-US" sz="3253" dirty="0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endpoints serve dashboard HTML, /data, /alerts</a:t>
            </a:r>
          </a:p>
        </p:txBody>
      </p:sp>
      <p:sp>
        <p:nvSpPr>
          <p:cNvPr id="9" name="Freeform 9"/>
          <p:cNvSpPr/>
          <p:nvPr/>
        </p:nvSpPr>
        <p:spPr>
          <a:xfrm>
            <a:off x="2317854" y="3106096"/>
            <a:ext cx="587071" cy="650760"/>
          </a:xfrm>
          <a:custGeom>
            <a:avLst/>
            <a:gdLst/>
            <a:ahLst/>
            <a:cxnLst/>
            <a:rect l="l" t="t" r="r" b="b"/>
            <a:pathLst>
              <a:path w="587071" h="650760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307884" y="1866900"/>
            <a:ext cx="9672231" cy="138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Proposed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67FA2-B3E8-50C1-5835-758C099F11E7}"/>
              </a:ext>
            </a:extLst>
          </p:cNvPr>
          <p:cNvSpPr txBox="1"/>
          <p:nvPr/>
        </p:nvSpPr>
        <p:spPr>
          <a:xfrm>
            <a:off x="2667000" y="3723603"/>
            <a:ext cx="1203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atin typeface="Arial" panose="020B0604020202020204" pitchFamily="34" charset="0"/>
              </a:rPr>
              <a:t>Data Integration</a:t>
            </a:r>
            <a:r>
              <a:rPr lang="en-US" altLang="en-US" sz="3200" dirty="0">
                <a:latin typeface="Arial" panose="020B0604020202020204" pitchFamily="34" charset="0"/>
              </a:rPr>
              <a:t>: Collect info from physical sensors (tide gauges, weather stations), satellites, and historical records.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atin typeface="Arial" panose="020B0604020202020204" pitchFamily="34" charset="0"/>
              </a:rPr>
              <a:t>AI/ML Analysis</a:t>
            </a:r>
            <a:r>
              <a:rPr lang="en-US" altLang="en-US" sz="3200" dirty="0">
                <a:latin typeface="Arial" panose="020B0604020202020204" pitchFamily="34" charset="0"/>
              </a:rPr>
              <a:t>: Spot anomalies &amp; patterns (e.g., unusual tide spikes, water discoloration from algae, pollution signals).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latin typeface="Arial" panose="020B0604020202020204" pitchFamily="34" charset="0"/>
              </a:rPr>
              <a:t>Multi-Channel Alerts</a:t>
            </a:r>
            <a:r>
              <a:rPr lang="en-US" altLang="en-US" sz="3200" dirty="0">
                <a:latin typeface="Arial" panose="020B0604020202020204" pitchFamily="34" charset="0"/>
              </a:rPr>
              <a:t>: Send timely warnings through: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SMS 📱 (for fishermen &amp; coastal residents)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Mobile App Notifications 🔔 (real-time push alerts)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Web Dashboards 📊 (for authorities &amp; decision makers)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90801" y="3205858"/>
            <a:ext cx="14782800" cy="720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/>
              <a:t>1. Data Collection</a:t>
            </a:r>
            <a:endParaRPr lang="en-US" sz="3600" dirty="0"/>
          </a:p>
          <a:p>
            <a:r>
              <a:rPr lang="en-US" sz="3600" dirty="0"/>
              <a:t>Real-time sensor data: Tide gauges, weather stations, water quality sensors</a:t>
            </a:r>
          </a:p>
          <a:p>
            <a:endParaRPr lang="en-US" sz="3600" dirty="0"/>
          </a:p>
          <a:p>
            <a:r>
              <a:rPr lang="en-IN" sz="3600" b="1" dirty="0"/>
              <a:t>2. Data Processing &amp; Storage</a:t>
            </a:r>
            <a:endParaRPr lang="en-IN" sz="3600" dirty="0"/>
          </a:p>
          <a:p>
            <a:r>
              <a:rPr lang="en-IN" sz="3600" dirty="0"/>
              <a:t>Cloud-based database (e.g., AWS, Azure, GCP)</a:t>
            </a:r>
          </a:p>
          <a:p>
            <a:endParaRPr lang="en-IN" sz="3600" dirty="0"/>
          </a:p>
          <a:p>
            <a:r>
              <a:rPr lang="fr-FR" sz="3600" b="1" dirty="0"/>
              <a:t>3. AI/ML </a:t>
            </a:r>
            <a:r>
              <a:rPr lang="fr-FR" sz="3600" b="1" dirty="0" err="1"/>
              <a:t>Analysis</a:t>
            </a:r>
            <a:endParaRPr lang="fr-FR" sz="3600" dirty="0"/>
          </a:p>
          <a:p>
            <a:r>
              <a:rPr lang="fr-FR" sz="3600" dirty="0" err="1"/>
              <a:t>Anomaly</a:t>
            </a:r>
            <a:r>
              <a:rPr lang="fr-FR" sz="3600" dirty="0"/>
              <a:t> </a:t>
            </a:r>
            <a:r>
              <a:rPr lang="fr-FR" sz="3600" dirty="0" err="1"/>
              <a:t>Detection</a:t>
            </a:r>
            <a:r>
              <a:rPr lang="fr-FR" sz="3600" dirty="0"/>
              <a:t> (Isolation Forest, Z-score, etc.)</a:t>
            </a:r>
          </a:p>
          <a:p>
            <a:endParaRPr lang="fr-FR" sz="3600" dirty="0"/>
          </a:p>
          <a:p>
            <a:r>
              <a:rPr lang="en-US" sz="3600" b="1" dirty="0"/>
              <a:t>4. Alerts &amp; Visualization</a:t>
            </a:r>
            <a:endParaRPr lang="en-US" sz="3600" dirty="0"/>
          </a:p>
          <a:p>
            <a:r>
              <a:rPr lang="en-US" sz="3600" dirty="0"/>
              <a:t>SMS &amp; app notifications</a:t>
            </a:r>
          </a:p>
          <a:p>
            <a:r>
              <a:rPr lang="en-US" sz="3600" dirty="0"/>
              <a:t>Real-time dashboard with:</a:t>
            </a:r>
          </a:p>
          <a:p>
            <a:endParaRPr lang="en-US" sz="3600" dirty="0"/>
          </a:p>
        </p:txBody>
      </p:sp>
      <p:sp>
        <p:nvSpPr>
          <p:cNvPr id="8" name="TextBox 8"/>
          <p:cNvSpPr txBox="1"/>
          <p:nvPr/>
        </p:nvSpPr>
        <p:spPr>
          <a:xfrm>
            <a:off x="4455825" y="1498328"/>
            <a:ext cx="10322516" cy="13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System Architecture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r>
              <a:rPr lang="en-US" dirty="0"/>
              <a:t>\</a:t>
            </a:r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00878" y="1357807"/>
            <a:ext cx="15544800" cy="13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STEP BY STEP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44746-2F70-1CCF-4278-A4006AECEE82}"/>
              </a:ext>
            </a:extLst>
          </p:cNvPr>
          <p:cNvSpPr txBox="1"/>
          <p:nvPr/>
        </p:nvSpPr>
        <p:spPr>
          <a:xfrm>
            <a:off x="1447800" y="3238500"/>
            <a:ext cx="14706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1️⃣ Define Scope</a:t>
            </a:r>
            <a:endParaRPr lang="en-IN" sz="3200" dirty="0"/>
          </a:p>
          <a:p>
            <a:r>
              <a:rPr lang="en-IN" sz="3200" dirty="0"/>
              <a:t>Start small: e.g., only detect </a:t>
            </a:r>
            <a:r>
              <a:rPr lang="en-IN" sz="3200" b="1" dirty="0"/>
              <a:t>storm surges</a:t>
            </a:r>
            <a:r>
              <a:rPr lang="en-IN" sz="3200" dirty="0"/>
              <a:t> first, then add pollution &amp; algal blooms.</a:t>
            </a:r>
          </a:p>
          <a:p>
            <a:endParaRPr lang="en-IN" sz="3200" dirty="0"/>
          </a:p>
          <a:p>
            <a:r>
              <a:rPr lang="en-IN" sz="3200" b="1" dirty="0"/>
              <a:t>2️⃣ Collect Data</a:t>
            </a:r>
            <a:endParaRPr lang="en-IN" sz="3200" dirty="0"/>
          </a:p>
          <a:p>
            <a:r>
              <a:rPr lang="en-IN" sz="3200" dirty="0"/>
              <a:t>Use open APIs: NOAA, NASA </a:t>
            </a:r>
            <a:r>
              <a:rPr lang="en-IN" sz="3200" dirty="0" err="1"/>
              <a:t>EarthData</a:t>
            </a:r>
            <a:r>
              <a:rPr lang="en-IN" sz="3200" dirty="0"/>
              <a:t>, Copernicus satellites</a:t>
            </a:r>
          </a:p>
          <a:p>
            <a:r>
              <a:rPr lang="en-IN" sz="3200" dirty="0"/>
              <a:t>Download historical climate &amp; tide datasets</a:t>
            </a:r>
          </a:p>
          <a:p>
            <a:endParaRPr lang="en-IN" sz="3200" dirty="0"/>
          </a:p>
          <a:p>
            <a:r>
              <a:rPr lang="en-IN" sz="3200" b="1" dirty="0"/>
              <a:t>3️⃣ Build Data Pipeline</a:t>
            </a:r>
            <a:endParaRPr lang="en-IN" sz="3200" dirty="0"/>
          </a:p>
          <a:p>
            <a:r>
              <a:rPr lang="en-IN" sz="3200" dirty="0"/>
              <a:t>Write scripts to fetch &amp; clean data</a:t>
            </a:r>
          </a:p>
          <a:p>
            <a:r>
              <a:rPr lang="en-IN" sz="3200" dirty="0"/>
              <a:t>Store in structured database</a:t>
            </a:r>
          </a:p>
          <a:p>
            <a:endParaRPr lang="en-IN" sz="3200" dirty="0"/>
          </a:p>
          <a:p>
            <a:r>
              <a:rPr lang="en-IN" sz="3200" b="1" dirty="0"/>
              <a:t>4️⃣ Train AI/ML Models</a:t>
            </a:r>
            <a:endParaRPr lang="en-IN" sz="3200" dirty="0"/>
          </a:p>
          <a:p>
            <a:r>
              <a:rPr lang="en-IN" sz="3200" dirty="0"/>
              <a:t>Detect anomalies (sudden sea rise, unusual water readings)</a:t>
            </a:r>
          </a:p>
          <a:p>
            <a:r>
              <a:rPr lang="en-IN" sz="3200" dirty="0"/>
              <a:t>Forecast future risks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3A5F-6A60-2215-C7C9-21DD756ED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3602532-7F24-7D65-2562-8DF087ADE08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r>
              <a:rPr lang="en-US" dirty="0"/>
              <a:t>\</a:t>
            </a:r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B32ACEF-31C4-C149-560D-374D853802AB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F096263-DAB1-57D6-F124-AF0EECBBE860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E781996-588C-9E23-2871-CD6CF937EB48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F284E97-523D-9816-50FB-6CEE2059212B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67280D5-0DCA-AD38-7F3D-8D957F7B9E1B}"/>
              </a:ext>
            </a:extLst>
          </p:cNvPr>
          <p:cNvSpPr txBox="1"/>
          <p:nvPr/>
        </p:nvSpPr>
        <p:spPr>
          <a:xfrm>
            <a:off x="2500878" y="1357807"/>
            <a:ext cx="15544800" cy="13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STEP BY STEP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CE4F4-32A6-30ED-EBEC-1E817B860510}"/>
              </a:ext>
            </a:extLst>
          </p:cNvPr>
          <p:cNvSpPr txBox="1"/>
          <p:nvPr/>
        </p:nvSpPr>
        <p:spPr>
          <a:xfrm>
            <a:off x="3657600" y="3238500"/>
            <a:ext cx="113359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5️⃣ Develop Alert System</a:t>
            </a:r>
            <a:endParaRPr lang="en-IN" sz="3200" dirty="0"/>
          </a:p>
          <a:p>
            <a:r>
              <a:rPr lang="en-IN" sz="3200" dirty="0"/>
              <a:t>Use APIs like </a:t>
            </a:r>
            <a:r>
              <a:rPr lang="en-IN" sz="3200" b="1" dirty="0"/>
              <a:t>Twilio</a:t>
            </a:r>
            <a:r>
              <a:rPr lang="en-IN" sz="3200" dirty="0"/>
              <a:t> (SMS), </a:t>
            </a:r>
            <a:r>
              <a:rPr lang="en-IN" sz="3200" b="1" dirty="0"/>
              <a:t>Firebase</a:t>
            </a:r>
            <a:r>
              <a:rPr lang="en-IN" sz="3200" dirty="0"/>
              <a:t> (push notifications)</a:t>
            </a:r>
          </a:p>
          <a:p>
            <a:r>
              <a:rPr lang="en-IN" sz="3200" dirty="0"/>
              <a:t>Connect triggers to alerts</a:t>
            </a:r>
          </a:p>
          <a:p>
            <a:endParaRPr lang="en-IN" sz="3200" dirty="0"/>
          </a:p>
          <a:p>
            <a:r>
              <a:rPr lang="en-IN" sz="3200" b="1" dirty="0"/>
              <a:t>6️⃣ Build Dashboard</a:t>
            </a:r>
            <a:endParaRPr lang="en-IN" sz="3200" dirty="0"/>
          </a:p>
          <a:p>
            <a:r>
              <a:rPr lang="en-IN" sz="3200" dirty="0"/>
              <a:t>Create web app (React, Node.js, or Python Flask + D3.js for charts)</a:t>
            </a:r>
          </a:p>
          <a:p>
            <a:r>
              <a:rPr lang="en-IN" sz="3200" dirty="0"/>
              <a:t>Show real-time monitoring &amp; alerts</a:t>
            </a:r>
          </a:p>
          <a:p>
            <a:endParaRPr lang="en-IN" sz="3200" dirty="0"/>
          </a:p>
          <a:p>
            <a:r>
              <a:rPr lang="en-IN" sz="3200" b="1" dirty="0"/>
              <a:t>7️⃣ Testing &amp; Scaling</a:t>
            </a:r>
            <a:endParaRPr lang="en-IN" sz="3200" dirty="0"/>
          </a:p>
          <a:p>
            <a:r>
              <a:rPr lang="en-IN" sz="3200" dirty="0"/>
              <a:t>Simulate storm/algae scenarios to check alerts</a:t>
            </a:r>
          </a:p>
          <a:p>
            <a:r>
              <a:rPr lang="en-IN" sz="3200" dirty="0"/>
              <a:t>Expand to integrate more threats</a:t>
            </a:r>
          </a:p>
        </p:txBody>
      </p:sp>
    </p:spTree>
    <p:extLst>
      <p:ext uri="{BB962C8B-B14F-4D97-AF65-F5344CB8AC3E}">
        <p14:creationId xmlns:p14="http://schemas.microsoft.com/office/powerpoint/2010/main" val="2791000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645</Words>
  <Application>Microsoft Office PowerPoint</Application>
  <PresentationFormat>Custom</PresentationFormat>
  <Paragraphs>110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Elegant Presentation</dc:title>
  <cp:lastModifiedBy>24BCP404DMahammadhadiB</cp:lastModifiedBy>
  <cp:revision>3</cp:revision>
  <dcterms:created xsi:type="dcterms:W3CDTF">2006-08-16T00:00:00Z</dcterms:created>
  <dcterms:modified xsi:type="dcterms:W3CDTF">2025-08-30T11:57:06Z</dcterms:modified>
  <dc:identifier>DAGxepUZoWU</dc:identifier>
</cp:coreProperties>
</file>