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wathi\DATA-ANALYST-INTERNSHIP\DATA%20ANALYST%20-%20INTERNSHIP\DA-Employee_dataset\employee_engagement_survey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wathi\DATA-ANALYST-INTERNSHIP\DATA%20ANALYST%20-%20INTERNSHIP\DA-Employee_dataset\training_and_developmen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wathi\DATA-ANALYST-INTERNSHIP\DATA%20ANALYST%20-%20INTERNSHIP\DA-Employee_dataset\training_and_development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F:\Swathi\DATA-ANALYST-INTERNSHIP\DATA%20ANALYST%20-%20INTERNSHIP\DA-Employee_dataset\employee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[employee_engagement_survey_data.xlsx]4!PivotTable4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'4'!$B$3:$B$4</c:f>
              <c:strCache>
                <c:ptCount val="1"/>
                <c:pt idx="0">
                  <c:v>Accountant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0-4B96-ADD1-A3240A4F154B}"/>
            </c:ext>
          </c:extLst>
        </c:ser>
        <c:ser>
          <c:idx val="1"/>
          <c:order val="1"/>
          <c:tx>
            <c:strRef>
              <c:f>'4'!$C$3:$C$4</c:f>
              <c:strCache>
                <c:ptCount val="1"/>
                <c:pt idx="0">
                  <c:v>Accounting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'4'!$C$5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90-4B96-ADD1-A3240A4F154B}"/>
            </c:ext>
          </c:extLst>
        </c:ser>
        <c:ser>
          <c:idx val="2"/>
          <c:order val="2"/>
          <c:tx>
            <c:strRef>
              <c:f>'4'!$D$3:$D$4</c:f>
              <c:strCache>
                <c:ptCount val="1"/>
                <c:pt idx="0">
                  <c:v>Administration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'4'!$D$5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90-4B96-ADD1-A3240A4F154B}"/>
            </c:ext>
          </c:extLst>
        </c:ser>
        <c:ser>
          <c:idx val="3"/>
          <c:order val="3"/>
          <c:tx>
            <c:strRef>
              <c:f>'4'!$E$3:$E$4</c:f>
              <c:strCache>
                <c:ptCount val="1"/>
                <c:pt idx="0">
                  <c:v>Administrative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'4'!$E$5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90-4B96-ADD1-A3240A4F154B}"/>
            </c:ext>
          </c:extLst>
        </c:ser>
        <c:ser>
          <c:idx val="4"/>
          <c:order val="4"/>
          <c:tx>
            <c:strRef>
              <c:f>'4'!$F$3:$F$4</c:f>
              <c:strCache>
                <c:ptCount val="1"/>
                <c:pt idx="0">
                  <c:v>Administrator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'4'!$F$5</c:f>
              <c:numCache>
                <c:formatCode>General</c:formatCode>
                <c:ptCount val="1"/>
                <c:pt idx="0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90-4B96-ADD1-A3240A4F154B}"/>
            </c:ext>
          </c:extLst>
        </c:ser>
        <c:ser>
          <c:idx val="5"/>
          <c:order val="5"/>
          <c:tx>
            <c:strRef>
              <c:f>'4'!$G$3:$G$4</c:f>
              <c:strCache>
                <c:ptCount val="1"/>
                <c:pt idx="0">
                  <c:v>Analyst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'4'!$G$5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90-4B96-ADD1-A3240A4F154B}"/>
            </c:ext>
          </c:extLst>
        </c:ser>
        <c:ser>
          <c:idx val="6"/>
          <c:order val="6"/>
          <c:tx>
            <c:strRef>
              <c:f>'4'!$H$3:$H$4</c:f>
              <c:strCache>
                <c:ptCount val="1"/>
                <c:pt idx="0">
                  <c:v>Apprentice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'4'!$H$5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90-4B96-ADD1-A3240A4F154B}"/>
            </c:ext>
          </c:extLst>
        </c:ser>
        <c:ser>
          <c:idx val="7"/>
          <c:order val="7"/>
          <c:tx>
            <c:strRef>
              <c:f>'4'!$I$3:$I$4</c:f>
              <c:strCache>
                <c:ptCount val="1"/>
                <c:pt idx="0">
                  <c:v>Assistant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'4'!$I$5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C90-4B96-ADD1-A3240A4F154B}"/>
            </c:ext>
          </c:extLst>
        </c:ser>
        <c:ser>
          <c:idx val="8"/>
          <c:order val="8"/>
          <c:tx>
            <c:strRef>
              <c:f>'4'!$J$3:$J$4</c:f>
              <c:strCache>
                <c:ptCount val="1"/>
                <c:pt idx="0">
                  <c:v>Associate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'4'!$J$5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90-4B96-ADD1-A3240A4F154B}"/>
            </c:ext>
          </c:extLst>
        </c:ser>
        <c:ser>
          <c:idx val="9"/>
          <c:order val="9"/>
          <c:tx>
            <c:strRef>
              <c:f>'4'!$K$3:$K$4</c:f>
              <c:strCache>
                <c:ptCount val="1"/>
                <c:pt idx="0">
                  <c:v>Attendant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'4'!$K$5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C90-4B96-ADD1-A3240A4F154B}"/>
            </c:ext>
          </c:extLst>
        </c:ser>
        <c:ser>
          <c:idx val="10"/>
          <c:order val="10"/>
          <c:tx>
            <c:strRef>
              <c:f>'4'!$L$3:$L$4</c:f>
              <c:strCache>
                <c:ptCount val="1"/>
                <c:pt idx="0">
                  <c:v>Billing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'4'!$L$5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90-4B96-ADD1-A3240A4F154B}"/>
            </c:ext>
          </c:extLst>
        </c:ser>
        <c:ser>
          <c:idx val="11"/>
          <c:order val="11"/>
          <c:tx>
            <c:strRef>
              <c:f>'4'!$M$3:$M$4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'4'!$M$5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C90-4B96-ADD1-A3240A4F154B}"/>
            </c:ext>
          </c:extLst>
        </c:ser>
        <c:ser>
          <c:idx val="12"/>
          <c:order val="12"/>
          <c:tx>
            <c:strRef>
              <c:f>'4'!$N$3:$N$4</c:f>
              <c:strCache>
                <c:ptCount val="1"/>
                <c:pt idx="0">
                  <c:v>Ceo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'4'!$N$5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C90-4B96-ADD1-A3240A4F154B}"/>
            </c:ext>
          </c:extLst>
        </c:ser>
        <c:ser>
          <c:idx val="13"/>
          <c:order val="13"/>
          <c:tx>
            <c:strRef>
              <c:f>'4'!$O$3:$O$4</c:f>
              <c:strCache>
                <c:ptCount val="1"/>
                <c:pt idx="0">
                  <c:v>Cfo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'4'!$O$5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C90-4B96-ADD1-A3240A4F154B}"/>
            </c:ext>
          </c:extLst>
        </c:ser>
        <c:ser>
          <c:idx val="14"/>
          <c:order val="14"/>
          <c:tx>
            <c:strRef>
              <c:f>'4'!$P$3:$P$4</c:f>
              <c:strCache>
                <c:ptCount val="1"/>
                <c:pt idx="0">
                  <c:v>Chief Operating Officer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'4'!$P$5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C90-4B96-ADD1-A3240A4F154B}"/>
            </c:ext>
          </c:extLst>
        </c:ser>
        <c:ser>
          <c:idx val="15"/>
          <c:order val="15"/>
          <c:tx>
            <c:strRef>
              <c:f>'4'!$Q$3:$Q$4</c:f>
              <c:strCache>
                <c:ptCount val="1"/>
                <c:pt idx="0">
                  <c:v>Cio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'4'!$Q$5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C90-4B96-ADD1-A3240A4F154B}"/>
            </c:ext>
          </c:extLst>
        </c:ser>
        <c:ser>
          <c:idx val="16"/>
          <c:order val="16"/>
          <c:tx>
            <c:strRef>
              <c:f>'4'!$R$3:$R$4</c:f>
              <c:strCache>
                <c:ptCount val="1"/>
                <c:pt idx="0">
                  <c:v>Civil Hand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'4'!$R$5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C90-4B96-ADD1-A3240A4F154B}"/>
            </c:ext>
          </c:extLst>
        </c:ser>
        <c:ser>
          <c:idx val="17"/>
          <c:order val="17"/>
          <c:tx>
            <c:strRef>
              <c:f>'4'!$S$3:$S$4</c:f>
              <c:strCache>
                <c:ptCount val="1"/>
                <c:pt idx="0">
                  <c:v>Clerical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'4'!$S$5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C90-4B96-ADD1-A3240A4F154B}"/>
            </c:ext>
          </c:extLst>
        </c:ser>
        <c:ser>
          <c:idx val="18"/>
          <c:order val="18"/>
          <c:tx>
            <c:strRef>
              <c:f>'4'!$T$3:$T$4</c:f>
              <c:strCache>
                <c:ptCount val="1"/>
                <c:pt idx="0">
                  <c:v>Clerk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'4'!$T$5</c:f>
              <c:numCache>
                <c:formatCode>General</c:formatCode>
                <c:ptCount val="1"/>
                <c:pt idx="0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C90-4B96-ADD1-A3240A4F154B}"/>
            </c:ext>
          </c:extLst>
        </c:ser>
        <c:ser>
          <c:idx val="19"/>
          <c:order val="19"/>
          <c:tx>
            <c:strRef>
              <c:f>'4'!$U$3:$U$4</c:f>
              <c:strCache>
                <c:ptCount val="1"/>
                <c:pt idx="0">
                  <c:v>Construction Manager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'4'!$U$5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C90-4B96-ADD1-A3240A4F154B}"/>
            </c:ext>
          </c:extLst>
        </c:ser>
        <c:ser>
          <c:idx val="20"/>
          <c:order val="20"/>
          <c:tx>
            <c:strRef>
              <c:f>'4'!$V$3:$V$4</c:f>
              <c:strCache>
                <c:ptCount val="1"/>
                <c:pt idx="0">
                  <c:v>Contracts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'4'!$V$5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C90-4B96-ADD1-A3240A4F154B}"/>
            </c:ext>
          </c:extLst>
        </c:ser>
        <c:ser>
          <c:idx val="21"/>
          <c:order val="21"/>
          <c:tx>
            <c:strRef>
              <c:f>'4'!$W$3:$W$4</c:f>
              <c:strCache>
                <c:ptCount val="1"/>
                <c:pt idx="0">
                  <c:v>Controller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'4'!$W$5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C90-4B96-ADD1-A3240A4F154B}"/>
            </c:ext>
          </c:extLst>
        </c:ser>
        <c:ser>
          <c:idx val="22"/>
          <c:order val="22"/>
          <c:tx>
            <c:strRef>
              <c:f>'4'!$X$3:$X$4</c:f>
              <c:strCache>
                <c:ptCount val="1"/>
                <c:pt idx="0">
                  <c:v>Coordinator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'4'!$X$5</c:f>
              <c:numCache>
                <c:formatCode>General</c:formatCode>
                <c:ptCount val="1"/>
                <c:pt idx="0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C90-4B96-ADD1-A3240A4F154B}"/>
            </c:ext>
          </c:extLst>
        </c:ser>
        <c:ser>
          <c:idx val="23"/>
          <c:order val="23"/>
          <c:tx>
            <c:strRef>
              <c:f>'4'!$Y$3:$Y$4</c:f>
              <c:strCache>
                <c:ptCount val="1"/>
                <c:pt idx="0">
                  <c:v>Cpo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'4'!$Y$5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C90-4B96-ADD1-A3240A4F154B}"/>
            </c:ext>
          </c:extLst>
        </c:ser>
        <c:ser>
          <c:idx val="24"/>
          <c:order val="24"/>
          <c:tx>
            <c:strRef>
              <c:f>'4'!$Z$3:$Z$4</c:f>
              <c:strCache>
                <c:ptCount val="1"/>
                <c:pt idx="0">
                  <c:v>Crew Leader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'4'!$Z$5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C90-4B96-ADD1-A3240A4F154B}"/>
            </c:ext>
          </c:extLst>
        </c:ser>
        <c:ser>
          <c:idx val="25"/>
          <c:order val="25"/>
          <c:tx>
            <c:strRef>
              <c:f>'4'!$AA$3:$AA$4</c:f>
              <c:strCache>
                <c:ptCount val="1"/>
                <c:pt idx="0">
                  <c:v>Director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'4'!$AA$5</c:f>
              <c:numCache>
                <c:formatCode>General</c:formatCode>
                <c:ptCount val="1"/>
                <c:pt idx="0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C90-4B96-ADD1-A3240A4F154B}"/>
            </c:ext>
          </c:extLst>
        </c:ser>
        <c:ser>
          <c:idx val="26"/>
          <c:order val="26"/>
          <c:tx>
            <c:strRef>
              <c:f>'4'!$AB$3:$AB$4</c:f>
              <c:strCache>
                <c:ptCount val="1"/>
                <c:pt idx="0">
                  <c:v>Drafter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'4'!$AB$5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7C90-4B96-ADD1-A3240A4F154B}"/>
            </c:ext>
          </c:extLst>
        </c:ser>
        <c:ser>
          <c:idx val="27"/>
          <c:order val="27"/>
          <c:tx>
            <c:strRef>
              <c:f>'4'!$AC$3:$AC$4</c:f>
              <c:strCache>
                <c:ptCount val="1"/>
                <c:pt idx="0">
                  <c:v>Driller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'4'!$AC$5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7C90-4B96-ADD1-A3240A4F154B}"/>
            </c:ext>
          </c:extLst>
        </c:ser>
        <c:ser>
          <c:idx val="28"/>
          <c:order val="28"/>
          <c:tx>
            <c:strRef>
              <c:f>'4'!$AD$3:$AD$4</c:f>
              <c:strCache>
                <c:ptCount val="1"/>
                <c:pt idx="0">
                  <c:v>Driver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'4'!$AD$5</c:f>
              <c:numCache>
                <c:formatCode>General</c:formatCode>
                <c:ptCount val="1"/>
                <c:pt idx="0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C90-4B96-ADD1-A3240A4F154B}"/>
            </c:ext>
          </c:extLst>
        </c:ser>
        <c:ser>
          <c:idx val="29"/>
          <c:order val="29"/>
          <c:tx>
            <c:strRef>
              <c:f>'4'!$AE$3:$AE$4</c:f>
              <c:strCache>
                <c:ptCount val="1"/>
                <c:pt idx="0">
                  <c:v>Electrician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'4'!$AE$5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C90-4B96-ADD1-A3240A4F154B}"/>
            </c:ext>
          </c:extLst>
        </c:ser>
        <c:ser>
          <c:idx val="30"/>
          <c:order val="30"/>
          <c:tx>
            <c:strRef>
              <c:f>'4'!$AF$3:$AF$4</c:f>
              <c:strCache>
                <c:ptCount val="1"/>
                <c:pt idx="0">
                  <c:v>Engineer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'4'!$AF$5</c:f>
              <c:numCache>
                <c:formatCode>General</c:formatCode>
                <c:ptCount val="1"/>
                <c:pt idx="0">
                  <c:v>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7C90-4B96-ADD1-A3240A4F154B}"/>
            </c:ext>
          </c:extLst>
        </c:ser>
        <c:ser>
          <c:idx val="31"/>
          <c:order val="31"/>
          <c:tx>
            <c:strRef>
              <c:f>'4'!$AG$3:$AG$4</c:f>
              <c:strCache>
                <c:ptCount val="1"/>
                <c:pt idx="0">
                  <c:v>Estimator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'4'!$AG$5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7C90-4B96-ADD1-A3240A4F154B}"/>
            </c:ext>
          </c:extLst>
        </c:ser>
        <c:ser>
          <c:idx val="32"/>
          <c:order val="32"/>
          <c:tx>
            <c:strRef>
              <c:f>'4'!$AH$3:$AH$4</c:f>
              <c:strCache>
                <c:ptCount val="1"/>
                <c:pt idx="0">
                  <c:v>Evp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C90-4B96-ADD1-A3240A4F154B}"/>
            </c:ext>
          </c:extLst>
        </c:ser>
        <c:ser>
          <c:idx val="33"/>
          <c:order val="33"/>
          <c:tx>
            <c:strRef>
              <c:f>'4'!$AI$3:$AI$4</c:f>
              <c:strCache>
                <c:ptCount val="1"/>
                <c:pt idx="0">
                  <c:v>Executive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'4'!$AI$5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7C90-4B96-ADD1-A3240A4F154B}"/>
            </c:ext>
          </c:extLst>
        </c:ser>
        <c:ser>
          <c:idx val="34"/>
          <c:order val="34"/>
          <c:tx>
            <c:strRef>
              <c:f>'4'!$AJ$3:$AJ$4</c:f>
              <c:strCache>
                <c:ptCount val="1"/>
                <c:pt idx="0">
                  <c:v>Executive Assistant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'4'!$AJ$5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C90-4B96-ADD1-A3240A4F154B}"/>
            </c:ext>
          </c:extLst>
        </c:ser>
        <c:ser>
          <c:idx val="35"/>
          <c:order val="35"/>
          <c:tx>
            <c:strRef>
              <c:f>'4'!$AK$3:$AK$4</c:f>
              <c:strCache>
                <c:ptCount val="1"/>
                <c:pt idx="0">
                  <c:v>Field Project Manager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'4'!$AK$5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7C90-4B96-ADD1-A3240A4F154B}"/>
            </c:ext>
          </c:extLst>
        </c:ser>
        <c:ser>
          <c:idx val="36"/>
          <c:order val="36"/>
          <c:tx>
            <c:strRef>
              <c:f>'4'!$AL$3:$AL$4</c:f>
              <c:strCache>
                <c:ptCount val="1"/>
                <c:pt idx="0">
                  <c:v>Field Technician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'4'!$AL$5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7C90-4B96-ADD1-A3240A4F154B}"/>
            </c:ext>
          </c:extLst>
        </c:ser>
        <c:ser>
          <c:idx val="37"/>
          <c:order val="37"/>
          <c:tx>
            <c:strRef>
              <c:f>'4'!$AM$3:$AM$4</c:f>
              <c:strCache>
                <c:ptCount val="1"/>
                <c:pt idx="0">
                  <c:v>Flagger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'4'!$AM$5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7C90-4B96-ADD1-A3240A4F154B}"/>
            </c:ext>
          </c:extLst>
        </c:ser>
        <c:ser>
          <c:idx val="38"/>
          <c:order val="38"/>
          <c:tx>
            <c:strRef>
              <c:f>'4'!$AN$3:$AN$4</c:f>
              <c:strCache>
                <c:ptCount val="1"/>
                <c:pt idx="0">
                  <c:v>Foreman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'4'!$AN$5</c:f>
              <c:numCache>
                <c:formatCode>General</c:formatCode>
                <c:ptCount val="1"/>
                <c:pt idx="0">
                  <c:v>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7C90-4B96-ADD1-A3240A4F154B}"/>
            </c:ext>
          </c:extLst>
        </c:ser>
        <c:ser>
          <c:idx val="39"/>
          <c:order val="39"/>
          <c:tx>
            <c:strRef>
              <c:f>'4'!$AO$3:$AO$4</c:f>
              <c:strCache>
                <c:ptCount val="1"/>
                <c:pt idx="0">
                  <c:v>General Manager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'4'!$AO$5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7C90-4B96-ADD1-A3240A4F154B}"/>
            </c:ext>
          </c:extLst>
        </c:ser>
        <c:ser>
          <c:idx val="40"/>
          <c:order val="40"/>
          <c:tx>
            <c:strRef>
              <c:f>'4'!$AP$3:$AP$4</c:f>
              <c:strCache>
                <c:ptCount val="1"/>
                <c:pt idx="0">
                  <c:v>Generalist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'4'!$AP$5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7C90-4B96-ADD1-A3240A4F154B}"/>
            </c:ext>
          </c:extLst>
        </c:ser>
        <c:ser>
          <c:idx val="41"/>
          <c:order val="41"/>
          <c:tx>
            <c:strRef>
              <c:f>'4'!$AQ$3:$AQ$4</c:f>
              <c:strCache>
                <c:ptCount val="1"/>
                <c:pt idx="0">
                  <c:v>Groundman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'4'!$AQ$5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C90-4B96-ADD1-A3240A4F154B}"/>
            </c:ext>
          </c:extLst>
        </c:ser>
        <c:ser>
          <c:idx val="42"/>
          <c:order val="42"/>
          <c:tx>
            <c:strRef>
              <c:f>'4'!$AR$3:$AR$4</c:f>
              <c:strCache>
                <c:ptCount val="1"/>
                <c:pt idx="0">
                  <c:v>Helpdesk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'4'!$AR$5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7C90-4B96-ADD1-A3240A4F154B}"/>
            </c:ext>
          </c:extLst>
        </c:ser>
        <c:ser>
          <c:idx val="43"/>
          <c:order val="43"/>
          <c:tx>
            <c:strRef>
              <c:f>'4'!$AS$3:$AS$4</c:f>
              <c:strCache>
                <c:ptCount val="1"/>
                <c:pt idx="0">
                  <c:v>Helper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'4'!$AS$5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7C90-4B96-ADD1-A3240A4F154B}"/>
            </c:ext>
          </c:extLst>
        </c:ser>
        <c:ser>
          <c:idx val="44"/>
          <c:order val="44"/>
          <c:tx>
            <c:strRef>
              <c:f>'4'!$AT$3:$AT$4</c:f>
              <c:strCache>
                <c:ptCount val="1"/>
                <c:pt idx="0">
                  <c:v>Inspector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'4'!$AT$5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7C90-4B96-ADD1-A3240A4F154B}"/>
            </c:ext>
          </c:extLst>
        </c:ser>
        <c:ser>
          <c:idx val="45"/>
          <c:order val="45"/>
          <c:tx>
            <c:strRef>
              <c:f>'4'!$AU$3:$AU$4</c:f>
              <c:strCache>
                <c:ptCount val="1"/>
                <c:pt idx="0">
                  <c:v>Intern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'4'!$AU$5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7C90-4B96-ADD1-A3240A4F154B}"/>
            </c:ext>
          </c:extLst>
        </c:ser>
        <c:ser>
          <c:idx val="46"/>
          <c:order val="46"/>
          <c:tx>
            <c:strRef>
              <c:f>'4'!$AV$3:$AV$4</c:f>
              <c:strCache>
                <c:ptCount val="1"/>
                <c:pt idx="0">
                  <c:v>Labor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'4'!$AV$5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7C90-4B96-ADD1-A3240A4F154B}"/>
            </c:ext>
          </c:extLst>
        </c:ser>
        <c:ser>
          <c:idx val="47"/>
          <c:order val="47"/>
          <c:tx>
            <c:strRef>
              <c:f>'4'!$AW$3:$AW$4</c:f>
              <c:strCache>
                <c:ptCount val="1"/>
                <c:pt idx="0">
                  <c:v>Laborer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'4'!$AW$5</c:f>
              <c:numCache>
                <c:formatCode>General</c:formatCode>
                <c:ptCount val="1"/>
                <c:pt idx="0">
                  <c:v>1588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7C90-4B96-ADD1-A3240A4F154B}"/>
            </c:ext>
          </c:extLst>
        </c:ser>
        <c:ser>
          <c:idx val="48"/>
          <c:order val="48"/>
          <c:tx>
            <c:strRef>
              <c:f>'4'!$AX$3:$AX$4</c:f>
              <c:strCache>
                <c:ptCount val="1"/>
                <c:pt idx="0">
                  <c:v>Lineman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'4'!$AX$5</c:f>
              <c:numCache>
                <c:formatCode>General</c:formatCode>
                <c:ptCount val="1"/>
                <c:pt idx="0">
                  <c:v>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C90-4B96-ADD1-A3240A4F154B}"/>
            </c:ext>
          </c:extLst>
        </c:ser>
        <c:ser>
          <c:idx val="49"/>
          <c:order val="49"/>
          <c:tx>
            <c:strRef>
              <c:f>'4'!$AY$3:$AY$4</c:f>
              <c:strCache>
                <c:ptCount val="1"/>
                <c:pt idx="0">
                  <c:v>Locator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'4'!$AY$5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7C90-4B96-ADD1-A3240A4F154B}"/>
            </c:ext>
          </c:extLst>
        </c:ser>
        <c:ser>
          <c:idx val="50"/>
          <c:order val="50"/>
          <c:tx>
            <c:strRef>
              <c:f>'4'!$AZ$3:$AZ$4</c:f>
              <c:strCache>
                <c:ptCount val="1"/>
                <c:pt idx="0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'4'!$AZ$5</c:f>
              <c:numCache>
                <c:formatCode>General</c:formatCode>
                <c:ptCount val="1"/>
                <c:pt idx="0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7C90-4B96-ADD1-A3240A4F154B}"/>
            </c:ext>
          </c:extLst>
        </c:ser>
        <c:ser>
          <c:idx val="51"/>
          <c:order val="51"/>
          <c:tx>
            <c:strRef>
              <c:f>'4'!$BA$3:$BA$4</c:f>
              <c:strCache>
                <c:ptCount val="1"/>
                <c:pt idx="0">
                  <c:v>Mechanic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'4'!$BA$5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7C90-4B96-ADD1-A3240A4F154B}"/>
            </c:ext>
          </c:extLst>
        </c:ser>
        <c:ser>
          <c:idx val="52"/>
          <c:order val="52"/>
          <c:tx>
            <c:strRef>
              <c:f>'4'!$BB$3:$BB$4</c:f>
              <c:strCache>
                <c:ptCount val="1"/>
                <c:pt idx="0">
                  <c:v>Model Assistant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'4'!$BB$5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7C90-4B96-ADD1-A3240A4F154B}"/>
            </c:ext>
          </c:extLst>
        </c:ser>
        <c:ser>
          <c:idx val="53"/>
          <c:order val="53"/>
          <c:tx>
            <c:strRef>
              <c:f>'4'!$BC$3:$BC$4</c:f>
              <c:strCache>
                <c:ptCount val="1"/>
                <c:pt idx="0">
                  <c:v>Operator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'4'!$BC$5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7C90-4B96-ADD1-A3240A4F154B}"/>
            </c:ext>
          </c:extLst>
        </c:ser>
        <c:ser>
          <c:idx val="54"/>
          <c:order val="54"/>
          <c:tx>
            <c:strRef>
              <c:f>'4'!$BD$3:$BD$4</c:f>
              <c:strCache>
                <c:ptCount val="1"/>
                <c:pt idx="0">
                  <c:v>Planner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'4'!$BD$5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7C90-4B96-ADD1-A3240A4F154B}"/>
            </c:ext>
          </c:extLst>
        </c:ser>
        <c:ser>
          <c:idx val="55"/>
          <c:order val="55"/>
          <c:tx>
            <c:strRef>
              <c:f>'4'!$BE$3:$BE$4</c:f>
              <c:strCache>
                <c:ptCount val="1"/>
                <c:pt idx="0">
                  <c:v>Principal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'4'!$BE$5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7C90-4B96-ADD1-A3240A4F154B}"/>
            </c:ext>
          </c:extLst>
        </c:ser>
        <c:ser>
          <c:idx val="56"/>
          <c:order val="56"/>
          <c:tx>
            <c:strRef>
              <c:f>'4'!$BF$3:$BF$4</c:f>
              <c:strCache>
                <c:ptCount val="1"/>
                <c:pt idx="0">
                  <c:v>Program 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'4'!$BF$5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7C90-4B96-ADD1-A3240A4F154B}"/>
            </c:ext>
          </c:extLst>
        </c:ser>
        <c:ser>
          <c:idx val="57"/>
          <c:order val="57"/>
          <c:tx>
            <c:strRef>
              <c:f>'4'!$BG$3:$BG$4</c:f>
              <c:strCache>
                <c:ptCount val="1"/>
                <c:pt idx="0">
                  <c:v>Project Controls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7C90-4B96-ADD1-A3240A4F154B}"/>
            </c:ext>
          </c:extLst>
        </c:ser>
        <c:ser>
          <c:idx val="58"/>
          <c:order val="58"/>
          <c:tx>
            <c:strRef>
              <c:f>'4'!$BH$3:$BH$4</c:f>
              <c:strCache>
                <c:ptCount val="1"/>
                <c:pt idx="0">
                  <c:v>Project Coordinator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'4'!$BH$5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7C90-4B96-ADD1-A3240A4F154B}"/>
            </c:ext>
          </c:extLst>
        </c:ser>
        <c:ser>
          <c:idx val="59"/>
          <c:order val="59"/>
          <c:tx>
            <c:strRef>
              <c:f>'4'!$BI$3:$BI$4</c:f>
              <c:strCache>
                <c:ptCount val="1"/>
                <c:pt idx="0">
                  <c:v>Project Manager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'4'!$BI$5</c:f>
              <c:numCache>
                <c:formatCode>General</c:formatCode>
                <c:ptCount val="1"/>
                <c:pt idx="0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7C90-4B96-ADD1-A3240A4F154B}"/>
            </c:ext>
          </c:extLst>
        </c:ser>
        <c:ser>
          <c:idx val="60"/>
          <c:order val="60"/>
          <c:tx>
            <c:strRef>
              <c:f>'4'!$BJ$3:$BJ$4</c:f>
              <c:strCache>
                <c:ptCount val="1"/>
                <c:pt idx="0">
                  <c:v>Purchasing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'4'!$BJ$5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7C90-4B96-ADD1-A3240A4F154B}"/>
            </c:ext>
          </c:extLst>
        </c:ser>
        <c:ser>
          <c:idx val="61"/>
          <c:order val="61"/>
          <c:tx>
            <c:strRef>
              <c:f>'4'!$BK$3:$BK$4</c:f>
              <c:strCache>
                <c:ptCount val="1"/>
                <c:pt idx="0">
                  <c:v>Recruiter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7C90-4B96-ADD1-A3240A4F154B}"/>
            </c:ext>
          </c:extLst>
        </c:ser>
        <c:ser>
          <c:idx val="62"/>
          <c:order val="62"/>
          <c:tx>
            <c:strRef>
              <c:f>'4'!$BL$3:$BL$4</c:f>
              <c:strCache>
                <c:ptCount val="1"/>
                <c:pt idx="0">
                  <c:v>Recruiting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'4'!$BL$5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C90-4B96-ADD1-A3240A4F154B}"/>
            </c:ext>
          </c:extLst>
        </c:ser>
        <c:ser>
          <c:idx val="63"/>
          <c:order val="63"/>
          <c:tx>
            <c:strRef>
              <c:f>'4'!$BM$3:$BM$4</c:f>
              <c:strCache>
                <c:ptCount val="1"/>
                <c:pt idx="0">
                  <c:v>Runner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'4'!$BM$5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7C90-4B96-ADD1-A3240A4F154B}"/>
            </c:ext>
          </c:extLst>
        </c:ser>
        <c:ser>
          <c:idx val="64"/>
          <c:order val="64"/>
          <c:tx>
            <c:strRef>
              <c:f>'4'!$BN$3:$BN$4</c:f>
              <c:strCache>
                <c:ptCount val="1"/>
                <c:pt idx="0">
                  <c:v>Safety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'4'!$BN$5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7C90-4B96-ADD1-A3240A4F154B}"/>
            </c:ext>
          </c:extLst>
        </c:ser>
        <c:ser>
          <c:idx val="65"/>
          <c:order val="65"/>
          <c:tx>
            <c:strRef>
              <c:f>'4'!$BO$3:$BO$4</c:f>
              <c:strCache>
                <c:ptCount val="1"/>
                <c:pt idx="0">
                  <c:v>Safety Manager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'4'!$BO$5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7C90-4B96-ADD1-A3240A4F154B}"/>
            </c:ext>
          </c:extLst>
        </c:ser>
        <c:ser>
          <c:idx val="66"/>
          <c:order val="66"/>
          <c:tx>
            <c:strRef>
              <c:f>'4'!$BP$3:$BP$4</c:f>
              <c:strCache>
                <c:ptCount val="1"/>
                <c:pt idx="0">
                  <c:v>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'4'!$BP$5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7C90-4B96-ADD1-A3240A4F154B}"/>
            </c:ext>
          </c:extLst>
        </c:ser>
        <c:ser>
          <c:idx val="67"/>
          <c:order val="67"/>
          <c:tx>
            <c:strRef>
              <c:f>'4'!$BQ$3:$BQ$4</c:f>
              <c:strCache>
                <c:ptCount val="1"/>
                <c:pt idx="0">
                  <c:v>Shop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'4'!$BQ$5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7C90-4B96-ADD1-A3240A4F154B}"/>
            </c:ext>
          </c:extLst>
        </c:ser>
        <c:ser>
          <c:idx val="68"/>
          <c:order val="68"/>
          <c:tx>
            <c:strRef>
              <c:f>'4'!$BR$3:$BR$4</c:f>
              <c:strCache>
                <c:ptCount val="1"/>
                <c:pt idx="0">
                  <c:v>Specialist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'4'!$BR$5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7C90-4B96-ADD1-A3240A4F154B}"/>
            </c:ext>
          </c:extLst>
        </c:ser>
        <c:ser>
          <c:idx val="69"/>
          <c:order val="69"/>
          <c:tx>
            <c:strRef>
              <c:f>'4'!$BS$3:$BS$4</c:f>
              <c:strCache>
                <c:ptCount val="1"/>
                <c:pt idx="0">
                  <c:v>Splicer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'4'!$BS$5</c:f>
              <c:numCache>
                <c:formatCode>General</c:formatCode>
                <c:ptCount val="1"/>
                <c:pt idx="0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7C90-4B96-ADD1-A3240A4F154B}"/>
            </c:ext>
          </c:extLst>
        </c:ser>
        <c:ser>
          <c:idx val="70"/>
          <c:order val="70"/>
          <c:tx>
            <c:strRef>
              <c:f>'4'!$BT$3:$BT$4</c:f>
              <c:strCache>
                <c:ptCount val="1"/>
                <c:pt idx="0">
                  <c:v>Supervisor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'4'!$BT$5</c:f>
              <c:numCache>
                <c:formatCode>General</c:formatCode>
                <c:ptCount val="1"/>
                <c:pt idx="0">
                  <c:v>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7C90-4B96-ADD1-A3240A4F154B}"/>
            </c:ext>
          </c:extLst>
        </c:ser>
        <c:ser>
          <c:idx val="71"/>
          <c:order val="71"/>
          <c:tx>
            <c:strRef>
              <c:f>'4'!$BU$3:$BU$4</c:f>
              <c:strCache>
                <c:ptCount val="1"/>
                <c:pt idx="0">
                  <c:v>Support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'4'!$BU$5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7C90-4B96-ADD1-A3240A4F154B}"/>
            </c:ext>
          </c:extLst>
        </c:ser>
        <c:ser>
          <c:idx val="72"/>
          <c:order val="72"/>
          <c:tx>
            <c:strRef>
              <c:f>'4'!$BV$3:$BV$4</c:f>
              <c:strCache>
                <c:ptCount val="1"/>
                <c:pt idx="0">
                  <c:v>Svp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'4'!$BV$5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7C90-4B96-ADD1-A3240A4F154B}"/>
            </c:ext>
          </c:extLst>
        </c:ser>
        <c:ser>
          <c:idx val="73"/>
          <c:order val="73"/>
          <c:tx>
            <c:strRef>
              <c:f>'4'!$BW$3:$BW$4</c:f>
              <c:strCache>
                <c:ptCount val="1"/>
                <c:pt idx="0">
                  <c:v>Technician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'4'!$BW$5</c:f>
              <c:numCache>
                <c:formatCode>General</c:formatCode>
                <c:ptCount val="1"/>
                <c:pt idx="0">
                  <c:v>1086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7C90-4B96-ADD1-A3240A4F154B}"/>
            </c:ext>
          </c:extLst>
        </c:ser>
        <c:ser>
          <c:idx val="74"/>
          <c:order val="74"/>
          <c:tx>
            <c:strRef>
              <c:f>'4'!$BX$3:$BX$4</c:f>
              <c:strCache>
                <c:ptCount val="1"/>
                <c:pt idx="0">
                  <c:v>Tester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'4'!$BX$5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7C90-4B96-ADD1-A3240A4F154B}"/>
            </c:ext>
          </c:extLst>
        </c:ser>
        <c:ser>
          <c:idx val="75"/>
          <c:order val="75"/>
          <c:tx>
            <c:strRef>
              <c:f>'4'!$BY$3:$BY$4</c:f>
              <c:strCache>
                <c:ptCount val="1"/>
                <c:pt idx="0">
                  <c:v>Top Hand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'4'!$BY$5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7C90-4B96-ADD1-A3240A4F154B}"/>
            </c:ext>
          </c:extLst>
        </c:ser>
        <c:ser>
          <c:idx val="76"/>
          <c:order val="76"/>
          <c:tx>
            <c:strRef>
              <c:f>'4'!$BZ$3:$BZ$4</c:f>
              <c:strCache>
                <c:ptCount val="1"/>
                <c:pt idx="0">
                  <c:v>Tower Hand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'4'!$BZ$5</c:f>
              <c:numCache>
                <c:formatCode>General</c:formatCode>
                <c:ptCount val="1"/>
                <c:pt idx="0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7C90-4B96-ADD1-A3240A4F154B}"/>
            </c:ext>
          </c:extLst>
        </c:ser>
        <c:ser>
          <c:idx val="77"/>
          <c:order val="77"/>
          <c:tx>
            <c:strRef>
              <c:f>'4'!$CA$3:$CA$4</c:f>
              <c:strCache>
                <c:ptCount val="1"/>
                <c:pt idx="0">
                  <c:v>Traffic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'4'!$CA$5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7C90-4B96-ADD1-A3240A4F154B}"/>
            </c:ext>
          </c:extLst>
        </c:ser>
        <c:ser>
          <c:idx val="78"/>
          <c:order val="78"/>
          <c:tx>
            <c:strRef>
              <c:f>'4'!$CB$3:$CB$4</c:f>
              <c:strCache>
                <c:ptCount val="1"/>
                <c:pt idx="0">
                  <c:v>Vp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'4'!$CB$5</c:f>
              <c:numCache>
                <c:formatCode>General</c:formatCode>
                <c:ptCount val="1"/>
                <c:pt idx="0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7C90-4B96-ADD1-A3240A4F154B}"/>
            </c:ext>
          </c:extLst>
        </c:ser>
        <c:ser>
          <c:idx val="79"/>
          <c:order val="79"/>
          <c:tx>
            <c:strRef>
              <c:f>'4'!$CC$3:$CC$4</c:f>
              <c:strCache>
                <c:ptCount val="1"/>
                <c:pt idx="0">
                  <c:v>Warehouse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'4'!$CC$5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7C90-4B96-ADD1-A3240A4F154B}"/>
            </c:ext>
          </c:extLst>
        </c:ser>
        <c:ser>
          <c:idx val="80"/>
          <c:order val="80"/>
          <c:tx>
            <c:strRef>
              <c:f>'4'!$CD$3:$CD$4</c:f>
              <c:strCache>
                <c:ptCount val="1"/>
                <c:pt idx="0">
                  <c:v>Warehouse 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'4'!$CD$5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7C90-4B96-ADD1-A3240A4F154B}"/>
            </c:ext>
          </c:extLst>
        </c:ser>
        <c:ser>
          <c:idx val="81"/>
          <c:order val="81"/>
          <c:tx>
            <c:strRef>
              <c:f>'4'!$CE$3:$CE$4</c:f>
              <c:strCache>
                <c:ptCount val="1"/>
                <c:pt idx="0">
                  <c:v>Warehouse Technician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'4'!$CE$5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7C90-4B96-ADD1-A3240A4F154B}"/>
            </c:ext>
          </c:extLst>
        </c:ser>
        <c:ser>
          <c:idx val="82"/>
          <c:order val="82"/>
          <c:tx>
            <c:strRef>
              <c:f>'4'!$CF$3:$CF$4</c:f>
              <c:strCache>
                <c:ptCount val="1"/>
                <c:pt idx="0">
                  <c:v>Welder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'4'!$CF$5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7C90-4B96-ADD1-A3240A4F1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6199200"/>
        <c:axId val="970258992"/>
      </c:barChart>
      <c:catAx>
        <c:axId val="63619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58992"/>
        <c:crosses val="autoZero"/>
        <c:auto val="1"/>
        <c:lblAlgn val="ctr"/>
        <c:lblOffset val="100"/>
        <c:noMultiLvlLbl val="0"/>
      </c:catAx>
      <c:valAx>
        <c:axId val="97025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19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'9'!$A$10</c:f>
              <c:strCache>
                <c:ptCount val="1"/>
                <c:pt idx="0">
                  <c:v>Sum of Training Cost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'9'!$B$9:$F$9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'9'!$B$10:$F$10</c:f>
              <c:numCache>
                <c:formatCode>General</c:formatCode>
                <c:ptCount val="5"/>
                <c:pt idx="0">
                  <c:v>351564.81999999983</c:v>
                </c:pt>
                <c:pt idx="1">
                  <c:v>337447.15999999986</c:v>
                </c:pt>
                <c:pt idx="2">
                  <c:v>330620.33000000037</c:v>
                </c:pt>
                <c:pt idx="3">
                  <c:v>324230.6600000005</c:v>
                </c:pt>
                <c:pt idx="4">
                  <c:v>332023.11999999965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05-4DA0-9609-BEA1D68DD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162176"/>
        <c:axId val="970268912"/>
      </c:scatterChart>
      <c:valAx>
        <c:axId val="69016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Duration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68912"/>
        <c:crosses val="autoZero"/>
        <c:crossBetween val="midCat"/>
      </c:valAx>
      <c:valAx>
        <c:axId val="9702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62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'14'!$A$11</c:f>
              <c:strCache>
                <c:ptCount val="1"/>
                <c:pt idx="0">
                  <c:v>Sum of Training Cost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'14'!$B$10:$F$10</c:f>
              <c:strCache>
                <c:ptCount val="5"/>
                <c:pt idx="0">
                  <c:v>Communication Skills</c:v>
                </c:pt>
                <c:pt idx="1">
                  <c:v>Customer Service</c:v>
                </c:pt>
                <c:pt idx="2">
                  <c:v>Leadership Development</c:v>
                </c:pt>
                <c:pt idx="3">
                  <c:v>Project Management</c:v>
                </c:pt>
                <c:pt idx="4">
                  <c:v>Technical Skills</c:v>
                </c:pt>
              </c:strCache>
              <c:extLst/>
            </c:strRef>
          </c:cat>
          <c:val>
            <c:numRef>
              <c:f>'14'!$B$11:$F$11</c:f>
              <c:numCache>
                <c:formatCode>General</c:formatCode>
                <c:ptCount val="5"/>
                <c:pt idx="0">
                  <c:v>365023.24000000017</c:v>
                </c:pt>
                <c:pt idx="1">
                  <c:v>320575.03999999992</c:v>
                </c:pt>
                <c:pt idx="2">
                  <c:v>323902.03000000009</c:v>
                </c:pt>
                <c:pt idx="3">
                  <c:v>343313.16999999987</c:v>
                </c:pt>
                <c:pt idx="4">
                  <c:v>323072.61000000016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D22-43ED-959A-C51269CB54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89867279"/>
        <c:axId val="1194598399"/>
      </c:barChart>
      <c:catAx>
        <c:axId val="118986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98399"/>
        <c:crosses val="autoZero"/>
        <c:auto val="1"/>
        <c:lblAlgn val="ctr"/>
        <c:lblOffset val="100"/>
        <c:noMultiLvlLbl val="0"/>
      </c:catAx>
      <c:valAx>
        <c:axId val="119459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867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'18'!$D$4:$D$7</cx:f>
        <cx:lvl ptCount="4">
          <cx:pt idx="0">Involuntary</cx:pt>
          <cx:pt idx="1">Resignation</cx:pt>
          <cx:pt idx="2">Retirement</cx:pt>
          <cx:pt idx="3">Voluntary</cx:pt>
        </cx:lvl>
      </cx:strDim>
      <cx:numDim type="val">
        <cx:f>'18'!$E$4:$E$7</cx:f>
        <cx:lvl ptCount="4" formatCode="General">
          <cx:pt idx="0">388</cx:pt>
          <cx:pt idx="1">380</cx:pt>
          <cx:pt idx="2">377</cx:pt>
          <cx:pt idx="3">388</cx:pt>
        </cx:lvl>
      </cx:numDim>
    </cx:data>
  </cx:chartData>
  <cx:chart>
    <cx:title pos="t" align="ctr" overlay="0">
      <cx:tx>
        <cx:txData>
          <cx:v>Histogram distribution of "Exit Date" for terminated employee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bg1"/>
              </a:solidFill>
              <a:effectLst/>
              <a:latin typeface="Calibri" panose="020F0502020204030204"/>
            </a:rPr>
            <a:t>Histogram distribution of "Exit Date" for terminated employee</a:t>
          </a:r>
        </a:p>
      </cx:txPr>
    </cx:title>
    <cx:plotArea>
      <cx:plotAreaRegion>
        <cx:series layoutId="clusteredColumn" uniqueId="{9B8AF32D-45C3-4BB6-A5E4-3ACC6776F4F5}">
          <cx:tx>
            <cx:txData>
              <cx:f>'18'!$E$3</cx:f>
              <cx:v>Count of ExitDate</cx:v>
            </cx:txData>
          </cx:tx>
          <cx:dataLabels pos="ctr"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CFF7D583-A1C3-4022-B5C8-A8174115F5A5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662C5-9903-42CC-8B6E-5C164254FA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685-DACD-4FD1-BD30-9563C86F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685-DACD-4FD1-BD30-9563C86F6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E51D-8C6B-C04F-51F1-8994978D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07B3-16EC-DD7C-3D1D-6D91DBCBD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8414-E40A-4793-0558-59EB160B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4D10-A688-E88A-A7BB-9DC2225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1236-E7EE-FA4C-B30E-DECFF357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FDA6-89AD-EE42-640A-34C17F99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B81B-9831-9DEE-F368-593DDF92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06B7-37B3-1AC3-6F7D-FB7A858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C15B-CD7B-6DB8-0497-DD83926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4799-472C-7BC8-2152-ED0BA0D0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67E2-0E10-649E-723C-1968C05F9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9802-4279-4205-DB6F-C94CE2F94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F869-CE4D-C885-1111-F00487CF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1C-439C-FB62-23B9-BCDB425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1B35-9046-51BE-7649-0AFEE263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203F-66B9-E2CF-C100-8F217FF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C8AF-7C90-A258-928C-5C49500D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FD12-720D-02E4-0F41-97C2BE0A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D307-3F3E-C57C-A08C-E82AE94B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FB7A-A265-5122-0F3B-8CD9A572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3164-73D3-4CCB-8C9F-37E87A07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5182-C765-5FE2-2EC1-177EE917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D271-C4B1-45C1-FFD8-D7D9F533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8315-9172-9066-8A94-4ED1D228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5F67-CFAC-143B-E3DF-8846A32D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2592-F87F-9B47-0EBA-51474DD1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CB1F-BFB1-0EAD-E9B2-89E7FCC6C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2C27-9299-FBBE-EDD1-C8018FAE7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178E-49C1-5910-7826-33BC2C47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11B62-DA68-6F1F-35C2-54CDC004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9766-C86A-CE72-3052-E3206F5F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3109-208B-968A-6447-FEE33406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551C-6FA9-4DCC-F794-6EF82E42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08D2-39B1-90D3-5944-E8E9DA73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B9497-E389-B9AD-40E3-7D622233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DCBE2-8ED0-4289-0889-1BE58FA0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1EBC-60A2-EDEA-50DB-4F4D91A8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669B3-BD24-8494-09B4-5F63F03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3CBCF-CC6F-13CB-E1A9-8B1E45D5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C5BD-8D9D-C336-8D39-67C098F7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5DC2-BD7F-9E11-1A99-C6354ECC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A0A2F-23CD-39AB-6485-788F7422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CBA5D-5836-6B42-08D7-25307431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44F4F-5644-5C0C-48BF-BFA4CB30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0F533-DBAA-DE24-A93B-A549944D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743-4AE6-43EB-1F6D-0C2CCBC4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6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FDD-9A1D-4B70-7C3F-17D2CC87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A192-BAEA-6496-8B20-94616AD8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2ABF-D3F7-74E6-4304-D04044F9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B0B0-9FBB-ED57-2B7A-2128F5D3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70F8C-D316-6184-CFF6-CBD4A7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E0942-1A52-57EF-6974-649DB5E5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4C49-FF47-2E35-685A-3E23B75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B9F0-52DB-CDE6-EBA4-7A5A148CA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41FAF-54E5-5312-998D-E01B0050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D5DF-DE91-40B9-1287-27D5F36B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50636-7915-D91C-8704-2AADEBD7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2009A-B7C2-8A0E-89C0-89FB457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s4be.cochrane.org/blog/2015/07/14/data-analysis-method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5216E-613A-6DFF-70C0-64BE4CF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7853-8C2E-C331-44A4-E87BF5AA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9D7F-F81B-2191-4749-DEC1DBEA2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C4AF-DCF8-457C-8DE6-AE5ED31636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4F6B-05B5-98D0-BC38-CA876191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A66F-1D46-DA35-0B22-4203ACFC7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348F-7EC2-4F47-8478-88399D1B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pixabay.com/en/graph-pie-chart-business-finance-963016/" TargetMode="External"/><Relationship Id="rId3" Type="http://schemas.openxmlformats.org/officeDocument/2006/relationships/hyperlink" Target="http://www.weightymatters.ca/2018/10/wow-29-teams-of-analysts-one-identical.html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63D510-2DDF-6064-21CE-46465F95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perspective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1 EMPLOYEE DATA ANALYSIS</a:t>
            </a:r>
            <a:endParaRPr lang="en-US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25AD93-3BBE-DBB3-B6F8-897931CD2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639888"/>
            <a:ext cx="4657725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07E5466-53F5-EA74-0FB8-E99276BD1E6E}"/>
              </a:ext>
            </a:extLst>
          </p:cNvPr>
          <p:cNvSpPr/>
          <p:nvPr/>
        </p:nvSpPr>
        <p:spPr>
          <a:xfrm>
            <a:off x="838200" y="1690688"/>
            <a:ext cx="4657725" cy="430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ar chart">
            <a:extLst>
              <a:ext uri="{FF2B5EF4-FFF2-40B4-BE49-F238E27FC236}">
                <a16:creationId xmlns:a16="http://schemas.microsoft.com/office/drawing/2014/main" id="{667C5B9F-41D5-9226-AFC2-07FF32FF7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5925" y="2000251"/>
            <a:ext cx="914400" cy="914400"/>
          </a:xfrm>
          <a:prstGeom prst="rect">
            <a:avLst/>
          </a:prstGeom>
        </p:spPr>
      </p:pic>
      <p:pic>
        <p:nvPicPr>
          <p:cNvPr id="28" name="Graphic 27" descr="Bar graph with upward trend">
            <a:extLst>
              <a:ext uri="{FF2B5EF4-FFF2-40B4-BE49-F238E27FC236}">
                <a16:creationId xmlns:a16="http://schemas.microsoft.com/office/drawing/2014/main" id="{8C7C675A-9BB3-CE1B-992D-7158F84D4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5925" y="2914651"/>
            <a:ext cx="914400" cy="914400"/>
          </a:xfrm>
          <a:prstGeom prst="rect">
            <a:avLst/>
          </a:prstGeom>
        </p:spPr>
      </p:pic>
      <p:pic>
        <p:nvPicPr>
          <p:cNvPr id="30" name="Graphic 29" descr="Pie chart">
            <a:extLst>
              <a:ext uri="{FF2B5EF4-FFF2-40B4-BE49-F238E27FC236}">
                <a16:creationId xmlns:a16="http://schemas.microsoft.com/office/drawing/2014/main" id="{09837BEA-973C-DCF0-D60D-38EA6D212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599" y="5486400"/>
            <a:ext cx="914400" cy="914400"/>
          </a:xfrm>
          <a:prstGeom prst="rect">
            <a:avLst/>
          </a:prstGeom>
        </p:spPr>
      </p:pic>
      <p:pic>
        <p:nvPicPr>
          <p:cNvPr id="32" name="Graphic 31" descr="Head with gears">
            <a:extLst>
              <a:ext uri="{FF2B5EF4-FFF2-40B4-BE49-F238E27FC236}">
                <a16:creationId xmlns:a16="http://schemas.microsoft.com/office/drawing/2014/main" id="{90E1DB9B-667A-19FA-BF82-B0F82BC0A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95925" y="484267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09601D-A72E-646E-4C99-CE0B2B147B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596061" y="1639888"/>
            <a:ext cx="4943475" cy="3846512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F5379A-E212-6FE4-A813-307C706F8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399" y="5486400"/>
            <a:ext cx="914400" cy="914400"/>
          </a:xfrm>
          <a:prstGeom prst="rect">
            <a:avLst/>
          </a:prstGeom>
        </p:spPr>
      </p:pic>
      <p:pic>
        <p:nvPicPr>
          <p:cNvPr id="36" name="Graphic 35" descr="Bar graph with upward trend">
            <a:extLst>
              <a:ext uri="{FF2B5EF4-FFF2-40B4-BE49-F238E27FC236}">
                <a16:creationId xmlns:a16="http://schemas.microsoft.com/office/drawing/2014/main" id="{E982DE10-ACF7-8582-9CDD-7FEF353D3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4999" y="5486400"/>
            <a:ext cx="914400" cy="914400"/>
          </a:xfrm>
          <a:prstGeom prst="rect">
            <a:avLst/>
          </a:prstGeom>
        </p:spPr>
      </p:pic>
      <p:pic>
        <p:nvPicPr>
          <p:cNvPr id="37" name="Graphic 36" descr="Pie chart">
            <a:extLst>
              <a:ext uri="{FF2B5EF4-FFF2-40B4-BE49-F238E27FC236}">
                <a16:creationId xmlns:a16="http://schemas.microsoft.com/office/drawing/2014/main" id="{4B20D232-30FA-EED8-0AC0-1652D201B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5923" y="3878660"/>
            <a:ext cx="914400" cy="914400"/>
          </a:xfrm>
          <a:prstGeom prst="rect">
            <a:avLst/>
          </a:prstGeom>
        </p:spPr>
      </p:pic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05B34AB5-F5AE-4059-6030-5F375C373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6199" y="5486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2446-53AB-CF95-FBDA-0D3D14F1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scatter plot to explore the relationship between "Training Duration (Days)" and "Training Cost."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78A993-E53A-E0F1-9CEB-A3DE8421F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02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08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1B1E-87BC-50D8-DA37-2602B53E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pivot table that shows the count of employees by "</a:t>
            </a:r>
            <a:r>
              <a:rPr lang="en-US" sz="2800" b="0" i="0" u="none" strike="noStrike" baseline="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RaceDesc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2800" b="0" i="0" u="none" strike="noStrike" baseline="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GenderCode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5954-532C-91B3-D2C2-BFE81F58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3635"/>
              </p:ext>
            </p:extLst>
          </p:nvPr>
        </p:nvGraphicFramePr>
        <p:xfrm>
          <a:off x="838200" y="1690688"/>
          <a:ext cx="10515601" cy="2786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891">
                  <a:extLst>
                    <a:ext uri="{9D8B030D-6E8A-4147-A177-3AD203B41FA5}">
                      <a16:colId xmlns:a16="http://schemas.microsoft.com/office/drawing/2014/main" val="1577199843"/>
                    </a:ext>
                  </a:extLst>
                </a:gridCol>
                <a:gridCol w="2299662">
                  <a:extLst>
                    <a:ext uri="{9D8B030D-6E8A-4147-A177-3AD203B41FA5}">
                      <a16:colId xmlns:a16="http://schemas.microsoft.com/office/drawing/2014/main" val="2972142658"/>
                    </a:ext>
                  </a:extLst>
                </a:gridCol>
                <a:gridCol w="782151">
                  <a:extLst>
                    <a:ext uri="{9D8B030D-6E8A-4147-A177-3AD203B41FA5}">
                      <a16:colId xmlns:a16="http://schemas.microsoft.com/office/drawing/2014/main" val="3928336933"/>
                    </a:ext>
                  </a:extLst>
                </a:gridCol>
                <a:gridCol w="1183256">
                  <a:extLst>
                    <a:ext uri="{9D8B030D-6E8A-4147-A177-3AD203B41FA5}">
                      <a16:colId xmlns:a16="http://schemas.microsoft.com/office/drawing/2014/main" val="7863120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64885211"/>
                    </a:ext>
                  </a:extLst>
                </a:gridCol>
                <a:gridCol w="935909">
                  <a:extLst>
                    <a:ext uri="{9D8B030D-6E8A-4147-A177-3AD203B41FA5}">
                      <a16:colId xmlns:a16="http://schemas.microsoft.com/office/drawing/2014/main" val="3432932040"/>
                    </a:ext>
                  </a:extLst>
                </a:gridCol>
                <a:gridCol w="1584359">
                  <a:extLst>
                    <a:ext uri="{9D8B030D-6E8A-4147-A177-3AD203B41FA5}">
                      <a16:colId xmlns:a16="http://schemas.microsoft.com/office/drawing/2014/main" val="664094965"/>
                    </a:ext>
                  </a:extLst>
                </a:gridCol>
              </a:tblGrid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Employees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RaceDesc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179843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037312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713767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776743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36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3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5DA0-50EA-6545-75BE-912EDC90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INDEX and MATCH functions to find the "Training Program Name" for an employee with a specific 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85402-8AFD-C834-8C8C-F28AD7B0E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22491" cy="4351338"/>
          </a:xfrm>
        </p:spPr>
      </p:pic>
    </p:spTree>
    <p:extLst>
      <p:ext uri="{BB962C8B-B14F-4D97-AF65-F5344CB8AC3E}">
        <p14:creationId xmlns:p14="http://schemas.microsoft.com/office/powerpoint/2010/main" val="136790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2B9B-37C4-7006-2C15-97E0E46D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multi-level pivot table to analyze the "Performance Score" by "</a:t>
            </a:r>
            <a:r>
              <a:rPr lang="en-US" sz="2800" b="0" i="0" u="none" strike="noStrike" baseline="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BusinessUnit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2800" b="0" i="0" u="none" strike="noStrike" baseline="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JobFunctionDescription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317018-18E0-FE29-641D-5FE9F32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800348"/>
              </p:ext>
            </p:extLst>
          </p:nvPr>
        </p:nvGraphicFramePr>
        <p:xfrm>
          <a:off x="838200" y="1690688"/>
          <a:ext cx="10515599" cy="428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5080">
                  <a:extLst>
                    <a:ext uri="{9D8B030D-6E8A-4147-A177-3AD203B41FA5}">
                      <a16:colId xmlns:a16="http://schemas.microsoft.com/office/drawing/2014/main" val="36695757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516903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99597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44934359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9172376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825073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2868944"/>
                    </a:ext>
                  </a:extLst>
                </a:gridCol>
                <a:gridCol w="582385">
                  <a:extLst>
                    <a:ext uri="{9D8B030D-6E8A-4147-A177-3AD203B41FA5}">
                      <a16:colId xmlns:a16="http://schemas.microsoft.com/office/drawing/2014/main" val="3216678117"/>
                    </a:ext>
                  </a:extLst>
                </a:gridCol>
                <a:gridCol w="682535">
                  <a:extLst>
                    <a:ext uri="{9D8B030D-6E8A-4147-A177-3AD203B41FA5}">
                      <a16:colId xmlns:a16="http://schemas.microsoft.com/office/drawing/2014/main" val="83846803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8683203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210879150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1321236515"/>
                    </a:ext>
                  </a:extLst>
                </a:gridCol>
              </a:tblGrid>
              <a:tr h="78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JobFunctionDescription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BusinessUnit</a:t>
                      </a:r>
                      <a:endParaRPr lang="en-US" sz="20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034452"/>
                  </a:ext>
                </a:extLst>
              </a:tr>
              <a:tr h="78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CCDR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EW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PYZ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632999"/>
                  </a:ext>
                </a:extLst>
              </a:tr>
              <a:tr h="541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Exceeds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388174"/>
                  </a:ext>
                </a:extLst>
              </a:tr>
              <a:tr h="541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Meets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609168"/>
                  </a:ext>
                </a:extLst>
              </a:tr>
              <a:tr h="541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Improvement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788798"/>
                  </a:ext>
                </a:extLst>
              </a:tr>
              <a:tr h="541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533204"/>
                  </a:ext>
                </a:extLst>
              </a:tr>
              <a:tr h="541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21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6F83-48D2-717F-2E2D-6D083EFE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training cost for each "Training Program Name" and display it in a bar chart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0F8D2E-4088-2F46-A511-AB9748293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562432"/>
              </p:ext>
            </p:extLst>
          </p:nvPr>
        </p:nvGraphicFramePr>
        <p:xfrm>
          <a:off x="838200" y="1690688"/>
          <a:ext cx="10515600" cy="132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578697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86540828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99311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58875364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789461103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401228864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973126311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Program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Skills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Development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Skills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984726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Training Cost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365023.24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320575.04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323902.03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343313.17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323072.61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1675886.09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66221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2C2532-E739-DCC7-EA9F-655A71637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116968"/>
              </p:ext>
            </p:extLst>
          </p:nvPr>
        </p:nvGraphicFramePr>
        <p:xfrm>
          <a:off x="838200" y="3016251"/>
          <a:ext cx="10515600" cy="3476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50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D758-FFE1-8A8A-65BD-20888A61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advanced conditional formatting to highlight the top 10% and bottom 10% of employees based on "Current Employee Rating."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5C7A75-C571-F0FD-43CE-9961FA2C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80009" cy="4351338"/>
          </a:xfrm>
        </p:spPr>
      </p:pic>
    </p:spTree>
    <p:extLst>
      <p:ext uri="{BB962C8B-B14F-4D97-AF65-F5344CB8AC3E}">
        <p14:creationId xmlns:p14="http://schemas.microsoft.com/office/powerpoint/2010/main" val="192603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185D-316B-20DE-914C-F685854C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calculated field in a pivot table to determine the average "Engagement Score" per year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236901-1F0E-5A87-4FF2-65EFED37D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589105"/>
              </p:ext>
            </p:extLst>
          </p:nvPr>
        </p:nvGraphicFramePr>
        <p:xfrm>
          <a:off x="838200" y="1690688"/>
          <a:ext cx="7820024" cy="2837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638">
                  <a:extLst>
                    <a:ext uri="{9D8B030D-6E8A-4147-A177-3AD203B41FA5}">
                      <a16:colId xmlns:a16="http://schemas.microsoft.com/office/drawing/2014/main" val="1905987686"/>
                    </a:ext>
                  </a:extLst>
                </a:gridCol>
                <a:gridCol w="2096717">
                  <a:extLst>
                    <a:ext uri="{9D8B030D-6E8A-4147-A177-3AD203B41FA5}">
                      <a16:colId xmlns:a16="http://schemas.microsoft.com/office/drawing/2014/main" val="662424301"/>
                    </a:ext>
                  </a:extLst>
                </a:gridCol>
                <a:gridCol w="713127">
                  <a:extLst>
                    <a:ext uri="{9D8B030D-6E8A-4147-A177-3AD203B41FA5}">
                      <a16:colId xmlns:a16="http://schemas.microsoft.com/office/drawing/2014/main" val="4237572303"/>
                    </a:ext>
                  </a:extLst>
                </a:gridCol>
                <a:gridCol w="1444542">
                  <a:extLst>
                    <a:ext uri="{9D8B030D-6E8A-4147-A177-3AD203B41FA5}">
                      <a16:colId xmlns:a16="http://schemas.microsoft.com/office/drawing/2014/main" val="3267753094"/>
                    </a:ext>
                  </a:extLst>
                </a:gridCol>
              </a:tblGrid>
              <a:tr h="47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Engagement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983386"/>
                  </a:ext>
                </a:extLst>
              </a:tr>
              <a:tr h="47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Qtr1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635506"/>
                  </a:ext>
                </a:extLst>
              </a:tr>
              <a:tr h="47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Qtr2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748306"/>
                  </a:ext>
                </a:extLst>
              </a:tr>
              <a:tr h="47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Qtr3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341752"/>
                  </a:ext>
                </a:extLst>
              </a:tr>
              <a:tr h="47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Qtr4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243832"/>
                  </a:ext>
                </a:extLst>
              </a:tr>
              <a:tr h="47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2.954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56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8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4793-9746-2E55-8763-592EFA6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histogram to understand the distribution of "</a:t>
            </a:r>
            <a:r>
              <a:rPr lang="en-US" sz="2800" b="0" i="0" u="none" strike="noStrike" baseline="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ExitDate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for terminated employees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9293EA-6821-F5E2-8FCA-03B11462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81332"/>
              </p:ext>
            </p:extLst>
          </p:nvPr>
        </p:nvGraphicFramePr>
        <p:xfrm>
          <a:off x="838200" y="1690688"/>
          <a:ext cx="4236720" cy="2786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115">
                  <a:extLst>
                    <a:ext uri="{9D8B030D-6E8A-4147-A177-3AD203B41FA5}">
                      <a16:colId xmlns:a16="http://schemas.microsoft.com/office/drawing/2014/main" val="2305346786"/>
                    </a:ext>
                  </a:extLst>
                </a:gridCol>
                <a:gridCol w="2130605">
                  <a:extLst>
                    <a:ext uri="{9D8B030D-6E8A-4147-A177-3AD203B41FA5}">
                      <a16:colId xmlns:a16="http://schemas.microsoft.com/office/drawing/2014/main" val="2882468351"/>
                    </a:ext>
                  </a:extLst>
                </a:gridCol>
              </a:tblGrid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ExitDate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271330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Involuntary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834049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Resignation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09682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5223046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0667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6031C4C-B997-4289-D4C9-9638D31F81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1127814"/>
                  </p:ext>
                </p:extLst>
              </p:nvPr>
            </p:nvGraphicFramePr>
            <p:xfrm>
              <a:off x="5074920" y="1874520"/>
              <a:ext cx="6278880" cy="42976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6031C4C-B997-4289-D4C9-9638D31F81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920" y="1874520"/>
                <a:ext cx="6278880" cy="42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76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6EA-8674-899E-2AF0-E103B40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dashboard that provides an overview of key HR metrics, including headcount, performance, and training costs, using charts and pivot tables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E7269F-F9F9-A5A4-B22F-3DA4D9754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690687"/>
            <a:ext cx="10396538" cy="4802187"/>
          </a:xfrm>
        </p:spPr>
      </p:pic>
    </p:spTree>
    <p:extLst>
      <p:ext uri="{BB962C8B-B14F-4D97-AF65-F5344CB8AC3E}">
        <p14:creationId xmlns:p14="http://schemas.microsoft.com/office/powerpoint/2010/main" val="231958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BA751-7B59-FF93-D8C2-D9AFC959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1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 a pivot table to summarize the total number of employees in each department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5D4BA08-D76A-A894-C21E-FE7F1ED2E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402364"/>
              </p:ext>
            </p:extLst>
          </p:nvPr>
        </p:nvGraphicFramePr>
        <p:xfrm>
          <a:off x="1036320" y="1417321"/>
          <a:ext cx="10119359" cy="1783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546">
                  <a:extLst>
                    <a:ext uri="{9D8B030D-6E8A-4147-A177-3AD203B41FA5}">
                      <a16:colId xmlns:a16="http://schemas.microsoft.com/office/drawing/2014/main" val="3580009722"/>
                    </a:ext>
                  </a:extLst>
                </a:gridCol>
                <a:gridCol w="1202414">
                  <a:extLst>
                    <a:ext uri="{9D8B030D-6E8A-4147-A177-3AD203B41FA5}">
                      <a16:colId xmlns:a16="http://schemas.microsoft.com/office/drawing/2014/main" val="55825115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618557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690654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203274107"/>
                    </a:ext>
                  </a:extLst>
                </a:gridCol>
                <a:gridCol w="653508">
                  <a:extLst>
                    <a:ext uri="{9D8B030D-6E8A-4147-A177-3AD203B41FA5}">
                      <a16:colId xmlns:a16="http://schemas.microsoft.com/office/drawing/2014/main" val="1086697794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631594875"/>
                    </a:ext>
                  </a:extLst>
                </a:gridCol>
                <a:gridCol w="1053268">
                  <a:extLst>
                    <a:ext uri="{9D8B030D-6E8A-4147-A177-3AD203B41FA5}">
                      <a16:colId xmlns:a16="http://schemas.microsoft.com/office/drawing/2014/main" val="79596592"/>
                    </a:ext>
                  </a:extLst>
                </a:gridCol>
              </a:tblGrid>
              <a:tr h="113061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Offices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Office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IT/IS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     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682558"/>
                  </a:ext>
                </a:extLst>
              </a:tr>
              <a:tr h="65246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Employees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22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1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2487-0FDF-6193-67EE-322A00EE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employees with a "Performance Score" below 3 in red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A35476-8C38-58F6-7B57-57FD6D5A9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80009" cy="4351338"/>
          </a:xfrm>
        </p:spPr>
      </p:pic>
    </p:spTree>
    <p:extLst>
      <p:ext uri="{BB962C8B-B14F-4D97-AF65-F5344CB8AC3E}">
        <p14:creationId xmlns:p14="http://schemas.microsoft.com/office/powerpoint/2010/main" val="22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9E09-D951-1C04-2A89-1923DDBF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"Satisfaction Score" for male and female employees separately using a pivot table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E54713-9112-46C0-4378-4EE8581A3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67705"/>
              </p:ext>
            </p:extLst>
          </p:nvPr>
        </p:nvGraphicFramePr>
        <p:xfrm>
          <a:off x="838200" y="1690688"/>
          <a:ext cx="7270750" cy="112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3560">
                  <a:extLst>
                    <a:ext uri="{9D8B030D-6E8A-4147-A177-3AD203B41FA5}">
                      <a16:colId xmlns:a16="http://schemas.microsoft.com/office/drawing/2014/main" val="3753304760"/>
                    </a:ext>
                  </a:extLst>
                </a:gridCol>
                <a:gridCol w="1964136">
                  <a:extLst>
                    <a:ext uri="{9D8B030D-6E8A-4147-A177-3AD203B41FA5}">
                      <a16:colId xmlns:a16="http://schemas.microsoft.com/office/drawing/2014/main" val="512996746"/>
                    </a:ext>
                  </a:extLst>
                </a:gridCol>
                <a:gridCol w="671942">
                  <a:extLst>
                    <a:ext uri="{9D8B030D-6E8A-4147-A177-3AD203B41FA5}">
                      <a16:colId xmlns:a16="http://schemas.microsoft.com/office/drawing/2014/main" val="1121770776"/>
                    </a:ext>
                  </a:extLst>
                </a:gridCol>
                <a:gridCol w="1361112">
                  <a:extLst>
                    <a:ext uri="{9D8B030D-6E8A-4147-A177-3AD203B41FA5}">
                      <a16:colId xmlns:a16="http://schemas.microsoft.com/office/drawing/2014/main" val="2484573664"/>
                    </a:ext>
                  </a:extLst>
                </a:gridCol>
              </a:tblGrid>
              <a:tr h="562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574854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Satisfaction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3.042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15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30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DA0-C7C4-0A29-1781-D3A9DF69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chart to visualize the distribution of "Work-Life Balance Score" for different job functions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B5EE5E-1BCA-9401-820A-3B7FE6236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369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5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11EF-77E4-CB1D-A3E8-EDFF0F80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ilter the data to display only terminated employees and find out the most common "Termination Type."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BD379-20FC-FAD9-CE57-7C5DAA9ED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96122"/>
              </p:ext>
            </p:extLst>
          </p:nvPr>
        </p:nvGraphicFramePr>
        <p:xfrm>
          <a:off x="838200" y="1690688"/>
          <a:ext cx="9509760" cy="2501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1741">
                  <a:extLst>
                    <a:ext uri="{9D8B030D-6E8A-4147-A177-3AD203B41FA5}">
                      <a16:colId xmlns:a16="http://schemas.microsoft.com/office/drawing/2014/main" val="931223122"/>
                    </a:ext>
                  </a:extLst>
                </a:gridCol>
                <a:gridCol w="1318699">
                  <a:extLst>
                    <a:ext uri="{9D8B030D-6E8A-4147-A177-3AD203B41FA5}">
                      <a16:colId xmlns:a16="http://schemas.microsoft.com/office/drawing/2014/main" val="4246126074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607820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63774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543287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3555426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274181630"/>
                    </a:ext>
                  </a:extLst>
                </a:gridCol>
              </a:tblGrid>
              <a:tr h="125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 Type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Involuntary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Resignation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898127"/>
                  </a:ext>
                </a:extLst>
              </a:tr>
              <a:tr h="125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EmployeeStatus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25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60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912-ACC2-4796-0DCB-BF9CD5A7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"Engagement Score" for each department using a pivot table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8F6DF4-0A52-B91B-145A-02D2411C7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635273"/>
              </p:ext>
            </p:extLst>
          </p:nvPr>
        </p:nvGraphicFramePr>
        <p:xfrm>
          <a:off x="838200" y="1690688"/>
          <a:ext cx="9784079" cy="2501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val="579928738"/>
                    </a:ext>
                  </a:extLst>
                </a:gridCol>
                <a:gridCol w="1121372">
                  <a:extLst>
                    <a:ext uri="{9D8B030D-6E8A-4147-A177-3AD203B41FA5}">
                      <a16:colId xmlns:a16="http://schemas.microsoft.com/office/drawing/2014/main" val="357072272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715948454"/>
                    </a:ext>
                  </a:extLst>
                </a:gridCol>
                <a:gridCol w="706194">
                  <a:extLst>
                    <a:ext uri="{9D8B030D-6E8A-4147-A177-3AD203B41FA5}">
                      <a16:colId xmlns:a16="http://schemas.microsoft.com/office/drawing/2014/main" val="580592953"/>
                    </a:ext>
                  </a:extLst>
                </a:gridCol>
                <a:gridCol w="1167055">
                  <a:extLst>
                    <a:ext uri="{9D8B030D-6E8A-4147-A177-3AD203B41FA5}">
                      <a16:colId xmlns:a16="http://schemas.microsoft.com/office/drawing/2014/main" val="2667057968"/>
                    </a:ext>
                  </a:extLst>
                </a:gridCol>
                <a:gridCol w="793751">
                  <a:extLst>
                    <a:ext uri="{9D8B030D-6E8A-4147-A177-3AD203B41FA5}">
                      <a16:colId xmlns:a16="http://schemas.microsoft.com/office/drawing/2014/main" val="1930446954"/>
                    </a:ext>
                  </a:extLst>
                </a:gridCol>
                <a:gridCol w="1384487">
                  <a:extLst>
                    <a:ext uri="{9D8B030D-6E8A-4147-A177-3AD203B41FA5}">
                      <a16:colId xmlns:a16="http://schemas.microsoft.com/office/drawing/2014/main" val="1905748876"/>
                    </a:ext>
                  </a:extLst>
                </a:gridCol>
                <a:gridCol w="947232">
                  <a:extLst>
                    <a:ext uri="{9D8B030D-6E8A-4147-A177-3AD203B41FA5}">
                      <a16:colId xmlns:a16="http://schemas.microsoft.com/office/drawing/2014/main" val="536790300"/>
                    </a:ext>
                  </a:extLst>
                </a:gridCol>
              </a:tblGrid>
              <a:tr h="125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Offices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Office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IT/IS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     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096513"/>
                  </a:ext>
                </a:extLst>
              </a:tr>
              <a:tr h="125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Engagement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3.375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1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96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62D9-80EA-AD7E-DCBB-AFC58608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VLOOKUP to find the supervisor's email address for a specific employee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C5F7-A942-A31F-056B-508E044B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VLOOKUP(D2,A:C,3,FALSE)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12AFEE-1E12-412C-0673-E08031DC2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1931"/>
              </p:ext>
            </p:extLst>
          </p:nvPr>
        </p:nvGraphicFramePr>
        <p:xfrm>
          <a:off x="838200" y="2186622"/>
          <a:ext cx="7421879" cy="3944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6391">
                  <a:extLst>
                    <a:ext uri="{9D8B030D-6E8A-4147-A177-3AD203B41FA5}">
                      <a16:colId xmlns:a16="http://schemas.microsoft.com/office/drawing/2014/main" val="2655427640"/>
                    </a:ext>
                  </a:extLst>
                </a:gridCol>
                <a:gridCol w="1823868">
                  <a:extLst>
                    <a:ext uri="{9D8B030D-6E8A-4147-A177-3AD203B41FA5}">
                      <a16:colId xmlns:a16="http://schemas.microsoft.com/office/drawing/2014/main" val="3647345772"/>
                    </a:ext>
                  </a:extLst>
                </a:gridCol>
                <a:gridCol w="3611620">
                  <a:extLst>
                    <a:ext uri="{9D8B030D-6E8A-4147-A177-3AD203B41FA5}">
                      <a16:colId xmlns:a16="http://schemas.microsoft.com/office/drawing/2014/main" val="4209917618"/>
                    </a:ext>
                  </a:extLst>
                </a:gridCol>
              </a:tblGrid>
              <a:tr h="602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522005"/>
                  </a:ext>
                </a:extLst>
              </a:tr>
              <a:tr h="747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Heidi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brentswanson@example.org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3648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Cheryl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corey49@example.net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01604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sandraferrell@example.net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525412"/>
                  </a:ext>
                </a:extLst>
              </a:tr>
              <a:tr h="811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zmoore@example.com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31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9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0B3E-919D-A593-4676-5D3FE4E0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identify the department with the highest average "Employee Rating?"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97BB3E-8BB5-F6FF-114B-B8D6AC8A0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81778"/>
              </p:ext>
            </p:extLst>
          </p:nvPr>
        </p:nvGraphicFramePr>
        <p:xfrm>
          <a:off x="838200" y="1690688"/>
          <a:ext cx="10363200" cy="2501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41114622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731129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456076067"/>
                    </a:ext>
                  </a:extLst>
                </a:gridCol>
                <a:gridCol w="598580">
                  <a:extLst>
                    <a:ext uri="{9D8B030D-6E8A-4147-A177-3AD203B41FA5}">
                      <a16:colId xmlns:a16="http://schemas.microsoft.com/office/drawing/2014/main" val="2570423938"/>
                    </a:ext>
                  </a:extLst>
                </a:gridCol>
                <a:gridCol w="1184500">
                  <a:extLst>
                    <a:ext uri="{9D8B030D-6E8A-4147-A177-3AD203B41FA5}">
                      <a16:colId xmlns:a16="http://schemas.microsoft.com/office/drawing/2014/main" val="382743303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987460125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92696634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1485428"/>
                    </a:ext>
                  </a:extLst>
                </a:gridCol>
              </a:tblGrid>
              <a:tr h="125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Offices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Office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IT/IS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     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428247"/>
                  </a:ext>
                </a:extLst>
              </a:tr>
              <a:tr h="1250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Current Employee 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2.969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5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0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658</Words>
  <Application>Microsoft Office PowerPoint</Application>
  <PresentationFormat>Widescreen</PresentationFormat>
  <Paragraphs>265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PROJECT 1 EMPLOYEE DATA ANALYSIS</vt:lpstr>
      <vt:lpstr>Create a pivot table to summarize the total number of employees in each department</vt:lpstr>
      <vt:lpstr>Apply conditional formatting to highlight employees with a "Performance Score" below 3 in red</vt:lpstr>
      <vt:lpstr>Calculate the average "Satisfaction Score" for male and female employees separately using a pivot table</vt:lpstr>
      <vt:lpstr>Create a chart to visualize the distribution of "Work-Life Balance Score" for different job functions</vt:lpstr>
      <vt:lpstr>Filter the data to display only terminated employees and find out the most common "Termination Type." </vt:lpstr>
      <vt:lpstr>Calculate the average "Engagement Score" for each department using a pivot table</vt:lpstr>
      <vt:lpstr>Use VLOOKUP to find the supervisor's email address for a specific employee</vt:lpstr>
      <vt:lpstr>Can you identify the department with the highest average "Employee Rating?" </vt:lpstr>
      <vt:lpstr>Create a scatter plot to explore the relationship between "Training Duration (Days)" and "Training Cost."</vt:lpstr>
      <vt:lpstr>Build a pivot table that shows the count of employees by "RaceDesc" and "GenderCode."</vt:lpstr>
      <vt:lpstr>Use INDEX and MATCH functions to find the "Training Program Name" for an employee with a specific ID</vt:lpstr>
      <vt:lpstr>Create a multi-level pivot table to analyze the "Performance Score" by "BusinessUnit" and "JobFunctionDescription."</vt:lpstr>
      <vt:lpstr>Calculate the total training cost for each "Training Program Name" and display it in a bar chart</vt:lpstr>
      <vt:lpstr>Apply advanced conditional formatting to highlight the top 10% and bottom 10% of employees based on "Current Employee Rating."</vt:lpstr>
      <vt:lpstr>Use a calculated field in a pivot table to determine the average "Engagement Score" per year</vt:lpstr>
      <vt:lpstr>Create a histogram to understand the distribution of "ExitDate" for terminated employees</vt:lpstr>
      <vt:lpstr>Develop a dashboard that provides an overview of key HR metrics, including headcount, performance, and training costs, using charts and pivot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pivot table to summarize the total number of employees in each department</dc:title>
  <dc:creator>jayalakshmi</dc:creator>
  <cp:lastModifiedBy>jayalakshmi b</cp:lastModifiedBy>
  <cp:revision>27</cp:revision>
  <dcterms:created xsi:type="dcterms:W3CDTF">2023-12-04T11:35:28Z</dcterms:created>
  <dcterms:modified xsi:type="dcterms:W3CDTF">2023-12-21T07:36:18Z</dcterms:modified>
</cp:coreProperties>
</file>