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6ED5-4A8C-4D45-A82C-E55B839AF04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D9F3-CD32-4158-9934-EF2D641BB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5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6ED5-4A8C-4D45-A82C-E55B839AF04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D9F3-CD32-4158-9934-EF2D641BB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2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6ED5-4A8C-4D45-A82C-E55B839AF04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D9F3-CD32-4158-9934-EF2D641BB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23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6ED5-4A8C-4D45-A82C-E55B839AF04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D9F3-CD32-4158-9934-EF2D641BB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64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6ED5-4A8C-4D45-A82C-E55B839AF04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D9F3-CD32-4158-9934-EF2D641BB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34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6ED5-4A8C-4D45-A82C-E55B839AF04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D9F3-CD32-4158-9934-EF2D641BB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491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6ED5-4A8C-4D45-A82C-E55B839AF04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D9F3-CD32-4158-9934-EF2D641BB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23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6ED5-4A8C-4D45-A82C-E55B839AF04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D9F3-CD32-4158-9934-EF2D641BB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77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6ED5-4A8C-4D45-A82C-E55B839AF04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D9F3-CD32-4158-9934-EF2D641BB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15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6ED5-4A8C-4D45-A82C-E55B839AF04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D9F3-CD32-4158-9934-EF2D641BB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27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6ED5-4A8C-4D45-A82C-E55B839AF04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D9F3-CD32-4158-9934-EF2D641BB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45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B6ED5-4A8C-4D45-A82C-E55B839AF042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ED9F3-CD32-4158-9934-EF2D641BB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46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OF COUNTRIES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0" y="5694218"/>
            <a:ext cx="9144000" cy="1046018"/>
          </a:xfrm>
        </p:spPr>
        <p:txBody>
          <a:bodyPr/>
          <a:lstStyle/>
          <a:p>
            <a:pPr algn="l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BY- SWAGAT SAHOO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415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345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Hierarchical Clustering: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673" y="0"/>
            <a:ext cx="7398327" cy="6932427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0" y="937253"/>
            <a:ext cx="4585855" cy="5782201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Single method hierarchical Clustering</a:t>
            </a:r>
          </a:p>
        </p:txBody>
      </p:sp>
    </p:spTree>
    <p:extLst>
      <p:ext uri="{BB962C8B-B14F-4D97-AF65-F5344CB8AC3E}">
        <p14:creationId xmlns:p14="http://schemas.microsoft.com/office/powerpoint/2010/main" val="1387340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108364"/>
          </a:xfrm>
        </p:spPr>
        <p:txBody>
          <a:bodyPr/>
          <a:lstStyle/>
          <a:p>
            <a:r>
              <a:rPr lang="en-IN" dirty="0"/>
              <a:t>Hierarchical Clustering: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1" y="1108365"/>
            <a:ext cx="4100945" cy="5749635"/>
          </a:xfrm>
        </p:spPr>
        <p:txBody>
          <a:bodyPr/>
          <a:lstStyle/>
          <a:p>
            <a:r>
              <a:rPr lang="en-IN" dirty="0" smtClean="0"/>
              <a:t>As the </a:t>
            </a:r>
            <a:r>
              <a:rPr lang="en-IN" dirty="0"/>
              <a:t>Single method hierarchical </a:t>
            </a:r>
            <a:r>
              <a:rPr lang="en-IN" dirty="0" smtClean="0"/>
              <a:t>Clustering was not so clear so we went for complete method hierarchical clustering.</a:t>
            </a:r>
          </a:p>
          <a:p>
            <a:r>
              <a:rPr lang="en-US" dirty="0"/>
              <a:t>By looking at this </a:t>
            </a:r>
            <a:r>
              <a:rPr lang="en-US" dirty="0" err="1"/>
              <a:t>dendogram</a:t>
            </a:r>
            <a:r>
              <a:rPr lang="en-US" dirty="0"/>
              <a:t> taking n-clusters as 4.</a:t>
            </a:r>
            <a:endParaRPr lang="en-IN" dirty="0"/>
          </a:p>
          <a:p>
            <a:endParaRPr lang="en-IN" dirty="0"/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577" y="0"/>
            <a:ext cx="7073059" cy="6858000"/>
          </a:xfrm>
        </p:spPr>
      </p:pic>
    </p:spTree>
    <p:extLst>
      <p:ext uri="{BB962C8B-B14F-4D97-AF65-F5344CB8AC3E}">
        <p14:creationId xmlns:p14="http://schemas.microsoft.com/office/powerpoint/2010/main" val="3887007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294909" cy="678873"/>
          </a:xfrm>
        </p:spPr>
        <p:txBody>
          <a:bodyPr/>
          <a:lstStyle/>
          <a:p>
            <a:r>
              <a:rPr lang="en-IN" b="1" dirty="0"/>
              <a:t>Hierarchical Clustering: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237" y="0"/>
            <a:ext cx="8259762" cy="6858000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0" y="678873"/>
            <a:ext cx="3932237" cy="5694218"/>
          </a:xfrm>
        </p:spPr>
        <p:txBody>
          <a:bodyPr>
            <a:normAutofit/>
          </a:bodyPr>
          <a:lstStyle/>
          <a:p>
            <a:endParaRPr lang="en-IN" sz="2000" dirty="0" smtClean="0"/>
          </a:p>
          <a:p>
            <a:r>
              <a:rPr lang="en-IN" sz="2000" dirty="0" smtClean="0"/>
              <a:t>From the bar plot of hierarchical clustering  we can see that cluster-0 is our main focus area ,because it has</a:t>
            </a:r>
          </a:p>
          <a:p>
            <a:pPr marL="285750" indent="-285750">
              <a:buFontTx/>
              <a:buChar char="-"/>
            </a:pPr>
            <a:r>
              <a:rPr lang="en-IN" sz="2000" dirty="0" smtClean="0"/>
              <a:t>High child mortality</a:t>
            </a:r>
          </a:p>
          <a:p>
            <a:pPr marL="285750" indent="-285750">
              <a:buFontTx/>
              <a:buChar char="-"/>
            </a:pPr>
            <a:r>
              <a:rPr lang="en-IN" sz="2000" dirty="0" smtClean="0"/>
              <a:t>Low income</a:t>
            </a:r>
          </a:p>
          <a:p>
            <a:pPr marL="285750" indent="-285750">
              <a:buFontTx/>
              <a:buChar char="-"/>
            </a:pPr>
            <a:r>
              <a:rPr lang="en-IN" sz="2000" dirty="0" smtClean="0"/>
              <a:t>Low </a:t>
            </a:r>
            <a:r>
              <a:rPr lang="en-IN" sz="2000" dirty="0" err="1" smtClean="0"/>
              <a:t>gdpp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87363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7417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Hierarchical Clustering: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039091"/>
            <a:ext cx="12192000" cy="88669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Top 10 countries under cluster-0 are: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6401"/>
            <a:ext cx="12191999" cy="5015344"/>
          </a:xfrm>
        </p:spPr>
      </p:pic>
    </p:spTree>
    <p:extLst>
      <p:ext uri="{BB962C8B-B14F-4D97-AF65-F5344CB8AC3E}">
        <p14:creationId xmlns:p14="http://schemas.microsoft.com/office/powerpoint/2010/main" val="3529861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17417"/>
          </a:xfrm>
        </p:spPr>
        <p:txBody>
          <a:bodyPr/>
          <a:lstStyle/>
          <a:p>
            <a:r>
              <a:rPr lang="en-IN" b="1" dirty="0" smtClean="0"/>
              <a:t>Summary: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17418"/>
            <a:ext cx="12192000" cy="1274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by both K means and Hierarchical clustering method - we have got </a:t>
            </a:r>
            <a:r>
              <a:rPr lang="en-US" dirty="0" smtClean="0"/>
              <a:t>almost same </a:t>
            </a:r>
            <a:r>
              <a:rPr lang="en-US" dirty="0"/>
              <a:t>countries which requires aid. The following are the countries which are in direst need of aid by considering socio – economic factor into consideration: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2036"/>
            <a:ext cx="12192000" cy="4765963"/>
          </a:xfrm>
        </p:spPr>
      </p:pic>
    </p:spTree>
    <p:extLst>
      <p:ext uri="{BB962C8B-B14F-4D97-AF65-F5344CB8AC3E}">
        <p14:creationId xmlns:p14="http://schemas.microsoft.com/office/powerpoint/2010/main" val="1735496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31273"/>
          </a:xfrm>
        </p:spPr>
        <p:txBody>
          <a:bodyPr>
            <a:normAutofit/>
          </a:bodyPr>
          <a:lstStyle/>
          <a:p>
            <a:r>
              <a:rPr lang="en-IN" b="1" dirty="0" smtClean="0"/>
              <a:t>Abstract: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11275"/>
            <a:ext cx="12192000" cy="6281016"/>
          </a:xfrm>
        </p:spPr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Objective:</a:t>
            </a:r>
            <a:r>
              <a:rPr lang="en-US" dirty="0" smtClean="0"/>
              <a:t> We, HELP International humanitarian NGO, committed to fight poverty and provide the people of backward countries with basic amenities and relief during the time of disasters and natural calamities. We run a lot of operational projects from time to time, along with advocacy, drives to raise awareness as well as for funding purposes. </a:t>
            </a:r>
          </a:p>
          <a:p>
            <a:endParaRPr lang="en-US" dirty="0"/>
          </a:p>
          <a:p>
            <a:r>
              <a:rPr lang="en-US" b="1" dirty="0" smtClean="0"/>
              <a:t>Problem statement: </a:t>
            </a:r>
            <a:r>
              <a:rPr lang="en-US" dirty="0" smtClean="0"/>
              <a:t>During the recent funding programs, we have been able to raise around $ 10 million. As an analyst, we have to come up with the countries list that are in the direst need of aid.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210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7418"/>
          </a:xfrm>
        </p:spPr>
        <p:txBody>
          <a:bodyPr/>
          <a:lstStyle/>
          <a:p>
            <a:pPr algn="ctr"/>
            <a:r>
              <a:rPr lang="en-IN" b="1" dirty="0" smtClean="0"/>
              <a:t>Analysis methodology:</a:t>
            </a:r>
            <a:endParaRPr lang="en-IN" b="1" dirty="0"/>
          </a:p>
        </p:txBody>
      </p:sp>
      <p:sp>
        <p:nvSpPr>
          <p:cNvPr id="5" name="Rounded Rectangle 4"/>
          <p:cNvSpPr/>
          <p:nvPr/>
        </p:nvSpPr>
        <p:spPr>
          <a:xfrm>
            <a:off x="0" y="817417"/>
            <a:ext cx="3546766" cy="18565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 collection and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Import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Identifying the data quality issues and clean the data 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059380" y="786929"/>
            <a:ext cx="3505202" cy="18426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Outlier analysis and removal 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Removing the outlier where ever required as per understanding the problem statement.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8077196" y="786928"/>
            <a:ext cx="3546766" cy="18426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Visualizing the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Visualizing few original data variables to look for any pattern or correlation.</a:t>
            </a:r>
            <a:endParaRPr lang="en-IN" dirty="0"/>
          </a:p>
        </p:txBody>
      </p:sp>
      <p:sp>
        <p:nvSpPr>
          <p:cNvPr id="21" name="Rounded Rectangle 20"/>
          <p:cNvSpPr/>
          <p:nvPr/>
        </p:nvSpPr>
        <p:spPr>
          <a:xfrm>
            <a:off x="8077196" y="4065593"/>
            <a:ext cx="3546766" cy="18426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Scaling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Standardizing all the continuous variables.</a:t>
            </a:r>
            <a:endParaRPr lang="en-IN" dirty="0"/>
          </a:p>
        </p:txBody>
      </p:sp>
      <p:sp>
        <p:nvSpPr>
          <p:cNvPr id="22" name="Rounded Rectangle 21"/>
          <p:cNvSpPr/>
          <p:nvPr/>
        </p:nvSpPr>
        <p:spPr>
          <a:xfrm>
            <a:off x="4017816" y="4024737"/>
            <a:ext cx="3546766" cy="18426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Hopkins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check if data has tendency to form clusters </a:t>
            </a:r>
            <a:endParaRPr lang="en-IN" dirty="0"/>
          </a:p>
        </p:txBody>
      </p:sp>
      <p:sp>
        <p:nvSpPr>
          <p:cNvPr id="23" name="Rounded Rectangle 22"/>
          <p:cNvSpPr/>
          <p:nvPr/>
        </p:nvSpPr>
        <p:spPr>
          <a:xfrm>
            <a:off x="0" y="2909441"/>
            <a:ext cx="3546766" cy="38792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K means clustering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Identify the ‘k’ by silhouette analysis and sum of squared distances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Forming n – clusters on scaled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Visualizing the clusters with various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Analyzing the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Identifying the countries which requires aid. </a:t>
            </a:r>
            <a:endParaRPr lang="en-IN" dirty="0"/>
          </a:p>
        </p:txBody>
      </p:sp>
      <p:sp>
        <p:nvSpPr>
          <p:cNvPr id="27" name="Right Arrow 26"/>
          <p:cNvSpPr/>
          <p:nvPr/>
        </p:nvSpPr>
        <p:spPr>
          <a:xfrm>
            <a:off x="3564082" y="1493170"/>
            <a:ext cx="495297" cy="491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27"/>
          <p:cNvSpPr/>
          <p:nvPr/>
        </p:nvSpPr>
        <p:spPr>
          <a:xfrm>
            <a:off x="7588826" y="1445708"/>
            <a:ext cx="488370" cy="491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ight Arrow 28"/>
          <p:cNvSpPr/>
          <p:nvPr/>
        </p:nvSpPr>
        <p:spPr>
          <a:xfrm rot="10800000">
            <a:off x="7564582" y="4603505"/>
            <a:ext cx="471050" cy="491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ight Arrow 29"/>
          <p:cNvSpPr/>
          <p:nvPr/>
        </p:nvSpPr>
        <p:spPr>
          <a:xfrm rot="10800000">
            <a:off x="3564082" y="4603506"/>
            <a:ext cx="471050" cy="491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Down Arrow 30"/>
          <p:cNvSpPr/>
          <p:nvPr/>
        </p:nvSpPr>
        <p:spPr>
          <a:xfrm>
            <a:off x="9642763" y="2629584"/>
            <a:ext cx="540327" cy="14360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50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5020"/>
          </a:xfrm>
        </p:spPr>
        <p:txBody>
          <a:bodyPr/>
          <a:lstStyle/>
          <a:p>
            <a:pPr algn="ctr"/>
            <a:r>
              <a:rPr lang="en-IN" b="1" dirty="0" smtClean="0"/>
              <a:t>Analysis methodology: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898072"/>
            <a:ext cx="4447309" cy="49599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sz="2400" b="1" dirty="0" smtClean="0"/>
              <a:t>Hierarchical Clustering</a:t>
            </a:r>
          </a:p>
          <a:p>
            <a:r>
              <a:rPr lang="en-IN" sz="2000" dirty="0" smtClean="0"/>
              <a:t> Identify the ‘n’ via </a:t>
            </a:r>
            <a:r>
              <a:rPr lang="en-IN" sz="2000" dirty="0" err="1" smtClean="0"/>
              <a:t>dendrogram</a:t>
            </a:r>
            <a:r>
              <a:rPr lang="en-IN" sz="2000" dirty="0" smtClean="0"/>
              <a:t>. </a:t>
            </a:r>
            <a:endParaRPr lang="en-IN" sz="2000" dirty="0"/>
          </a:p>
          <a:p>
            <a:r>
              <a:rPr lang="en-IN" sz="2000" dirty="0" smtClean="0"/>
              <a:t>Forming n – clusters on scaled data.</a:t>
            </a:r>
          </a:p>
          <a:p>
            <a:r>
              <a:rPr lang="en-IN" sz="2000" dirty="0" smtClean="0"/>
              <a:t>Visualizing the clusters with various variables.</a:t>
            </a:r>
          </a:p>
          <a:p>
            <a:r>
              <a:rPr lang="en-IN" sz="2000" dirty="0" smtClean="0"/>
              <a:t>Analysing the clusters.</a:t>
            </a:r>
          </a:p>
          <a:p>
            <a:r>
              <a:rPr lang="en-IN" sz="2000" dirty="0" smtClean="0"/>
              <a:t>Identifying the countries which requires aid. </a:t>
            </a:r>
            <a:endParaRPr lang="en-IN" sz="2000" dirty="0"/>
          </a:p>
        </p:txBody>
      </p:sp>
      <p:sp>
        <p:nvSpPr>
          <p:cNvPr id="7" name="Down Arrow 6"/>
          <p:cNvSpPr/>
          <p:nvPr/>
        </p:nvSpPr>
        <p:spPr>
          <a:xfrm>
            <a:off x="1739022" y="91966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5694218" y="1898073"/>
            <a:ext cx="3837709" cy="49599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Decision Making</a:t>
            </a:r>
          </a:p>
          <a:p>
            <a:pPr marL="0" indent="0">
              <a:buNone/>
            </a:pPr>
            <a:r>
              <a:rPr lang="en-US" sz="2000" dirty="0" smtClean="0"/>
              <a:t>Identifying the countries which requires aid by analyzing both K-means and Hierarchical Clustering results.</a:t>
            </a:r>
            <a:endParaRPr lang="en-IN" sz="2000" dirty="0"/>
          </a:p>
        </p:txBody>
      </p:sp>
      <p:sp>
        <p:nvSpPr>
          <p:cNvPr id="9" name="Right Arrow 8"/>
          <p:cNvSpPr/>
          <p:nvPr/>
        </p:nvSpPr>
        <p:spPr>
          <a:xfrm>
            <a:off x="4447308" y="4239491"/>
            <a:ext cx="124690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33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4613565" cy="554182"/>
          </a:xfrm>
        </p:spPr>
        <p:txBody>
          <a:bodyPr>
            <a:normAutofit/>
          </a:bodyPr>
          <a:lstStyle/>
          <a:p>
            <a:r>
              <a:rPr lang="en-IN" b="1" dirty="0" smtClean="0"/>
              <a:t>CORRELATION IN THE DATA</a:t>
            </a:r>
            <a:endParaRPr lang="en-IN" b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565" y="0"/>
            <a:ext cx="7578436" cy="685800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0" y="727364"/>
            <a:ext cx="4391891" cy="6130636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After data cleaning , we chose to do nothing to the outliers.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We did standardized scaling to standardize all parameters on cleaned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Looking at the heat map, we see that few variables like (total fertility, child mortality) , (income , </a:t>
            </a:r>
            <a:r>
              <a:rPr lang="en-US" sz="2400" dirty="0" err="1" smtClean="0"/>
              <a:t>gdpp</a:t>
            </a:r>
            <a:r>
              <a:rPr lang="en-US" sz="2400" dirty="0" smtClean="0"/>
              <a:t>) and (imports and exports) have high correlation.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6577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8982"/>
          </a:xfrm>
        </p:spPr>
        <p:txBody>
          <a:bodyPr/>
          <a:lstStyle/>
          <a:p>
            <a:pPr algn="ctr"/>
            <a:r>
              <a:rPr lang="en-IN" b="1" dirty="0" smtClean="0"/>
              <a:t>K-MEANS CLUSTERING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0" y="862880"/>
            <a:ext cx="5971309" cy="716538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/>
              <a:t>Sum of Squared Distances</a:t>
            </a:r>
            <a:endParaRPr lang="en-IN" sz="32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5971309" y="860066"/>
            <a:ext cx="6220691" cy="719352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/>
              <a:t>Silhouette Analysis</a:t>
            </a:r>
            <a:endParaRPr lang="en-IN" sz="32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0" y="5749636"/>
            <a:ext cx="12192000" cy="11083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By looking at the Elbow curve and silhouette score we chose to go with k=3.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78" y="1579418"/>
            <a:ext cx="5912752" cy="3818653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9417"/>
            <a:ext cx="5774172" cy="3818653"/>
          </a:xfrm>
        </p:spPr>
      </p:pic>
    </p:spTree>
    <p:extLst>
      <p:ext uri="{BB962C8B-B14F-4D97-AF65-F5344CB8AC3E}">
        <p14:creationId xmlns:p14="http://schemas.microsoft.com/office/powerpoint/2010/main" val="121804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0178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>K-MEANS CLUSTERING:</a:t>
            </a:r>
            <a:endParaRPr lang="en-IN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279" y="1715245"/>
            <a:ext cx="4197397" cy="2867314"/>
          </a:xfrm>
        </p:spPr>
      </p:pic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-16860" y="964564"/>
            <a:ext cx="12192000" cy="5782599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Child_mort</a:t>
            </a:r>
            <a:r>
              <a:rPr lang="en-IN" dirty="0" smtClean="0"/>
              <a:t>				Income			</a:t>
            </a:r>
            <a:r>
              <a:rPr lang="en-IN" dirty="0" err="1" smtClean="0"/>
              <a:t>gdpp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>
              <a:buFontTx/>
              <a:buChar char="-"/>
            </a:pPr>
            <a:r>
              <a:rPr lang="en-IN" dirty="0" smtClean="0"/>
              <a:t>From the above three boxplots we can observe that Cluster-2 has 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- High child mortality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- Low income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- Low </a:t>
            </a:r>
            <a:r>
              <a:rPr lang="en-IN" dirty="0" err="1" smtClean="0"/>
              <a:t>gdpp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907" y="1639622"/>
            <a:ext cx="3935247" cy="29320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545" y="1596602"/>
            <a:ext cx="4314776" cy="301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55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1"/>
            <a:ext cx="3477491" cy="1136073"/>
          </a:xfrm>
        </p:spPr>
        <p:txBody>
          <a:bodyPr/>
          <a:lstStyle/>
          <a:p>
            <a:r>
              <a:rPr lang="en-IN" b="1" dirty="0" smtClean="0"/>
              <a:t>K-means clustering :</a:t>
            </a:r>
            <a:endParaRPr lang="en-IN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0" y="1482436"/>
            <a:ext cx="3477491" cy="318120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From the bar plot we can visualize that cluster-2 is our area of concern.</a:t>
            </a:r>
            <a:endParaRPr lang="en-IN" sz="24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491" y="277091"/>
            <a:ext cx="8729190" cy="6580909"/>
          </a:xfrm>
        </p:spPr>
      </p:pic>
    </p:spTree>
    <p:extLst>
      <p:ext uri="{BB962C8B-B14F-4D97-AF65-F5344CB8AC3E}">
        <p14:creationId xmlns:p14="http://schemas.microsoft.com/office/powerpoint/2010/main" val="659192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0"/>
            <a:ext cx="3532908" cy="886691"/>
          </a:xfrm>
        </p:spPr>
        <p:txBody>
          <a:bodyPr/>
          <a:lstStyle/>
          <a:p>
            <a:r>
              <a:rPr lang="en-IN" b="1" dirty="0"/>
              <a:t>K-means clustering :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" y="886691"/>
            <a:ext cx="12191999" cy="484909"/>
          </a:xfrm>
        </p:spPr>
        <p:txBody>
          <a:bodyPr>
            <a:normAutofit/>
          </a:bodyPr>
          <a:lstStyle/>
          <a:p>
            <a:r>
              <a:rPr lang="en-IN" sz="2400" dirty="0" smtClean="0"/>
              <a:t>10 countries under cluster-2 are:</a:t>
            </a:r>
            <a:endParaRPr lang="en-IN" sz="2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8" y="1593273"/>
            <a:ext cx="12100404" cy="4378036"/>
          </a:xfrm>
        </p:spPr>
      </p:pic>
    </p:spTree>
    <p:extLst>
      <p:ext uri="{BB962C8B-B14F-4D97-AF65-F5344CB8AC3E}">
        <p14:creationId xmlns:p14="http://schemas.microsoft.com/office/powerpoint/2010/main" val="4047364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523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CLUSTERING OF COUNTRIES</vt:lpstr>
      <vt:lpstr>Abstract:</vt:lpstr>
      <vt:lpstr>Analysis methodology:</vt:lpstr>
      <vt:lpstr>Analysis methodology:</vt:lpstr>
      <vt:lpstr>CORRELATION IN THE DATA</vt:lpstr>
      <vt:lpstr>K-MEANS CLUSTERING</vt:lpstr>
      <vt:lpstr>K-MEANS CLUSTERING:</vt:lpstr>
      <vt:lpstr>K-means clustering :</vt:lpstr>
      <vt:lpstr>K-means clustering :</vt:lpstr>
      <vt:lpstr>Hierarchical Clustering:</vt:lpstr>
      <vt:lpstr>Hierarchical Clustering:</vt:lpstr>
      <vt:lpstr>Hierarchical Clustering:</vt:lpstr>
      <vt:lpstr>Hierarchical Clustering:</vt:lpstr>
      <vt:lpstr>Summary: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OF COUNTRIES</dc:title>
  <dc:creator>swagat sahoo</dc:creator>
  <cp:lastModifiedBy>swagat sahoo</cp:lastModifiedBy>
  <cp:revision>17</cp:revision>
  <dcterms:created xsi:type="dcterms:W3CDTF">2020-08-29T05:19:02Z</dcterms:created>
  <dcterms:modified xsi:type="dcterms:W3CDTF">2020-08-31T05:54:04Z</dcterms:modified>
</cp:coreProperties>
</file>