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01" r:id="rId3"/>
    <p:sldId id="257" r:id="rId4"/>
    <p:sldId id="258" r:id="rId5"/>
    <p:sldId id="259" r:id="rId6"/>
    <p:sldId id="263" r:id="rId7"/>
    <p:sldId id="260" r:id="rId8"/>
    <p:sldId id="262"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455"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6/22/2020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7691" y="529046"/>
            <a:ext cx="8915399" cy="1443446"/>
          </a:xfrm>
        </p:spPr>
        <p:txBody>
          <a:bodyPr/>
          <a:lstStyle/>
          <a:p>
            <a:r>
              <a:rPr lang="en-IN" dirty="0"/>
              <a:t>CREDIT EDA CASE STUDY</a:t>
            </a:r>
          </a:p>
        </p:txBody>
      </p:sp>
      <p:sp>
        <p:nvSpPr>
          <p:cNvPr id="3" name="Subtitle 2"/>
          <p:cNvSpPr>
            <a:spLocks noGrp="1"/>
          </p:cNvSpPr>
          <p:nvPr>
            <p:ph type="subTitle" idx="1"/>
          </p:nvPr>
        </p:nvSpPr>
        <p:spPr>
          <a:xfrm>
            <a:off x="1857692" y="4672876"/>
            <a:ext cx="8915399" cy="1126283"/>
          </a:xfrm>
        </p:spPr>
        <p:txBody>
          <a:bodyPr/>
          <a:lstStyle/>
          <a:p>
            <a:r>
              <a:rPr lang="en-IN" sz="2000" b="1" dirty="0" smtClean="0"/>
              <a:t>BY-  	SWAGAT SAHOO</a:t>
            </a:r>
          </a:p>
          <a:p>
            <a:r>
              <a:rPr lang="en-IN" sz="2000" b="1" dirty="0"/>
              <a:t>	</a:t>
            </a:r>
            <a:r>
              <a:rPr lang="en-IN" sz="2000" b="1" dirty="0" smtClean="0"/>
              <a:t>	PANDIARANJAN GANAPATHYSAMY</a:t>
            </a:r>
            <a:endParaRPr lang="en-IN" sz="2000" dirty="0" smtClean="0"/>
          </a:p>
          <a:p>
            <a:endParaRPr lang="en-IN" b="1" dirty="0"/>
          </a:p>
        </p:txBody>
      </p:sp>
    </p:spTree>
    <p:extLst>
      <p:ext uri="{BB962C8B-B14F-4D97-AF65-F5344CB8AC3E}">
        <p14:creationId xmlns:p14="http://schemas.microsoft.com/office/powerpoint/2010/main" val="39049939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87783" y="206098"/>
            <a:ext cx="7871136" cy="1280890"/>
          </a:xfrm>
        </p:spPr>
        <p:txBody>
          <a:bodyPr/>
          <a:lstStyle/>
          <a:p>
            <a:r>
              <a:rPr lang="en-IN" dirty="0" smtClean="0"/>
              <a:t>Distribution of Age Type</a:t>
            </a:r>
            <a:endParaRPr lang="en-IN"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03437" y="1280160"/>
            <a:ext cx="6804661" cy="5486400"/>
          </a:xfrm>
        </p:spPr>
      </p:pic>
      <p:sp>
        <p:nvSpPr>
          <p:cNvPr id="6" name="Content Placeholder 5"/>
          <p:cNvSpPr>
            <a:spLocks noGrp="1"/>
          </p:cNvSpPr>
          <p:nvPr>
            <p:ph sz="half" idx="2"/>
          </p:nvPr>
        </p:nvSpPr>
        <p:spPr>
          <a:xfrm>
            <a:off x="7472363" y="2034782"/>
            <a:ext cx="3886556" cy="4483584"/>
          </a:xfrm>
        </p:spPr>
        <p:txBody>
          <a:bodyPr/>
          <a:lstStyle/>
          <a:p>
            <a:pPr marL="0" indent="0">
              <a:buNone/>
            </a:pPr>
            <a:r>
              <a:rPr lang="en-US" b="1" dirty="0"/>
              <a:t>From the </a:t>
            </a:r>
            <a:r>
              <a:rPr lang="en-US" b="1" dirty="0" smtClean="0"/>
              <a:t>graph </a:t>
            </a:r>
            <a:r>
              <a:rPr lang="en-US" b="1" dirty="0"/>
              <a:t>we can conclude </a:t>
            </a:r>
            <a:r>
              <a:rPr lang="en-US" b="1" dirty="0" smtClean="0"/>
              <a:t>that :</a:t>
            </a:r>
          </a:p>
          <a:p>
            <a:pPr marL="0" indent="0">
              <a:buNone/>
            </a:pPr>
            <a:endParaRPr lang="en-US" b="1" dirty="0"/>
          </a:p>
          <a:p>
            <a:r>
              <a:rPr lang="en-US" dirty="0"/>
              <a:t>People between 20 to 60 are having more number of credits.</a:t>
            </a:r>
          </a:p>
          <a:p>
            <a:r>
              <a:rPr lang="en-US" dirty="0"/>
              <a:t>Number of </a:t>
            </a:r>
            <a:r>
              <a:rPr lang="en-US" dirty="0" smtClean="0"/>
              <a:t>females </a:t>
            </a:r>
            <a:r>
              <a:rPr lang="en-US" dirty="0"/>
              <a:t>are greater than the number of males.</a:t>
            </a:r>
          </a:p>
          <a:p>
            <a:endParaRPr lang="en-IN" dirty="0"/>
          </a:p>
        </p:txBody>
      </p:sp>
    </p:spTree>
    <p:extLst>
      <p:ext uri="{BB962C8B-B14F-4D97-AF65-F5344CB8AC3E}">
        <p14:creationId xmlns:p14="http://schemas.microsoft.com/office/powerpoint/2010/main" val="40757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91932" y="1950"/>
            <a:ext cx="4602479" cy="976312"/>
          </a:xfrm>
        </p:spPr>
        <p:txBody>
          <a:bodyPr/>
          <a:lstStyle/>
          <a:p>
            <a:r>
              <a:rPr lang="en-US" dirty="0">
                <a:solidFill>
                  <a:srgbClr val="FFFFFF"/>
                </a:solidFill>
              </a:rPr>
              <a:t>Distribution of organization type</a:t>
            </a:r>
            <a:endParaRPr lang="en-IN"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00" y="1950"/>
            <a:ext cx="6705600" cy="6856049"/>
          </a:xfrm>
        </p:spPr>
      </p:pic>
      <p:sp>
        <p:nvSpPr>
          <p:cNvPr id="10" name="Text Placeholder 9"/>
          <p:cNvSpPr>
            <a:spLocks noGrp="1"/>
          </p:cNvSpPr>
          <p:nvPr>
            <p:ph type="body" sz="half" idx="2"/>
          </p:nvPr>
        </p:nvSpPr>
        <p:spPr>
          <a:xfrm>
            <a:off x="1724298" y="1298756"/>
            <a:ext cx="3762102" cy="4893038"/>
          </a:xfrm>
        </p:spPr>
        <p:txBody>
          <a:bodyPr>
            <a:normAutofit/>
          </a:bodyPr>
          <a:lstStyle/>
          <a:p>
            <a:r>
              <a:rPr lang="en-US" sz="1800" b="1" dirty="0"/>
              <a:t>From The </a:t>
            </a:r>
            <a:r>
              <a:rPr lang="en-US" sz="1800" b="1" dirty="0" smtClean="0"/>
              <a:t> </a:t>
            </a:r>
            <a:r>
              <a:rPr lang="en-US" sz="1800" b="1" dirty="0"/>
              <a:t>graph we can conclude </a:t>
            </a:r>
            <a:r>
              <a:rPr lang="en-US" sz="1800" b="1" dirty="0" smtClean="0"/>
              <a:t>that :</a:t>
            </a:r>
            <a:endParaRPr lang="en-US" sz="1800" b="1" dirty="0"/>
          </a:p>
          <a:p>
            <a:pPr marL="285750" indent="-285750">
              <a:buFont typeface="Wingdings" panose="05000000000000000000" pitchFamily="2" charset="2"/>
              <a:buChar char="Ø"/>
            </a:pPr>
            <a:r>
              <a:rPr lang="en-US" sz="2000" dirty="0"/>
              <a:t>Most of the clients who have applied for credits are from "Business Entity Type 3", "Self-employed", </a:t>
            </a:r>
            <a:r>
              <a:rPr lang="en-US" sz="2000" dirty="0" smtClean="0"/>
              <a:t>"Other", "Medicine", </a:t>
            </a:r>
            <a:r>
              <a:rPr lang="en-US" sz="2000" dirty="0"/>
              <a:t>"Government", "Business Entity Type 2"</a:t>
            </a:r>
          </a:p>
          <a:p>
            <a:pPr marL="285750" indent="-285750">
              <a:buFont typeface="Wingdings" panose="05000000000000000000" pitchFamily="2" charset="2"/>
              <a:buChar char="Ø"/>
            </a:pPr>
            <a:r>
              <a:rPr lang="en-US" sz="2000" dirty="0"/>
              <a:t>less number of clients are from </a:t>
            </a:r>
            <a:r>
              <a:rPr lang="en-US" sz="2000" dirty="0" smtClean="0"/>
              <a:t>"Industry: type </a:t>
            </a:r>
            <a:r>
              <a:rPr lang="en-US" sz="2000" dirty="0"/>
              <a:t>6", </a:t>
            </a:r>
            <a:r>
              <a:rPr lang="en-US" sz="2000" dirty="0" smtClean="0"/>
              <a:t>"Industry: type </a:t>
            </a:r>
            <a:r>
              <a:rPr lang="en-US" sz="2000" dirty="0"/>
              <a:t>10", "Religion", </a:t>
            </a:r>
            <a:r>
              <a:rPr lang="en-US" sz="2000" dirty="0" smtClean="0"/>
              <a:t>"Trade: type </a:t>
            </a:r>
            <a:r>
              <a:rPr lang="en-US" sz="2000" dirty="0"/>
              <a:t>4", </a:t>
            </a:r>
            <a:r>
              <a:rPr lang="en-US" sz="2000" dirty="0" smtClean="0"/>
              <a:t>"Industry: type </a:t>
            </a:r>
            <a:r>
              <a:rPr lang="en-US" sz="2000" dirty="0"/>
              <a:t>13", </a:t>
            </a:r>
            <a:r>
              <a:rPr lang="en-US" sz="2000" dirty="0" smtClean="0"/>
              <a:t>"Trade: type </a:t>
            </a:r>
            <a:r>
              <a:rPr lang="en-US" sz="2000" dirty="0"/>
              <a:t>5", </a:t>
            </a:r>
            <a:r>
              <a:rPr lang="en-US" sz="2000" dirty="0" smtClean="0"/>
              <a:t>"Industry: type </a:t>
            </a:r>
            <a:r>
              <a:rPr lang="en-US" sz="2000" dirty="0"/>
              <a:t>8"</a:t>
            </a:r>
          </a:p>
          <a:p>
            <a:endParaRPr lang="en-IN" dirty="0"/>
          </a:p>
        </p:txBody>
      </p:sp>
    </p:spTree>
    <p:extLst>
      <p:ext uri="{BB962C8B-B14F-4D97-AF65-F5344CB8AC3E}">
        <p14:creationId xmlns:p14="http://schemas.microsoft.com/office/powerpoint/2010/main" val="2867076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flipV="1">
            <a:off x="2301830" y="209007"/>
            <a:ext cx="8915399" cy="45719"/>
          </a:xfrm>
        </p:spPr>
        <p:txBody>
          <a:bodyPr>
            <a:normAutofit fontScale="90000"/>
          </a:bodyPr>
          <a:lstStyle/>
          <a:p>
            <a:r>
              <a:rPr lang="en-IN" dirty="0" smtClean="0"/>
              <a:t> </a:t>
            </a:r>
            <a:endParaRPr lang="en-IN" dirty="0"/>
          </a:p>
        </p:txBody>
      </p:sp>
      <p:sp>
        <p:nvSpPr>
          <p:cNvPr id="8" name="Subtitle 7"/>
          <p:cNvSpPr>
            <a:spLocks noGrp="1"/>
          </p:cNvSpPr>
          <p:nvPr>
            <p:ph type="subTitle" idx="1"/>
          </p:nvPr>
        </p:nvSpPr>
        <p:spPr>
          <a:xfrm>
            <a:off x="2301830" y="2543630"/>
            <a:ext cx="9128170" cy="1126283"/>
          </a:xfrm>
        </p:spPr>
        <p:txBody>
          <a:bodyPr>
            <a:noAutofit/>
          </a:bodyPr>
          <a:lstStyle/>
          <a:p>
            <a:pPr algn="ctr"/>
            <a:r>
              <a:rPr lang="en-US" sz="4400" b="1" dirty="0">
                <a:solidFill>
                  <a:srgbClr val="FFFFFF"/>
                </a:solidFill>
              </a:rPr>
              <a:t>Categorical Univariate analysis for </a:t>
            </a:r>
            <a:r>
              <a:rPr lang="en-US" sz="4400" b="1" dirty="0" smtClean="0">
                <a:solidFill>
                  <a:srgbClr val="FFFFFF"/>
                </a:solidFill>
              </a:rPr>
              <a:t>target-1</a:t>
            </a:r>
            <a:endParaRPr lang="en-IN" sz="4400" b="1" dirty="0"/>
          </a:p>
        </p:txBody>
      </p:sp>
    </p:spTree>
    <p:extLst>
      <p:ext uri="{BB962C8B-B14F-4D97-AF65-F5344CB8AC3E}">
        <p14:creationId xmlns:p14="http://schemas.microsoft.com/office/powerpoint/2010/main" val="3251683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47232" y="127721"/>
            <a:ext cx="8911687" cy="616861"/>
          </a:xfrm>
        </p:spPr>
        <p:txBody>
          <a:bodyPr>
            <a:normAutofit fontScale="90000"/>
          </a:bodyPr>
          <a:lstStyle/>
          <a:p>
            <a:r>
              <a:rPr lang="en-US" dirty="0">
                <a:solidFill>
                  <a:srgbClr val="FFFFFF"/>
                </a:solidFill>
              </a:rPr>
              <a:t>Distribution of Income range</a:t>
            </a:r>
            <a:endParaRPr lang="en-IN"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6235" y="744583"/>
            <a:ext cx="12005765" cy="3448594"/>
          </a:xfrm>
        </p:spPr>
      </p:pic>
      <p:sp>
        <p:nvSpPr>
          <p:cNvPr id="6" name="Content Placeholder 5"/>
          <p:cNvSpPr>
            <a:spLocks noGrp="1"/>
          </p:cNvSpPr>
          <p:nvPr>
            <p:ph sz="half" idx="2"/>
          </p:nvPr>
        </p:nvSpPr>
        <p:spPr>
          <a:xfrm>
            <a:off x="1841863" y="4323806"/>
            <a:ext cx="9875520" cy="2437212"/>
          </a:xfrm>
        </p:spPr>
        <p:txBody>
          <a:bodyPr/>
          <a:lstStyle/>
          <a:p>
            <a:pPr marL="0" indent="0">
              <a:buNone/>
            </a:pPr>
            <a:r>
              <a:rPr lang="en-US" b="1" dirty="0"/>
              <a:t>From the above graph we can conclude </a:t>
            </a:r>
            <a:r>
              <a:rPr lang="en-US" b="1" dirty="0" smtClean="0"/>
              <a:t>that :</a:t>
            </a:r>
            <a:endParaRPr lang="en-US" b="1" dirty="0"/>
          </a:p>
          <a:p>
            <a:r>
              <a:rPr lang="en-US" dirty="0"/>
              <a:t>Income range from 75000 to 225000 is having more number of credits.</a:t>
            </a:r>
          </a:p>
          <a:p>
            <a:r>
              <a:rPr lang="en-US" dirty="0"/>
              <a:t>For this range female category is having more number of credits than male category.</a:t>
            </a:r>
          </a:p>
          <a:p>
            <a:r>
              <a:rPr lang="en-US" dirty="0"/>
              <a:t>Very less count </a:t>
            </a:r>
            <a:r>
              <a:rPr lang="en-US" dirty="0" err="1"/>
              <a:t>os</a:t>
            </a:r>
            <a:r>
              <a:rPr lang="en-US" dirty="0"/>
              <a:t> coming from the income range 375000 and above.</a:t>
            </a:r>
          </a:p>
          <a:p>
            <a:r>
              <a:rPr lang="en-US" dirty="0"/>
              <a:t>Overall female count is higher than the male count.</a:t>
            </a:r>
          </a:p>
          <a:p>
            <a:endParaRPr lang="en-IN" dirty="0"/>
          </a:p>
        </p:txBody>
      </p:sp>
    </p:spTree>
    <p:extLst>
      <p:ext uri="{BB962C8B-B14F-4D97-AF65-F5344CB8AC3E}">
        <p14:creationId xmlns:p14="http://schemas.microsoft.com/office/powerpoint/2010/main" val="288470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4903" y="139201"/>
            <a:ext cx="8911687" cy="636654"/>
          </a:xfrm>
        </p:spPr>
        <p:txBody>
          <a:bodyPr>
            <a:normAutofit fontScale="90000"/>
          </a:bodyPr>
          <a:lstStyle/>
          <a:p>
            <a:r>
              <a:rPr lang="en-US" dirty="0">
                <a:solidFill>
                  <a:srgbClr val="FFFFFF"/>
                </a:solidFill>
              </a:rPr>
              <a:t>Distribution of income type</a:t>
            </a:r>
            <a:endParaRPr lang="en-IN"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7820" y="1243838"/>
            <a:ext cx="7955728" cy="5517179"/>
          </a:xfrm>
        </p:spPr>
      </p:pic>
      <p:sp>
        <p:nvSpPr>
          <p:cNvPr id="6" name="Content Placeholder 5"/>
          <p:cNvSpPr>
            <a:spLocks noGrp="1"/>
          </p:cNvSpPr>
          <p:nvPr>
            <p:ph sz="half" idx="2"/>
          </p:nvPr>
        </p:nvSpPr>
        <p:spPr>
          <a:xfrm>
            <a:off x="8163548" y="1243838"/>
            <a:ext cx="3889908" cy="5614162"/>
          </a:xfrm>
        </p:spPr>
        <p:txBody>
          <a:bodyPr/>
          <a:lstStyle/>
          <a:p>
            <a:pPr marL="0" indent="0">
              <a:buNone/>
            </a:pPr>
            <a:endParaRPr lang="en-US" b="1" dirty="0" smtClean="0"/>
          </a:p>
          <a:p>
            <a:pPr marL="0" indent="0">
              <a:buNone/>
            </a:pPr>
            <a:r>
              <a:rPr lang="en-US" b="1" dirty="0" smtClean="0"/>
              <a:t>From the </a:t>
            </a:r>
            <a:r>
              <a:rPr lang="en-US" b="1" dirty="0"/>
              <a:t>graph we can conclude </a:t>
            </a:r>
            <a:r>
              <a:rPr lang="en-US" b="1" dirty="0" smtClean="0"/>
              <a:t>that :</a:t>
            </a:r>
            <a:endParaRPr lang="en-US" b="1" dirty="0"/>
          </a:p>
          <a:p>
            <a:r>
              <a:rPr lang="en-US" dirty="0"/>
              <a:t>Income type "Working", "Commercial associate", "State servant" are having more number of credits than "maternity Leave".</a:t>
            </a:r>
          </a:p>
          <a:p>
            <a:r>
              <a:rPr lang="en-US" dirty="0"/>
              <a:t>Females are having more number of credits than males.</a:t>
            </a:r>
          </a:p>
          <a:p>
            <a:r>
              <a:rPr lang="en-US" dirty="0"/>
              <a:t>for Target_1 : There is no income type for ‘student’ , ’pensioner’ and ‘Businessman’ which means they don’t do any late payments.</a:t>
            </a:r>
          </a:p>
          <a:p>
            <a:endParaRPr lang="en-IN" dirty="0"/>
          </a:p>
        </p:txBody>
      </p:sp>
    </p:spTree>
    <p:extLst>
      <p:ext uri="{BB962C8B-B14F-4D97-AF65-F5344CB8AC3E}">
        <p14:creationId xmlns:p14="http://schemas.microsoft.com/office/powerpoint/2010/main" val="3636161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4903" y="111492"/>
            <a:ext cx="8911687" cy="636654"/>
          </a:xfrm>
        </p:spPr>
        <p:txBody>
          <a:bodyPr>
            <a:normAutofit fontScale="90000"/>
          </a:bodyPr>
          <a:lstStyle/>
          <a:p>
            <a:r>
              <a:rPr lang="en-US" dirty="0">
                <a:solidFill>
                  <a:srgbClr val="FFFFFF"/>
                </a:solidFill>
              </a:rPr>
              <a:t>Distribution for contract type</a:t>
            </a:r>
            <a:endParaRPr lang="en-IN"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2953" y="1274618"/>
            <a:ext cx="8129876" cy="5583382"/>
          </a:xfrm>
        </p:spPr>
      </p:pic>
      <p:sp>
        <p:nvSpPr>
          <p:cNvPr id="6" name="Content Placeholder 5"/>
          <p:cNvSpPr>
            <a:spLocks noGrp="1"/>
          </p:cNvSpPr>
          <p:nvPr>
            <p:ph sz="half" idx="2"/>
          </p:nvPr>
        </p:nvSpPr>
        <p:spPr>
          <a:xfrm>
            <a:off x="8322829" y="1274618"/>
            <a:ext cx="3869171" cy="5583382"/>
          </a:xfrm>
        </p:spPr>
        <p:txBody>
          <a:bodyPr/>
          <a:lstStyle/>
          <a:p>
            <a:pPr marL="0" indent="0">
              <a:buNone/>
            </a:pPr>
            <a:endParaRPr lang="en-US" b="1" dirty="0" smtClean="0"/>
          </a:p>
          <a:p>
            <a:pPr marL="0" indent="0">
              <a:buNone/>
            </a:pPr>
            <a:r>
              <a:rPr lang="en-US" b="1" dirty="0" smtClean="0"/>
              <a:t>From </a:t>
            </a:r>
            <a:r>
              <a:rPr lang="en-US" b="1" dirty="0"/>
              <a:t>the </a:t>
            </a:r>
            <a:r>
              <a:rPr lang="en-US" b="1" dirty="0" smtClean="0"/>
              <a:t>graph </a:t>
            </a:r>
            <a:r>
              <a:rPr lang="en-US" b="1" dirty="0"/>
              <a:t>we can conclude </a:t>
            </a:r>
            <a:r>
              <a:rPr lang="en-US" b="1" dirty="0" smtClean="0"/>
              <a:t>that :</a:t>
            </a:r>
            <a:endParaRPr lang="en-US" b="1" dirty="0"/>
          </a:p>
          <a:p>
            <a:r>
              <a:rPr lang="en-US" dirty="0"/>
              <a:t>For contract type ‘cash loans’ is having higher number of credits than ‘Revolving loans’ contract type.</a:t>
            </a:r>
          </a:p>
          <a:p>
            <a:r>
              <a:rPr lang="en-US" dirty="0"/>
              <a:t>For this also Female is leading for applying credits.</a:t>
            </a:r>
          </a:p>
          <a:p>
            <a:r>
              <a:rPr lang="en-US" dirty="0"/>
              <a:t>For target_1 : there is only Female Revolving loans.</a:t>
            </a:r>
          </a:p>
          <a:p>
            <a:endParaRPr lang="en-IN" dirty="0"/>
          </a:p>
        </p:txBody>
      </p:sp>
    </p:spTree>
    <p:extLst>
      <p:ext uri="{BB962C8B-B14F-4D97-AF65-F5344CB8AC3E}">
        <p14:creationId xmlns:p14="http://schemas.microsoft.com/office/powerpoint/2010/main" val="2142666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605539" y="58161"/>
            <a:ext cx="3505199" cy="976312"/>
          </a:xfrm>
        </p:spPr>
        <p:txBody>
          <a:bodyPr>
            <a:normAutofit/>
          </a:bodyPr>
          <a:lstStyle/>
          <a:p>
            <a:r>
              <a:rPr lang="en-US" sz="2400" dirty="0">
                <a:solidFill>
                  <a:srgbClr val="FFFFFF"/>
                </a:solidFill>
              </a:rPr>
              <a:t>Distribution of organization type</a:t>
            </a:r>
            <a:endParaRPr lang="en-IN" sz="2400"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0737" y="0"/>
            <a:ext cx="7139101" cy="6858000"/>
          </a:xfrm>
        </p:spPr>
      </p:pic>
      <p:sp>
        <p:nvSpPr>
          <p:cNvPr id="9" name="Text Placeholder 8"/>
          <p:cNvSpPr>
            <a:spLocks noGrp="1"/>
          </p:cNvSpPr>
          <p:nvPr>
            <p:ph type="body" sz="half" idx="2"/>
          </p:nvPr>
        </p:nvSpPr>
        <p:spPr>
          <a:xfrm>
            <a:off x="1605539" y="1034472"/>
            <a:ext cx="3505199" cy="5767965"/>
          </a:xfrm>
        </p:spPr>
        <p:txBody>
          <a:bodyPr/>
          <a:lstStyle/>
          <a:p>
            <a:r>
              <a:rPr lang="en-US" sz="1800" b="1" dirty="0"/>
              <a:t>From </a:t>
            </a:r>
            <a:r>
              <a:rPr lang="en-US" sz="1800" b="1" dirty="0" smtClean="0"/>
              <a:t>the </a:t>
            </a:r>
            <a:r>
              <a:rPr lang="en-US" sz="1800" b="1" dirty="0"/>
              <a:t>graph we can conclude </a:t>
            </a:r>
            <a:r>
              <a:rPr lang="en-US" sz="1800" b="1" dirty="0" smtClean="0"/>
              <a:t>that :</a:t>
            </a:r>
            <a:endParaRPr lang="en-US" sz="1800" b="1" dirty="0"/>
          </a:p>
          <a:p>
            <a:pPr marL="285750" indent="-285750">
              <a:buFont typeface="Wingdings" panose="05000000000000000000" pitchFamily="2" charset="2"/>
              <a:buChar char="Ø"/>
            </a:pPr>
            <a:r>
              <a:rPr lang="en-US" sz="1800" dirty="0"/>
              <a:t>Clients which have applied for credits are from most of the organization type ‘Business entity Type 3’ , ‘Self employed’ , ‘Other’ , ‘Medicine’ and ‘Government’.</a:t>
            </a:r>
          </a:p>
          <a:p>
            <a:pPr marL="285750" indent="-285750">
              <a:buFont typeface="Wingdings" panose="05000000000000000000" pitchFamily="2" charset="2"/>
              <a:buChar char="Ø"/>
            </a:pPr>
            <a:r>
              <a:rPr lang="en-US" sz="1800" dirty="0"/>
              <a:t>Less clients are from Industry type 8,type 6, type 10, religion and trade type 5, type 4.</a:t>
            </a:r>
          </a:p>
          <a:p>
            <a:pPr marL="285750" indent="-285750">
              <a:buFont typeface="Wingdings" panose="05000000000000000000" pitchFamily="2" charset="2"/>
              <a:buChar char="Ø"/>
            </a:pPr>
            <a:r>
              <a:rPr lang="en-US" sz="1800" dirty="0"/>
              <a:t>Same as type 0 in distribution of organization type.</a:t>
            </a:r>
          </a:p>
          <a:p>
            <a:endParaRPr lang="en-IN" dirty="0"/>
          </a:p>
        </p:txBody>
      </p:sp>
    </p:spTree>
    <p:extLst>
      <p:ext uri="{BB962C8B-B14F-4D97-AF65-F5344CB8AC3E}">
        <p14:creationId xmlns:p14="http://schemas.microsoft.com/office/powerpoint/2010/main" val="3134563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6291" y="2743199"/>
            <a:ext cx="3075709" cy="1745673"/>
          </a:xfrm>
        </p:spPr>
        <p:txBody>
          <a:bodyPr>
            <a:normAutofit/>
          </a:bodyPr>
          <a:lstStyle/>
          <a:p>
            <a:r>
              <a:rPr lang="en-US" sz="4000" dirty="0"/>
              <a:t>Correlation </a:t>
            </a:r>
            <a:r>
              <a:rPr lang="en-US" sz="4000" dirty="0" smtClean="0"/>
              <a:t>Of Target-0</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8963892" cy="6858000"/>
          </a:xfrm>
        </p:spPr>
      </p:pic>
    </p:spTree>
    <p:extLst>
      <p:ext uri="{BB962C8B-B14F-4D97-AF65-F5344CB8AC3E}">
        <p14:creationId xmlns:p14="http://schemas.microsoft.com/office/powerpoint/2010/main" val="3846477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6327" y="291601"/>
            <a:ext cx="8911687" cy="1280890"/>
          </a:xfrm>
        </p:spPr>
        <p:txBody>
          <a:bodyPr/>
          <a:lstStyle/>
          <a:p>
            <a:r>
              <a:rPr lang="en-IN" dirty="0" smtClean="0"/>
              <a:t> </a:t>
            </a:r>
            <a:r>
              <a:rPr lang="en-US" dirty="0"/>
              <a:t>Correlation For target 0</a:t>
            </a:r>
            <a:endParaRPr lang="en-IN" dirty="0"/>
          </a:p>
        </p:txBody>
      </p:sp>
      <p:sp>
        <p:nvSpPr>
          <p:cNvPr id="3" name="Content Placeholder 2"/>
          <p:cNvSpPr>
            <a:spLocks noGrp="1"/>
          </p:cNvSpPr>
          <p:nvPr>
            <p:ph idx="1"/>
          </p:nvPr>
        </p:nvSpPr>
        <p:spPr>
          <a:xfrm>
            <a:off x="2826327" y="1149927"/>
            <a:ext cx="8678284" cy="4862945"/>
          </a:xfrm>
        </p:spPr>
        <p:txBody>
          <a:bodyPr>
            <a:normAutofit/>
          </a:bodyPr>
          <a:lstStyle/>
          <a:p>
            <a:pPr marL="0" indent="0">
              <a:buNone/>
            </a:pPr>
            <a:r>
              <a:rPr lang="en-US" b="1" dirty="0"/>
              <a:t>From the above correlation </a:t>
            </a:r>
            <a:r>
              <a:rPr lang="en-US" b="1" dirty="0" smtClean="0"/>
              <a:t>heat map </a:t>
            </a:r>
            <a:r>
              <a:rPr lang="en-US" b="1" dirty="0"/>
              <a:t>we can conclude </a:t>
            </a:r>
            <a:r>
              <a:rPr lang="en-US" b="1" dirty="0" smtClean="0"/>
              <a:t>that :</a:t>
            </a:r>
            <a:endParaRPr lang="en-US" b="1" dirty="0"/>
          </a:p>
          <a:p>
            <a:r>
              <a:rPr lang="en-US" dirty="0"/>
              <a:t>Credit amount is inversely proportional to the date of birth, which means Credit amount is higher for low age and vice-versa.</a:t>
            </a:r>
          </a:p>
          <a:p>
            <a:r>
              <a:rPr lang="en-US" dirty="0"/>
              <a:t>Income amount is inversely proportional to the number of children client have, means more income for less children client have and vice-versa.</a:t>
            </a:r>
          </a:p>
          <a:p>
            <a:r>
              <a:rPr lang="en-US" dirty="0"/>
              <a:t>Credit amount is inversely proportional to the number of children client have, means Credit amount is higher for less children count client have and vice-versa.</a:t>
            </a:r>
          </a:p>
          <a:p>
            <a:r>
              <a:rPr lang="en-US" dirty="0"/>
              <a:t>clients have less children in densely populated area.</a:t>
            </a:r>
          </a:p>
          <a:p>
            <a:r>
              <a:rPr lang="en-US" dirty="0"/>
              <a:t>Credit amount is higher to densely populated area.</a:t>
            </a:r>
          </a:p>
          <a:p>
            <a:r>
              <a:rPr lang="en-US" dirty="0"/>
              <a:t>The income is also higher in densely populated area.</a:t>
            </a:r>
          </a:p>
          <a:p>
            <a:endParaRPr lang="en-IN" dirty="0"/>
          </a:p>
        </p:txBody>
      </p:sp>
    </p:spTree>
    <p:extLst>
      <p:ext uri="{BB962C8B-B14F-4D97-AF65-F5344CB8AC3E}">
        <p14:creationId xmlns:p14="http://schemas.microsoft.com/office/powerpoint/2010/main" val="4206887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4509" y="2770909"/>
            <a:ext cx="3477491" cy="1537854"/>
          </a:xfrm>
        </p:spPr>
        <p:txBody>
          <a:bodyPr/>
          <a:lstStyle/>
          <a:p>
            <a:r>
              <a:rPr lang="en-US" dirty="0"/>
              <a:t>Correlation of </a:t>
            </a:r>
            <a:r>
              <a:rPr lang="en-US" dirty="0" smtClean="0"/>
              <a:t>target-1</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8714510" cy="6858000"/>
          </a:xfrm>
        </p:spPr>
      </p:pic>
    </p:spTree>
    <p:extLst>
      <p:ext uri="{BB962C8B-B14F-4D97-AF65-F5344CB8AC3E}">
        <p14:creationId xmlns:p14="http://schemas.microsoft.com/office/powerpoint/2010/main" val="1718613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2088" y="125347"/>
            <a:ext cx="8911687" cy="1280890"/>
          </a:xfrm>
        </p:spPr>
        <p:txBody>
          <a:bodyPr/>
          <a:lstStyle/>
          <a:p>
            <a:r>
              <a:rPr lang="en-IN" dirty="0" smtClean="0"/>
              <a:t>PROBLEM STATEMENT :</a:t>
            </a:r>
            <a:endParaRPr lang="en-IN" dirty="0"/>
          </a:p>
        </p:txBody>
      </p:sp>
      <p:sp>
        <p:nvSpPr>
          <p:cNvPr id="3" name="Content Placeholder 2"/>
          <p:cNvSpPr>
            <a:spLocks noGrp="1"/>
          </p:cNvSpPr>
          <p:nvPr>
            <p:ph idx="1"/>
          </p:nvPr>
        </p:nvSpPr>
        <p:spPr>
          <a:xfrm>
            <a:off x="2478375" y="1406237"/>
            <a:ext cx="9228716" cy="4856018"/>
          </a:xfrm>
        </p:spPr>
        <p:txBody>
          <a:bodyPr/>
          <a:lstStyle/>
          <a:p>
            <a:endParaRPr lang="en-IN" dirty="0" smtClean="0"/>
          </a:p>
          <a:p>
            <a:pPr>
              <a:buFont typeface="Wingdings" panose="05000000000000000000" pitchFamily="2" charset="2"/>
              <a:buChar char="Ø"/>
            </a:pPr>
            <a:r>
              <a:rPr lang="en-IN" dirty="0" smtClean="0"/>
              <a:t>This case study is  to find out what categories the bank should provide loan to.</a:t>
            </a:r>
          </a:p>
          <a:p>
            <a:pPr>
              <a:buFont typeface="Wingdings" panose="05000000000000000000" pitchFamily="2" charset="2"/>
              <a:buChar char="Ø"/>
            </a:pPr>
            <a:r>
              <a:rPr lang="en-US" dirty="0" smtClean="0"/>
              <a:t>To check :</a:t>
            </a:r>
          </a:p>
          <a:p>
            <a:pPr lvl="1">
              <a:buFont typeface="Wingdings" panose="05000000000000000000" pitchFamily="2" charset="2"/>
              <a:buChar char="§"/>
            </a:pPr>
            <a:r>
              <a:rPr lang="en-US" dirty="0" smtClean="0"/>
              <a:t>What are the categories who are defaulters and who are not.</a:t>
            </a:r>
          </a:p>
          <a:p>
            <a:pPr lvl="1">
              <a:buFont typeface="Wingdings" panose="05000000000000000000" pitchFamily="2" charset="2"/>
              <a:buChar char="§"/>
            </a:pPr>
            <a:r>
              <a:rPr lang="en-US" dirty="0" smtClean="0"/>
              <a:t>Which category of people face issues while repaying the loan and which categories don’t face any issues.</a:t>
            </a:r>
          </a:p>
          <a:p>
            <a:pPr lvl="1">
              <a:buFont typeface="Wingdings" panose="05000000000000000000" pitchFamily="2" charset="2"/>
              <a:buChar char="§"/>
            </a:pPr>
            <a:r>
              <a:rPr lang="en-US" dirty="0" smtClean="0"/>
              <a:t>On which categories bank should focus more for providing loans.</a:t>
            </a:r>
          </a:p>
          <a:p>
            <a:pPr>
              <a:buFont typeface="Wingdings" panose="05000000000000000000" pitchFamily="2" charset="2"/>
              <a:buChar char="Ø"/>
            </a:pPr>
            <a:r>
              <a:rPr lang="en-US" dirty="0" smtClean="0"/>
              <a:t>There are two types of errors :</a:t>
            </a:r>
          </a:p>
          <a:p>
            <a:pPr lvl="1">
              <a:buFont typeface="Wingdings" panose="05000000000000000000" pitchFamily="2" charset="2"/>
              <a:buChar char="§"/>
            </a:pPr>
            <a:r>
              <a:rPr lang="en-US" dirty="0" smtClean="0"/>
              <a:t>Applicant is likely to repay loans but loan providing company rejects the application</a:t>
            </a:r>
          </a:p>
          <a:p>
            <a:pPr lvl="1">
              <a:buFont typeface="Wingdings" panose="05000000000000000000" pitchFamily="2" charset="2"/>
              <a:buChar char="§"/>
            </a:pPr>
            <a:r>
              <a:rPr lang="en-US" dirty="0" smtClean="0"/>
              <a:t>Applicant is not likely to repay but loan providing company approves the loan</a:t>
            </a:r>
          </a:p>
          <a:p>
            <a:pPr>
              <a:buFont typeface="Wingdings" panose="05000000000000000000" pitchFamily="2" charset="2"/>
              <a:buChar char="Ø"/>
            </a:pPr>
            <a:r>
              <a:rPr lang="en-US" dirty="0" smtClean="0"/>
              <a:t>These errors are need to be taken care of so that the loan providing company doesn’t incur any loss.</a:t>
            </a:r>
            <a:endParaRPr lang="en-US" dirty="0"/>
          </a:p>
        </p:txBody>
      </p:sp>
    </p:spTree>
    <p:extLst>
      <p:ext uri="{BB962C8B-B14F-4D97-AF65-F5344CB8AC3E}">
        <p14:creationId xmlns:p14="http://schemas.microsoft.com/office/powerpoint/2010/main" val="37193549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1579" y="748801"/>
            <a:ext cx="8911687" cy="1280890"/>
          </a:xfrm>
        </p:spPr>
        <p:txBody>
          <a:bodyPr/>
          <a:lstStyle/>
          <a:p>
            <a:r>
              <a:rPr lang="en-US" dirty="0"/>
              <a:t>Correlation of </a:t>
            </a:r>
            <a:r>
              <a:rPr lang="en-US" dirty="0" smtClean="0"/>
              <a:t>target-1</a:t>
            </a:r>
            <a:endParaRPr lang="en-IN" dirty="0"/>
          </a:p>
        </p:txBody>
      </p:sp>
      <p:sp>
        <p:nvSpPr>
          <p:cNvPr id="3" name="Content Placeholder 2"/>
          <p:cNvSpPr>
            <a:spLocks noGrp="1"/>
          </p:cNvSpPr>
          <p:nvPr>
            <p:ph idx="1"/>
          </p:nvPr>
        </p:nvSpPr>
        <p:spPr>
          <a:xfrm>
            <a:off x="2907866" y="2230582"/>
            <a:ext cx="8915400" cy="3777622"/>
          </a:xfrm>
        </p:spPr>
        <p:txBody>
          <a:bodyPr/>
          <a:lstStyle/>
          <a:p>
            <a:pPr marL="0" indent="0">
              <a:buNone/>
            </a:pPr>
            <a:r>
              <a:rPr lang="en-US" b="1" dirty="0"/>
              <a:t>From the above correlation heat map we can conclude </a:t>
            </a:r>
            <a:r>
              <a:rPr lang="en-US" b="1" dirty="0" smtClean="0"/>
              <a:t>that :</a:t>
            </a:r>
            <a:endParaRPr lang="en-US" b="1" dirty="0"/>
          </a:p>
          <a:p>
            <a:pPr marL="0" indent="0">
              <a:buNone/>
            </a:pPr>
            <a:r>
              <a:rPr lang="en-US" dirty="0"/>
              <a:t>Most of the observations are same as of </a:t>
            </a:r>
            <a:r>
              <a:rPr lang="en-US" dirty="0" smtClean="0"/>
              <a:t>target-0 </a:t>
            </a:r>
            <a:r>
              <a:rPr lang="en-US" dirty="0"/>
              <a:t>correlation </a:t>
            </a:r>
            <a:r>
              <a:rPr lang="en-US" dirty="0" smtClean="0"/>
              <a:t>heat map, </a:t>
            </a:r>
            <a:r>
              <a:rPr lang="en-US" dirty="0"/>
              <a:t>but few new points observed are</a:t>
            </a:r>
          </a:p>
          <a:p>
            <a:r>
              <a:rPr lang="en-US" dirty="0"/>
              <a:t>The client's permanent address does not match contact address are having less children and vice-versa</a:t>
            </a:r>
          </a:p>
          <a:p>
            <a:r>
              <a:rPr lang="en-US" dirty="0"/>
              <a:t>The client's permanent address does not match work address are having less children and vice-versa</a:t>
            </a:r>
          </a:p>
          <a:p>
            <a:pPr marL="0" indent="0">
              <a:buNone/>
            </a:pPr>
            <a:endParaRPr lang="en-IN" dirty="0"/>
          </a:p>
        </p:txBody>
      </p:sp>
    </p:spTree>
    <p:extLst>
      <p:ext uri="{BB962C8B-B14F-4D97-AF65-F5344CB8AC3E}">
        <p14:creationId xmlns:p14="http://schemas.microsoft.com/office/powerpoint/2010/main" val="2702084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68233" y="2840837"/>
            <a:ext cx="8911687" cy="1280890"/>
          </a:xfrm>
        </p:spPr>
        <p:txBody>
          <a:bodyPr>
            <a:noAutofit/>
          </a:bodyPr>
          <a:lstStyle/>
          <a:p>
            <a:pPr algn="ctr"/>
            <a:r>
              <a:rPr lang="en-US" sz="4000" dirty="0"/>
              <a:t>Categorical Univariate analysis for variables </a:t>
            </a:r>
            <a:r>
              <a:rPr lang="en-US" sz="4000" dirty="0" smtClean="0"/>
              <a:t>target-0</a:t>
            </a:r>
            <a:endParaRPr lang="en-IN" sz="4000" dirty="0"/>
          </a:p>
        </p:txBody>
      </p:sp>
    </p:spTree>
    <p:extLst>
      <p:ext uri="{BB962C8B-B14F-4D97-AF65-F5344CB8AC3E}">
        <p14:creationId xmlns:p14="http://schemas.microsoft.com/office/powerpoint/2010/main" val="2268126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4903" y="125347"/>
            <a:ext cx="8911687" cy="650508"/>
          </a:xfrm>
        </p:spPr>
        <p:txBody>
          <a:bodyPr/>
          <a:lstStyle/>
          <a:p>
            <a:r>
              <a:rPr lang="en-US" dirty="0"/>
              <a:t>Boxplot for income amount</a:t>
            </a:r>
            <a:endParaRPr lang="en-IN"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0532" y="1219199"/>
            <a:ext cx="6950861" cy="5056909"/>
          </a:xfrm>
        </p:spPr>
      </p:pic>
      <p:sp>
        <p:nvSpPr>
          <p:cNvPr id="6" name="Content Placeholder 5"/>
          <p:cNvSpPr>
            <a:spLocks noGrp="1"/>
          </p:cNvSpPr>
          <p:nvPr>
            <p:ph sz="half" idx="2"/>
          </p:nvPr>
        </p:nvSpPr>
        <p:spPr>
          <a:xfrm>
            <a:off x="7190746" y="1219198"/>
            <a:ext cx="4641036" cy="5056909"/>
          </a:xfrm>
        </p:spPr>
        <p:txBody>
          <a:bodyPr/>
          <a:lstStyle/>
          <a:p>
            <a:pPr marL="0" indent="0">
              <a:buNone/>
            </a:pPr>
            <a:endParaRPr lang="en-US" b="1" dirty="0" smtClean="0"/>
          </a:p>
          <a:p>
            <a:pPr marL="0" indent="0">
              <a:buNone/>
            </a:pPr>
            <a:r>
              <a:rPr lang="en-US" b="1" dirty="0" smtClean="0"/>
              <a:t>From the </a:t>
            </a:r>
            <a:r>
              <a:rPr lang="en-US" b="1" dirty="0"/>
              <a:t>graph we can conclude </a:t>
            </a:r>
            <a:r>
              <a:rPr lang="en-US" b="1" dirty="0" smtClean="0"/>
              <a:t>that :</a:t>
            </a:r>
          </a:p>
          <a:p>
            <a:pPr marL="0" indent="0">
              <a:buNone/>
            </a:pPr>
            <a:endParaRPr lang="en-US" b="1" dirty="0"/>
          </a:p>
          <a:p>
            <a:r>
              <a:rPr lang="en-US" dirty="0"/>
              <a:t>There are some outliers in the in the income amount column.</a:t>
            </a:r>
          </a:p>
          <a:p>
            <a:r>
              <a:rPr lang="en-US" dirty="0"/>
              <a:t>The third quartiles is very slim for income amount.</a:t>
            </a:r>
          </a:p>
          <a:p>
            <a:endParaRPr lang="en-IN" dirty="0"/>
          </a:p>
        </p:txBody>
      </p:sp>
    </p:spTree>
    <p:extLst>
      <p:ext uri="{BB962C8B-B14F-4D97-AF65-F5344CB8AC3E}">
        <p14:creationId xmlns:p14="http://schemas.microsoft.com/office/powerpoint/2010/main" val="2375639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4903" y="111492"/>
            <a:ext cx="8911687" cy="595090"/>
          </a:xfrm>
        </p:spPr>
        <p:txBody>
          <a:bodyPr>
            <a:normAutofit fontScale="90000"/>
          </a:bodyPr>
          <a:lstStyle/>
          <a:p>
            <a:r>
              <a:rPr lang="en-US" dirty="0"/>
              <a:t>Boxplot for credit amount</a:t>
            </a:r>
            <a:endParaRPr lang="en-IN"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0109" y="1221066"/>
            <a:ext cx="7606146" cy="5126283"/>
          </a:xfrm>
        </p:spPr>
      </p:pic>
      <p:sp>
        <p:nvSpPr>
          <p:cNvPr id="6" name="Content Placeholder 5"/>
          <p:cNvSpPr>
            <a:spLocks noGrp="1"/>
          </p:cNvSpPr>
          <p:nvPr>
            <p:ph sz="half" idx="2"/>
          </p:nvPr>
        </p:nvSpPr>
        <p:spPr>
          <a:xfrm>
            <a:off x="7911628" y="1221065"/>
            <a:ext cx="3989427" cy="5126284"/>
          </a:xfrm>
        </p:spPr>
        <p:txBody>
          <a:bodyPr/>
          <a:lstStyle/>
          <a:p>
            <a:pPr marL="0" indent="0">
              <a:buNone/>
            </a:pPr>
            <a:endParaRPr lang="en-US" b="1" dirty="0" smtClean="0"/>
          </a:p>
          <a:p>
            <a:pPr marL="0" indent="0">
              <a:buNone/>
            </a:pPr>
            <a:r>
              <a:rPr lang="en-US" b="1" dirty="0" smtClean="0"/>
              <a:t>From the </a:t>
            </a:r>
            <a:r>
              <a:rPr lang="en-US" b="1" dirty="0"/>
              <a:t>graph we can conclude </a:t>
            </a:r>
            <a:r>
              <a:rPr lang="en-US" b="1" dirty="0" smtClean="0"/>
              <a:t>that :</a:t>
            </a:r>
            <a:endParaRPr lang="en-US" b="1" dirty="0"/>
          </a:p>
          <a:p>
            <a:r>
              <a:rPr lang="en-US" dirty="0"/>
              <a:t>The column contains some outliers.</a:t>
            </a:r>
          </a:p>
          <a:p>
            <a:r>
              <a:rPr lang="en-US" dirty="0"/>
              <a:t>The first quartile is bigger than third quartile for credit amount which means most of the credits of clients are present in the first quartile.</a:t>
            </a:r>
          </a:p>
          <a:p>
            <a:endParaRPr lang="en-IN" dirty="0"/>
          </a:p>
        </p:txBody>
      </p:sp>
    </p:spTree>
    <p:extLst>
      <p:ext uri="{BB962C8B-B14F-4D97-AF65-F5344CB8AC3E}">
        <p14:creationId xmlns:p14="http://schemas.microsoft.com/office/powerpoint/2010/main" val="509520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924" y="111492"/>
            <a:ext cx="8911687" cy="719781"/>
          </a:xfrm>
        </p:spPr>
        <p:txBody>
          <a:bodyPr/>
          <a:lstStyle/>
          <a:p>
            <a:r>
              <a:rPr lang="en-US" dirty="0"/>
              <a:t>Boxplot for annuity amount</a:t>
            </a:r>
            <a:endParaRPr lang="en-IN"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6255" y="1222674"/>
            <a:ext cx="7703625" cy="5191981"/>
          </a:xfrm>
        </p:spPr>
      </p:pic>
      <p:sp>
        <p:nvSpPr>
          <p:cNvPr id="6" name="Content Placeholder 5"/>
          <p:cNvSpPr>
            <a:spLocks noGrp="1"/>
          </p:cNvSpPr>
          <p:nvPr>
            <p:ph sz="half" idx="2"/>
          </p:nvPr>
        </p:nvSpPr>
        <p:spPr>
          <a:xfrm>
            <a:off x="7878136" y="1222673"/>
            <a:ext cx="4313864" cy="5191981"/>
          </a:xfrm>
        </p:spPr>
        <p:txBody>
          <a:bodyPr/>
          <a:lstStyle/>
          <a:p>
            <a:pPr marL="0" indent="0">
              <a:buNone/>
            </a:pPr>
            <a:endParaRPr lang="en-US" b="1" dirty="0" smtClean="0"/>
          </a:p>
          <a:p>
            <a:pPr marL="0" indent="0">
              <a:buNone/>
            </a:pPr>
            <a:r>
              <a:rPr lang="en-US" b="1" dirty="0" smtClean="0"/>
              <a:t>From the </a:t>
            </a:r>
            <a:r>
              <a:rPr lang="en-US" b="1" dirty="0"/>
              <a:t>graph we can conclude </a:t>
            </a:r>
            <a:r>
              <a:rPr lang="en-US" b="1" dirty="0" smtClean="0"/>
              <a:t>that :</a:t>
            </a:r>
            <a:endParaRPr lang="en-US" b="1" dirty="0"/>
          </a:p>
          <a:p>
            <a:r>
              <a:rPr lang="en-US" dirty="0"/>
              <a:t>Some outliers are noticed in annuity amount.</a:t>
            </a:r>
          </a:p>
          <a:p>
            <a:r>
              <a:rPr lang="en-US" dirty="0"/>
              <a:t>The first quartile is bigger than third quartile for annuity amount which means most of the annuity clients are from first quartile.</a:t>
            </a:r>
          </a:p>
          <a:p>
            <a:endParaRPr lang="en-IN" dirty="0"/>
          </a:p>
        </p:txBody>
      </p:sp>
    </p:spTree>
    <p:extLst>
      <p:ext uri="{BB962C8B-B14F-4D97-AF65-F5344CB8AC3E}">
        <p14:creationId xmlns:p14="http://schemas.microsoft.com/office/powerpoint/2010/main" val="2293846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82088" y="3048656"/>
            <a:ext cx="8911687" cy="1280890"/>
          </a:xfrm>
        </p:spPr>
        <p:txBody>
          <a:bodyPr>
            <a:noAutofit/>
          </a:bodyPr>
          <a:lstStyle/>
          <a:p>
            <a:pPr algn="ctr"/>
            <a:r>
              <a:rPr lang="en-US" sz="4000" dirty="0"/>
              <a:t>Categorical Univariate analysis for variables </a:t>
            </a:r>
            <a:r>
              <a:rPr lang="en-US" sz="4000" dirty="0" smtClean="0"/>
              <a:t>target-1</a:t>
            </a:r>
            <a:endParaRPr lang="en-IN" sz="4000" dirty="0"/>
          </a:p>
        </p:txBody>
      </p:sp>
    </p:spTree>
    <p:extLst>
      <p:ext uri="{BB962C8B-B14F-4D97-AF65-F5344CB8AC3E}">
        <p14:creationId xmlns:p14="http://schemas.microsoft.com/office/powerpoint/2010/main" val="697865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924" y="97638"/>
            <a:ext cx="8911687" cy="1280890"/>
          </a:xfrm>
        </p:spPr>
        <p:txBody>
          <a:bodyPr/>
          <a:lstStyle/>
          <a:p>
            <a:r>
              <a:rPr lang="en-US" dirty="0"/>
              <a:t>Boxplot for income amount</a:t>
            </a:r>
            <a:endParaRPr lang="en-IN"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0109" y="1225100"/>
            <a:ext cx="7926149" cy="5632899"/>
          </a:xfrm>
        </p:spPr>
      </p:pic>
      <p:sp>
        <p:nvSpPr>
          <p:cNvPr id="6" name="Content Placeholder 5"/>
          <p:cNvSpPr>
            <a:spLocks noGrp="1"/>
          </p:cNvSpPr>
          <p:nvPr>
            <p:ph sz="half" idx="2"/>
          </p:nvPr>
        </p:nvSpPr>
        <p:spPr>
          <a:xfrm>
            <a:off x="8106258" y="1225100"/>
            <a:ext cx="4085742" cy="5480500"/>
          </a:xfrm>
        </p:spPr>
        <p:txBody>
          <a:bodyPr/>
          <a:lstStyle/>
          <a:p>
            <a:pPr marL="0" indent="0">
              <a:buNone/>
            </a:pPr>
            <a:endParaRPr lang="en-US" b="1" dirty="0" smtClean="0"/>
          </a:p>
          <a:p>
            <a:pPr marL="0" indent="0">
              <a:buNone/>
            </a:pPr>
            <a:r>
              <a:rPr lang="en-US" b="1" dirty="0" smtClean="0"/>
              <a:t>From the </a:t>
            </a:r>
            <a:r>
              <a:rPr lang="en-US" b="1" dirty="0"/>
              <a:t>graph we can conclude </a:t>
            </a:r>
            <a:r>
              <a:rPr lang="en-US" b="1" dirty="0" smtClean="0"/>
              <a:t>that :</a:t>
            </a:r>
            <a:endParaRPr lang="en-US" b="1" dirty="0"/>
          </a:p>
          <a:p>
            <a:r>
              <a:rPr lang="en-US" dirty="0"/>
              <a:t>Some outliers are noticed in income amount.</a:t>
            </a:r>
          </a:p>
          <a:p>
            <a:r>
              <a:rPr lang="en-US" dirty="0"/>
              <a:t>The third quartiles is very slim for income amount.</a:t>
            </a:r>
          </a:p>
          <a:p>
            <a:r>
              <a:rPr lang="en-US" dirty="0"/>
              <a:t>Most of the clients of income are present in first quartile.</a:t>
            </a:r>
          </a:p>
          <a:p>
            <a:endParaRPr lang="en-IN" dirty="0"/>
          </a:p>
        </p:txBody>
      </p:sp>
    </p:spTree>
    <p:extLst>
      <p:ext uri="{BB962C8B-B14F-4D97-AF65-F5344CB8AC3E}">
        <p14:creationId xmlns:p14="http://schemas.microsoft.com/office/powerpoint/2010/main" val="259020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4903" y="0"/>
            <a:ext cx="8911687" cy="1280890"/>
          </a:xfrm>
        </p:spPr>
        <p:txBody>
          <a:bodyPr/>
          <a:lstStyle/>
          <a:p>
            <a:r>
              <a:rPr lang="en-US" dirty="0"/>
              <a:t>Boxplot for credit amount</a:t>
            </a:r>
            <a:endParaRPr lang="en-IN"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3963" y="1280890"/>
            <a:ext cx="8091055" cy="5453095"/>
          </a:xfrm>
        </p:spPr>
      </p:pic>
      <p:sp>
        <p:nvSpPr>
          <p:cNvPr id="6" name="Content Placeholder 5"/>
          <p:cNvSpPr>
            <a:spLocks noGrp="1"/>
          </p:cNvSpPr>
          <p:nvPr>
            <p:ph sz="half" idx="2"/>
          </p:nvPr>
        </p:nvSpPr>
        <p:spPr>
          <a:xfrm>
            <a:off x="8285018" y="1280889"/>
            <a:ext cx="3906982" cy="5453096"/>
          </a:xfrm>
        </p:spPr>
        <p:txBody>
          <a:bodyPr/>
          <a:lstStyle/>
          <a:p>
            <a:pPr marL="0" indent="0">
              <a:buNone/>
            </a:pPr>
            <a:endParaRPr lang="en-US" b="1" dirty="0" smtClean="0"/>
          </a:p>
          <a:p>
            <a:pPr marL="0" indent="0">
              <a:buNone/>
            </a:pPr>
            <a:r>
              <a:rPr lang="en-US" b="1" dirty="0" smtClean="0"/>
              <a:t>From </a:t>
            </a:r>
            <a:r>
              <a:rPr lang="en-US" b="1" dirty="0"/>
              <a:t>the </a:t>
            </a:r>
            <a:r>
              <a:rPr lang="en-US" b="1" dirty="0" smtClean="0"/>
              <a:t>graph </a:t>
            </a:r>
            <a:r>
              <a:rPr lang="en-US" b="1" dirty="0"/>
              <a:t>we can conclude </a:t>
            </a:r>
            <a:r>
              <a:rPr lang="en-US" b="1" dirty="0" smtClean="0"/>
              <a:t>that :</a:t>
            </a:r>
            <a:endParaRPr lang="en-US" b="1" dirty="0"/>
          </a:p>
          <a:p>
            <a:r>
              <a:rPr lang="en-US" dirty="0"/>
              <a:t>Some outliers are noticed in credit amount.</a:t>
            </a:r>
          </a:p>
          <a:p>
            <a:r>
              <a:rPr lang="en-US" dirty="0"/>
              <a:t>The first quartile is bigger than third quartile for credit amount which means most of the credits of clients are present in the first quartile.</a:t>
            </a:r>
          </a:p>
          <a:p>
            <a:pPr marL="0" indent="0">
              <a:buNone/>
            </a:pPr>
            <a:endParaRPr lang="en-IN" dirty="0"/>
          </a:p>
        </p:txBody>
      </p:sp>
    </p:spTree>
    <p:extLst>
      <p:ext uri="{BB962C8B-B14F-4D97-AF65-F5344CB8AC3E}">
        <p14:creationId xmlns:p14="http://schemas.microsoft.com/office/powerpoint/2010/main" val="2053412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4903" y="153055"/>
            <a:ext cx="8911687" cy="1280890"/>
          </a:xfrm>
        </p:spPr>
        <p:txBody>
          <a:bodyPr/>
          <a:lstStyle/>
          <a:p>
            <a:r>
              <a:rPr lang="en-US" dirty="0"/>
              <a:t>Boxplot for annuity amount</a:t>
            </a:r>
            <a:endParaRPr lang="en-IN"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0109" y="1204302"/>
            <a:ext cx="7743277" cy="5473589"/>
          </a:xfrm>
        </p:spPr>
      </p:pic>
      <p:sp>
        <p:nvSpPr>
          <p:cNvPr id="6" name="Content Placeholder 5"/>
          <p:cNvSpPr>
            <a:spLocks noGrp="1"/>
          </p:cNvSpPr>
          <p:nvPr>
            <p:ph sz="half" idx="2"/>
          </p:nvPr>
        </p:nvSpPr>
        <p:spPr>
          <a:xfrm>
            <a:off x="8215744" y="1204301"/>
            <a:ext cx="3851565" cy="5473589"/>
          </a:xfrm>
        </p:spPr>
        <p:txBody>
          <a:bodyPr/>
          <a:lstStyle/>
          <a:p>
            <a:pPr marL="0" indent="0">
              <a:buNone/>
            </a:pPr>
            <a:endParaRPr lang="en-US" b="1" dirty="0"/>
          </a:p>
          <a:p>
            <a:pPr marL="0" indent="0">
              <a:buNone/>
            </a:pPr>
            <a:r>
              <a:rPr lang="en-US" b="1" dirty="0" smtClean="0"/>
              <a:t>From the </a:t>
            </a:r>
            <a:r>
              <a:rPr lang="en-US" b="1" dirty="0"/>
              <a:t>graph we can conclude </a:t>
            </a:r>
            <a:r>
              <a:rPr lang="en-US" b="1" dirty="0" smtClean="0"/>
              <a:t>that :</a:t>
            </a:r>
            <a:endParaRPr lang="en-US" b="1" dirty="0"/>
          </a:p>
          <a:p>
            <a:r>
              <a:rPr lang="en-US" dirty="0"/>
              <a:t>Some outliers are noticed in annuity amount.</a:t>
            </a:r>
          </a:p>
          <a:p>
            <a:r>
              <a:rPr lang="en-US" dirty="0"/>
              <a:t>The first quartile is bigger than third quartile for annuity amount which means most of the annuity clients are from first quartile.</a:t>
            </a:r>
          </a:p>
          <a:p>
            <a:endParaRPr lang="en-IN" dirty="0"/>
          </a:p>
        </p:txBody>
      </p:sp>
    </p:spTree>
    <p:extLst>
      <p:ext uri="{BB962C8B-B14F-4D97-AF65-F5344CB8AC3E}">
        <p14:creationId xmlns:p14="http://schemas.microsoft.com/office/powerpoint/2010/main" val="3180002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80313" y="2965529"/>
            <a:ext cx="8911687" cy="1280890"/>
          </a:xfrm>
        </p:spPr>
        <p:txBody>
          <a:bodyPr>
            <a:normAutofit/>
          </a:bodyPr>
          <a:lstStyle/>
          <a:p>
            <a:r>
              <a:rPr lang="en-US" sz="4000" dirty="0"/>
              <a:t>Bivariate analysis for </a:t>
            </a:r>
            <a:r>
              <a:rPr lang="en-US" sz="4000" dirty="0" smtClean="0"/>
              <a:t>target-0</a:t>
            </a:r>
            <a:endParaRPr lang="en-IN" sz="4000" dirty="0"/>
          </a:p>
        </p:txBody>
      </p:sp>
    </p:spTree>
    <p:extLst>
      <p:ext uri="{BB962C8B-B14F-4D97-AF65-F5344CB8AC3E}">
        <p14:creationId xmlns:p14="http://schemas.microsoft.com/office/powerpoint/2010/main" val="2161725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84476"/>
            <a:ext cx="8911687" cy="956495"/>
          </a:xfrm>
        </p:spPr>
        <p:txBody>
          <a:bodyPr/>
          <a:lstStyle/>
          <a:p>
            <a:r>
              <a:rPr lang="en-IN" dirty="0"/>
              <a:t>APPLICATION DATA</a:t>
            </a:r>
          </a:p>
        </p:txBody>
      </p:sp>
      <p:sp>
        <p:nvSpPr>
          <p:cNvPr id="3" name="Content Placeholder 2"/>
          <p:cNvSpPr>
            <a:spLocks noGrp="1"/>
          </p:cNvSpPr>
          <p:nvPr>
            <p:ph idx="1"/>
          </p:nvPr>
        </p:nvSpPr>
        <p:spPr>
          <a:xfrm>
            <a:off x="2589212" y="2024742"/>
            <a:ext cx="8915400" cy="4023361"/>
          </a:xfrm>
        </p:spPr>
        <p:txBody>
          <a:bodyPr/>
          <a:lstStyle/>
          <a:p>
            <a:pPr>
              <a:buFont typeface="Wingdings" panose="05000000000000000000" pitchFamily="2" charset="2"/>
              <a:buChar char="Ø"/>
            </a:pPr>
            <a:r>
              <a:rPr lang="en-IN" dirty="0"/>
              <a:t>Application Data frame is created using file Application_data.csv.</a:t>
            </a:r>
          </a:p>
          <a:p>
            <a:pPr>
              <a:buFont typeface="Wingdings" panose="05000000000000000000" pitchFamily="2" charset="2"/>
              <a:buChar char="Ø"/>
            </a:pPr>
            <a:r>
              <a:rPr lang="en-IN" dirty="0"/>
              <a:t>Shape, info, columns were checked.</a:t>
            </a:r>
          </a:p>
          <a:p>
            <a:pPr>
              <a:buFont typeface="Wingdings" panose="05000000000000000000" pitchFamily="2" charset="2"/>
              <a:buChar char="Ø"/>
            </a:pPr>
            <a:r>
              <a:rPr lang="en-IN" dirty="0"/>
              <a:t>Missing values for each columns were checked. Columns with more than 30% missing values were removed as they won’t be of any use.</a:t>
            </a:r>
          </a:p>
          <a:p>
            <a:pPr>
              <a:buFont typeface="Wingdings" panose="05000000000000000000" pitchFamily="2" charset="2"/>
              <a:buChar char="Ø"/>
            </a:pPr>
            <a:r>
              <a:rPr lang="en-IN" dirty="0"/>
              <a:t>Columns with less number of missing values were checked. Then checked if there is any outliers in that column. If outlier is present then missing values were replaced with median value.</a:t>
            </a:r>
          </a:p>
          <a:p>
            <a:pPr>
              <a:buFont typeface="Wingdings" panose="05000000000000000000" pitchFamily="2" charset="2"/>
              <a:buChar char="Ø"/>
            </a:pPr>
            <a:r>
              <a:rPr lang="en-IN" dirty="0"/>
              <a:t>Rows with missing values were also checked and handled.</a:t>
            </a:r>
          </a:p>
          <a:p>
            <a:pPr>
              <a:buFont typeface="Wingdings" panose="05000000000000000000" pitchFamily="2" charset="2"/>
              <a:buChar char="Ø"/>
            </a:pPr>
            <a:r>
              <a:rPr lang="en-IN" dirty="0"/>
              <a:t>Unwanted rows which are not useful for analysis were checked and removed from the dataset.</a:t>
            </a:r>
          </a:p>
          <a:p>
            <a:pPr>
              <a:buFont typeface="Wingdings" panose="05000000000000000000" pitchFamily="2" charset="2"/>
              <a:buChar char="Ø"/>
            </a:pPr>
            <a:endParaRPr lang="en-IN" dirty="0"/>
          </a:p>
          <a:p>
            <a:endParaRPr lang="en-IN" dirty="0"/>
          </a:p>
        </p:txBody>
      </p:sp>
    </p:spTree>
    <p:extLst>
      <p:ext uri="{BB962C8B-B14F-4D97-AF65-F5344CB8AC3E}">
        <p14:creationId xmlns:p14="http://schemas.microsoft.com/office/powerpoint/2010/main" val="14986823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4812" y="87241"/>
            <a:ext cx="3505199" cy="717694"/>
          </a:xfrm>
        </p:spPr>
        <p:txBody>
          <a:bodyPr>
            <a:noAutofit/>
          </a:bodyPr>
          <a:lstStyle/>
          <a:p>
            <a:r>
              <a:rPr lang="en-US" sz="2400" dirty="0">
                <a:solidFill>
                  <a:srgbClr val="FFFFFF"/>
                </a:solidFill>
              </a:rPr>
              <a:t>Credit amount vs Education Status</a:t>
            </a:r>
            <a:endParaRPr lang="en-IN" sz="24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0013" y="0"/>
            <a:ext cx="7011987" cy="6858000"/>
          </a:xfrm>
        </p:spPr>
      </p:pic>
      <p:sp>
        <p:nvSpPr>
          <p:cNvPr id="6" name="Text Placeholder 5"/>
          <p:cNvSpPr>
            <a:spLocks noGrp="1"/>
          </p:cNvSpPr>
          <p:nvPr>
            <p:ph type="body" sz="half" idx="2"/>
          </p:nvPr>
        </p:nvSpPr>
        <p:spPr>
          <a:xfrm>
            <a:off x="1674812" y="804934"/>
            <a:ext cx="3505199" cy="6053066"/>
          </a:xfrm>
        </p:spPr>
        <p:txBody>
          <a:bodyPr>
            <a:normAutofit fontScale="92500" lnSpcReduction="20000"/>
          </a:bodyPr>
          <a:lstStyle/>
          <a:p>
            <a:r>
              <a:rPr lang="en-US" sz="1800" b="1" dirty="0" smtClean="0"/>
              <a:t>From the graph </a:t>
            </a:r>
            <a:r>
              <a:rPr lang="en-US" sz="1800" b="1" dirty="0"/>
              <a:t>we can conclude </a:t>
            </a:r>
            <a:r>
              <a:rPr lang="en-US" sz="1800" b="1" dirty="0" smtClean="0"/>
              <a:t>that :</a:t>
            </a:r>
            <a:endParaRPr lang="en-US" sz="1800" b="1" dirty="0"/>
          </a:p>
          <a:p>
            <a:pPr marL="285750" indent="-285750">
              <a:buFont typeface="Wingdings" panose="05000000000000000000" pitchFamily="2" charset="2"/>
              <a:buChar char="Ø"/>
            </a:pPr>
            <a:r>
              <a:rPr lang="en-US" sz="1800" dirty="0"/>
              <a:t>Family status of 'civil marriage', 'marriage' and 'separated' of Academic degree education are having higher number of credits than others.</a:t>
            </a:r>
          </a:p>
          <a:p>
            <a:pPr marL="285750" indent="-285750">
              <a:buFont typeface="Wingdings" panose="05000000000000000000" pitchFamily="2" charset="2"/>
              <a:buChar char="Ø"/>
            </a:pPr>
            <a:r>
              <a:rPr lang="en-US" sz="1800" dirty="0"/>
              <a:t>Higher education of family status of 'marriage', 'single' and 'civil marriage' are having more outliers.</a:t>
            </a:r>
          </a:p>
          <a:p>
            <a:pPr marL="285750" indent="-285750">
              <a:buFont typeface="Wingdings" panose="05000000000000000000" pitchFamily="2" charset="2"/>
              <a:buChar char="Ø"/>
            </a:pPr>
            <a:r>
              <a:rPr lang="en-US" sz="1800" dirty="0"/>
              <a:t>Civil marriage for Academic degree is having most of the credits in the third quartile.</a:t>
            </a:r>
          </a:p>
          <a:p>
            <a:endParaRPr lang="en-US" sz="1800" dirty="0"/>
          </a:p>
          <a:p>
            <a:pPr marL="285750" indent="-285750">
              <a:buFont typeface="Wingdings" panose="05000000000000000000" pitchFamily="2" charset="2"/>
              <a:buChar char="Ø"/>
            </a:pPr>
            <a:r>
              <a:rPr lang="en-US" sz="1800" dirty="0"/>
              <a:t>for Academic degree section data of only married people is available and don't have any outliers.</a:t>
            </a:r>
          </a:p>
          <a:p>
            <a:pPr marL="285750" indent="-285750">
              <a:buFont typeface="Wingdings" panose="05000000000000000000" pitchFamily="2" charset="2"/>
              <a:buChar char="Ø"/>
            </a:pPr>
            <a:r>
              <a:rPr lang="en-US" sz="1800" dirty="0"/>
              <a:t>Most outliers are from Secondary special , incomplete higher and higher education.</a:t>
            </a:r>
          </a:p>
          <a:p>
            <a:endParaRPr lang="en-IN" dirty="0"/>
          </a:p>
        </p:txBody>
      </p:sp>
    </p:spTree>
    <p:extLst>
      <p:ext uri="{BB962C8B-B14F-4D97-AF65-F5344CB8AC3E}">
        <p14:creationId xmlns:p14="http://schemas.microsoft.com/office/powerpoint/2010/main" val="2449392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77830" y="2743"/>
            <a:ext cx="3505199" cy="976312"/>
          </a:xfrm>
        </p:spPr>
        <p:txBody>
          <a:bodyPr>
            <a:normAutofit/>
          </a:bodyPr>
          <a:lstStyle/>
          <a:p>
            <a:r>
              <a:rPr lang="en-US" sz="2400" dirty="0">
                <a:solidFill>
                  <a:srgbClr val="FFFFFF"/>
                </a:solidFill>
              </a:rPr>
              <a:t>Income amount vs Education Status</a:t>
            </a:r>
            <a:endParaRPr lang="en-IN" sz="24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3175" y="2743"/>
            <a:ext cx="7108825" cy="6832489"/>
          </a:xfrm>
        </p:spPr>
      </p:pic>
      <p:sp>
        <p:nvSpPr>
          <p:cNvPr id="6" name="Text Placeholder 5"/>
          <p:cNvSpPr>
            <a:spLocks noGrp="1"/>
          </p:cNvSpPr>
          <p:nvPr>
            <p:ph type="body" sz="half" idx="2"/>
          </p:nvPr>
        </p:nvSpPr>
        <p:spPr>
          <a:xfrm>
            <a:off x="1577830" y="1022350"/>
            <a:ext cx="3505199" cy="5812881"/>
          </a:xfrm>
        </p:spPr>
        <p:txBody>
          <a:bodyPr>
            <a:normAutofit/>
          </a:bodyPr>
          <a:lstStyle/>
          <a:p>
            <a:r>
              <a:rPr lang="en-US" sz="1800" b="1" dirty="0"/>
              <a:t>From </a:t>
            </a:r>
            <a:r>
              <a:rPr lang="en-US" sz="1800" b="1" dirty="0" smtClean="0"/>
              <a:t>the </a:t>
            </a:r>
            <a:r>
              <a:rPr lang="en-US" sz="1800" b="1" dirty="0"/>
              <a:t>graph we can conclude </a:t>
            </a:r>
            <a:r>
              <a:rPr lang="en-US" sz="1800" b="1" dirty="0" smtClean="0"/>
              <a:t>that :</a:t>
            </a:r>
            <a:endParaRPr lang="en-US" sz="1800" b="1" dirty="0"/>
          </a:p>
          <a:p>
            <a:pPr marL="285750" indent="-285750">
              <a:buFont typeface="Wingdings" panose="05000000000000000000" pitchFamily="2" charset="2"/>
              <a:buChar char="Ø"/>
            </a:pPr>
            <a:r>
              <a:rPr lang="en-US" sz="1800" dirty="0"/>
              <a:t>For Education type 'Higher education' the income amount is mostly equal with family status. It does contain many outliers.</a:t>
            </a:r>
          </a:p>
          <a:p>
            <a:pPr marL="285750" indent="-285750">
              <a:buFont typeface="Wingdings" panose="05000000000000000000" pitchFamily="2" charset="2"/>
              <a:buChar char="Ø"/>
            </a:pPr>
            <a:r>
              <a:rPr lang="en-US" sz="1800" dirty="0"/>
              <a:t>Less outlier are there in Academic degree but there income amount is little higher that Higher education.</a:t>
            </a:r>
          </a:p>
          <a:p>
            <a:pPr marL="285750" indent="-285750">
              <a:buFont typeface="Wingdings" panose="05000000000000000000" pitchFamily="2" charset="2"/>
              <a:buChar char="Ø"/>
            </a:pPr>
            <a:r>
              <a:rPr lang="en-US" sz="1800" dirty="0"/>
              <a:t>Lower secondary of civil marriage family status are having" less income amount than others.</a:t>
            </a:r>
          </a:p>
        </p:txBody>
      </p:sp>
    </p:spTree>
    <p:extLst>
      <p:ext uri="{BB962C8B-B14F-4D97-AF65-F5344CB8AC3E}">
        <p14:creationId xmlns:p14="http://schemas.microsoft.com/office/powerpoint/2010/main" val="49711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59179" y="2910110"/>
            <a:ext cx="8911687" cy="1280890"/>
          </a:xfrm>
        </p:spPr>
        <p:txBody>
          <a:bodyPr/>
          <a:lstStyle/>
          <a:p>
            <a:r>
              <a:rPr lang="en-US" dirty="0"/>
              <a:t>Bivariate analysis for </a:t>
            </a:r>
            <a:r>
              <a:rPr lang="en-US" dirty="0" smtClean="0"/>
              <a:t>target-1</a:t>
            </a:r>
            <a:endParaRPr lang="en-IN" dirty="0"/>
          </a:p>
        </p:txBody>
      </p:sp>
    </p:spTree>
    <p:extLst>
      <p:ext uri="{BB962C8B-B14F-4D97-AF65-F5344CB8AC3E}">
        <p14:creationId xmlns:p14="http://schemas.microsoft.com/office/powerpoint/2010/main" val="3699879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91685" y="2743"/>
            <a:ext cx="3505199" cy="976312"/>
          </a:xfrm>
        </p:spPr>
        <p:txBody>
          <a:bodyPr>
            <a:normAutofit/>
          </a:bodyPr>
          <a:lstStyle/>
          <a:p>
            <a:r>
              <a:rPr lang="en-US" sz="2400" dirty="0">
                <a:solidFill>
                  <a:srgbClr val="FFFFFF"/>
                </a:solidFill>
              </a:rPr>
              <a:t>Credit amount vs Education Status</a:t>
            </a:r>
            <a:endParaRPr lang="en-IN" sz="24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0033" y="2743"/>
            <a:ext cx="7301968" cy="6855257"/>
          </a:xfrm>
        </p:spPr>
      </p:pic>
      <p:sp>
        <p:nvSpPr>
          <p:cNvPr id="6" name="Text Placeholder 5"/>
          <p:cNvSpPr>
            <a:spLocks noGrp="1"/>
          </p:cNvSpPr>
          <p:nvPr>
            <p:ph type="body" sz="half" idx="2"/>
          </p:nvPr>
        </p:nvSpPr>
        <p:spPr>
          <a:xfrm>
            <a:off x="1384834" y="1119332"/>
            <a:ext cx="3505199" cy="5738667"/>
          </a:xfrm>
        </p:spPr>
        <p:txBody>
          <a:bodyPr/>
          <a:lstStyle/>
          <a:p>
            <a:r>
              <a:rPr lang="en-US" sz="1800" b="1" dirty="0"/>
              <a:t>From the </a:t>
            </a:r>
            <a:r>
              <a:rPr lang="en-US" sz="1800" b="1" dirty="0" smtClean="0"/>
              <a:t>graph </a:t>
            </a:r>
            <a:r>
              <a:rPr lang="en-US" sz="1800" b="1" dirty="0"/>
              <a:t>we can conclude </a:t>
            </a:r>
            <a:r>
              <a:rPr lang="en-US" sz="1800" b="1" dirty="0" smtClean="0"/>
              <a:t>that :</a:t>
            </a:r>
            <a:endParaRPr lang="en-US" sz="1800" b="1" dirty="0"/>
          </a:p>
          <a:p>
            <a:pPr marL="285750" indent="-285750">
              <a:buFont typeface="Wingdings" panose="05000000000000000000" pitchFamily="2" charset="2"/>
              <a:buChar char="Ø"/>
            </a:pPr>
            <a:r>
              <a:rPr lang="en-US" sz="1800" dirty="0"/>
              <a:t>In all the section of education Status married people have taken more credits.</a:t>
            </a:r>
          </a:p>
          <a:p>
            <a:pPr marL="285750" indent="-285750">
              <a:buFont typeface="Wingdings" panose="05000000000000000000" pitchFamily="2" charset="2"/>
              <a:buChar char="Ø"/>
            </a:pPr>
            <a:r>
              <a:rPr lang="en-US" sz="1800" dirty="0"/>
              <a:t>for Academic degree section data of only married people is available and don't have any outliers.</a:t>
            </a:r>
          </a:p>
          <a:p>
            <a:pPr marL="285750" indent="-285750">
              <a:buFont typeface="Wingdings" panose="05000000000000000000" pitchFamily="2" charset="2"/>
              <a:buChar char="Ø"/>
            </a:pPr>
            <a:r>
              <a:rPr lang="en-US" sz="1800" dirty="0"/>
              <a:t>Most outliers are from Secondary special , incomplete higher and higher education.</a:t>
            </a:r>
          </a:p>
          <a:p>
            <a:endParaRPr lang="en-IN" dirty="0"/>
          </a:p>
        </p:txBody>
      </p:sp>
    </p:spTree>
    <p:extLst>
      <p:ext uri="{BB962C8B-B14F-4D97-AF65-F5344CB8AC3E}">
        <p14:creationId xmlns:p14="http://schemas.microsoft.com/office/powerpoint/2010/main" val="31902429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36266" y="72015"/>
            <a:ext cx="3505199" cy="976312"/>
          </a:xfrm>
        </p:spPr>
        <p:txBody>
          <a:bodyPr>
            <a:normAutofit/>
          </a:bodyPr>
          <a:lstStyle/>
          <a:p>
            <a:r>
              <a:rPr lang="en-US" sz="2400" dirty="0">
                <a:solidFill>
                  <a:srgbClr val="FFFFFF"/>
                </a:solidFill>
              </a:rPr>
              <a:t>Income amount vs Education Status</a:t>
            </a:r>
            <a:endParaRPr lang="en-IN" sz="24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1900" y="1"/>
            <a:ext cx="7150100" cy="6851608"/>
          </a:xfrm>
        </p:spPr>
      </p:pic>
      <p:sp>
        <p:nvSpPr>
          <p:cNvPr id="6" name="Text Placeholder 5"/>
          <p:cNvSpPr>
            <a:spLocks noGrp="1"/>
          </p:cNvSpPr>
          <p:nvPr>
            <p:ph type="body" sz="half" idx="2"/>
          </p:nvPr>
        </p:nvSpPr>
        <p:spPr>
          <a:xfrm>
            <a:off x="1536265" y="1048326"/>
            <a:ext cx="3505199" cy="5809673"/>
          </a:xfrm>
        </p:spPr>
        <p:txBody>
          <a:bodyPr>
            <a:normAutofit/>
          </a:bodyPr>
          <a:lstStyle/>
          <a:p>
            <a:r>
              <a:rPr lang="en-US" sz="1800" b="1" dirty="0"/>
              <a:t>From the </a:t>
            </a:r>
            <a:r>
              <a:rPr lang="en-US" sz="1800" b="1" dirty="0" smtClean="0"/>
              <a:t>graph </a:t>
            </a:r>
            <a:r>
              <a:rPr lang="en-US" sz="1800" b="1" dirty="0"/>
              <a:t>we can conclude </a:t>
            </a:r>
            <a:r>
              <a:rPr lang="en-US" sz="1800" b="1" dirty="0" smtClean="0"/>
              <a:t>that :</a:t>
            </a:r>
            <a:endParaRPr lang="en-US" sz="1800" b="1" dirty="0"/>
          </a:p>
          <a:p>
            <a:pPr marL="285750" indent="-285750">
              <a:buFont typeface="Wingdings" panose="05000000000000000000" pitchFamily="2" charset="2"/>
              <a:buChar char="Ø"/>
            </a:pPr>
            <a:r>
              <a:rPr lang="en-US" sz="1800" dirty="0"/>
              <a:t>Married Category is having more number of outliers in all the education categories and having more </a:t>
            </a:r>
            <a:r>
              <a:rPr lang="en-US" sz="1800" dirty="0" err="1"/>
              <a:t>vlues</a:t>
            </a:r>
            <a:r>
              <a:rPr lang="en-US" sz="1800" dirty="0"/>
              <a:t> in the first quartile.</a:t>
            </a:r>
          </a:p>
          <a:p>
            <a:pPr marL="285750" indent="-285750">
              <a:buFont typeface="Wingdings" panose="05000000000000000000" pitchFamily="2" charset="2"/>
              <a:buChar char="Ø"/>
            </a:pPr>
            <a:r>
              <a:rPr lang="en-US" sz="1800" dirty="0"/>
              <a:t>Lower secondary have less income amount than others</a:t>
            </a:r>
            <a:r>
              <a:rPr lang="en-US" sz="1800" dirty="0" smtClean="0"/>
              <a:t>.</a:t>
            </a:r>
            <a:endParaRPr lang="en-US" sz="1800" dirty="0"/>
          </a:p>
        </p:txBody>
      </p:sp>
    </p:spTree>
    <p:extLst>
      <p:ext uri="{BB962C8B-B14F-4D97-AF65-F5344CB8AC3E}">
        <p14:creationId xmlns:p14="http://schemas.microsoft.com/office/powerpoint/2010/main" val="1812597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3871" y="485564"/>
            <a:ext cx="8911687" cy="692072"/>
          </a:xfrm>
        </p:spPr>
        <p:txBody>
          <a:bodyPr>
            <a:noAutofit/>
          </a:bodyPr>
          <a:lstStyle/>
          <a:p>
            <a:r>
              <a:rPr lang="en-IN" sz="4000" b="1" dirty="0"/>
              <a:t>Previous Application </a:t>
            </a:r>
            <a:r>
              <a:rPr lang="en-IN" sz="4000" b="1" dirty="0" smtClean="0"/>
              <a:t>Data</a:t>
            </a:r>
            <a:endParaRPr lang="en-IN" sz="4000" dirty="0"/>
          </a:p>
        </p:txBody>
      </p:sp>
      <p:sp>
        <p:nvSpPr>
          <p:cNvPr id="3" name="Content Placeholder 2"/>
          <p:cNvSpPr>
            <a:spLocks noGrp="1"/>
          </p:cNvSpPr>
          <p:nvPr>
            <p:ph idx="1"/>
          </p:nvPr>
        </p:nvSpPr>
        <p:spPr>
          <a:xfrm>
            <a:off x="2589212" y="1981200"/>
            <a:ext cx="9201006" cy="5472545"/>
          </a:xfrm>
        </p:spPr>
        <p:txBody>
          <a:bodyPr/>
          <a:lstStyle/>
          <a:p>
            <a:pPr>
              <a:buFont typeface="Wingdings" panose="05000000000000000000" pitchFamily="2" charset="2"/>
              <a:buChar char="Ø"/>
            </a:pPr>
            <a:r>
              <a:rPr lang="en-IN" dirty="0" smtClean="0"/>
              <a:t>Previous application data frame is created using file previous_application.csv.</a:t>
            </a:r>
          </a:p>
          <a:p>
            <a:pPr>
              <a:buFont typeface="Wingdings" panose="05000000000000000000" pitchFamily="2" charset="2"/>
              <a:buChar char="Ø"/>
            </a:pPr>
            <a:r>
              <a:rPr lang="en-IN" dirty="0" smtClean="0"/>
              <a:t>Shape</a:t>
            </a:r>
            <a:r>
              <a:rPr lang="en-IN" dirty="0"/>
              <a:t>, info, columns were checked.</a:t>
            </a:r>
          </a:p>
          <a:p>
            <a:pPr>
              <a:buFont typeface="Wingdings" panose="05000000000000000000" pitchFamily="2" charset="2"/>
              <a:buChar char="Ø"/>
            </a:pPr>
            <a:r>
              <a:rPr lang="en-IN" dirty="0"/>
              <a:t>Missing values for each columns were checked. Columns with more than 30% missing values were removed as they won’t be of any use.</a:t>
            </a:r>
          </a:p>
          <a:p>
            <a:pPr>
              <a:buFont typeface="Wingdings" panose="05000000000000000000" pitchFamily="2" charset="2"/>
              <a:buChar char="Ø"/>
            </a:pPr>
            <a:r>
              <a:rPr lang="en-IN" dirty="0"/>
              <a:t>Columns </a:t>
            </a:r>
            <a:r>
              <a:rPr lang="en-IN" dirty="0" smtClean="0"/>
              <a:t>containing values like ‘XNA’, ‘XAP’ were dropped.</a:t>
            </a:r>
          </a:p>
          <a:p>
            <a:pPr>
              <a:buFont typeface="Wingdings" panose="05000000000000000000" pitchFamily="2" charset="2"/>
              <a:buChar char="Ø"/>
            </a:pPr>
            <a:r>
              <a:rPr lang="en-IN" dirty="0"/>
              <a:t> </a:t>
            </a:r>
            <a:r>
              <a:rPr lang="en-IN" dirty="0" smtClean="0"/>
              <a:t>A new data frame is created by combining the </a:t>
            </a:r>
            <a:r>
              <a:rPr lang="en-IN" dirty="0" err="1" smtClean="0"/>
              <a:t>application_data</a:t>
            </a:r>
            <a:r>
              <a:rPr lang="en-IN" dirty="0" smtClean="0"/>
              <a:t> and </a:t>
            </a:r>
            <a:r>
              <a:rPr lang="en-IN" dirty="0" err="1" smtClean="0"/>
              <a:t>previous_application</a:t>
            </a:r>
            <a:r>
              <a:rPr lang="en-IN" dirty="0" smtClean="0"/>
              <a:t> data.</a:t>
            </a:r>
          </a:p>
          <a:p>
            <a:pPr>
              <a:buFont typeface="Wingdings" panose="05000000000000000000" pitchFamily="2" charset="2"/>
              <a:buChar char="Ø"/>
            </a:pPr>
            <a:r>
              <a:rPr lang="en-IN" dirty="0" smtClean="0"/>
              <a:t>Columns were renamed and unwanted columns were dropped.</a:t>
            </a:r>
            <a:endParaRPr lang="en-IN" dirty="0"/>
          </a:p>
        </p:txBody>
      </p:sp>
    </p:spTree>
    <p:extLst>
      <p:ext uri="{BB962C8B-B14F-4D97-AF65-F5344CB8AC3E}">
        <p14:creationId xmlns:p14="http://schemas.microsoft.com/office/powerpoint/2010/main" val="3006146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8342" y="2494473"/>
            <a:ext cx="8911687" cy="1280890"/>
          </a:xfrm>
        </p:spPr>
        <p:txBody>
          <a:bodyPr/>
          <a:lstStyle/>
          <a:p>
            <a:r>
              <a:rPr lang="en-US" dirty="0">
                <a:solidFill>
                  <a:srgbClr val="FFFFFF"/>
                </a:solidFill>
              </a:rPr>
              <a:t>Univariate analysis after merging previous data</a:t>
            </a:r>
            <a:endParaRPr lang="en-IN" dirty="0"/>
          </a:p>
        </p:txBody>
      </p:sp>
    </p:spTree>
    <p:extLst>
      <p:ext uri="{BB962C8B-B14F-4D97-AF65-F5344CB8AC3E}">
        <p14:creationId xmlns:p14="http://schemas.microsoft.com/office/powerpoint/2010/main" val="3391229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08558" y="113578"/>
            <a:ext cx="3505199" cy="976312"/>
          </a:xfrm>
        </p:spPr>
        <p:txBody>
          <a:bodyPr>
            <a:noAutofit/>
          </a:bodyPr>
          <a:lstStyle/>
          <a:p>
            <a:r>
              <a:rPr lang="en-US" sz="2400" dirty="0">
                <a:solidFill>
                  <a:srgbClr val="FFFFFF"/>
                </a:solidFill>
              </a:rPr>
              <a:t>Distribution of contract status with purposes</a:t>
            </a:r>
            <a:endParaRPr lang="en-IN" sz="24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600" y="0"/>
            <a:ext cx="7010400" cy="6858000"/>
          </a:xfrm>
        </p:spPr>
      </p:pic>
      <p:sp>
        <p:nvSpPr>
          <p:cNvPr id="6" name="Text Placeholder 5"/>
          <p:cNvSpPr>
            <a:spLocks noGrp="1"/>
          </p:cNvSpPr>
          <p:nvPr>
            <p:ph type="body" sz="half" idx="2"/>
          </p:nvPr>
        </p:nvSpPr>
        <p:spPr>
          <a:xfrm>
            <a:off x="1508558" y="1089890"/>
            <a:ext cx="3505199" cy="5768110"/>
          </a:xfrm>
        </p:spPr>
        <p:txBody>
          <a:bodyPr>
            <a:normAutofit lnSpcReduction="10000"/>
          </a:bodyPr>
          <a:lstStyle/>
          <a:p>
            <a:r>
              <a:rPr lang="en-US" sz="1800" b="1" dirty="0"/>
              <a:t>From </a:t>
            </a:r>
            <a:r>
              <a:rPr lang="en-US" sz="1800" b="1" dirty="0" smtClean="0"/>
              <a:t>the </a:t>
            </a:r>
            <a:r>
              <a:rPr lang="en-US" sz="1800" b="1" dirty="0"/>
              <a:t>graph we can conclude </a:t>
            </a:r>
            <a:r>
              <a:rPr lang="en-US" sz="1800" b="1" dirty="0" smtClean="0"/>
              <a:t>that :</a:t>
            </a:r>
            <a:endParaRPr lang="en-US" sz="1800" b="1" dirty="0"/>
          </a:p>
          <a:p>
            <a:pPr marL="285750" indent="-285750">
              <a:buFont typeface="Wingdings" panose="05000000000000000000" pitchFamily="2" charset="2"/>
              <a:buChar char="Ø"/>
            </a:pPr>
            <a:r>
              <a:rPr lang="en-US" sz="1800" dirty="0"/>
              <a:t>Most rejection of loans came from purpose 'repairs'.</a:t>
            </a:r>
          </a:p>
          <a:p>
            <a:pPr marL="285750" indent="-285750">
              <a:buFont typeface="Wingdings" panose="05000000000000000000" pitchFamily="2" charset="2"/>
              <a:buChar char="Ø"/>
            </a:pPr>
            <a:r>
              <a:rPr lang="en-US" sz="1800" dirty="0"/>
              <a:t>For Medicine purposes we have equal number of approves and rejection.</a:t>
            </a:r>
          </a:p>
          <a:p>
            <a:pPr marL="285750" indent="-285750">
              <a:buFont typeface="Wingdings" panose="05000000000000000000" pitchFamily="2" charset="2"/>
              <a:buChar char="Ø"/>
            </a:pPr>
            <a:r>
              <a:rPr lang="en-US" sz="1800" dirty="0"/>
              <a:t>'Payments on other loans', 'buying a new car' and 'buying a home' is having significant higher rejection than approves.</a:t>
            </a:r>
          </a:p>
          <a:p>
            <a:pPr marL="285750" indent="-285750">
              <a:buFont typeface="Wingdings" panose="05000000000000000000" pitchFamily="2" charset="2"/>
              <a:buChar char="Ø"/>
            </a:pPr>
            <a:r>
              <a:rPr lang="en-US" sz="1800" dirty="0"/>
              <a:t>only 'Money for a third person', 'Purchase of electronic equipment' and 'Education' is having more loan approval than rejections.</a:t>
            </a:r>
          </a:p>
          <a:p>
            <a:endParaRPr lang="en-IN" dirty="0"/>
          </a:p>
        </p:txBody>
      </p:sp>
    </p:spTree>
    <p:extLst>
      <p:ext uri="{BB962C8B-B14F-4D97-AF65-F5344CB8AC3E}">
        <p14:creationId xmlns:p14="http://schemas.microsoft.com/office/powerpoint/2010/main" val="3989754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285" y="-42068"/>
            <a:ext cx="3505199" cy="976312"/>
          </a:xfrm>
        </p:spPr>
        <p:txBody>
          <a:bodyPr>
            <a:normAutofit/>
          </a:bodyPr>
          <a:lstStyle/>
          <a:p>
            <a:r>
              <a:rPr lang="en-US" sz="2400" dirty="0">
                <a:solidFill>
                  <a:srgbClr val="FFFFFF"/>
                </a:solidFill>
              </a:rPr>
              <a:t>Distribution of purposes with target</a:t>
            </a:r>
            <a:endParaRPr lang="en-IN" sz="2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5946" y="99724"/>
            <a:ext cx="7216054" cy="6754963"/>
          </a:xfrm>
        </p:spPr>
      </p:pic>
      <p:sp>
        <p:nvSpPr>
          <p:cNvPr id="4" name="Text Placeholder 3"/>
          <p:cNvSpPr>
            <a:spLocks noGrp="1"/>
          </p:cNvSpPr>
          <p:nvPr>
            <p:ph type="body" sz="half" idx="2"/>
          </p:nvPr>
        </p:nvSpPr>
        <p:spPr>
          <a:xfrm>
            <a:off x="1455016" y="934244"/>
            <a:ext cx="3505199" cy="5923756"/>
          </a:xfrm>
        </p:spPr>
        <p:txBody>
          <a:bodyPr>
            <a:normAutofit/>
          </a:bodyPr>
          <a:lstStyle/>
          <a:p>
            <a:r>
              <a:rPr lang="en-US" sz="1800" b="1" dirty="0"/>
              <a:t>From the </a:t>
            </a:r>
            <a:r>
              <a:rPr lang="en-US" sz="1800" b="1" dirty="0" smtClean="0"/>
              <a:t>graph </a:t>
            </a:r>
            <a:r>
              <a:rPr lang="en-US" sz="1800" b="1" dirty="0"/>
              <a:t>we can conclude </a:t>
            </a:r>
            <a:r>
              <a:rPr lang="en-US" sz="1800" b="1" dirty="0" smtClean="0"/>
              <a:t>that :</a:t>
            </a:r>
            <a:endParaRPr lang="en-US" sz="1800" b="1" dirty="0"/>
          </a:p>
          <a:p>
            <a:pPr marL="285750" indent="-285750">
              <a:buFont typeface="Wingdings" panose="05000000000000000000" pitchFamily="2" charset="2"/>
              <a:buChar char="Ø"/>
            </a:pPr>
            <a:r>
              <a:rPr lang="en-US" sz="1800" dirty="0"/>
              <a:t>Loan purposes with 'Repairs' are facing more </a:t>
            </a:r>
            <a:r>
              <a:rPr lang="en-US" sz="1800" dirty="0" err="1"/>
              <a:t>difficulites</a:t>
            </a:r>
            <a:r>
              <a:rPr lang="en-US" sz="1800" dirty="0"/>
              <a:t> in payment on time.</a:t>
            </a:r>
          </a:p>
          <a:p>
            <a:pPr marL="285750" indent="-285750">
              <a:buFont typeface="Wingdings" panose="05000000000000000000" pitchFamily="2" charset="2"/>
              <a:buChar char="Ø"/>
            </a:pPr>
            <a:r>
              <a:rPr lang="en-US" sz="1800" dirty="0"/>
              <a:t>There are few places where loan payment is significant higher than facing difficulties. They are 'Refusal to the name </a:t>
            </a:r>
            <a:r>
              <a:rPr lang="en-US" sz="1800" dirty="0" err="1"/>
              <a:t>goal','Money</a:t>
            </a:r>
            <a:r>
              <a:rPr lang="en-US" sz="1800" dirty="0"/>
              <a:t> for a </a:t>
            </a:r>
            <a:r>
              <a:rPr lang="en-US" sz="1800" dirty="0" err="1"/>
              <a:t>thir</a:t>
            </a:r>
            <a:r>
              <a:rPr lang="en-US" sz="1800" dirty="0"/>
              <a:t> person', 'Buying a garage'. Hence we can focus on these purposes for which the client is having minimal payment difficulties</a:t>
            </a:r>
            <a:r>
              <a:rPr lang="en-US" sz="1800" dirty="0" smtClean="0"/>
              <a:t>.</a:t>
            </a:r>
            <a:endParaRPr lang="en-US" sz="1800" dirty="0"/>
          </a:p>
        </p:txBody>
      </p:sp>
    </p:spTree>
    <p:extLst>
      <p:ext uri="{BB962C8B-B14F-4D97-AF65-F5344CB8AC3E}">
        <p14:creationId xmlns:p14="http://schemas.microsoft.com/office/powerpoint/2010/main" val="14339515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89906" y="2591455"/>
            <a:ext cx="8911687" cy="1280890"/>
          </a:xfrm>
        </p:spPr>
        <p:txBody>
          <a:bodyPr/>
          <a:lstStyle/>
          <a:p>
            <a:r>
              <a:rPr lang="en-US" dirty="0"/>
              <a:t>Performing bivariate analysis</a:t>
            </a:r>
            <a:endParaRPr lang="en-IN" dirty="0"/>
          </a:p>
        </p:txBody>
      </p:sp>
    </p:spTree>
    <p:extLst>
      <p:ext uri="{BB962C8B-B14F-4D97-AF65-F5344CB8AC3E}">
        <p14:creationId xmlns:p14="http://schemas.microsoft.com/office/powerpoint/2010/main" val="2753711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 DATA</a:t>
            </a:r>
          </a:p>
        </p:txBody>
      </p:sp>
      <p:sp>
        <p:nvSpPr>
          <p:cNvPr id="3" name="Content Placeholder 2"/>
          <p:cNvSpPr>
            <a:spLocks noGrp="1"/>
          </p:cNvSpPr>
          <p:nvPr>
            <p:ph idx="1"/>
          </p:nvPr>
        </p:nvSpPr>
        <p:spPr>
          <a:xfrm>
            <a:off x="2589212" y="2050869"/>
            <a:ext cx="8915400" cy="3860353"/>
          </a:xfrm>
        </p:spPr>
        <p:txBody>
          <a:bodyPr/>
          <a:lstStyle/>
          <a:p>
            <a:pPr>
              <a:buFont typeface="Wingdings" panose="05000000000000000000" pitchFamily="2" charset="2"/>
              <a:buChar char="Ø"/>
            </a:pPr>
            <a:r>
              <a:rPr lang="en-IN" dirty="0"/>
              <a:t>Application Data frame is created using file Application_data.csv.</a:t>
            </a:r>
          </a:p>
          <a:p>
            <a:pPr>
              <a:buFont typeface="Wingdings" panose="05000000000000000000" pitchFamily="2" charset="2"/>
              <a:buChar char="Ø"/>
            </a:pPr>
            <a:r>
              <a:rPr lang="en-IN" dirty="0"/>
              <a:t>Shape, info, columns were checked.</a:t>
            </a:r>
          </a:p>
          <a:p>
            <a:pPr>
              <a:buFont typeface="Wingdings" panose="05000000000000000000" pitchFamily="2" charset="2"/>
              <a:buChar char="Ø"/>
            </a:pPr>
            <a:r>
              <a:rPr lang="en-IN" dirty="0"/>
              <a:t>Missing values for each columns were checked. Columns with more than 30% missing values were removed as they won’t be of any use.</a:t>
            </a:r>
          </a:p>
          <a:p>
            <a:pPr>
              <a:buFont typeface="Wingdings" panose="05000000000000000000" pitchFamily="2" charset="2"/>
              <a:buChar char="Ø"/>
            </a:pPr>
            <a:r>
              <a:rPr lang="en-IN" dirty="0"/>
              <a:t>Columns with less number of missing values were checked. Then checked if there is any outliers in that column. If outlier is present then missing values were replaced with median value.</a:t>
            </a:r>
          </a:p>
          <a:p>
            <a:pPr>
              <a:buFont typeface="Wingdings" panose="05000000000000000000" pitchFamily="2" charset="2"/>
              <a:buChar char="Ø"/>
            </a:pPr>
            <a:r>
              <a:rPr lang="en-IN" dirty="0"/>
              <a:t>Rows with missing values were also checked and handled.</a:t>
            </a:r>
          </a:p>
          <a:p>
            <a:pPr>
              <a:buFont typeface="Wingdings" panose="05000000000000000000" pitchFamily="2" charset="2"/>
              <a:buChar char="Ø"/>
            </a:pPr>
            <a:r>
              <a:rPr lang="en-IN" dirty="0"/>
              <a:t>Unwanted rows which are not useful for analysis were checked and removed from the dataset.</a:t>
            </a:r>
          </a:p>
          <a:p>
            <a:pPr>
              <a:buFont typeface="Wingdings" panose="05000000000000000000" pitchFamily="2" charset="2"/>
              <a:buChar char="Ø"/>
            </a:pPr>
            <a:endParaRPr lang="en-IN" dirty="0"/>
          </a:p>
          <a:p>
            <a:endParaRPr lang="en-IN" dirty="0"/>
          </a:p>
        </p:txBody>
      </p:sp>
    </p:spTree>
    <p:extLst>
      <p:ext uri="{BB962C8B-B14F-4D97-AF65-F5344CB8AC3E}">
        <p14:creationId xmlns:p14="http://schemas.microsoft.com/office/powerpoint/2010/main" val="38613199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879422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92925" y="624110"/>
            <a:ext cx="8911687" cy="789054"/>
          </a:xfrm>
        </p:spPr>
        <p:txBody>
          <a:bodyPr/>
          <a:lstStyle/>
          <a:p>
            <a:r>
              <a:rPr lang="en-US" dirty="0" err="1"/>
              <a:t>Prev</a:t>
            </a:r>
            <a:r>
              <a:rPr lang="en-US" dirty="0"/>
              <a:t> Credit amount vs Loan Purpose</a:t>
            </a:r>
            <a:endParaRPr lang="en-IN" dirty="0"/>
          </a:p>
        </p:txBody>
      </p:sp>
      <p:sp>
        <p:nvSpPr>
          <p:cNvPr id="6" name="Content Placeholder 5"/>
          <p:cNvSpPr>
            <a:spLocks noGrp="1"/>
          </p:cNvSpPr>
          <p:nvPr>
            <p:ph idx="1"/>
          </p:nvPr>
        </p:nvSpPr>
        <p:spPr>
          <a:xfrm>
            <a:off x="2589212" y="1288473"/>
            <a:ext cx="8915400" cy="5195454"/>
          </a:xfrm>
        </p:spPr>
        <p:txBody>
          <a:bodyPr/>
          <a:lstStyle/>
          <a:p>
            <a:pPr marL="0" indent="0">
              <a:buNone/>
            </a:pPr>
            <a:endParaRPr lang="en-US" b="1" dirty="0" smtClean="0"/>
          </a:p>
          <a:p>
            <a:pPr marL="0" indent="0">
              <a:buNone/>
            </a:pPr>
            <a:endParaRPr lang="en-US" b="1" dirty="0"/>
          </a:p>
          <a:p>
            <a:pPr marL="0" indent="0">
              <a:buNone/>
            </a:pPr>
            <a:endParaRPr lang="en-US" b="1" dirty="0" smtClean="0"/>
          </a:p>
          <a:p>
            <a:pPr marL="0" indent="0">
              <a:buNone/>
            </a:pPr>
            <a:r>
              <a:rPr lang="en-US" b="1" dirty="0" smtClean="0"/>
              <a:t>From </a:t>
            </a:r>
            <a:r>
              <a:rPr lang="en-US" b="1" dirty="0"/>
              <a:t>the above graph we can conclude that</a:t>
            </a:r>
          </a:p>
          <a:p>
            <a:r>
              <a:rPr lang="en-US" dirty="0"/>
              <a:t>The credit amount of Loan purposes like 'Buying a </a:t>
            </a:r>
            <a:r>
              <a:rPr lang="en-US" dirty="0" smtClean="0"/>
              <a:t>home', 'Buying </a:t>
            </a:r>
            <a:r>
              <a:rPr lang="en-US" dirty="0"/>
              <a:t>a </a:t>
            </a:r>
            <a:r>
              <a:rPr lang="en-US" dirty="0" smtClean="0"/>
              <a:t>land', 'Buying </a:t>
            </a:r>
            <a:r>
              <a:rPr lang="en-US" dirty="0"/>
              <a:t>a new car' </a:t>
            </a:r>
            <a:r>
              <a:rPr lang="en-US" dirty="0" smtClean="0"/>
              <a:t>and 'Building </a:t>
            </a:r>
            <a:r>
              <a:rPr lang="en-US" dirty="0"/>
              <a:t>a house' is higher.</a:t>
            </a:r>
          </a:p>
          <a:p>
            <a:r>
              <a:rPr lang="en-US" dirty="0"/>
              <a:t>Income type of state servants have a significant amount of credit applied</a:t>
            </a:r>
          </a:p>
          <a:p>
            <a:r>
              <a:rPr lang="en-US" dirty="0"/>
              <a:t>'</a:t>
            </a:r>
            <a:r>
              <a:rPr lang="en-US" dirty="0" err="1"/>
              <a:t>Puchase</a:t>
            </a:r>
            <a:r>
              <a:rPr lang="en-US" dirty="0"/>
              <a:t> of electronic equipment', 'Hobby', 'Refusal to the name the goal', 'Everyday expenses' is having less credits applied for.</a:t>
            </a:r>
          </a:p>
          <a:p>
            <a:pPr marL="0" indent="0">
              <a:buNone/>
            </a:pPr>
            <a:endParaRPr lang="en-IN" dirty="0"/>
          </a:p>
        </p:txBody>
      </p:sp>
    </p:spTree>
    <p:extLst>
      <p:ext uri="{BB962C8B-B14F-4D97-AF65-F5344CB8AC3E}">
        <p14:creationId xmlns:p14="http://schemas.microsoft.com/office/powerpoint/2010/main" val="1345578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848" y="58161"/>
            <a:ext cx="3505199" cy="976312"/>
          </a:xfrm>
        </p:spPr>
        <p:txBody>
          <a:bodyPr>
            <a:noAutofit/>
          </a:bodyPr>
          <a:lstStyle/>
          <a:p>
            <a:r>
              <a:rPr lang="en-US" sz="2400" dirty="0" err="1">
                <a:solidFill>
                  <a:srgbClr val="FFFFFF"/>
                </a:solidFill>
              </a:rPr>
              <a:t>Prev</a:t>
            </a:r>
            <a:r>
              <a:rPr lang="en-US" sz="2400" dirty="0">
                <a:solidFill>
                  <a:srgbClr val="FFFFFF"/>
                </a:solidFill>
              </a:rPr>
              <a:t> Credit amount vs Housing type</a:t>
            </a:r>
            <a:endParaRPr lang="en-IN" sz="2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6046" y="23666"/>
            <a:ext cx="7205953" cy="6834333"/>
          </a:xfrm>
        </p:spPr>
      </p:pic>
      <p:sp>
        <p:nvSpPr>
          <p:cNvPr id="4" name="Text Placeholder 3"/>
          <p:cNvSpPr>
            <a:spLocks noGrp="1"/>
          </p:cNvSpPr>
          <p:nvPr>
            <p:ph type="body" sz="half" idx="2"/>
          </p:nvPr>
        </p:nvSpPr>
        <p:spPr>
          <a:xfrm>
            <a:off x="1480848" y="1095231"/>
            <a:ext cx="3505199" cy="5762768"/>
          </a:xfrm>
        </p:spPr>
        <p:txBody>
          <a:bodyPr>
            <a:normAutofit lnSpcReduction="10000"/>
          </a:bodyPr>
          <a:lstStyle/>
          <a:p>
            <a:r>
              <a:rPr lang="en-US" sz="1800" b="1" dirty="0"/>
              <a:t>From </a:t>
            </a:r>
            <a:r>
              <a:rPr lang="en-US" sz="1800" b="1" dirty="0" smtClean="0"/>
              <a:t>the </a:t>
            </a:r>
            <a:r>
              <a:rPr lang="en-US" sz="1800" b="1" dirty="0"/>
              <a:t>graph we can conclude </a:t>
            </a:r>
            <a:r>
              <a:rPr lang="en-US" sz="1800" b="1" dirty="0" smtClean="0"/>
              <a:t>that : </a:t>
            </a:r>
            <a:endParaRPr lang="en-US" sz="1800" b="1" dirty="0"/>
          </a:p>
          <a:p>
            <a:pPr marL="285750" indent="-285750">
              <a:buFont typeface="Wingdings" panose="05000000000000000000" pitchFamily="2" charset="2"/>
              <a:buChar char="Ø"/>
            </a:pPr>
            <a:r>
              <a:rPr lang="en-US" sz="1800" dirty="0"/>
              <a:t>F</a:t>
            </a:r>
            <a:r>
              <a:rPr lang="en-US" sz="1800" dirty="0" smtClean="0"/>
              <a:t>or </a:t>
            </a:r>
            <a:r>
              <a:rPr lang="en-US" sz="1800" dirty="0"/>
              <a:t>Housing type, office </a:t>
            </a:r>
            <a:r>
              <a:rPr lang="en-US" sz="1800" dirty="0" smtClean="0"/>
              <a:t>apartment </a:t>
            </a:r>
            <a:r>
              <a:rPr lang="en-US" sz="1800" dirty="0"/>
              <a:t>is having higher credit of target 0.</a:t>
            </a:r>
          </a:p>
          <a:p>
            <a:pPr marL="285750" indent="-285750">
              <a:buFont typeface="Wingdings" panose="05000000000000000000" pitchFamily="2" charset="2"/>
              <a:buChar char="Ø"/>
            </a:pPr>
            <a:r>
              <a:rPr lang="en-US" sz="1800" dirty="0"/>
              <a:t>co-op apartment is having higher credit of target 1.</a:t>
            </a:r>
          </a:p>
          <a:p>
            <a:pPr marL="285750" indent="-285750">
              <a:buFont typeface="Wingdings" panose="05000000000000000000" pitchFamily="2" charset="2"/>
              <a:buChar char="Ø"/>
            </a:pPr>
            <a:r>
              <a:rPr lang="en-US" sz="1800" dirty="0"/>
              <a:t>So, we can conclude that bank should avoid giving loans to the housing type of co-op apartment as they are having difficulties in payment.</a:t>
            </a:r>
          </a:p>
          <a:p>
            <a:pPr marL="285750" indent="-285750">
              <a:buFont typeface="Wingdings" panose="05000000000000000000" pitchFamily="2" charset="2"/>
              <a:buChar char="Ø"/>
            </a:pPr>
            <a:r>
              <a:rPr lang="en-US" sz="1800" dirty="0"/>
              <a:t>Bank can focus mostly on housing type with parents or </a:t>
            </a:r>
            <a:r>
              <a:rPr lang="en-US" sz="1800" dirty="0" smtClean="0"/>
              <a:t>House\apartment </a:t>
            </a:r>
            <a:r>
              <a:rPr lang="en-US" sz="1800" dirty="0"/>
              <a:t>or </a:t>
            </a:r>
            <a:r>
              <a:rPr lang="en-US" sz="1800" dirty="0" smtClean="0"/>
              <a:t>municipal apartment or office apartments </a:t>
            </a:r>
            <a:r>
              <a:rPr lang="en-US" sz="1800" dirty="0"/>
              <a:t>for successful payments.</a:t>
            </a:r>
          </a:p>
          <a:p>
            <a:endParaRPr lang="en-IN" sz="1800" dirty="0"/>
          </a:p>
        </p:txBody>
      </p:sp>
    </p:spTree>
    <p:extLst>
      <p:ext uri="{BB962C8B-B14F-4D97-AF65-F5344CB8AC3E}">
        <p14:creationId xmlns:p14="http://schemas.microsoft.com/office/powerpoint/2010/main" val="33610901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08016" y="416291"/>
            <a:ext cx="8911687" cy="1280890"/>
          </a:xfrm>
        </p:spPr>
        <p:txBody>
          <a:bodyPr/>
          <a:lstStyle/>
          <a:p>
            <a:r>
              <a:rPr lang="en-IN" b="1" dirty="0" smtClean="0"/>
              <a:t>CONCLUSION :</a:t>
            </a:r>
            <a:r>
              <a:rPr lang="en-IN" b="1" dirty="0"/>
              <a:t/>
            </a:r>
            <a:br>
              <a:rPr lang="en-IN" b="1" dirty="0"/>
            </a:br>
            <a:endParaRPr lang="en-IN" dirty="0"/>
          </a:p>
        </p:txBody>
      </p:sp>
      <p:sp>
        <p:nvSpPr>
          <p:cNvPr id="6" name="Content Placeholder 5"/>
          <p:cNvSpPr>
            <a:spLocks noGrp="1"/>
          </p:cNvSpPr>
          <p:nvPr>
            <p:ph idx="1"/>
          </p:nvPr>
        </p:nvSpPr>
        <p:spPr>
          <a:xfrm>
            <a:off x="2104303" y="1489363"/>
            <a:ext cx="8915400" cy="4959926"/>
          </a:xfrm>
        </p:spPr>
        <p:txBody>
          <a:bodyPr/>
          <a:lstStyle/>
          <a:p>
            <a:pPr>
              <a:buFont typeface="+mj-lt"/>
              <a:buAutoNum type="arabicPeriod"/>
            </a:pPr>
            <a:r>
              <a:rPr lang="en-US" sz="2000" b="1" dirty="0" smtClean="0"/>
              <a:t> </a:t>
            </a:r>
            <a:r>
              <a:rPr lang="en-US" sz="2000" b="1" dirty="0"/>
              <a:t>Banks should focus more on contract type ‘Student’ ,’pensioner’ and ‘Businessman’ with housing ‘type other than ‘Co-op apartment’ for successful payments</a:t>
            </a:r>
            <a:r>
              <a:rPr lang="en-US" sz="2000" b="1" dirty="0" smtClean="0"/>
              <a:t>.</a:t>
            </a:r>
          </a:p>
          <a:p>
            <a:pPr>
              <a:buFont typeface="+mj-lt"/>
              <a:buAutoNum type="arabicPeriod"/>
            </a:pPr>
            <a:r>
              <a:rPr lang="en-US" sz="2000" b="1" dirty="0"/>
              <a:t>Its rare an applicant prefers loan who belong to high salary category and there are no repayment issues for these applicants. </a:t>
            </a:r>
          </a:p>
          <a:p>
            <a:pPr>
              <a:buFont typeface="+mj-lt"/>
              <a:buAutoNum type="arabicPeriod"/>
            </a:pPr>
            <a:r>
              <a:rPr lang="en-US" sz="2000" b="1" dirty="0" smtClean="0"/>
              <a:t> </a:t>
            </a:r>
            <a:r>
              <a:rPr lang="en-US" sz="2000" b="1" dirty="0"/>
              <a:t>Banks should focus less on income type ‘Working’ as they are having most number of unsuccessful payments.</a:t>
            </a:r>
            <a:endParaRPr lang="en-US" sz="2000" dirty="0"/>
          </a:p>
          <a:p>
            <a:pPr>
              <a:buFont typeface="+mj-lt"/>
              <a:buAutoNum type="arabicPeriod"/>
            </a:pPr>
            <a:r>
              <a:rPr lang="en-US" sz="2000" b="1" dirty="0" smtClean="0"/>
              <a:t> </a:t>
            </a:r>
            <a:r>
              <a:rPr lang="en-US" sz="2000" b="1" dirty="0"/>
              <a:t>Also with loan purpose ‘Repair’ is having higher number of unsuccessful payments on time.</a:t>
            </a:r>
            <a:endParaRPr lang="en-US" sz="2000" dirty="0"/>
          </a:p>
          <a:p>
            <a:pPr>
              <a:buFont typeface="+mj-lt"/>
              <a:buAutoNum type="arabicPeriod"/>
            </a:pPr>
            <a:r>
              <a:rPr lang="en-US" sz="2000" b="1" dirty="0" smtClean="0"/>
              <a:t>Get </a:t>
            </a:r>
            <a:r>
              <a:rPr lang="en-US" sz="2000" b="1" dirty="0"/>
              <a:t>as much as clients from housing type ‘With parents’ as they are having least number of unsuccessful payments.</a:t>
            </a:r>
            <a:endParaRPr lang="en-US" sz="2000" dirty="0"/>
          </a:p>
          <a:p>
            <a:pPr marL="0" indent="0">
              <a:buNone/>
            </a:pPr>
            <a:endParaRPr lang="en-IN" dirty="0"/>
          </a:p>
        </p:txBody>
      </p:sp>
    </p:spTree>
    <p:extLst>
      <p:ext uri="{BB962C8B-B14F-4D97-AF65-F5344CB8AC3E}">
        <p14:creationId xmlns:p14="http://schemas.microsoft.com/office/powerpoint/2010/main" val="3496357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49433" y="2702292"/>
            <a:ext cx="8911687" cy="1280890"/>
          </a:xfrm>
        </p:spPr>
        <p:txBody>
          <a:bodyPr>
            <a:normAutofit/>
          </a:bodyPr>
          <a:lstStyle/>
          <a:p>
            <a:r>
              <a:rPr lang="en-IN" sz="4400" dirty="0" smtClean="0"/>
              <a:t>THANK YOU</a:t>
            </a:r>
            <a:endParaRPr lang="en-IN" sz="4400" dirty="0"/>
          </a:p>
        </p:txBody>
      </p:sp>
    </p:spTree>
    <p:extLst>
      <p:ext uri="{BB962C8B-B14F-4D97-AF65-F5344CB8AC3E}">
        <p14:creationId xmlns:p14="http://schemas.microsoft.com/office/powerpoint/2010/main" val="3337774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 DATA</a:t>
            </a:r>
          </a:p>
        </p:txBody>
      </p:sp>
      <p:sp>
        <p:nvSpPr>
          <p:cNvPr id="3" name="Content Placeholder 2"/>
          <p:cNvSpPr>
            <a:spLocks noGrp="1"/>
          </p:cNvSpPr>
          <p:nvPr>
            <p:ph idx="1"/>
          </p:nvPr>
        </p:nvSpPr>
        <p:spPr>
          <a:xfrm>
            <a:off x="2589212" y="1905000"/>
            <a:ext cx="8915400" cy="4006222"/>
          </a:xfrm>
        </p:spPr>
        <p:txBody>
          <a:bodyPr/>
          <a:lstStyle/>
          <a:p>
            <a:pPr>
              <a:buFont typeface="Wingdings" panose="05000000000000000000" pitchFamily="2" charset="2"/>
              <a:buChar char="Ø"/>
            </a:pPr>
            <a:r>
              <a:rPr lang="en-IN" dirty="0"/>
              <a:t>Columns with missing values like ‘XNA’, ‘NAN, were checked and handled.</a:t>
            </a:r>
          </a:p>
          <a:p>
            <a:pPr>
              <a:buFont typeface="Wingdings" panose="05000000000000000000" pitchFamily="2" charset="2"/>
              <a:buChar char="Ø"/>
            </a:pPr>
            <a:r>
              <a:rPr lang="en-IN" dirty="0"/>
              <a:t>Column data types were checked and appropriate columns were converted to numeric.</a:t>
            </a:r>
          </a:p>
          <a:p>
            <a:pPr>
              <a:buFont typeface="Wingdings" panose="05000000000000000000" pitchFamily="2" charset="2"/>
              <a:buChar char="Ø"/>
            </a:pPr>
            <a:r>
              <a:rPr lang="en-IN" dirty="0"/>
              <a:t>A new ‘AGE’ column is created by dividing the ‘DAYS_BIRTH’ column by 365 and taking round of it.</a:t>
            </a:r>
          </a:p>
          <a:p>
            <a:pPr>
              <a:buFont typeface="Wingdings" panose="05000000000000000000" pitchFamily="2" charset="2"/>
              <a:buChar char="Ø"/>
            </a:pPr>
            <a:r>
              <a:rPr lang="en-IN" dirty="0"/>
              <a:t>Bins created for </a:t>
            </a:r>
            <a:r>
              <a:rPr lang="en-US" dirty="0"/>
              <a:t>continuous variable categories column 'AMT_INCOME_TOTAL' , 'AMT_CREDIT' and 'AGE’.</a:t>
            </a:r>
          </a:p>
          <a:p>
            <a:pPr>
              <a:buFont typeface="Wingdings" panose="05000000000000000000" pitchFamily="2" charset="2"/>
              <a:buChar char="Ø"/>
            </a:pPr>
            <a:r>
              <a:rPr lang="en-US" dirty="0"/>
              <a:t>Dataset is divided into two categories </a:t>
            </a:r>
            <a:r>
              <a:rPr lang="en-US" dirty="0" err="1"/>
              <a:t>i.e</a:t>
            </a:r>
            <a:endParaRPr lang="en-US" dirty="0"/>
          </a:p>
          <a:p>
            <a:pPr lvl="1">
              <a:buFont typeface="Wingdings" panose="05000000000000000000" pitchFamily="2" charset="2"/>
              <a:buChar char="Ø"/>
            </a:pPr>
            <a:r>
              <a:rPr lang="en-IN" sz="2000" dirty="0"/>
              <a:t>target=1(client with payment difficulties)</a:t>
            </a:r>
          </a:p>
          <a:p>
            <a:pPr lvl="1">
              <a:buFont typeface="Wingdings" panose="05000000000000000000" pitchFamily="2" charset="2"/>
              <a:buChar char="Ø"/>
            </a:pPr>
            <a:r>
              <a:rPr lang="en-IN" sz="2000" dirty="0"/>
              <a:t>target=0(all others)</a:t>
            </a:r>
          </a:p>
          <a:p>
            <a:pPr lvl="1">
              <a:buFont typeface="Wingdings" panose="05000000000000000000" pitchFamily="2" charset="2"/>
              <a:buChar char="Ø"/>
            </a:pPr>
            <a:endParaRPr lang="en-US"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endParaRPr lang="en-IN" dirty="0"/>
          </a:p>
        </p:txBody>
      </p:sp>
    </p:spTree>
    <p:extLst>
      <p:ext uri="{BB962C8B-B14F-4D97-AF65-F5344CB8AC3E}">
        <p14:creationId xmlns:p14="http://schemas.microsoft.com/office/powerpoint/2010/main" val="18833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4117" y="2492099"/>
            <a:ext cx="10015446" cy="3947890"/>
          </a:xfrm>
        </p:spPr>
        <p:txBody>
          <a:bodyPr>
            <a:normAutofit/>
          </a:bodyPr>
          <a:lstStyle/>
          <a:p>
            <a:pPr algn="ctr"/>
            <a:r>
              <a:rPr lang="en-US" sz="4400" b="1" dirty="0">
                <a:solidFill>
                  <a:srgbClr val="FFFFFF"/>
                </a:solidFill>
              </a:rPr>
              <a:t>Categorical Univariate analysis for </a:t>
            </a:r>
            <a:r>
              <a:rPr lang="en-US" sz="4400" b="1" dirty="0" smtClean="0">
                <a:solidFill>
                  <a:srgbClr val="FFFFFF"/>
                </a:solidFill>
              </a:rPr>
              <a:t>target-0</a:t>
            </a:r>
            <a:r>
              <a:rPr lang="en-IN" sz="4400" b="1" dirty="0"/>
              <a:t/>
            </a:r>
            <a:br>
              <a:rPr lang="en-IN" sz="4400" b="1" dirty="0"/>
            </a:br>
            <a:endParaRPr lang="en-IN" sz="4400" b="1" dirty="0"/>
          </a:p>
        </p:txBody>
      </p:sp>
      <p:sp>
        <p:nvSpPr>
          <p:cNvPr id="4" name="Title 1"/>
          <p:cNvSpPr>
            <a:spLocks noGrp="1"/>
          </p:cNvSpPr>
          <p:nvPr>
            <p:ph idx="1"/>
          </p:nvPr>
        </p:nvSpPr>
        <p:spPr>
          <a:xfrm flipV="1">
            <a:off x="2406332" y="6858000"/>
            <a:ext cx="5313817" cy="849086"/>
          </a:xfrm>
        </p:spPr>
        <p:txBody>
          <a:bodyPr>
            <a:normAutofit fontScale="97500"/>
          </a:bodyPr>
          <a:lstStyle/>
          <a:p>
            <a:endParaRPr lang="en-IN" dirty="0"/>
          </a:p>
        </p:txBody>
      </p:sp>
    </p:spTree>
    <p:extLst>
      <p:ext uri="{BB962C8B-B14F-4D97-AF65-F5344CB8AC3E}">
        <p14:creationId xmlns:p14="http://schemas.microsoft.com/office/powerpoint/2010/main" val="4156112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18950" y="75921"/>
            <a:ext cx="8911687" cy="707850"/>
          </a:xfrm>
        </p:spPr>
        <p:txBody>
          <a:bodyPr/>
          <a:lstStyle/>
          <a:p>
            <a:pPr algn="ctr"/>
            <a:r>
              <a:rPr lang="en-US" dirty="0">
                <a:solidFill>
                  <a:srgbClr val="FFFFFF"/>
                </a:solidFill>
              </a:rPr>
              <a:t>Distribution of Income range</a:t>
            </a:r>
            <a:endParaRPr lang="en-IN"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0961" y="1224885"/>
            <a:ext cx="11740741" cy="3386303"/>
          </a:xfrm>
        </p:spPr>
      </p:pic>
      <p:sp>
        <p:nvSpPr>
          <p:cNvPr id="6" name="Content Placeholder 5"/>
          <p:cNvSpPr>
            <a:spLocks noGrp="1"/>
          </p:cNvSpPr>
          <p:nvPr>
            <p:ph sz="half" idx="2"/>
          </p:nvPr>
        </p:nvSpPr>
        <p:spPr>
          <a:xfrm>
            <a:off x="1632857" y="4611188"/>
            <a:ext cx="10358846" cy="2638130"/>
          </a:xfrm>
        </p:spPr>
        <p:txBody>
          <a:bodyPr/>
          <a:lstStyle/>
          <a:p>
            <a:pPr marL="0" indent="0">
              <a:buNone/>
            </a:pPr>
            <a:r>
              <a:rPr lang="en-US" sz="2400" dirty="0"/>
              <a:t>Points to be concluded from the graph above </a:t>
            </a:r>
            <a:r>
              <a:rPr lang="en-US" sz="2400" dirty="0" smtClean="0"/>
              <a:t>:</a:t>
            </a:r>
            <a:endParaRPr lang="en-US" dirty="0"/>
          </a:p>
          <a:p>
            <a:r>
              <a:rPr lang="en-US" dirty="0"/>
              <a:t>Income range from 75000 to 200000 is having more number of credits.</a:t>
            </a:r>
          </a:p>
          <a:p>
            <a:r>
              <a:rPr lang="en-US" dirty="0"/>
              <a:t>For this range Females are having more credits than males.</a:t>
            </a:r>
          </a:p>
          <a:p>
            <a:r>
              <a:rPr lang="en-US" dirty="0"/>
              <a:t>female counts are higher than males in overall.</a:t>
            </a:r>
          </a:p>
          <a:p>
            <a:r>
              <a:rPr lang="en-US" dirty="0"/>
              <a:t>Very less count is coming from the income range 37500 to </a:t>
            </a:r>
            <a:r>
              <a:rPr lang="en-US" dirty="0" smtClean="0"/>
              <a:t>500000.</a:t>
            </a:r>
            <a:endParaRPr lang="en-US" dirty="0"/>
          </a:p>
          <a:p>
            <a:endParaRPr lang="en-IN" dirty="0"/>
          </a:p>
        </p:txBody>
      </p:sp>
    </p:spTree>
    <p:extLst>
      <p:ext uri="{BB962C8B-B14F-4D97-AF65-F5344CB8AC3E}">
        <p14:creationId xmlns:p14="http://schemas.microsoft.com/office/powerpoint/2010/main" val="206651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4912" y="219161"/>
            <a:ext cx="8911687" cy="1280890"/>
          </a:xfrm>
        </p:spPr>
        <p:txBody>
          <a:bodyPr/>
          <a:lstStyle/>
          <a:p>
            <a:r>
              <a:rPr lang="en-US" dirty="0">
                <a:solidFill>
                  <a:srgbClr val="FFFFFF"/>
                </a:solidFill>
              </a:rPr>
              <a:t>Distribution of income type</a:t>
            </a:r>
            <a:endParaRPr lang="en-IN"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63440" y="1614270"/>
            <a:ext cx="7345680" cy="4655901"/>
          </a:xfrm>
        </p:spPr>
      </p:pic>
      <p:sp>
        <p:nvSpPr>
          <p:cNvPr id="5" name="Content Placeholder 4"/>
          <p:cNvSpPr>
            <a:spLocks noGrp="1"/>
          </p:cNvSpPr>
          <p:nvPr>
            <p:ph sz="half" idx="2"/>
          </p:nvPr>
        </p:nvSpPr>
        <p:spPr>
          <a:xfrm>
            <a:off x="332747" y="1614271"/>
            <a:ext cx="4330693" cy="4655900"/>
          </a:xfrm>
        </p:spPr>
        <p:txBody>
          <a:bodyPr/>
          <a:lstStyle/>
          <a:p>
            <a:r>
              <a:rPr lang="en-US" b="1" dirty="0">
                <a:solidFill>
                  <a:schemeClr val="tx1"/>
                </a:solidFill>
              </a:rPr>
              <a:t>From the </a:t>
            </a:r>
            <a:r>
              <a:rPr lang="en-US" b="1" dirty="0" smtClean="0">
                <a:solidFill>
                  <a:schemeClr val="tx1"/>
                </a:solidFill>
              </a:rPr>
              <a:t>graph </a:t>
            </a:r>
            <a:r>
              <a:rPr lang="en-US" b="1" dirty="0">
                <a:solidFill>
                  <a:schemeClr val="tx1"/>
                </a:solidFill>
              </a:rPr>
              <a:t>we can conclude </a:t>
            </a:r>
            <a:r>
              <a:rPr lang="en-US" b="1" dirty="0" smtClean="0">
                <a:solidFill>
                  <a:schemeClr val="tx1"/>
                </a:solidFill>
              </a:rPr>
              <a:t>that :</a:t>
            </a:r>
            <a:endParaRPr lang="en-US" b="1" dirty="0">
              <a:solidFill>
                <a:schemeClr val="tx1"/>
              </a:solidFill>
            </a:endParaRPr>
          </a:p>
          <a:p>
            <a:r>
              <a:rPr lang="en-US" dirty="0">
                <a:solidFill>
                  <a:schemeClr val="tx1"/>
                </a:solidFill>
              </a:rPr>
              <a:t>For income type "Working", "Commercial associates" and "State servant" the number of Credit counts are higher than others.</a:t>
            </a:r>
          </a:p>
          <a:p>
            <a:r>
              <a:rPr lang="en-US" dirty="0">
                <a:solidFill>
                  <a:schemeClr val="tx1"/>
                </a:solidFill>
              </a:rPr>
              <a:t>And for these three above mentioned groups Females are having more number of Credits count than Males.</a:t>
            </a:r>
          </a:p>
          <a:p>
            <a:r>
              <a:rPr lang="en-US" dirty="0">
                <a:solidFill>
                  <a:schemeClr val="tx1"/>
                </a:solidFill>
              </a:rPr>
              <a:t>Less number of Credits count are coming from "Student", "Businessman", "Pensioner", "Maternity leave"</a:t>
            </a:r>
          </a:p>
          <a:p>
            <a:endParaRPr lang="en-IN" dirty="0"/>
          </a:p>
        </p:txBody>
      </p:sp>
    </p:spTree>
    <p:extLst>
      <p:ext uri="{BB962C8B-B14F-4D97-AF65-F5344CB8AC3E}">
        <p14:creationId xmlns:p14="http://schemas.microsoft.com/office/powerpoint/2010/main" val="2123939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9212" y="232224"/>
            <a:ext cx="8911687" cy="1280890"/>
          </a:xfrm>
        </p:spPr>
        <p:txBody>
          <a:bodyPr/>
          <a:lstStyle/>
          <a:p>
            <a:r>
              <a:rPr lang="en-US" dirty="0">
                <a:solidFill>
                  <a:srgbClr val="FFFFFF"/>
                </a:solidFill>
              </a:rPr>
              <a:t>Distribution </a:t>
            </a:r>
            <a:r>
              <a:rPr lang="en-US" dirty="0" smtClean="0">
                <a:solidFill>
                  <a:srgbClr val="FFFFFF"/>
                </a:solidFill>
              </a:rPr>
              <a:t>of </a:t>
            </a:r>
            <a:r>
              <a:rPr lang="en-US" dirty="0">
                <a:solidFill>
                  <a:srgbClr val="FFFFFF"/>
                </a:solidFill>
              </a:rPr>
              <a:t>contract type</a:t>
            </a:r>
            <a:endParaRPr lang="en-IN"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9214" y="1215978"/>
            <a:ext cx="7787256" cy="5393828"/>
          </a:xfrm>
        </p:spPr>
      </p:pic>
      <p:sp>
        <p:nvSpPr>
          <p:cNvPr id="6" name="Content Placeholder 5"/>
          <p:cNvSpPr>
            <a:spLocks noGrp="1"/>
          </p:cNvSpPr>
          <p:nvPr>
            <p:ph sz="half" idx="2"/>
          </p:nvPr>
        </p:nvSpPr>
        <p:spPr>
          <a:xfrm>
            <a:off x="7966470" y="1215978"/>
            <a:ext cx="3937505" cy="5047464"/>
          </a:xfrm>
        </p:spPr>
        <p:txBody>
          <a:bodyPr/>
          <a:lstStyle/>
          <a:p>
            <a:pPr marL="0" indent="0">
              <a:buNone/>
            </a:pPr>
            <a:endParaRPr lang="en-US" b="1" dirty="0" smtClean="0"/>
          </a:p>
          <a:p>
            <a:pPr marL="0" indent="0">
              <a:buNone/>
            </a:pPr>
            <a:r>
              <a:rPr lang="en-US" b="1" dirty="0" smtClean="0"/>
              <a:t>From the </a:t>
            </a:r>
            <a:r>
              <a:rPr lang="en-US" b="1" dirty="0"/>
              <a:t>graph we can conclude </a:t>
            </a:r>
            <a:r>
              <a:rPr lang="en-US" b="1" dirty="0" smtClean="0"/>
              <a:t>that :</a:t>
            </a:r>
          </a:p>
          <a:p>
            <a:pPr marL="0" indent="0">
              <a:buNone/>
            </a:pPr>
            <a:endParaRPr lang="en-US" b="1" dirty="0"/>
          </a:p>
          <a:p>
            <a:r>
              <a:rPr lang="en-US" dirty="0"/>
              <a:t>For contract type "Cash loans" is having higher number of credits than contract type "Revolving loans"</a:t>
            </a:r>
          </a:p>
          <a:p>
            <a:r>
              <a:rPr lang="en-US" dirty="0"/>
              <a:t>Female category is leading for applying credits for this .</a:t>
            </a:r>
          </a:p>
          <a:p>
            <a:endParaRPr lang="en-IN" dirty="0"/>
          </a:p>
        </p:txBody>
      </p:sp>
    </p:spTree>
    <p:extLst>
      <p:ext uri="{BB962C8B-B14F-4D97-AF65-F5344CB8AC3E}">
        <p14:creationId xmlns:p14="http://schemas.microsoft.com/office/powerpoint/2010/main" val="39553559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511</TotalTime>
  <Words>2263</Words>
  <Application>Microsoft Office PowerPoint</Application>
  <PresentationFormat>Widescreen</PresentationFormat>
  <Paragraphs>203</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Century Gothic</vt:lpstr>
      <vt:lpstr>Wingdings</vt:lpstr>
      <vt:lpstr>Wingdings 3</vt:lpstr>
      <vt:lpstr>Wisp</vt:lpstr>
      <vt:lpstr>CREDIT EDA CASE STUDY</vt:lpstr>
      <vt:lpstr>PROBLEM STATEMENT :</vt:lpstr>
      <vt:lpstr>APPLICATION DATA</vt:lpstr>
      <vt:lpstr>APPLICATION DATA</vt:lpstr>
      <vt:lpstr>APPLICATION DATA</vt:lpstr>
      <vt:lpstr>Categorical Univariate analysis for target-0 </vt:lpstr>
      <vt:lpstr>Distribution of Income range</vt:lpstr>
      <vt:lpstr>Distribution of income type</vt:lpstr>
      <vt:lpstr>Distribution of contract type</vt:lpstr>
      <vt:lpstr>Distribution of Age Type</vt:lpstr>
      <vt:lpstr>Distribution of organization type</vt:lpstr>
      <vt:lpstr> </vt:lpstr>
      <vt:lpstr>Distribution of Income range</vt:lpstr>
      <vt:lpstr>Distribution of income type</vt:lpstr>
      <vt:lpstr>Distribution for contract type</vt:lpstr>
      <vt:lpstr>Distribution of organization type</vt:lpstr>
      <vt:lpstr>Correlation Of Target-0</vt:lpstr>
      <vt:lpstr> Correlation For target 0</vt:lpstr>
      <vt:lpstr>Correlation of target-1</vt:lpstr>
      <vt:lpstr>Correlation of target-1</vt:lpstr>
      <vt:lpstr>Categorical Univariate analysis for variables target-0</vt:lpstr>
      <vt:lpstr>Boxplot for income amount</vt:lpstr>
      <vt:lpstr>Boxplot for credit amount</vt:lpstr>
      <vt:lpstr>Boxplot for annuity amount</vt:lpstr>
      <vt:lpstr>Categorical Univariate analysis for variables target-1</vt:lpstr>
      <vt:lpstr>Boxplot for income amount</vt:lpstr>
      <vt:lpstr>Boxplot for credit amount</vt:lpstr>
      <vt:lpstr>Boxplot for annuity amount</vt:lpstr>
      <vt:lpstr>Bivariate analysis for target-0</vt:lpstr>
      <vt:lpstr>Credit amount vs Education Status</vt:lpstr>
      <vt:lpstr>Income amount vs Education Status</vt:lpstr>
      <vt:lpstr>Bivariate analysis for target-1</vt:lpstr>
      <vt:lpstr>Credit amount vs Education Status</vt:lpstr>
      <vt:lpstr>Income amount vs Education Status</vt:lpstr>
      <vt:lpstr>Previous Application Data</vt:lpstr>
      <vt:lpstr>Univariate analysis after merging previous data</vt:lpstr>
      <vt:lpstr>Distribution of contract status with purposes</vt:lpstr>
      <vt:lpstr>Distribution of purposes with target</vt:lpstr>
      <vt:lpstr>Performing bivariate analysis</vt:lpstr>
      <vt:lpstr>PowerPoint Presentation</vt:lpstr>
      <vt:lpstr>Prev Credit amount vs Loan Purpose</vt:lpstr>
      <vt:lpstr>Prev Credit amount vs Housing type</vt:lpstr>
      <vt:lpstr>CONCLUSION :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swagat sahoo</dc:creator>
  <cp:lastModifiedBy>swagat sahoo</cp:lastModifiedBy>
  <cp:revision>18</cp:revision>
  <dcterms:created xsi:type="dcterms:W3CDTF">2020-06-21T07:10:39Z</dcterms:created>
  <dcterms:modified xsi:type="dcterms:W3CDTF">2020-06-22T05:05:35Z</dcterms:modified>
</cp:coreProperties>
</file>