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66" r:id="rId3"/>
    <p:sldId id="258" r:id="rId4"/>
    <p:sldId id="261" r:id="rId5"/>
    <p:sldId id="260" r:id="rId6"/>
    <p:sldId id="263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7C3E10-B05C-4A54-B970-5D67DCA62A25}" type="doc">
      <dgm:prSet loTypeId="urn:microsoft.com/office/officeart/2005/8/layout/vList2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59C5FEBE-ED6A-4055-9C7A-300DF8B3B6BF}">
      <dgm:prSet phldrT="[Text]" custT="1"/>
      <dgm:spPr>
        <a:solidFill>
          <a:schemeClr val="tx1"/>
        </a:solidFill>
      </dgm:spPr>
      <dgm:t>
        <a:bodyPr/>
        <a:lstStyle/>
        <a:p>
          <a:r>
            <a:rPr lang="en-IN" sz="2000" dirty="0" smtClean="0">
              <a:solidFill>
                <a:schemeClr val="bg1"/>
              </a:solidFill>
            </a:rPr>
            <a:t>1. Introduction</a:t>
          </a:r>
          <a:endParaRPr lang="en-IN" sz="2000" dirty="0">
            <a:solidFill>
              <a:schemeClr val="bg1"/>
            </a:solidFill>
          </a:endParaRPr>
        </a:p>
      </dgm:t>
    </dgm:pt>
    <dgm:pt modelId="{ABBB3BB5-BADE-474D-A6E4-34427E88BE09}" type="parTrans" cxnId="{364BCE0D-5E83-4534-A086-E3CD3949ADB7}">
      <dgm:prSet/>
      <dgm:spPr/>
      <dgm:t>
        <a:bodyPr/>
        <a:lstStyle/>
        <a:p>
          <a:endParaRPr lang="en-IN" sz="2000"/>
        </a:p>
      </dgm:t>
    </dgm:pt>
    <dgm:pt modelId="{ED15C442-090A-47C2-B628-70064F7E41F6}" type="sibTrans" cxnId="{364BCE0D-5E83-4534-A086-E3CD3949ADB7}">
      <dgm:prSet/>
      <dgm:spPr/>
      <dgm:t>
        <a:bodyPr/>
        <a:lstStyle/>
        <a:p>
          <a:endParaRPr lang="en-IN" sz="2000"/>
        </a:p>
      </dgm:t>
    </dgm:pt>
    <dgm:pt modelId="{36349A5B-7469-4D9D-BE3A-FB23A6EF9EB5}">
      <dgm:prSet phldrT="[Text]" custT="1"/>
      <dgm:spPr/>
      <dgm:t>
        <a:bodyPr/>
        <a:lstStyle/>
        <a:p>
          <a:r>
            <a:rPr lang="en-IN" sz="2000" dirty="0" smtClean="0"/>
            <a:t>2. About Data</a:t>
          </a:r>
          <a:endParaRPr lang="en-IN" sz="2000" dirty="0"/>
        </a:p>
      </dgm:t>
    </dgm:pt>
    <dgm:pt modelId="{C66543AA-E5EE-495D-8312-18C3F26508F5}" type="parTrans" cxnId="{3A84B474-CD81-4EF9-8C3D-A41200B7F2ED}">
      <dgm:prSet/>
      <dgm:spPr/>
      <dgm:t>
        <a:bodyPr/>
        <a:lstStyle/>
        <a:p>
          <a:endParaRPr lang="en-IN" sz="2000"/>
        </a:p>
      </dgm:t>
    </dgm:pt>
    <dgm:pt modelId="{5BCFEF8D-6764-4824-A626-51A8682B9D43}" type="sibTrans" cxnId="{3A84B474-CD81-4EF9-8C3D-A41200B7F2ED}">
      <dgm:prSet/>
      <dgm:spPr/>
      <dgm:t>
        <a:bodyPr/>
        <a:lstStyle/>
        <a:p>
          <a:endParaRPr lang="en-IN" sz="2000"/>
        </a:p>
      </dgm:t>
    </dgm:pt>
    <dgm:pt modelId="{5FAC5C80-4627-468C-AB37-D3D1F8769067}">
      <dgm:prSet phldrT="[Text]" custT="1"/>
      <dgm:spPr/>
      <dgm:t>
        <a:bodyPr/>
        <a:lstStyle/>
        <a:p>
          <a:r>
            <a:rPr lang="en-IN" sz="2000" dirty="0" smtClean="0"/>
            <a:t>3. Approach</a:t>
          </a:r>
          <a:endParaRPr lang="en-IN" sz="2000" dirty="0"/>
        </a:p>
      </dgm:t>
    </dgm:pt>
    <dgm:pt modelId="{A4EDB92D-8454-4C69-B672-72D9FDC2D483}" type="parTrans" cxnId="{AE63FBAB-00E0-4C75-9ACA-920FF388E70D}">
      <dgm:prSet/>
      <dgm:spPr/>
      <dgm:t>
        <a:bodyPr/>
        <a:lstStyle/>
        <a:p>
          <a:endParaRPr lang="en-IN" sz="2000"/>
        </a:p>
      </dgm:t>
    </dgm:pt>
    <dgm:pt modelId="{1B4CFD08-F0CE-4E39-82F9-B9F8C2F184F8}" type="sibTrans" cxnId="{AE63FBAB-00E0-4C75-9ACA-920FF388E70D}">
      <dgm:prSet/>
      <dgm:spPr/>
      <dgm:t>
        <a:bodyPr/>
        <a:lstStyle/>
        <a:p>
          <a:endParaRPr lang="en-IN" sz="2000"/>
        </a:p>
      </dgm:t>
    </dgm:pt>
    <dgm:pt modelId="{BAE57602-A97F-4AEA-A8D6-143A99F545F0}">
      <dgm:prSet phldrT="[Text]" custT="1"/>
      <dgm:spPr/>
      <dgm:t>
        <a:bodyPr/>
        <a:lstStyle/>
        <a:p>
          <a:r>
            <a:rPr lang="en-IN" sz="2000" dirty="0" smtClean="0"/>
            <a:t>4. About Model</a:t>
          </a:r>
          <a:endParaRPr lang="en-IN" sz="2000" dirty="0"/>
        </a:p>
      </dgm:t>
    </dgm:pt>
    <dgm:pt modelId="{38856A5B-B19E-4444-8D2D-94A9BBDAF120}" type="parTrans" cxnId="{8714E748-E07A-4DDA-94F1-8C1BBC4417D5}">
      <dgm:prSet/>
      <dgm:spPr/>
      <dgm:t>
        <a:bodyPr/>
        <a:lstStyle/>
        <a:p>
          <a:endParaRPr lang="en-IN" sz="2000"/>
        </a:p>
      </dgm:t>
    </dgm:pt>
    <dgm:pt modelId="{2445F6EE-D07C-4468-A741-BE693D24BD3C}" type="sibTrans" cxnId="{8714E748-E07A-4DDA-94F1-8C1BBC4417D5}">
      <dgm:prSet/>
      <dgm:spPr/>
      <dgm:t>
        <a:bodyPr/>
        <a:lstStyle/>
        <a:p>
          <a:endParaRPr lang="en-IN" sz="2000"/>
        </a:p>
      </dgm:t>
    </dgm:pt>
    <dgm:pt modelId="{FBA83BC1-F41C-464A-B420-75CF8B42F353}">
      <dgm:prSet phldrT="[Text]" custT="1"/>
      <dgm:spPr/>
      <dgm:t>
        <a:bodyPr/>
        <a:lstStyle/>
        <a:p>
          <a:r>
            <a:rPr lang="en-IN" sz="2000" dirty="0" smtClean="0"/>
            <a:t>5. Results</a:t>
          </a:r>
          <a:endParaRPr lang="en-IN" sz="2000" dirty="0"/>
        </a:p>
      </dgm:t>
    </dgm:pt>
    <dgm:pt modelId="{BA50CFAE-96A9-43BA-BC6C-9E5F7F7BBE7A}" type="parTrans" cxnId="{2FD6BFB3-49D1-4C76-913A-AFBA63F4BD2E}">
      <dgm:prSet/>
      <dgm:spPr/>
      <dgm:t>
        <a:bodyPr/>
        <a:lstStyle/>
        <a:p>
          <a:endParaRPr lang="en-IN" sz="2000"/>
        </a:p>
      </dgm:t>
    </dgm:pt>
    <dgm:pt modelId="{2736E629-7F5C-4890-A41D-49E3DEC6A581}" type="sibTrans" cxnId="{2FD6BFB3-49D1-4C76-913A-AFBA63F4BD2E}">
      <dgm:prSet/>
      <dgm:spPr/>
      <dgm:t>
        <a:bodyPr/>
        <a:lstStyle/>
        <a:p>
          <a:endParaRPr lang="en-IN" sz="2000"/>
        </a:p>
      </dgm:t>
    </dgm:pt>
    <dgm:pt modelId="{A0F7879D-A420-44B7-85E3-D4C5907547B3}">
      <dgm:prSet phldrT="[Text]" custT="1"/>
      <dgm:spPr/>
      <dgm:t>
        <a:bodyPr/>
        <a:lstStyle/>
        <a:p>
          <a:r>
            <a:rPr lang="en-IN" sz="2000" dirty="0" smtClean="0"/>
            <a:t>6. Visualizations</a:t>
          </a:r>
          <a:endParaRPr lang="en-IN" sz="2000" dirty="0"/>
        </a:p>
      </dgm:t>
    </dgm:pt>
    <dgm:pt modelId="{0C74A3AB-3D99-47D7-91E2-4DE4B33F5B09}" type="parTrans" cxnId="{221B54DD-0017-45C2-8B38-0F5F07CF7431}">
      <dgm:prSet/>
      <dgm:spPr/>
      <dgm:t>
        <a:bodyPr/>
        <a:lstStyle/>
        <a:p>
          <a:endParaRPr lang="en-IN" sz="2000"/>
        </a:p>
      </dgm:t>
    </dgm:pt>
    <dgm:pt modelId="{FA105B6C-8D1B-44E2-ACC1-8FCE0B487D37}" type="sibTrans" cxnId="{221B54DD-0017-45C2-8B38-0F5F07CF7431}">
      <dgm:prSet/>
      <dgm:spPr/>
      <dgm:t>
        <a:bodyPr/>
        <a:lstStyle/>
        <a:p>
          <a:endParaRPr lang="en-IN" sz="2000"/>
        </a:p>
      </dgm:t>
    </dgm:pt>
    <dgm:pt modelId="{07BA6245-F628-4A92-867A-2B98AEDC4B24}">
      <dgm:prSet phldrT="[Text]" custT="1"/>
      <dgm:spPr/>
      <dgm:t>
        <a:bodyPr/>
        <a:lstStyle/>
        <a:p>
          <a:r>
            <a:rPr lang="en-IN" sz="2000" dirty="0" smtClean="0"/>
            <a:t>7. Conclusions</a:t>
          </a:r>
          <a:endParaRPr lang="en-IN" sz="2000" dirty="0"/>
        </a:p>
      </dgm:t>
    </dgm:pt>
    <dgm:pt modelId="{F69B1BD8-EBB7-47EB-BADB-0D1BFA9375DF}" type="parTrans" cxnId="{EED44AB0-DE89-4071-BA62-415AA64C2F08}">
      <dgm:prSet/>
      <dgm:spPr/>
      <dgm:t>
        <a:bodyPr/>
        <a:lstStyle/>
        <a:p>
          <a:endParaRPr lang="en-IN" sz="2000"/>
        </a:p>
      </dgm:t>
    </dgm:pt>
    <dgm:pt modelId="{D69CDFC8-B68A-4D4C-AB14-098C11789440}" type="sibTrans" cxnId="{EED44AB0-DE89-4071-BA62-415AA64C2F08}">
      <dgm:prSet/>
      <dgm:spPr/>
      <dgm:t>
        <a:bodyPr/>
        <a:lstStyle/>
        <a:p>
          <a:endParaRPr lang="en-IN" sz="2000"/>
        </a:p>
      </dgm:t>
    </dgm:pt>
    <dgm:pt modelId="{0EFFAE7A-452D-4AFD-B2E4-55EE822B21B7}" type="pres">
      <dgm:prSet presAssocID="{877C3E10-B05C-4A54-B970-5D67DCA62A2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B49D364-195D-45ED-B8C7-677A259B7A09}" type="pres">
      <dgm:prSet presAssocID="{59C5FEBE-ED6A-4055-9C7A-300DF8B3B6BF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89D3B60-A9FE-4A39-B5ED-29D793D03A91}" type="pres">
      <dgm:prSet presAssocID="{ED15C442-090A-47C2-B628-70064F7E41F6}" presName="spacer" presStyleCnt="0"/>
      <dgm:spPr/>
    </dgm:pt>
    <dgm:pt modelId="{34C41D59-BA46-4D05-AE92-156F73DA9B57}" type="pres">
      <dgm:prSet presAssocID="{36349A5B-7469-4D9D-BE3A-FB23A6EF9EB5}" presName="parentText" presStyleLbl="node1" presStyleIdx="1" presStyleCnt="7" custLinFactNeighborX="-756" custLinFactNeighborY="1653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3F85D7C-917D-493F-99F0-20FE121CEF4E}" type="pres">
      <dgm:prSet presAssocID="{5BCFEF8D-6764-4824-A626-51A8682B9D43}" presName="spacer" presStyleCnt="0"/>
      <dgm:spPr/>
    </dgm:pt>
    <dgm:pt modelId="{6AAD5BD2-C8D2-40F5-806C-8452398C767B}" type="pres">
      <dgm:prSet presAssocID="{5FAC5C80-4627-468C-AB37-D3D1F8769067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D4A58F-7C11-45B4-A8F4-CBC1A755F972}" type="pres">
      <dgm:prSet presAssocID="{1B4CFD08-F0CE-4E39-82F9-B9F8C2F184F8}" presName="spacer" presStyleCnt="0"/>
      <dgm:spPr/>
    </dgm:pt>
    <dgm:pt modelId="{9067B59B-C8A0-4766-93AE-11456620B3CE}" type="pres">
      <dgm:prSet presAssocID="{BAE57602-A97F-4AEA-A8D6-143A99F545F0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18381E-969B-4A50-AC91-1B2553CDEE63}" type="pres">
      <dgm:prSet presAssocID="{2445F6EE-D07C-4468-A741-BE693D24BD3C}" presName="spacer" presStyleCnt="0"/>
      <dgm:spPr/>
    </dgm:pt>
    <dgm:pt modelId="{3433DB98-EC1D-48B5-ACB2-BE7197F44F4C}" type="pres">
      <dgm:prSet presAssocID="{FBA83BC1-F41C-464A-B420-75CF8B42F353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E6DFDFF-E4D7-4E96-A9A4-95EE5672645F}" type="pres">
      <dgm:prSet presAssocID="{2736E629-7F5C-4890-A41D-49E3DEC6A581}" presName="spacer" presStyleCnt="0"/>
      <dgm:spPr/>
    </dgm:pt>
    <dgm:pt modelId="{AA246248-7D1E-4AEB-9178-5BDB0EC4FE73}" type="pres">
      <dgm:prSet presAssocID="{A0F7879D-A420-44B7-85E3-D4C5907547B3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80AD39A-2E05-43EA-A4F4-2E207358D8FF}" type="pres">
      <dgm:prSet presAssocID="{FA105B6C-8D1B-44E2-ACC1-8FCE0B487D37}" presName="spacer" presStyleCnt="0"/>
      <dgm:spPr/>
    </dgm:pt>
    <dgm:pt modelId="{602A6555-B851-4E80-8F43-94E1CFA21C67}" type="pres">
      <dgm:prSet presAssocID="{07BA6245-F628-4A92-867A-2B98AEDC4B24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62FBBE8-3B05-448A-89EA-ADC348CA76AF}" type="presOf" srcId="{FBA83BC1-F41C-464A-B420-75CF8B42F353}" destId="{3433DB98-EC1D-48B5-ACB2-BE7197F44F4C}" srcOrd="0" destOrd="0" presId="urn:microsoft.com/office/officeart/2005/8/layout/vList2"/>
    <dgm:cxn modelId="{EED44AB0-DE89-4071-BA62-415AA64C2F08}" srcId="{877C3E10-B05C-4A54-B970-5D67DCA62A25}" destId="{07BA6245-F628-4A92-867A-2B98AEDC4B24}" srcOrd="6" destOrd="0" parTransId="{F69B1BD8-EBB7-47EB-BADB-0D1BFA9375DF}" sibTransId="{D69CDFC8-B68A-4D4C-AB14-098C11789440}"/>
    <dgm:cxn modelId="{AE63FBAB-00E0-4C75-9ACA-920FF388E70D}" srcId="{877C3E10-B05C-4A54-B970-5D67DCA62A25}" destId="{5FAC5C80-4627-468C-AB37-D3D1F8769067}" srcOrd="2" destOrd="0" parTransId="{A4EDB92D-8454-4C69-B672-72D9FDC2D483}" sibTransId="{1B4CFD08-F0CE-4E39-82F9-B9F8C2F184F8}"/>
    <dgm:cxn modelId="{221B54DD-0017-45C2-8B38-0F5F07CF7431}" srcId="{877C3E10-B05C-4A54-B970-5D67DCA62A25}" destId="{A0F7879D-A420-44B7-85E3-D4C5907547B3}" srcOrd="5" destOrd="0" parTransId="{0C74A3AB-3D99-47D7-91E2-4DE4B33F5B09}" sibTransId="{FA105B6C-8D1B-44E2-ACC1-8FCE0B487D37}"/>
    <dgm:cxn modelId="{2FD6BFB3-49D1-4C76-913A-AFBA63F4BD2E}" srcId="{877C3E10-B05C-4A54-B970-5D67DCA62A25}" destId="{FBA83BC1-F41C-464A-B420-75CF8B42F353}" srcOrd="4" destOrd="0" parTransId="{BA50CFAE-96A9-43BA-BC6C-9E5F7F7BBE7A}" sibTransId="{2736E629-7F5C-4890-A41D-49E3DEC6A581}"/>
    <dgm:cxn modelId="{D355BC6E-7FB7-49F9-8574-A2354CBC95A0}" type="presOf" srcId="{A0F7879D-A420-44B7-85E3-D4C5907547B3}" destId="{AA246248-7D1E-4AEB-9178-5BDB0EC4FE73}" srcOrd="0" destOrd="0" presId="urn:microsoft.com/office/officeart/2005/8/layout/vList2"/>
    <dgm:cxn modelId="{C3272FBE-B926-4E59-8F1B-E02FEDD8C367}" type="presOf" srcId="{877C3E10-B05C-4A54-B970-5D67DCA62A25}" destId="{0EFFAE7A-452D-4AFD-B2E4-55EE822B21B7}" srcOrd="0" destOrd="0" presId="urn:microsoft.com/office/officeart/2005/8/layout/vList2"/>
    <dgm:cxn modelId="{8C28C1D3-A56B-4884-813D-7213C903B00A}" type="presOf" srcId="{5FAC5C80-4627-468C-AB37-D3D1F8769067}" destId="{6AAD5BD2-C8D2-40F5-806C-8452398C767B}" srcOrd="0" destOrd="0" presId="urn:microsoft.com/office/officeart/2005/8/layout/vList2"/>
    <dgm:cxn modelId="{364BCE0D-5E83-4534-A086-E3CD3949ADB7}" srcId="{877C3E10-B05C-4A54-B970-5D67DCA62A25}" destId="{59C5FEBE-ED6A-4055-9C7A-300DF8B3B6BF}" srcOrd="0" destOrd="0" parTransId="{ABBB3BB5-BADE-474D-A6E4-34427E88BE09}" sibTransId="{ED15C442-090A-47C2-B628-70064F7E41F6}"/>
    <dgm:cxn modelId="{8714E748-E07A-4DDA-94F1-8C1BBC4417D5}" srcId="{877C3E10-B05C-4A54-B970-5D67DCA62A25}" destId="{BAE57602-A97F-4AEA-A8D6-143A99F545F0}" srcOrd="3" destOrd="0" parTransId="{38856A5B-B19E-4444-8D2D-94A9BBDAF120}" sibTransId="{2445F6EE-D07C-4468-A741-BE693D24BD3C}"/>
    <dgm:cxn modelId="{FF05062E-A147-46F8-A152-6E6763B35C7A}" type="presOf" srcId="{36349A5B-7469-4D9D-BE3A-FB23A6EF9EB5}" destId="{34C41D59-BA46-4D05-AE92-156F73DA9B57}" srcOrd="0" destOrd="0" presId="urn:microsoft.com/office/officeart/2005/8/layout/vList2"/>
    <dgm:cxn modelId="{0FFC96B2-6D84-4E9D-A5BC-1C31A1ABC532}" type="presOf" srcId="{BAE57602-A97F-4AEA-A8D6-143A99F545F0}" destId="{9067B59B-C8A0-4766-93AE-11456620B3CE}" srcOrd="0" destOrd="0" presId="urn:microsoft.com/office/officeart/2005/8/layout/vList2"/>
    <dgm:cxn modelId="{3A84B474-CD81-4EF9-8C3D-A41200B7F2ED}" srcId="{877C3E10-B05C-4A54-B970-5D67DCA62A25}" destId="{36349A5B-7469-4D9D-BE3A-FB23A6EF9EB5}" srcOrd="1" destOrd="0" parTransId="{C66543AA-E5EE-495D-8312-18C3F26508F5}" sibTransId="{5BCFEF8D-6764-4824-A626-51A8682B9D43}"/>
    <dgm:cxn modelId="{0198DF61-1AF7-4652-9789-B8AB50FD9345}" type="presOf" srcId="{07BA6245-F628-4A92-867A-2B98AEDC4B24}" destId="{602A6555-B851-4E80-8F43-94E1CFA21C67}" srcOrd="0" destOrd="0" presId="urn:microsoft.com/office/officeart/2005/8/layout/vList2"/>
    <dgm:cxn modelId="{4A7885F5-6C97-4ADB-A909-470EF7F17911}" type="presOf" srcId="{59C5FEBE-ED6A-4055-9C7A-300DF8B3B6BF}" destId="{AB49D364-195D-45ED-B8C7-677A259B7A09}" srcOrd="0" destOrd="0" presId="urn:microsoft.com/office/officeart/2005/8/layout/vList2"/>
    <dgm:cxn modelId="{8ED701BC-CDAD-486C-98E4-3DC423511D14}" type="presParOf" srcId="{0EFFAE7A-452D-4AFD-B2E4-55EE822B21B7}" destId="{AB49D364-195D-45ED-B8C7-677A259B7A09}" srcOrd="0" destOrd="0" presId="urn:microsoft.com/office/officeart/2005/8/layout/vList2"/>
    <dgm:cxn modelId="{E6BD7355-7D75-41AE-9E99-1FB817EDA701}" type="presParOf" srcId="{0EFFAE7A-452D-4AFD-B2E4-55EE822B21B7}" destId="{789D3B60-A9FE-4A39-B5ED-29D793D03A91}" srcOrd="1" destOrd="0" presId="urn:microsoft.com/office/officeart/2005/8/layout/vList2"/>
    <dgm:cxn modelId="{B715E371-5867-4B6F-B58B-E0756C9B6DEE}" type="presParOf" srcId="{0EFFAE7A-452D-4AFD-B2E4-55EE822B21B7}" destId="{34C41D59-BA46-4D05-AE92-156F73DA9B57}" srcOrd="2" destOrd="0" presId="urn:microsoft.com/office/officeart/2005/8/layout/vList2"/>
    <dgm:cxn modelId="{A4B11344-C2CF-4920-B301-2C27A9400155}" type="presParOf" srcId="{0EFFAE7A-452D-4AFD-B2E4-55EE822B21B7}" destId="{13F85D7C-917D-493F-99F0-20FE121CEF4E}" srcOrd="3" destOrd="0" presId="urn:microsoft.com/office/officeart/2005/8/layout/vList2"/>
    <dgm:cxn modelId="{8C58E78D-CD7D-4C60-878D-D7AF0A2B98EF}" type="presParOf" srcId="{0EFFAE7A-452D-4AFD-B2E4-55EE822B21B7}" destId="{6AAD5BD2-C8D2-40F5-806C-8452398C767B}" srcOrd="4" destOrd="0" presId="urn:microsoft.com/office/officeart/2005/8/layout/vList2"/>
    <dgm:cxn modelId="{F5E61E9B-09AB-495D-8DD0-E3199275D97F}" type="presParOf" srcId="{0EFFAE7A-452D-4AFD-B2E4-55EE822B21B7}" destId="{96D4A58F-7C11-45B4-A8F4-CBC1A755F972}" srcOrd="5" destOrd="0" presId="urn:microsoft.com/office/officeart/2005/8/layout/vList2"/>
    <dgm:cxn modelId="{E951C23C-F191-4977-A918-282099A333A8}" type="presParOf" srcId="{0EFFAE7A-452D-4AFD-B2E4-55EE822B21B7}" destId="{9067B59B-C8A0-4766-93AE-11456620B3CE}" srcOrd="6" destOrd="0" presId="urn:microsoft.com/office/officeart/2005/8/layout/vList2"/>
    <dgm:cxn modelId="{57795F7F-B883-4C9E-B7F7-9D795D618622}" type="presParOf" srcId="{0EFFAE7A-452D-4AFD-B2E4-55EE822B21B7}" destId="{9918381E-969B-4A50-AC91-1B2553CDEE63}" srcOrd="7" destOrd="0" presId="urn:microsoft.com/office/officeart/2005/8/layout/vList2"/>
    <dgm:cxn modelId="{D80C5F7A-63D6-4D90-9869-27A63EF72FAB}" type="presParOf" srcId="{0EFFAE7A-452D-4AFD-B2E4-55EE822B21B7}" destId="{3433DB98-EC1D-48B5-ACB2-BE7197F44F4C}" srcOrd="8" destOrd="0" presId="urn:microsoft.com/office/officeart/2005/8/layout/vList2"/>
    <dgm:cxn modelId="{E4407034-47C4-49F8-86F9-D0B107EB22BC}" type="presParOf" srcId="{0EFFAE7A-452D-4AFD-B2E4-55EE822B21B7}" destId="{8E6DFDFF-E4D7-4E96-A9A4-95EE5672645F}" srcOrd="9" destOrd="0" presId="urn:microsoft.com/office/officeart/2005/8/layout/vList2"/>
    <dgm:cxn modelId="{022ECF06-D0C2-4DF4-A59B-AE6FC3D43F2E}" type="presParOf" srcId="{0EFFAE7A-452D-4AFD-B2E4-55EE822B21B7}" destId="{AA246248-7D1E-4AEB-9178-5BDB0EC4FE73}" srcOrd="10" destOrd="0" presId="urn:microsoft.com/office/officeart/2005/8/layout/vList2"/>
    <dgm:cxn modelId="{E0399615-683D-4AF9-A324-3EFB1598B28E}" type="presParOf" srcId="{0EFFAE7A-452D-4AFD-B2E4-55EE822B21B7}" destId="{980AD39A-2E05-43EA-A4F4-2E207358D8FF}" srcOrd="11" destOrd="0" presId="urn:microsoft.com/office/officeart/2005/8/layout/vList2"/>
    <dgm:cxn modelId="{91F5EEA9-97CC-45B0-9841-0DCBE45B381A}" type="presParOf" srcId="{0EFFAE7A-452D-4AFD-B2E4-55EE822B21B7}" destId="{602A6555-B851-4E80-8F43-94E1CFA21C6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9D364-195D-45ED-B8C7-677A259B7A09}">
      <dsp:nvSpPr>
        <dsp:cNvPr id="0" name=""/>
        <dsp:cNvSpPr/>
      </dsp:nvSpPr>
      <dsp:spPr>
        <a:xfrm>
          <a:off x="0" y="24370"/>
          <a:ext cx="4537711" cy="561600"/>
        </a:xfrm>
        <a:prstGeom prst="round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>
              <a:solidFill>
                <a:schemeClr val="bg1"/>
              </a:solidFill>
            </a:rPr>
            <a:t>1. Introduction</a:t>
          </a:r>
          <a:endParaRPr lang="en-IN" sz="2000" kern="1200" dirty="0">
            <a:solidFill>
              <a:schemeClr val="bg1"/>
            </a:solidFill>
          </a:endParaRPr>
        </a:p>
      </dsp:txBody>
      <dsp:txXfrm>
        <a:off x="27415" y="51785"/>
        <a:ext cx="4482881" cy="506770"/>
      </dsp:txXfrm>
    </dsp:sp>
    <dsp:sp modelId="{34C41D59-BA46-4D05-AE92-156F73DA9B57}">
      <dsp:nvSpPr>
        <dsp:cNvPr id="0" name=""/>
        <dsp:cNvSpPr/>
      </dsp:nvSpPr>
      <dsp:spPr>
        <a:xfrm>
          <a:off x="0" y="686657"/>
          <a:ext cx="4537711" cy="561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2. About Data</a:t>
          </a:r>
          <a:endParaRPr lang="en-IN" sz="2000" kern="1200" dirty="0"/>
        </a:p>
      </dsp:txBody>
      <dsp:txXfrm>
        <a:off x="27415" y="714072"/>
        <a:ext cx="4482881" cy="506770"/>
      </dsp:txXfrm>
    </dsp:sp>
    <dsp:sp modelId="{6AAD5BD2-C8D2-40F5-806C-8452398C767B}">
      <dsp:nvSpPr>
        <dsp:cNvPr id="0" name=""/>
        <dsp:cNvSpPr/>
      </dsp:nvSpPr>
      <dsp:spPr>
        <a:xfrm>
          <a:off x="0" y="1320370"/>
          <a:ext cx="4537711" cy="561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3. Approach</a:t>
          </a:r>
          <a:endParaRPr lang="en-IN" sz="2000" kern="1200" dirty="0"/>
        </a:p>
      </dsp:txBody>
      <dsp:txXfrm>
        <a:off x="27415" y="1347785"/>
        <a:ext cx="4482881" cy="506770"/>
      </dsp:txXfrm>
    </dsp:sp>
    <dsp:sp modelId="{9067B59B-C8A0-4766-93AE-11456620B3CE}">
      <dsp:nvSpPr>
        <dsp:cNvPr id="0" name=""/>
        <dsp:cNvSpPr/>
      </dsp:nvSpPr>
      <dsp:spPr>
        <a:xfrm>
          <a:off x="0" y="1968370"/>
          <a:ext cx="4537711" cy="561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4. About Model</a:t>
          </a:r>
          <a:endParaRPr lang="en-IN" sz="2000" kern="1200" dirty="0"/>
        </a:p>
      </dsp:txBody>
      <dsp:txXfrm>
        <a:off x="27415" y="1995785"/>
        <a:ext cx="4482881" cy="506770"/>
      </dsp:txXfrm>
    </dsp:sp>
    <dsp:sp modelId="{3433DB98-EC1D-48B5-ACB2-BE7197F44F4C}">
      <dsp:nvSpPr>
        <dsp:cNvPr id="0" name=""/>
        <dsp:cNvSpPr/>
      </dsp:nvSpPr>
      <dsp:spPr>
        <a:xfrm>
          <a:off x="0" y="2616370"/>
          <a:ext cx="4537711" cy="561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5. Results</a:t>
          </a:r>
          <a:endParaRPr lang="en-IN" sz="2000" kern="1200" dirty="0"/>
        </a:p>
      </dsp:txBody>
      <dsp:txXfrm>
        <a:off x="27415" y="2643785"/>
        <a:ext cx="4482881" cy="506770"/>
      </dsp:txXfrm>
    </dsp:sp>
    <dsp:sp modelId="{AA246248-7D1E-4AEB-9178-5BDB0EC4FE73}">
      <dsp:nvSpPr>
        <dsp:cNvPr id="0" name=""/>
        <dsp:cNvSpPr/>
      </dsp:nvSpPr>
      <dsp:spPr>
        <a:xfrm>
          <a:off x="0" y="3264370"/>
          <a:ext cx="4537711" cy="561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6. Visualizations</a:t>
          </a:r>
          <a:endParaRPr lang="en-IN" sz="2000" kern="1200" dirty="0"/>
        </a:p>
      </dsp:txBody>
      <dsp:txXfrm>
        <a:off x="27415" y="3291785"/>
        <a:ext cx="4482881" cy="506770"/>
      </dsp:txXfrm>
    </dsp:sp>
    <dsp:sp modelId="{602A6555-B851-4E80-8F43-94E1CFA21C67}">
      <dsp:nvSpPr>
        <dsp:cNvPr id="0" name=""/>
        <dsp:cNvSpPr/>
      </dsp:nvSpPr>
      <dsp:spPr>
        <a:xfrm>
          <a:off x="0" y="3912370"/>
          <a:ext cx="4537711" cy="561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7. Conclusions</a:t>
          </a:r>
          <a:endParaRPr lang="en-IN" sz="2000" kern="1200" dirty="0"/>
        </a:p>
      </dsp:txBody>
      <dsp:txXfrm>
        <a:off x="27415" y="3939785"/>
        <a:ext cx="4482881" cy="506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FE4-A86C-4CAC-A6C3-1CB281218FA2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Swagat</a:t>
            </a:r>
            <a:r>
              <a:rPr lang="en-US" dirty="0" smtClean="0"/>
              <a:t> </a:t>
            </a:r>
            <a:r>
              <a:rPr lang="en-US" dirty="0" err="1" smtClean="0"/>
              <a:t>Ranjan</a:t>
            </a:r>
            <a:r>
              <a:rPr lang="en-US" dirty="0" smtClean="0"/>
              <a:t> </a:t>
            </a:r>
            <a:r>
              <a:rPr lang="en-US" dirty="0" err="1" smtClean="0"/>
              <a:t>Behera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31CA-F4B1-4252-A8BD-9CF190E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2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FE4-A86C-4CAC-A6C3-1CB281218FA2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31CA-F4B1-4252-A8BD-9CF190E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4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FE4-A86C-4CAC-A6C3-1CB281218FA2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31CA-F4B1-4252-A8BD-9CF190E75A3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302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FE4-A86C-4CAC-A6C3-1CB281218FA2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31CA-F4B1-4252-A8BD-9CF190E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05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FE4-A86C-4CAC-A6C3-1CB281218FA2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31CA-F4B1-4252-A8BD-9CF190E75A3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3604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FE4-A86C-4CAC-A6C3-1CB281218FA2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31CA-F4B1-4252-A8BD-9CF190E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07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FE4-A86C-4CAC-A6C3-1CB281218FA2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31CA-F4B1-4252-A8BD-9CF190E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72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FE4-A86C-4CAC-A6C3-1CB281218FA2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31CA-F4B1-4252-A8BD-9CF190E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06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A9E0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5951" y="1339186"/>
            <a:ext cx="10972800" cy="4610202"/>
          </a:xfr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>
                <a:latin typeface="Arial"/>
                <a:cs typeface="Arial"/>
              </a:defRPr>
            </a:lvl1pPr>
            <a:lvl2pPr>
              <a:lnSpc>
                <a:spcPct val="110000"/>
              </a:lnSpc>
              <a:spcBef>
                <a:spcPts val="700"/>
              </a:spcBef>
              <a:defRPr>
                <a:latin typeface="Arial"/>
                <a:cs typeface="Arial"/>
              </a:defRPr>
            </a:lvl2pPr>
            <a:lvl3pPr>
              <a:lnSpc>
                <a:spcPct val="110000"/>
              </a:lnSpc>
              <a:spcBef>
                <a:spcPts val="500"/>
              </a:spcBef>
              <a:defRPr sz="1600">
                <a:latin typeface="Arial"/>
                <a:cs typeface="Arial"/>
              </a:defRPr>
            </a:lvl3pPr>
            <a:lvl4pPr marL="788988" indent="-193675">
              <a:lnSpc>
                <a:spcPct val="110000"/>
              </a:lnSpc>
              <a:spcBef>
                <a:spcPts val="500"/>
              </a:spcBef>
              <a:buFont typeface="Lucida Grande"/>
              <a:buChar char="−"/>
              <a:defRPr sz="1400">
                <a:latin typeface="Arial"/>
                <a:cs typeface="Arial"/>
              </a:defRPr>
            </a:lvl4pPr>
            <a:lvl5pPr>
              <a:lnSpc>
                <a:spcPct val="110000"/>
              </a:lnSpc>
              <a:spcBef>
                <a:spcPts val="500"/>
              </a:spcBef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 bwMode="auto">
          <a:xfrm>
            <a:off x="5868200" y="6432161"/>
            <a:ext cx="474133" cy="139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82A681-4B47-2142-BE3B-540FB37443A1}" type="slidenum">
              <a:rPr kumimoji="0" lang="en-GB" sz="1000" b="0" i="0" u="none" strike="noStrike" kern="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595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FE4-A86C-4CAC-A6C3-1CB281218FA2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Swagat</a:t>
            </a:r>
            <a:r>
              <a:rPr lang="en-US" dirty="0" smtClean="0"/>
              <a:t> </a:t>
            </a:r>
            <a:r>
              <a:rPr lang="en-US" dirty="0" err="1" smtClean="0"/>
              <a:t>Ranjan</a:t>
            </a:r>
            <a:r>
              <a:rPr lang="en-US" dirty="0" smtClean="0"/>
              <a:t> </a:t>
            </a:r>
            <a:r>
              <a:rPr lang="en-US" dirty="0" err="1" smtClean="0"/>
              <a:t>Behera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31CA-F4B1-4252-A8BD-9CF190E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5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FE4-A86C-4CAC-A6C3-1CB281218FA2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Swagat</a:t>
            </a:r>
            <a:r>
              <a:rPr lang="en-US" dirty="0" smtClean="0"/>
              <a:t> </a:t>
            </a:r>
            <a:r>
              <a:rPr lang="en-US" dirty="0" err="1" smtClean="0"/>
              <a:t>Ranjan</a:t>
            </a:r>
            <a:r>
              <a:rPr lang="en-US" dirty="0" smtClean="0"/>
              <a:t> </a:t>
            </a:r>
            <a:r>
              <a:rPr lang="en-US" dirty="0" err="1" smtClean="0"/>
              <a:t>Behera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31CA-F4B1-4252-A8BD-9CF190E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FE4-A86C-4CAC-A6C3-1CB281218FA2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Swagat</a:t>
            </a:r>
            <a:r>
              <a:rPr lang="en-US" dirty="0" smtClean="0"/>
              <a:t> </a:t>
            </a:r>
            <a:r>
              <a:rPr lang="en-US" dirty="0" err="1" smtClean="0"/>
              <a:t>Ranjan</a:t>
            </a:r>
            <a:r>
              <a:rPr lang="en-US" dirty="0" smtClean="0"/>
              <a:t> </a:t>
            </a:r>
            <a:r>
              <a:rPr lang="en-US" dirty="0" err="1" smtClean="0"/>
              <a:t>Behera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31CA-F4B1-4252-A8BD-9CF190E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7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FE4-A86C-4CAC-A6C3-1CB281218FA2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Swagat</a:t>
            </a:r>
            <a:r>
              <a:rPr lang="en-US" dirty="0" smtClean="0"/>
              <a:t> </a:t>
            </a:r>
            <a:r>
              <a:rPr lang="en-US" dirty="0" err="1" smtClean="0"/>
              <a:t>Ranjan</a:t>
            </a:r>
            <a:r>
              <a:rPr lang="en-US" dirty="0" smtClean="0"/>
              <a:t> </a:t>
            </a:r>
            <a:r>
              <a:rPr lang="en-US" dirty="0" err="1" smtClean="0"/>
              <a:t>Behera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31CA-F4B1-4252-A8BD-9CF190E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1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FE4-A86C-4CAC-A6C3-1CB281218FA2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Swagat</a:t>
            </a:r>
            <a:r>
              <a:rPr lang="en-US" dirty="0" smtClean="0"/>
              <a:t> </a:t>
            </a:r>
            <a:r>
              <a:rPr lang="en-US" dirty="0" err="1" smtClean="0"/>
              <a:t>Ranjan</a:t>
            </a:r>
            <a:r>
              <a:rPr lang="en-US" dirty="0" smtClean="0"/>
              <a:t> </a:t>
            </a:r>
            <a:r>
              <a:rPr lang="en-US" dirty="0" err="1" smtClean="0"/>
              <a:t>Behera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31CA-F4B1-4252-A8BD-9CF190E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5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FE4-A86C-4CAC-A6C3-1CB281218FA2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Swagat</a:t>
            </a:r>
            <a:r>
              <a:rPr lang="en-US" dirty="0" smtClean="0"/>
              <a:t> </a:t>
            </a:r>
            <a:r>
              <a:rPr lang="en-US" dirty="0" err="1" smtClean="0"/>
              <a:t>Ranjan</a:t>
            </a:r>
            <a:r>
              <a:rPr lang="en-US" dirty="0" smtClean="0"/>
              <a:t> </a:t>
            </a:r>
            <a:r>
              <a:rPr lang="en-US" dirty="0" err="1" smtClean="0"/>
              <a:t>Behera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31CA-F4B1-4252-A8BD-9CF190E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5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FE4-A86C-4CAC-A6C3-1CB281218FA2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Swagat</a:t>
            </a:r>
            <a:r>
              <a:rPr lang="en-US" dirty="0" smtClean="0"/>
              <a:t> </a:t>
            </a:r>
            <a:r>
              <a:rPr lang="en-US" dirty="0" err="1" smtClean="0"/>
              <a:t>Ranjan</a:t>
            </a:r>
            <a:r>
              <a:rPr lang="en-US" dirty="0" smtClean="0"/>
              <a:t> </a:t>
            </a:r>
            <a:r>
              <a:rPr lang="en-US" dirty="0" err="1" smtClean="0"/>
              <a:t>Behera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31CA-F4B1-4252-A8BD-9CF190E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5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FE4-A86C-4CAC-A6C3-1CB281218FA2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31CA-F4B1-4252-A8BD-9CF190E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8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65FE4-A86C-4CAC-A6C3-1CB281218FA2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Swagat</a:t>
            </a:r>
            <a:r>
              <a:rPr lang="en-US" dirty="0" smtClean="0"/>
              <a:t> </a:t>
            </a:r>
            <a:r>
              <a:rPr lang="en-US" dirty="0" err="1" smtClean="0"/>
              <a:t>Ranjan</a:t>
            </a:r>
            <a:r>
              <a:rPr lang="en-US" dirty="0" smtClean="0"/>
              <a:t> </a:t>
            </a:r>
            <a:r>
              <a:rPr lang="en-US" dirty="0" err="1" smtClean="0"/>
              <a:t>Behera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9B31CA-F4B1-4252-A8BD-9CF190E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99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4596" y="1677166"/>
            <a:ext cx="5826719" cy="1646302"/>
          </a:xfrm>
          <a:noFill/>
          <a:ln>
            <a:noFill/>
          </a:ln>
        </p:spPr>
        <p:txBody>
          <a:bodyPr/>
          <a:lstStyle/>
          <a:p>
            <a:r>
              <a:rPr lang="en-IN" dirty="0" smtClean="0"/>
              <a:t>Customer Segmentation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4596" y="3385812"/>
            <a:ext cx="5826719" cy="1713392"/>
          </a:xfrm>
        </p:spPr>
        <p:txBody>
          <a:bodyPr>
            <a:normAutofit/>
          </a:bodyPr>
          <a:lstStyle/>
          <a:p>
            <a:r>
              <a:rPr lang="en-IN" dirty="0" smtClean="0"/>
              <a:t>By </a:t>
            </a:r>
          </a:p>
          <a:p>
            <a:r>
              <a:rPr lang="en-IN" dirty="0" err="1" smtClean="0"/>
              <a:t>Swagat</a:t>
            </a:r>
            <a:r>
              <a:rPr lang="en-IN" dirty="0" smtClean="0"/>
              <a:t> </a:t>
            </a:r>
            <a:r>
              <a:rPr lang="en-IN" dirty="0" err="1" smtClean="0"/>
              <a:t>Ranjan</a:t>
            </a:r>
            <a:r>
              <a:rPr lang="en-IN" dirty="0" smtClean="0"/>
              <a:t> </a:t>
            </a:r>
            <a:r>
              <a:rPr lang="en-IN" dirty="0" err="1" smtClean="0"/>
              <a:t>Behera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7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579031"/>
              </p:ext>
            </p:extLst>
          </p:nvPr>
        </p:nvGraphicFramePr>
        <p:xfrm>
          <a:off x="3204210" y="1234440"/>
          <a:ext cx="4537711" cy="4498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7334" y="6390409"/>
            <a:ext cx="417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Swagat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Ranjan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Behera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135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49135" y="100446"/>
            <a:ext cx="7384474" cy="678873"/>
          </a:xfrm>
        </p:spPr>
        <p:txBody>
          <a:bodyPr>
            <a:noAutofit/>
          </a:bodyPr>
          <a:lstStyle/>
          <a:p>
            <a:r>
              <a:rPr lang="en-IN" sz="2800" dirty="0" smtClean="0"/>
              <a:t>Customer Segmentation – Introduction &amp; Business Objective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366664" y="6504709"/>
            <a:ext cx="259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</a:t>
            </a:r>
            <a:endParaRPr lang="en-US" sz="1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09255" y="1194958"/>
            <a:ext cx="7980217" cy="4862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 smtClean="0"/>
              <a:t>Businesses always face a lot of dilemma whom to target for marketing purposes. If they don’t do appropriate targeting, both from prospective revenues and marketing costs perspective businesses suffer huge losses.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 smtClean="0"/>
              <a:t>Customer segmentation is all about understanding customers by leveraging data and machine learning techniques to identify certain customers as a segment which help business to differentiate from rest for marketing purposes.</a:t>
            </a:r>
            <a:endParaRPr lang="en-IN" dirty="0"/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 smtClean="0"/>
              <a:t>Thus, business objective is to provide </a:t>
            </a:r>
            <a:r>
              <a:rPr lang="en-IN" dirty="0"/>
              <a:t>actionable insights to the </a:t>
            </a:r>
            <a:r>
              <a:rPr lang="en-IN" dirty="0" smtClean="0"/>
              <a:t>businesses about their customers in different segments for targeting purposes.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77334" y="6390409"/>
            <a:ext cx="417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Swagat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Ranjan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Behera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81537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49135" y="100446"/>
            <a:ext cx="6347714" cy="67887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About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0035" y="779320"/>
            <a:ext cx="8073737" cy="5611090"/>
          </a:xfrm>
        </p:spPr>
        <p:txBody>
          <a:bodyPr>
            <a:normAutofit lnSpcReduction="10000"/>
          </a:bodyPr>
          <a:lstStyle/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Client </a:t>
            </a:r>
            <a:r>
              <a:rPr lang="en-US" sz="1400" dirty="0" smtClean="0"/>
              <a:t>belongs to</a:t>
            </a:r>
            <a:r>
              <a:rPr lang="en-US" sz="1400" dirty="0" smtClean="0"/>
              <a:t> brewery industry and it has many million customers, that resulted hard in determine appropriate customers for marketing purposes.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As, client has many </a:t>
            </a:r>
            <a:r>
              <a:rPr lang="en-US" sz="1400" dirty="0" smtClean="0"/>
              <a:t>million, knowing much about individual customers demographics will be too tedious to target and has not provided such data.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Client has provided only customer id, his transactions details such as transaction date, amount, type, and product details.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Thus, using above information (sufficient), we need to group the customers into meaningful marking segments.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Customer sample was for 99,708 near to million customers performing multiple transactions for given data period (two years)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Customer has spent an average amount of Euro 38,643 for different products related brewery and an average visits at 40 trips.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66664" y="6504709"/>
            <a:ext cx="259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77334" y="6390409"/>
            <a:ext cx="417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Swagat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Ranjan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Behera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70281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49135" y="100446"/>
            <a:ext cx="6347714" cy="67887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Approach</a:t>
            </a:r>
            <a:endParaRPr lang="en-US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49135" y="779319"/>
            <a:ext cx="7613074" cy="5881255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1600" dirty="0" smtClean="0"/>
              <a:t>As, business objective </a:t>
            </a:r>
            <a:r>
              <a:rPr lang="en-IN" sz="1600" dirty="0"/>
              <a:t>is to understand </a:t>
            </a:r>
            <a:r>
              <a:rPr lang="en-IN" sz="1600" dirty="0" smtClean="0"/>
              <a:t>customers, however, we </a:t>
            </a:r>
            <a:r>
              <a:rPr lang="en-IN" sz="1600" dirty="0"/>
              <a:t>don’t have any prior information about </a:t>
            </a:r>
            <a:r>
              <a:rPr lang="en-IN" sz="1600" dirty="0" smtClean="0"/>
              <a:t>them (i.e. no </a:t>
            </a:r>
            <a:r>
              <a:rPr lang="en-IN" sz="1600" dirty="0"/>
              <a:t>target variable in our case).</a:t>
            </a:r>
            <a:endParaRPr lang="en-US" sz="1600" dirty="0"/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1600" dirty="0" smtClean="0"/>
              <a:t>Hence, we </a:t>
            </a:r>
            <a:r>
              <a:rPr lang="en-IN" sz="1600" dirty="0"/>
              <a:t>went ahead to find out possible clusters (un-supervised) </a:t>
            </a:r>
            <a:r>
              <a:rPr lang="en-IN" sz="1600" dirty="0" smtClean="0"/>
              <a:t>self-organized maps </a:t>
            </a:r>
            <a:r>
              <a:rPr lang="en-IN" sz="1600" dirty="0"/>
              <a:t>machine learning algorithm that can provide distinguished </a:t>
            </a:r>
            <a:r>
              <a:rPr lang="en-IN" sz="1600" dirty="0" smtClean="0"/>
              <a:t>customer instances as segment.</a:t>
            </a:r>
            <a:endParaRPr lang="en-IN" sz="1600" dirty="0"/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Approach is of an iterative &amp; distance based clustering, which processes and provides (or in other words runs iterations), till an optimal cluster instances are obtained</a:t>
            </a:r>
            <a:r>
              <a:rPr lang="en-US" sz="1600" dirty="0" smtClean="0"/>
              <a:t>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Also, verified the optimal clusters with averages of columns that went into modelling before concluding the best.</a:t>
            </a:r>
            <a:endParaRPr lang="en-IN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0366664" y="6504709"/>
            <a:ext cx="259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77334" y="6390409"/>
            <a:ext cx="417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Swagat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Ranjan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Behera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20362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49135" y="100446"/>
            <a:ext cx="6347714" cy="67887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SOM (About Model)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366664" y="6504709"/>
            <a:ext cx="259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77334" y="6390409"/>
            <a:ext cx="417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Swagat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Ranjan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Behera</a:t>
            </a:r>
            <a:endParaRPr lang="en-US" sz="1100" b="1" dirty="0"/>
          </a:p>
        </p:txBody>
      </p:sp>
      <p:sp>
        <p:nvSpPr>
          <p:cNvPr id="2" name="Rectangle 1"/>
          <p:cNvSpPr/>
          <p:nvPr/>
        </p:nvSpPr>
        <p:spPr>
          <a:xfrm>
            <a:off x="1343890" y="779319"/>
            <a:ext cx="804949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1400" dirty="0" smtClean="0"/>
              <a:t> SOMs (self-organizing maps) are invented by </a:t>
            </a:r>
            <a:r>
              <a:rPr lang="en-IN" sz="1400" dirty="0" err="1" smtClean="0"/>
              <a:t>Prof.</a:t>
            </a:r>
            <a:r>
              <a:rPr lang="en-IN" sz="1400" dirty="0" smtClean="0"/>
              <a:t> </a:t>
            </a:r>
            <a:r>
              <a:rPr lang="en-IN" sz="1400" dirty="0" err="1" smtClean="0"/>
              <a:t>Kohonen</a:t>
            </a:r>
            <a:r>
              <a:rPr lang="en-IN" sz="1400" dirty="0" smtClean="0"/>
              <a:t>** in early 1980’s and soon become as one of the most popular artificial neural networks algorithms for grouping similar data points together though the use of self-organizing neural networks.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1400" dirty="0" smtClean="0"/>
              <a:t> Similar to artificial neural networks, they operate only with numeric data.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1400" dirty="0"/>
              <a:t> </a:t>
            </a:r>
            <a:r>
              <a:rPr lang="en-IN" sz="1400" dirty="0" smtClean="0"/>
              <a:t>This un-supervised machine learning technique is good at providing clusters (segments) for obtained data.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1400" dirty="0"/>
              <a:t> </a:t>
            </a:r>
            <a:r>
              <a:rPr lang="en-IN" sz="1400" dirty="0" smtClean="0"/>
              <a:t>So, by exploiting SOM clustering methods, current study tries to find out similar quality customers as a group for marketing purposes.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1400" dirty="0"/>
              <a:t> </a:t>
            </a:r>
            <a:r>
              <a:rPr lang="en-IN" sz="1400" dirty="0" smtClean="0"/>
              <a:t>Further, these SOMs work better by providing fully machine driven customer’s segments that get rid of manually constructed segments through traditional RFM (</a:t>
            </a:r>
            <a:r>
              <a:rPr lang="en-IN" sz="1400" dirty="0" err="1" smtClean="0"/>
              <a:t>Recency</a:t>
            </a:r>
            <a:r>
              <a:rPr lang="en-IN" sz="1400" dirty="0" smtClean="0"/>
              <a:t>, Frequency, Monetary) analysis that take both time and man-power.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6082632"/>
            <a:ext cx="7845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** </a:t>
            </a:r>
            <a:r>
              <a:rPr lang="en-IN" sz="1200" dirty="0" err="1" smtClean="0"/>
              <a:t>Kohonen</a:t>
            </a:r>
            <a:r>
              <a:rPr lang="en-IN" sz="1200" dirty="0"/>
              <a:t>, T., </a:t>
            </a:r>
            <a:r>
              <a:rPr lang="en-IN" sz="1200" u="sng" dirty="0"/>
              <a:t>Self-Organization and Associative Memory</a:t>
            </a:r>
            <a:r>
              <a:rPr lang="en-IN" sz="1200" dirty="0"/>
              <a:t>,  New York : Springer-</a:t>
            </a:r>
            <a:r>
              <a:rPr lang="en-IN" sz="1200" dirty="0" err="1"/>
              <a:t>Verlag</a:t>
            </a:r>
            <a:r>
              <a:rPr lang="en-IN" sz="1200" dirty="0"/>
              <a:t>, 1988.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418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94357"/>
            <a:ext cx="7810501" cy="678873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Visualization of the </a:t>
            </a:r>
            <a:r>
              <a:rPr lang="en-IN" sz="2800" dirty="0" smtClean="0"/>
              <a:t>Results &amp; </a:t>
            </a:r>
            <a:r>
              <a:rPr lang="en-IN" sz="2800" dirty="0" smtClean="0"/>
              <a:t>Choosing </a:t>
            </a:r>
            <a:r>
              <a:rPr lang="en-IN" sz="2800" dirty="0"/>
              <a:t>‘k’ and Evaluation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366664" y="6504709"/>
            <a:ext cx="259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751609" y="5933681"/>
            <a:ext cx="8672946" cy="456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/>
              <a:t>With simple strategy of going from k equals to </a:t>
            </a:r>
            <a:r>
              <a:rPr lang="en-US" sz="1400" dirty="0" smtClean="0"/>
              <a:t>3</a:t>
            </a:r>
            <a:r>
              <a:rPr lang="en-US" sz="1400" dirty="0"/>
              <a:t>, 4, 5, 6, and 7, empirical evidence helped to choose k=3.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334" y="6390409"/>
            <a:ext cx="417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Swagat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Ranjan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Behera</a:t>
            </a:r>
            <a:endParaRPr lang="en-US" sz="11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09" y="1104990"/>
            <a:ext cx="2771467" cy="2143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059" y="1104990"/>
            <a:ext cx="2780046" cy="2143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3088" y="1870363"/>
            <a:ext cx="2655400" cy="20475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609" y="3464887"/>
            <a:ext cx="2771467" cy="21370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8059" y="3464360"/>
            <a:ext cx="2780046" cy="21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3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49135" y="100446"/>
            <a:ext cx="6347714" cy="678873"/>
          </a:xfrm>
        </p:spPr>
        <p:txBody>
          <a:bodyPr>
            <a:noAutofit/>
          </a:bodyPr>
          <a:lstStyle/>
          <a:p>
            <a:r>
              <a:rPr lang="en-IN" sz="2800" dirty="0" smtClean="0"/>
              <a:t>Results </a:t>
            </a:r>
            <a:r>
              <a:rPr lang="en-IN" sz="2800" dirty="0"/>
              <a:t>– What each cluster is saying about </a:t>
            </a:r>
            <a:r>
              <a:rPr lang="en-IN" sz="2800" dirty="0" smtClean="0"/>
              <a:t>Clusters?</a:t>
            </a:r>
            <a:endParaRPr lang="en-US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998" y="1059876"/>
            <a:ext cx="7789720" cy="5752610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1600" dirty="0"/>
              <a:t>First Cluster </a:t>
            </a:r>
            <a:r>
              <a:rPr lang="en-IN" sz="1600" dirty="0" smtClean="0"/>
              <a:t>(“Promising”) </a:t>
            </a:r>
            <a:r>
              <a:rPr lang="en-IN" sz="1600" dirty="0"/>
              <a:t>–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1400" dirty="0" smtClean="0"/>
              <a:t>First Cluster has 69.6% of total customers with sales percent of 46% and 18% of frequent visits.</a:t>
            </a:r>
            <a:endParaRPr lang="en-IN" sz="1400" dirty="0"/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1600" dirty="0" smtClean="0"/>
              <a:t>Second </a:t>
            </a:r>
            <a:r>
              <a:rPr lang="en-IN" sz="1600" dirty="0"/>
              <a:t>Cluster </a:t>
            </a:r>
            <a:r>
              <a:rPr lang="en-IN" sz="1600" dirty="0" smtClean="0"/>
              <a:t>(“Explorers”)–</a:t>
            </a:r>
            <a:endParaRPr lang="en-IN" sz="1600" dirty="0"/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1400" dirty="0" smtClean="0"/>
              <a:t>Second </a:t>
            </a:r>
            <a:r>
              <a:rPr lang="en-IN" sz="1400" dirty="0"/>
              <a:t>Cluster has </a:t>
            </a:r>
            <a:r>
              <a:rPr lang="en-IN" sz="1400" dirty="0" smtClean="0"/>
              <a:t>16.9 </a:t>
            </a:r>
            <a:r>
              <a:rPr lang="en-IN" sz="1400" dirty="0"/>
              <a:t>of total customers with sales percent of </a:t>
            </a:r>
            <a:r>
              <a:rPr lang="en-IN" sz="1400" dirty="0" smtClean="0"/>
              <a:t>9.5% </a:t>
            </a:r>
            <a:r>
              <a:rPr lang="en-IN" sz="1400" dirty="0"/>
              <a:t>and </a:t>
            </a:r>
            <a:r>
              <a:rPr lang="en-IN" sz="1400" dirty="0" smtClean="0"/>
              <a:t>14% </a:t>
            </a:r>
            <a:r>
              <a:rPr lang="en-IN" sz="1400" dirty="0"/>
              <a:t>of frequent visits</a:t>
            </a:r>
            <a:r>
              <a:rPr lang="en-IN" sz="1400" dirty="0" smtClean="0"/>
              <a:t>.</a:t>
            </a:r>
            <a:endParaRPr lang="en-US" sz="1400" dirty="0"/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1600" dirty="0" smtClean="0"/>
              <a:t>Third </a:t>
            </a:r>
            <a:r>
              <a:rPr lang="en-IN" sz="1600" dirty="0"/>
              <a:t>Cluster </a:t>
            </a:r>
            <a:r>
              <a:rPr lang="en-IN" sz="1600" dirty="0" smtClean="0"/>
              <a:t>(“High Value”)–</a:t>
            </a:r>
            <a:endParaRPr lang="en-IN" sz="1600" dirty="0"/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1400" dirty="0" smtClean="0"/>
              <a:t>Third </a:t>
            </a:r>
            <a:r>
              <a:rPr lang="en-IN" sz="1400" dirty="0"/>
              <a:t>Cluster has </a:t>
            </a:r>
            <a:r>
              <a:rPr lang="en-IN" sz="1400" dirty="0" smtClean="0"/>
              <a:t>13.4 </a:t>
            </a:r>
            <a:r>
              <a:rPr lang="en-IN" sz="1400" dirty="0"/>
              <a:t>of total customers with sales percent of </a:t>
            </a:r>
            <a:r>
              <a:rPr lang="en-IN" sz="1400" dirty="0" smtClean="0"/>
              <a:t>44.5</a:t>
            </a:r>
            <a:r>
              <a:rPr lang="en-IN" sz="1400" dirty="0"/>
              <a:t>% and </a:t>
            </a:r>
            <a:r>
              <a:rPr lang="en-IN" sz="1400" dirty="0" smtClean="0"/>
              <a:t>68% </a:t>
            </a:r>
            <a:r>
              <a:rPr lang="en-IN" sz="1400" dirty="0"/>
              <a:t>of frequent visits</a:t>
            </a:r>
            <a:r>
              <a:rPr lang="en-IN" sz="1400" dirty="0" smtClean="0"/>
              <a:t>.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0366664" y="6504709"/>
            <a:ext cx="259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77334" y="6390409"/>
            <a:ext cx="417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Swagat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Ranjan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Behera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3872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49135" y="100446"/>
            <a:ext cx="6347714" cy="678873"/>
          </a:xfrm>
        </p:spPr>
        <p:txBody>
          <a:bodyPr>
            <a:noAutofit/>
          </a:bodyPr>
          <a:lstStyle/>
          <a:p>
            <a:r>
              <a:rPr lang="en-IN" sz="2800" dirty="0"/>
              <a:t>Conclusions – Insights to Businesses</a:t>
            </a:r>
            <a:endParaRPr lang="en-US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849581" y="696191"/>
            <a:ext cx="7897091" cy="5752610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1600" dirty="0" smtClean="0"/>
              <a:t>Cluster three (“High Value”) is best customer segment for immediate target.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66664" y="6504709"/>
            <a:ext cx="259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77334" y="6390409"/>
            <a:ext cx="417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Swagat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Ranjan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Behera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3630004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8404</TotalTime>
  <Words>696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Lucida Grande</vt:lpstr>
      <vt:lpstr>Trebuchet MS</vt:lpstr>
      <vt:lpstr>Wingdings</vt:lpstr>
      <vt:lpstr>Wingdings 3</vt:lpstr>
      <vt:lpstr>Facet</vt:lpstr>
      <vt:lpstr>Customer Segmentation</vt:lpstr>
      <vt:lpstr>AGENDA</vt:lpstr>
      <vt:lpstr>Customer Segmentation – Introduction &amp; Business Objective</vt:lpstr>
      <vt:lpstr>About Data</vt:lpstr>
      <vt:lpstr>Approach</vt:lpstr>
      <vt:lpstr>SOM (About Model)</vt:lpstr>
      <vt:lpstr>Visualization of the Results &amp; Choosing ‘k’ and Evaluation</vt:lpstr>
      <vt:lpstr>Results – What each cluster is saying about Clusters?</vt:lpstr>
      <vt:lpstr>Conclusions – Insights to Businesses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PMA</dc:creator>
  <cp:lastModifiedBy>PMA</cp:lastModifiedBy>
  <cp:revision>426</cp:revision>
  <dcterms:created xsi:type="dcterms:W3CDTF">2016-09-27T16:39:06Z</dcterms:created>
  <dcterms:modified xsi:type="dcterms:W3CDTF">2018-06-02T17:25:19Z</dcterms:modified>
</cp:coreProperties>
</file>