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jpeg"/><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latin typeface="HP Simplified Hans" panose="020B0500000000000000" charset="-122"/>
                <a:ea typeface="HP Simplified Hans" panose="020B0500000000000000" charset="-122"/>
              </a:rPr>
              <a:t>Inventory management</a:t>
            </a:r>
            <a:br>
              <a:rPr lang="en-US" b="1" dirty="0">
                <a:latin typeface="HP Simplified Hans" panose="020B0500000000000000" charset="-122"/>
                <a:ea typeface="HP Simplified Hans" panose="020B0500000000000000" charset="-122"/>
              </a:rPr>
            </a:br>
            <a:r>
              <a:rPr lang="en-US" sz="2800" b="1" dirty="0">
                <a:latin typeface="HP Simplified Hans" panose="020B0500000000000000" charset="-122"/>
                <a:ea typeface="HP Simplified Hans" panose="020B0500000000000000" charset="-122"/>
              </a:rPr>
              <a:t> Sales Forcasting using ARIMA</a:t>
            </a:r>
            <a:endParaRPr lang="en-US" sz="2800" b="1" dirty="0">
              <a:latin typeface="HP Simplified Hans" panose="020B0500000000000000" charset="-122"/>
              <a:ea typeface="HP Simplified Hans" panose="020B0500000000000000" charset="-122"/>
            </a:endParaRPr>
          </a:p>
        </p:txBody>
      </p:sp>
      <p:sp>
        <p:nvSpPr>
          <p:cNvPr id="3" name="Subtitle 2"/>
          <p:cNvSpPr>
            <a:spLocks noGrp="1"/>
          </p:cNvSpPr>
          <p:nvPr>
            <p:ph type="subTitle" idx="1"/>
          </p:nvPr>
        </p:nvSpPr>
        <p:spPr/>
        <p:txBody>
          <a:bodyPr/>
          <a:lstStyle/>
          <a:p>
            <a:r>
              <a:rPr lang="en-US" sz="2000" b="1"/>
              <a:t>precented by-Swagat Sharma</a:t>
            </a:r>
            <a:endParaRPr 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1600"/>
              <a:t>Now we need to check wheater our data is statianary or not.</a:t>
            </a:r>
            <a:endParaRPr lang="en-US" sz="1600"/>
          </a:p>
          <a:p>
            <a:r>
              <a:rPr lang="en-US" sz="1600"/>
              <a:t>for that we can use Dickey -Fuller test.before that we need to know what is statianarity in the data</a:t>
            </a:r>
            <a:endParaRPr lang="en-US" sz="1600"/>
          </a:p>
          <a:p>
            <a:r>
              <a:rPr lang="en-US" sz="1600" b="1"/>
              <a:t>What is SEASONALITY?</a:t>
            </a:r>
            <a:endParaRPr lang="en-US" sz="1600"/>
          </a:p>
          <a:p>
            <a:pPr marL="0" indent="0">
              <a:buNone/>
            </a:pPr>
            <a:r>
              <a:rPr lang="en-US" sz="1600"/>
              <a:t>      Predictable pattern that recurs or repeats over    regular intervals. Seasonality is often observed within a year or less.</a:t>
            </a:r>
            <a:endParaRPr lang="en-US" sz="1600"/>
          </a:p>
          <a:p>
            <a:pPr marL="0" indent="0">
              <a:buNone/>
            </a:pPr>
            <a:r>
              <a:rPr lang="en-US" sz="1800" b="1"/>
              <a:t>Components of a Time Series:</a:t>
            </a:r>
            <a:endParaRPr lang="en-US" sz="1800" b="1"/>
          </a:p>
          <a:p>
            <a:r>
              <a:rPr lang="en-US" sz="1600"/>
              <a:t>Trend</a:t>
            </a:r>
            <a:endParaRPr lang="en-US" sz="1600"/>
          </a:p>
          <a:p>
            <a:r>
              <a:rPr lang="en-US" sz="1600"/>
              <a:t>Seasonality</a:t>
            </a:r>
            <a:endParaRPr lang="en-US" sz="1600"/>
          </a:p>
          <a:p>
            <a:pPr marL="0" indent="0">
              <a:buNone/>
            </a:pPr>
            <a:r>
              <a:rPr lang="en-US" sz="1600"/>
              <a:t>   </a:t>
            </a:r>
            <a:endParaRPr lang="en-US" sz="1600"/>
          </a:p>
          <a:p>
            <a:r>
              <a:rPr lang="en-US" sz="1600"/>
              <a:t>As our  </a:t>
            </a:r>
            <a:r>
              <a:rPr lang="en-US" sz="1600" b="1"/>
              <a:t> P value </a:t>
            </a:r>
            <a:r>
              <a:rPr lang="en-US" sz="1600"/>
              <a:t>is greater than 0.05 so the data is </a:t>
            </a:r>
            <a:endParaRPr lang="en-US" sz="1600"/>
          </a:p>
          <a:p>
            <a:pPr marL="0" indent="0">
              <a:buNone/>
            </a:pPr>
            <a:r>
              <a:rPr lang="en-US" sz="1600" b="1"/>
              <a:t>non_stationary</a:t>
            </a:r>
            <a:endParaRPr lang="en-US" sz="1600" b="1"/>
          </a:p>
        </p:txBody>
      </p:sp>
      <p:pic>
        <p:nvPicPr>
          <p:cNvPr id="5" name="Content Placeholder 4" descr="sales 4"/>
          <p:cNvPicPr>
            <a:picLocks noChangeAspect="1"/>
          </p:cNvPicPr>
          <p:nvPr>
            <p:ph sz="half" idx="2"/>
          </p:nvPr>
        </p:nvPicPr>
        <p:blipFill>
          <a:blip r:embed="rId1"/>
          <a:stretch>
            <a:fillRect/>
          </a:stretch>
        </p:blipFill>
        <p:spPr>
          <a:xfrm>
            <a:off x="6197600" y="1548130"/>
            <a:ext cx="5384800" cy="448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a:xfrm>
            <a:off x="609600" y="1174750"/>
            <a:ext cx="5384800" cy="5233670"/>
          </a:xfrm>
        </p:spPr>
        <p:txBody>
          <a:bodyPr/>
          <a:p>
            <a:r>
              <a:rPr lang="en-US" sz="1600" b="1">
                <a:sym typeface="+mn-ea"/>
              </a:rPr>
              <a:t>What is a TREND in time series?</a:t>
            </a:r>
            <a:endParaRPr lang="en-US" sz="1600" b="1"/>
          </a:p>
          <a:p>
            <a:r>
              <a:rPr lang="en-US" sz="1600">
                <a:sym typeface="+mn-ea"/>
              </a:rPr>
              <a:t>Trend is a pattern in data that shows the movement of a series to relatively higher or lower values over a long period of time.</a:t>
            </a:r>
            <a:endParaRPr lang="en-US" sz="1600"/>
          </a:p>
          <a:p>
            <a:endParaRPr lang="en-US" sz="1600"/>
          </a:p>
          <a:p>
            <a:r>
              <a:rPr lang="en-US" sz="1600">
                <a:sym typeface="+mn-ea"/>
              </a:rPr>
              <a:t>Trend usually happens for some time and then disappears, it does not repeat. For example, some new kaggle kernels, it goes trending for a while, and then disappears. There is fairly any chance that it would be trending again.</a:t>
            </a:r>
            <a:endParaRPr lang="en-US" sz="1600"/>
          </a:p>
          <a:p>
            <a:endParaRPr lang="en-US" sz="1600"/>
          </a:p>
          <a:p>
            <a:r>
              <a:rPr lang="en-US" sz="1600">
                <a:sym typeface="+mn-ea"/>
              </a:rPr>
              <a:t>A trend could be :</a:t>
            </a:r>
            <a:endParaRPr lang="en-US" sz="1600"/>
          </a:p>
          <a:p>
            <a:endParaRPr lang="en-US" sz="1600"/>
          </a:p>
          <a:p>
            <a:pPr marL="0" indent="0">
              <a:buNone/>
            </a:pPr>
            <a:r>
              <a:rPr lang="en-US" sz="1600" b="1">
                <a:sym typeface="+mn-ea"/>
              </a:rPr>
              <a:t>UPTREND:</a:t>
            </a:r>
            <a:r>
              <a:rPr lang="en-US" sz="1600">
                <a:sym typeface="+mn-ea"/>
              </a:rPr>
              <a:t> Time Series Analysis shows a general pattern that is upward then it is Uptrend.</a:t>
            </a:r>
            <a:endParaRPr lang="en-US" sz="1600"/>
          </a:p>
          <a:p>
            <a:pPr marL="0" indent="0">
              <a:buNone/>
            </a:pPr>
            <a:r>
              <a:rPr lang="en-US" sz="1600" b="1">
                <a:sym typeface="+mn-ea"/>
              </a:rPr>
              <a:t>DOWNTREND: </a:t>
            </a:r>
            <a:r>
              <a:rPr lang="en-US" sz="1600">
                <a:sym typeface="+mn-ea"/>
              </a:rPr>
              <a:t>Time Series Analysis shows a pattern that is downward then it is Downtrend.</a:t>
            </a:r>
            <a:endParaRPr lang="en-US" sz="1600"/>
          </a:p>
          <a:p>
            <a:pPr marL="0" indent="0">
              <a:buNone/>
            </a:pPr>
            <a:r>
              <a:rPr lang="en-US" sz="1600" b="1">
                <a:sym typeface="+mn-ea"/>
              </a:rPr>
              <a:t>HORIZONTAL TREND:</a:t>
            </a:r>
            <a:r>
              <a:rPr lang="en-US" sz="1600">
                <a:sym typeface="+mn-ea"/>
              </a:rPr>
              <a:t> If no pattern observed then it is called a Horizontal or stationary trend.</a:t>
            </a:r>
            <a:endParaRPr lang="en-US" sz="1600"/>
          </a:p>
          <a:p>
            <a:endParaRPr lang="en-US" sz="1600"/>
          </a:p>
        </p:txBody>
      </p:sp>
      <p:pic>
        <p:nvPicPr>
          <p:cNvPr id="5" name="Content Placeholder 4" descr="sales 3.1"/>
          <p:cNvPicPr>
            <a:picLocks noChangeAspect="1"/>
          </p:cNvPicPr>
          <p:nvPr>
            <p:ph sz="half" idx="2"/>
          </p:nvPr>
        </p:nvPicPr>
        <p:blipFill>
          <a:blip r:embed="rId1"/>
          <a:stretch>
            <a:fillRect/>
          </a:stretch>
        </p:blipFill>
        <p:spPr>
          <a:xfrm>
            <a:off x="6400165" y="1780540"/>
            <a:ext cx="4978400" cy="3879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1800"/>
              <a:t>as our data looks seasonal so we we need to shift the data for 1 month and 12 months</a:t>
            </a:r>
            <a:endParaRPr lang="en-US" sz="1800"/>
          </a:p>
          <a:p>
            <a:r>
              <a:rPr lang="en-US" sz="1800"/>
              <a:t>then we need to check for the stationarity again</a:t>
            </a:r>
            <a:endParaRPr lang="en-US" sz="1800"/>
          </a:p>
          <a:p>
            <a:r>
              <a:rPr lang="en-US" sz="1800"/>
              <a:t>after doing the dickey_fuller test we can conclude taht the data is statianary now we can proceed to doing the forcasting</a:t>
            </a:r>
            <a:endParaRPr lang="en-US" sz="1800"/>
          </a:p>
        </p:txBody>
      </p:sp>
      <p:pic>
        <p:nvPicPr>
          <p:cNvPr id="5" name="Content Placeholder 4" descr="sales4.1"/>
          <p:cNvPicPr>
            <a:picLocks noChangeAspect="1"/>
          </p:cNvPicPr>
          <p:nvPr>
            <p:ph sz="half" idx="2"/>
          </p:nvPr>
        </p:nvPicPr>
        <p:blipFill>
          <a:blip r:embed="rId1"/>
          <a:stretch>
            <a:fillRect/>
          </a:stretch>
        </p:blipFill>
        <p:spPr>
          <a:xfrm>
            <a:off x="6197600" y="1174750"/>
            <a:ext cx="5384800" cy="4838065"/>
          </a:xfrm>
          <a:prstGeom prst="rect">
            <a:avLst/>
          </a:prstGeom>
        </p:spPr>
      </p:pic>
      <p:pic>
        <p:nvPicPr>
          <p:cNvPr id="6" name="Picture 5" descr="4.2"/>
          <p:cNvPicPr>
            <a:picLocks noChangeAspect="1"/>
          </p:cNvPicPr>
          <p:nvPr/>
        </p:nvPicPr>
        <p:blipFill>
          <a:blip r:embed="rId2"/>
          <a:stretch>
            <a:fillRect/>
          </a:stretch>
        </p:blipFill>
        <p:spPr>
          <a:xfrm>
            <a:off x="880745" y="4416425"/>
            <a:ext cx="4711700" cy="1711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p:txBody>
          <a:bodyPr/>
          <a:p>
            <a:endParaRPr lang="en-US"/>
          </a:p>
        </p:txBody>
      </p:sp>
      <p:sp>
        <p:nvSpPr>
          <p:cNvPr id="6" name="Content Placeholder 5"/>
          <p:cNvSpPr>
            <a:spLocks noGrp="1"/>
          </p:cNvSpPr>
          <p:nvPr>
            <p:ph sz="half" idx="1"/>
          </p:nvPr>
        </p:nvSpPr>
        <p:spPr/>
        <p:txBody>
          <a:bodyPr/>
          <a:p>
            <a:r>
              <a:rPr lang="en-US" sz="1800"/>
              <a:t>after plotting the Seasonal First Difference</a:t>
            </a:r>
            <a:endParaRPr lang="en-US" sz="1800"/>
          </a:p>
        </p:txBody>
      </p:sp>
      <p:pic>
        <p:nvPicPr>
          <p:cNvPr id="7" name="Content Placeholder 6" descr="4.3"/>
          <p:cNvPicPr>
            <a:picLocks noChangeAspect="1"/>
          </p:cNvPicPr>
          <p:nvPr>
            <p:ph sz="half" idx="2"/>
          </p:nvPr>
        </p:nvPicPr>
        <p:blipFill>
          <a:blip r:embed="rId1"/>
          <a:stretch>
            <a:fillRect/>
          </a:stretch>
        </p:blipFill>
        <p:spPr>
          <a:xfrm>
            <a:off x="739140" y="1619885"/>
            <a:ext cx="10227945" cy="48412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Model Evaluation</a:t>
            </a:r>
            <a:br>
              <a:rPr lang="en-US"/>
            </a:br>
            <a:endParaRPr lang="en-US"/>
          </a:p>
        </p:txBody>
      </p:sp>
      <p:sp>
        <p:nvSpPr>
          <p:cNvPr id="6" name="Content Placeholder 5"/>
          <p:cNvSpPr>
            <a:spLocks noGrp="1"/>
          </p:cNvSpPr>
          <p:nvPr>
            <p:ph idx="1"/>
          </p:nvPr>
        </p:nvSpPr>
        <p:spPr/>
        <p:txBody>
          <a:bodyPr/>
          <a:p>
            <a:r>
              <a:rPr lang="en-US" sz="1800">
                <a:sym typeface="+mn-ea"/>
              </a:rPr>
              <a:t>I</a:t>
            </a:r>
            <a:r>
              <a:rPr lang="en-US" sz="1800"/>
              <a:t>dentification of an AR model is often best done with the PACF.</a:t>
            </a:r>
            <a:endParaRPr lang="en-US" sz="1800"/>
          </a:p>
          <a:p>
            <a:r>
              <a:rPr lang="en-US" sz="1800"/>
              <a:t>For an AR model, the theoretical PACF “shuts off” past the order of the model. The phrase “shuts off” means that in theory the partial autocorrelations are equal to 0 beyond that point. Put another way, the number of non-zero partial autocorrelations gives the order of the AR model. By the “order of the model” we mean the most extreme lag of x that is used as a predictor.</a:t>
            </a:r>
            <a:endParaRPr lang="en-US" sz="1800"/>
          </a:p>
          <a:p>
            <a:r>
              <a:rPr lang="en-US" sz="1800"/>
              <a:t>Identification of an MA model is often best done with the ACF rather than the PACF.</a:t>
            </a:r>
            <a:endParaRPr lang="en-US" sz="1800"/>
          </a:p>
          <a:p>
            <a:endParaRPr lang="en-US" sz="1800"/>
          </a:p>
          <a:p>
            <a:r>
              <a:rPr lang="en-US" sz="1800"/>
              <a:t>For an MA model, the theoretical PACF does not shut off, but instead tapers toward 0 in some manner. A clearer pattern for an MA model is in the ACF. The ACF will have non-zero autocorrelations only at lags involved in the model.</a:t>
            </a:r>
            <a:endParaRPr lang="en-US" sz="1800"/>
          </a:p>
          <a:p>
            <a:endParaRPr lang="en-US" sz="1800"/>
          </a:p>
          <a:p>
            <a:r>
              <a:rPr lang="en-US" sz="1800"/>
              <a:t>p,d,q p AR model lags d differencing q MA lags</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7" name="Content Placeholder 6" descr="5.1"/>
          <p:cNvPicPr>
            <a:picLocks noChangeAspect="1"/>
          </p:cNvPicPr>
          <p:nvPr>
            <p:ph sz="half" idx="1"/>
          </p:nvPr>
        </p:nvPicPr>
        <p:blipFill>
          <a:blip r:embed="rId1"/>
          <a:stretch>
            <a:fillRect/>
          </a:stretch>
        </p:blipFill>
        <p:spPr>
          <a:xfrm>
            <a:off x="609600" y="1721485"/>
            <a:ext cx="5384800" cy="4246880"/>
          </a:xfrm>
          <a:prstGeom prst="rect">
            <a:avLst/>
          </a:prstGeom>
        </p:spPr>
      </p:pic>
      <p:pic>
        <p:nvPicPr>
          <p:cNvPr id="8" name="Content Placeholder 7" descr="5.2"/>
          <p:cNvPicPr>
            <a:picLocks noChangeAspect="1"/>
          </p:cNvPicPr>
          <p:nvPr>
            <p:ph sz="half" idx="2"/>
          </p:nvPr>
        </p:nvPicPr>
        <p:blipFill>
          <a:blip r:embed="rId2"/>
          <a:stretch>
            <a:fillRect/>
          </a:stretch>
        </p:blipFill>
        <p:spPr>
          <a:xfrm>
            <a:off x="6197600" y="2014220"/>
            <a:ext cx="5384800" cy="39541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1800"/>
              <a:t>#For non-seasonal data</a:t>
            </a:r>
            <a:endParaRPr lang="en-US" sz="1800"/>
          </a:p>
          <a:p>
            <a:r>
              <a:rPr lang="en-US" sz="1800"/>
              <a:t>p=1, d=1, q=0 or 1</a:t>
            </a:r>
            <a:endParaRPr lang="en-US" sz="1800"/>
          </a:p>
          <a:p>
            <a:r>
              <a:rPr lang="en-US" sz="1800"/>
              <a:t>d = 1 beacause only one thime we shifted the seasonal diffrence</a:t>
            </a:r>
            <a:endParaRPr lang="en-US" sz="1800"/>
          </a:p>
          <a:p>
            <a:r>
              <a:rPr lang="en-US" sz="1800"/>
              <a:t>from statsmodels.tsa.arima_model import ARIMA</a:t>
            </a:r>
            <a:endParaRPr lang="en-US" sz="1800"/>
          </a:p>
          <a:p>
            <a:r>
              <a:rPr lang="en-US" sz="1800"/>
              <a:t>As it is  seasonal our mmodel doesnot perform well</a:t>
            </a:r>
            <a:endParaRPr lang="en-US" sz="1800"/>
          </a:p>
          <a:p>
            <a:r>
              <a:rPr lang="en-US" sz="1800"/>
              <a:t>ARIMA is an acronym that stands for AutoRegressive Integrated Moving Average. It is a class of model that captures a suite of different standard temporal structures in time series data.</a:t>
            </a:r>
            <a:endParaRPr lang="en-US" sz="1800"/>
          </a:p>
        </p:txBody>
      </p:sp>
      <p:pic>
        <p:nvPicPr>
          <p:cNvPr id="5" name="Content Placeholder 4" descr="5.4"/>
          <p:cNvPicPr>
            <a:picLocks noChangeAspect="1"/>
          </p:cNvPicPr>
          <p:nvPr>
            <p:ph sz="half" idx="2"/>
          </p:nvPr>
        </p:nvPicPr>
        <p:blipFill>
          <a:blip r:embed="rId1"/>
          <a:stretch>
            <a:fillRect/>
          </a:stretch>
        </p:blipFill>
        <p:spPr>
          <a:xfrm>
            <a:off x="6197600" y="1687830"/>
            <a:ext cx="5384800" cy="38842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selection</a:t>
            </a:r>
            <a:endParaRPr lang="en-US"/>
          </a:p>
        </p:txBody>
      </p:sp>
      <p:sp>
        <p:nvSpPr>
          <p:cNvPr id="3" name="Content Placeholder 2"/>
          <p:cNvSpPr>
            <a:spLocks noGrp="1"/>
          </p:cNvSpPr>
          <p:nvPr>
            <p:ph sz="half" idx="1"/>
          </p:nvPr>
        </p:nvSpPr>
        <p:spPr/>
        <p:txBody>
          <a:bodyPr/>
          <a:p>
            <a:r>
              <a:rPr lang="en-US" sz="1800"/>
              <a:t>now we need to use SARIMAX</a:t>
            </a:r>
            <a:endParaRPr lang="en-US" sz="1800"/>
          </a:p>
          <a:p>
            <a:r>
              <a:rPr lang="en-US" sz="1800"/>
              <a:t>As our data is a seasonal one we need to use </a:t>
            </a:r>
            <a:endParaRPr lang="en-US" sz="1800"/>
          </a:p>
          <a:p>
            <a:pPr marL="0" indent="0">
              <a:buNone/>
            </a:pPr>
            <a:r>
              <a:rPr lang="en-US" sz="1800"/>
              <a:t> SARIMAX</a:t>
            </a:r>
            <a:endParaRPr lang="en-US" sz="1800"/>
          </a:p>
          <a:p>
            <a:r>
              <a:rPr lang="en-US" sz="1800"/>
              <a:t>Seasonal Auto-Regressive Integrated Moving Average with eXogenous factors, or SARIMAX, is an extension of the ARIMA class of models. Intuitively, ARIMA models compose 2 parts: the autoregressive term (AR) and the moving-average term (MA). The former views the value at one time just as a weighted sum of past values.</a:t>
            </a:r>
            <a:endParaRPr lang="en-US" sz="1800"/>
          </a:p>
        </p:txBody>
      </p:sp>
      <p:sp>
        <p:nvSpPr>
          <p:cNvPr id="4" name="Content Placeholder 3"/>
          <p:cNvSpPr>
            <a:spLocks noGrp="1"/>
          </p:cNvSpPr>
          <p:nvPr>
            <p:ph sz="half" idx="2"/>
          </p:nvPr>
        </p:nvSpPr>
        <p:spPr/>
        <p:txBody>
          <a:bodyPr/>
          <a:p>
            <a:r>
              <a:rPr lang="en-US" sz="1600"/>
              <a:t>as we cam see out model is performing well and the forcasted values are similar to the actual values</a:t>
            </a:r>
            <a:endParaRPr lang="en-US" sz="1600"/>
          </a:p>
        </p:txBody>
      </p:sp>
      <p:pic>
        <p:nvPicPr>
          <p:cNvPr id="5" name="Picture 4" descr="5.5"/>
          <p:cNvPicPr>
            <a:picLocks noChangeAspect="1"/>
          </p:cNvPicPr>
          <p:nvPr/>
        </p:nvPicPr>
        <p:blipFill>
          <a:blip r:embed="rId1"/>
          <a:stretch>
            <a:fillRect/>
          </a:stretch>
        </p:blipFill>
        <p:spPr>
          <a:xfrm>
            <a:off x="6379845" y="1909445"/>
            <a:ext cx="5693410" cy="4445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r>
              <a:rPr lang="en-US" sz="1800"/>
              <a:t>Now what we will do is we will make a data set for the future preditiction</a:t>
            </a:r>
            <a:endParaRPr lang="en-US" sz="1800"/>
          </a:p>
          <a:p>
            <a:r>
              <a:rPr lang="en-US" sz="1800"/>
              <a:t>and  make the prediction for upcoming 2 years</a:t>
            </a:r>
            <a:endParaRPr lang="en-US" sz="1800"/>
          </a:p>
          <a:p>
            <a:r>
              <a:rPr lang="en-US" sz="1800"/>
              <a:t>As we can see the forcasted data is coming similar to the actual data </a:t>
            </a:r>
            <a:endParaRPr lang="en-US" sz="1800"/>
          </a:p>
        </p:txBody>
      </p:sp>
      <p:pic>
        <p:nvPicPr>
          <p:cNvPr id="5" name="Content Placeholder 4" descr="5.6"/>
          <p:cNvPicPr>
            <a:picLocks noChangeAspect="1"/>
          </p:cNvPicPr>
          <p:nvPr>
            <p:ph sz="half" idx="2"/>
          </p:nvPr>
        </p:nvPicPr>
        <p:blipFill>
          <a:blip r:embed="rId1"/>
          <a:stretch>
            <a:fillRect/>
          </a:stretch>
        </p:blipFill>
        <p:spPr>
          <a:xfrm>
            <a:off x="6197600" y="1379855"/>
            <a:ext cx="5384800" cy="47485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90500"/>
            <a:ext cx="10972800" cy="723265"/>
          </a:xfrm>
        </p:spPr>
        <p:txBody>
          <a:bodyPr/>
          <a:p>
            <a:r>
              <a:rPr lang="en-US">
                <a:sym typeface="+mn-ea"/>
              </a:rPr>
              <a:t>Implementation</a:t>
            </a:r>
            <a:br>
              <a:rPr lang="en-US"/>
            </a:br>
            <a:endParaRPr lang="en-US"/>
          </a:p>
        </p:txBody>
      </p:sp>
      <p:sp>
        <p:nvSpPr>
          <p:cNvPr id="6" name="Content Placeholder 5"/>
          <p:cNvSpPr>
            <a:spLocks noGrp="1"/>
          </p:cNvSpPr>
          <p:nvPr>
            <p:ph idx="1"/>
          </p:nvPr>
        </p:nvSpPr>
        <p:spPr/>
        <p:txBody>
          <a:bodyPr/>
          <a:p>
            <a:pPr marL="514350" indent="-514350">
              <a:buAutoNum type="arabicPeriod"/>
            </a:pPr>
            <a:r>
              <a:rPr lang="en-US"/>
              <a:t>eCommerce company </a:t>
            </a:r>
            <a:endParaRPr lang="en-US"/>
          </a:p>
          <a:p>
            <a:pPr marL="514350" indent="-514350">
              <a:buAutoNum type="arabicPeriod"/>
            </a:pPr>
            <a:r>
              <a:rPr lang="en-US"/>
              <a:t>Retail store</a:t>
            </a:r>
            <a:endParaRPr lang="en-US"/>
          </a:p>
          <a:p>
            <a:pPr marL="514350" indent="-514350">
              <a:buAutoNum type="arabicPeriod"/>
            </a:pPr>
            <a:r>
              <a:rPr lang="en-US"/>
              <a:t>supermarket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HP Simplified Hans" panose="020B0500000000000000" charset="-122"/>
                <a:ea typeface="HP Simplified Hans" panose="020B0500000000000000" charset="-122"/>
              </a:rPr>
              <a:t>Topics to be covered</a:t>
            </a:r>
            <a:endParaRPr lang="en-US" u="sng">
              <a:latin typeface="HP Simplified Hans" panose="020B0500000000000000" charset="-122"/>
              <a:ea typeface="HP Simplified Hans" panose="020B0500000000000000" charset="-122"/>
            </a:endParaRPr>
          </a:p>
        </p:txBody>
      </p:sp>
      <p:sp>
        <p:nvSpPr>
          <p:cNvPr id="3" name="Content Placeholder 2"/>
          <p:cNvSpPr>
            <a:spLocks noGrp="1"/>
          </p:cNvSpPr>
          <p:nvPr>
            <p:ph idx="1"/>
          </p:nvPr>
        </p:nvSpPr>
        <p:spPr/>
        <p:txBody>
          <a:bodyPr/>
          <a:p>
            <a:pPr marL="0" indent="0">
              <a:buNone/>
            </a:pPr>
            <a:r>
              <a:rPr lang="en-US"/>
              <a:t>1- Domain</a:t>
            </a:r>
            <a:endParaRPr lang="en-US"/>
          </a:p>
          <a:p>
            <a:pPr marL="0" indent="0">
              <a:buNone/>
            </a:pPr>
            <a:r>
              <a:rPr lang="en-US"/>
              <a:t>2- Problem Statement</a:t>
            </a:r>
            <a:endParaRPr lang="en-US"/>
          </a:p>
          <a:p>
            <a:pPr marL="0" indent="0">
              <a:buNone/>
            </a:pPr>
            <a:r>
              <a:rPr lang="en-US"/>
              <a:t>3-Data collection</a:t>
            </a:r>
            <a:endParaRPr lang="en-US"/>
          </a:p>
          <a:p>
            <a:pPr marL="0" indent="0">
              <a:buNone/>
            </a:pPr>
            <a:r>
              <a:rPr lang="en-US"/>
              <a:t>4-Data processing</a:t>
            </a:r>
            <a:endParaRPr lang="en-US"/>
          </a:p>
          <a:p>
            <a:pPr marL="0" indent="0">
              <a:buNone/>
            </a:pPr>
            <a:r>
              <a:rPr lang="en-US"/>
              <a:t>5-Model Evaluation</a:t>
            </a:r>
            <a:endParaRPr lang="en-US"/>
          </a:p>
          <a:p>
            <a:pPr marL="0" indent="0">
              <a:buNone/>
            </a:pPr>
            <a:r>
              <a:rPr lang="en-US"/>
              <a:t>7-Summary</a:t>
            </a:r>
            <a:endParaRPr lang="en-US"/>
          </a:p>
          <a:p>
            <a:pPr marL="0" indent="0">
              <a:buNone/>
            </a:pPr>
            <a:r>
              <a:rPr lang="en-US"/>
              <a:t>8-Implementation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noChangeArrowheads="1"/>
          </p:cNvSpPr>
          <p:nvPr>
            <p:ph type="ctrTitle"/>
          </p:nvPr>
        </p:nvSpPr>
        <p:spPr/>
        <p:txBody>
          <a:bodyPr/>
          <a:p>
            <a:r>
              <a:rPr lang="en-US" sz="4800">
                <a:latin typeface="HP Simplified Hans" panose="020B0500000000000000" charset="-122"/>
                <a:ea typeface="HP Simplified Hans" panose="020B0500000000000000" charset="-122"/>
              </a:rPr>
              <a:t>Thank you</a:t>
            </a:r>
            <a:endParaRPr lang="en-US" sz="4800">
              <a:latin typeface="HP Simplified Hans" panose="020B0500000000000000" charset="-122"/>
              <a:ea typeface="HP Simplified Hans" panose="020B0500000000000000" charset="-122"/>
            </a:endParaRPr>
          </a:p>
        </p:txBody>
      </p:sp>
      <p:sp>
        <p:nvSpPr>
          <p:cNvPr id="6" name="Subtitle 5"/>
          <p:cNvSpPr>
            <a:spLocks noGrp="1" noChangeArrowheads="1"/>
          </p:cNvSpPr>
          <p:nvPr>
            <p:ph type="subTitle"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HP Simplified Hans" panose="020B0500000000000000" charset="-122"/>
                <a:ea typeface="HP Simplified Hans" panose="020B0500000000000000" charset="-122"/>
              </a:rPr>
              <a:t>Domain</a:t>
            </a:r>
            <a:endParaRPr lang="en-US" b="1" u="sng">
              <a:latin typeface="HP Simplified Hans" panose="020B0500000000000000" charset="-122"/>
              <a:ea typeface="HP Simplified Hans" panose="020B0500000000000000" charset="-122"/>
            </a:endParaRPr>
          </a:p>
        </p:txBody>
      </p:sp>
      <p:sp>
        <p:nvSpPr>
          <p:cNvPr id="3" name="Content Placeholder 2"/>
          <p:cNvSpPr>
            <a:spLocks noGrp="1"/>
          </p:cNvSpPr>
          <p:nvPr>
            <p:ph idx="1"/>
          </p:nvPr>
        </p:nvSpPr>
        <p:spPr>
          <a:xfrm>
            <a:off x="609600" y="1174750"/>
            <a:ext cx="10972800" cy="5538470"/>
          </a:xfrm>
        </p:spPr>
        <p:txBody>
          <a:bodyPr/>
          <a:p>
            <a:pPr marL="0" indent="0">
              <a:buNone/>
            </a:pPr>
            <a:r>
              <a:rPr lang="en-US" sz="2400" b="1" u="sng"/>
              <a:t>what is forcasting</a:t>
            </a:r>
            <a:endParaRPr lang="en-US" sz="2400" b="1" u="sng"/>
          </a:p>
          <a:p>
            <a:pPr marL="0" indent="0">
              <a:buNone/>
            </a:pPr>
            <a:r>
              <a:rPr lang="en-US" sz="1800"/>
              <a:t>Forecasting is the process of projecting past sales demand into the future. Implementing a forecasting system enables you to assess current market trends and sales quickly so that you can make informed decisions about the operations. We can use forecasts to make planning decisions about Customer orders</a:t>
            </a:r>
            <a:endParaRPr lang="en-US" sz="1800"/>
          </a:p>
          <a:p>
            <a:pPr marL="0" indent="0">
              <a:buNone/>
            </a:pPr>
            <a:r>
              <a:rPr lang="en-US" sz="2400" b="1" u="sng">
                <a:sym typeface="+mn-ea"/>
              </a:rPr>
              <a:t>Need  for  forcasting</a:t>
            </a:r>
            <a:endParaRPr lang="en-US" sz="2400" b="1" u="sng">
              <a:sym typeface="+mn-ea"/>
            </a:endParaRPr>
          </a:p>
          <a:p>
            <a:r>
              <a:rPr lang="en-US" sz="1800"/>
              <a:t>A forecast can play a major role in driving company success or failure. At the base level, an accurate forecast keeps prices low by optimizing a business operation - cash flow, production, staff, and financial management. ... It also helps increase knowledge of the market for businesses.</a:t>
            </a:r>
            <a:endParaRPr lang="en-US" sz="1800"/>
          </a:p>
          <a:p>
            <a:r>
              <a:rPr lang="en-US" sz="1800"/>
              <a:t>For a business to operate efficiently, it needs some idea of what the future will look like. A forecast provides this look as a foundation upon which to plan. Every functional group within a business benefits from a forecast.</a:t>
            </a:r>
            <a:endParaRPr lang="en-US" sz="1800"/>
          </a:p>
          <a:p>
            <a:r>
              <a:rPr lang="en-US" sz="1800"/>
              <a:t>For sales people, forecast numbers influence how the sales function is managed. Forecasts also help to understand customer engagement and therefore shape marketing efforts. Since forecasts estimate an expected sales volume over a specified period of time, salespeople can use them to set their activity goals, and subsequent adjustments can be made to reach sales goals. Marketers can use forecasts to gauge the effectiveness of their campaigns, decide which markets to enter and exit, and determine the life cycle of their products.</a:t>
            </a:r>
            <a:endParaRPr lang="en-US" sz="1800"/>
          </a:p>
          <a:p>
            <a:pPr marL="0" indent="0">
              <a:buNone/>
            </a:pPr>
            <a:endParaRPr lang="en-US" sz="1800"/>
          </a:p>
          <a:p>
            <a:pPr marL="0" indent="0">
              <a:buNone/>
            </a:pPr>
            <a:endParaRPr lang="en-US" sz="2400" b="1" u="sng"/>
          </a:p>
          <a:p>
            <a:endParaRPr lang="en-US" sz="2000"/>
          </a:p>
          <a:p>
            <a:pPr marL="0" indent="0">
              <a:buNone/>
            </a:pPr>
            <a:r>
              <a:rPr lang="en-US" sz="2000"/>
              <a:t>  </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400" b="1" u="sng">
                <a:sym typeface="+mn-ea"/>
              </a:rPr>
              <a:t>Questions to Ask Before Forecasting </a:t>
            </a:r>
            <a:endParaRPr lang="en-US" sz="2400" b="1" u="sng">
              <a:sym typeface="+mn-ea"/>
            </a:endParaRPr>
          </a:p>
          <a:p>
            <a:pPr marL="0" indent="0">
              <a:buNone/>
            </a:pPr>
            <a:r>
              <a:rPr lang="en-US" sz="1800">
                <a:sym typeface="+mn-ea"/>
              </a:rPr>
              <a:t>Since forecasts attempt to look into the future, certain assumptions need to be made that form the basis of the forecast. The more accurate the assumptions are, the more accurate the forecast, but changing circumstances can dramatically affect a forecast’s accuracy. Businesses need to take the following into account:</a:t>
            </a:r>
            <a:endParaRPr lang="en-US" sz="1800">
              <a:sym typeface="+mn-ea"/>
            </a:endParaRPr>
          </a:p>
          <a:p>
            <a:pPr marL="0" indent="0">
              <a:buNone/>
            </a:pPr>
            <a:endParaRPr lang="en-US" sz="1800">
              <a:sym typeface="+mn-ea"/>
            </a:endParaRPr>
          </a:p>
          <a:p>
            <a:pPr>
              <a:buAutoNum type="arabicPeriod"/>
            </a:pPr>
            <a:r>
              <a:rPr lang="en-US" sz="1800">
                <a:sym typeface="+mn-ea"/>
              </a:rPr>
              <a:t>Changes to the market. How much will the market at large grow? What other competition forces exist that might affect market share?</a:t>
            </a:r>
            <a:endParaRPr lang="en-US" sz="1800">
              <a:sym typeface="+mn-ea"/>
            </a:endParaRPr>
          </a:p>
          <a:p>
            <a:pPr>
              <a:buAutoNum type="arabicPeriod"/>
            </a:pPr>
            <a:r>
              <a:rPr lang="en-US" sz="1800">
                <a:sym typeface="+mn-ea"/>
              </a:rPr>
              <a:t>Customer behavior. Businesses need an idea of how many customers are gained and lost each year, whether there are certain periods of greater sales fluctuation (e.g., seasonality), and the average customer sales, along with their variance.</a:t>
            </a:r>
            <a:endParaRPr lang="en-US" sz="1800">
              <a:sym typeface="+mn-ea"/>
            </a:endParaRPr>
          </a:p>
          <a:p>
            <a:pPr>
              <a:buAutoNum type="arabicPeriod"/>
            </a:pPr>
            <a:r>
              <a:rPr lang="en-US" sz="1800">
                <a:sym typeface="+mn-ea"/>
              </a:rPr>
              <a:t>Resources. Businesses also need to be aware of how much they may be required to grow and the limitations, as well as how much to spend in advertising and what is driving or hurting sales.</a:t>
            </a:r>
            <a:endParaRPr lang="en-US" sz="1800">
              <a:sym typeface="+mn-ea"/>
            </a:endParaRPr>
          </a:p>
          <a:p>
            <a:pPr marL="0" indent="0">
              <a:buNone/>
            </a:pP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u="sng">
                <a:latin typeface="HP Simplified Hans" panose="020B0500000000000000" charset="-122"/>
                <a:ea typeface="HP Simplified Hans" panose="020B0500000000000000" charset="-122"/>
                <a:sym typeface="+mn-ea"/>
              </a:rPr>
              <a:t>Problem Statement</a:t>
            </a:r>
            <a:endParaRPr lang="en-US" b="1" u="sng">
              <a:latin typeface="HP Simplified Hans" panose="020B0500000000000000" charset="-122"/>
              <a:ea typeface="HP Simplified Hans" panose="020B0500000000000000" charset="-122"/>
            </a:endParaRPr>
          </a:p>
        </p:txBody>
      </p:sp>
      <p:sp>
        <p:nvSpPr>
          <p:cNvPr id="3" name="Content Placeholder 2"/>
          <p:cNvSpPr>
            <a:spLocks noGrp="1"/>
          </p:cNvSpPr>
          <p:nvPr>
            <p:ph idx="1"/>
          </p:nvPr>
        </p:nvSpPr>
        <p:spPr/>
        <p:txBody>
          <a:bodyPr/>
          <a:p>
            <a:pPr marL="0" indent="0">
              <a:buNone/>
            </a:pPr>
            <a:r>
              <a:rPr lang="en-US" sz="2400" b="1" u="sng"/>
              <a:t>What is a problem statement</a:t>
            </a:r>
            <a:endParaRPr lang="en-US" sz="2400" b="1" u="sng"/>
          </a:p>
          <a:p>
            <a:r>
              <a:rPr lang="en-US" sz="1800"/>
              <a:t>A problem statement is a concise description of an issue to be addressed or a condition to be improved upon. It identifies the gap between the current (problem) state and desired (goal) state of a process or product.</a:t>
            </a:r>
            <a:endParaRPr lang="en-US" sz="1800"/>
          </a:p>
          <a:p>
            <a:r>
              <a:rPr lang="en-US" sz="1800"/>
              <a:t>Focusing on the facts, the problem statement should be designed .With the help of our problem statement we will build our model.</a:t>
            </a:r>
            <a:endParaRPr lang="en-US" sz="1800"/>
          </a:p>
          <a:p>
            <a:pPr marL="0" indent="0">
              <a:buNone/>
            </a:pPr>
            <a:r>
              <a:rPr lang="en-US" sz="2400" b="1" u="sng">
                <a:sym typeface="+mn-ea"/>
              </a:rPr>
              <a:t>Problem statement used in this model</a:t>
            </a:r>
            <a:endParaRPr lang="en-US" sz="2400" b="1" u="sng">
              <a:sym typeface="+mn-ea"/>
            </a:endParaRPr>
          </a:p>
          <a:p>
            <a:r>
              <a:rPr lang="en-US" sz="1800">
                <a:sym typeface="+mn-ea"/>
              </a:rPr>
              <a:t>In this model our problem statement is :- we have the data for a wine making Company and we need to </a:t>
            </a:r>
            <a:endParaRPr lang="en-US" sz="1800">
              <a:sym typeface="+mn-ea"/>
            </a:endParaRPr>
          </a:p>
          <a:p>
            <a:pPr marL="0" indent="0">
              <a:buNone/>
            </a:pPr>
            <a:r>
              <a:rPr lang="en-US" sz="1800">
                <a:sym typeface="+mn-ea"/>
              </a:rPr>
              <a:t>     forcast the sales data for the upcoming year</a:t>
            </a:r>
            <a:endParaRPr lang="en-US" sz="1800">
              <a:sym typeface="+mn-ea"/>
            </a:endParaRPr>
          </a:p>
          <a:p>
            <a:pPr marL="0" indent="0">
              <a:buNone/>
            </a:pPr>
            <a:r>
              <a:rPr lang="en-US" sz="1800" b="1" u="sng">
                <a:sym typeface="+mn-ea"/>
              </a:rPr>
              <a:t> TASK:-</a:t>
            </a:r>
            <a:endParaRPr lang="en-US" sz="1800" b="1" u="sng">
              <a:sym typeface="+mn-ea"/>
            </a:endParaRPr>
          </a:p>
          <a:p>
            <a:r>
              <a:rPr lang="en-US" sz="1800">
                <a:sym typeface="+mn-ea"/>
              </a:rPr>
              <a:t>We need to do the sales forcast using apporiate model to get the desiariable output</a:t>
            </a:r>
            <a:endParaRPr lang="en-US" sz="1800">
              <a:sym typeface="+mn-ea"/>
            </a:endParaRPr>
          </a:p>
          <a:p>
            <a:pPr marL="0" indent="0">
              <a:buNone/>
            </a:pPr>
            <a:endParaRPr lang="en-US" sz="1800">
              <a:sym typeface="+mn-ea"/>
            </a:endParaRPr>
          </a:p>
          <a:p>
            <a:pPr marL="0" indent="0">
              <a:buNone/>
            </a:pPr>
            <a:endParaRPr lang="en-US" sz="1800"/>
          </a:p>
          <a:p>
            <a:pPr marL="0" indent="0">
              <a:buNone/>
            </a:pP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u="sng">
                <a:latin typeface="HP Simplified Hans" panose="020B0500000000000000" charset="-122"/>
                <a:ea typeface="HP Simplified Hans" panose="020B0500000000000000" charset="-122"/>
                <a:sym typeface="+mn-ea"/>
              </a:rPr>
              <a:t>Data collection</a:t>
            </a:r>
            <a:endParaRPr lang="en-US" u="sng">
              <a:latin typeface="HP Simplified Hans" panose="020B0500000000000000" charset="-122"/>
              <a:ea typeface="HP Simplified Hans" panose="020B0500000000000000" charset="-122"/>
            </a:endParaRPr>
          </a:p>
        </p:txBody>
      </p:sp>
      <p:sp>
        <p:nvSpPr>
          <p:cNvPr id="3" name="Content Placeholder 2"/>
          <p:cNvSpPr>
            <a:spLocks noGrp="1"/>
          </p:cNvSpPr>
          <p:nvPr>
            <p:ph sz="half" idx="1"/>
          </p:nvPr>
        </p:nvSpPr>
        <p:spPr/>
        <p:txBody>
          <a:bodyPr/>
          <a:p>
            <a:r>
              <a:rPr lang="en-US" sz="2000"/>
              <a:t>For this model we collected a data of a wine company who has the data of almost  </a:t>
            </a:r>
            <a:endParaRPr lang="en-US" sz="2000"/>
          </a:p>
          <a:p>
            <a:pPr marL="0" indent="0">
              <a:buNone/>
            </a:pPr>
            <a:r>
              <a:rPr lang="en-US" sz="2000"/>
              <a:t>     two years </a:t>
            </a:r>
            <a:endParaRPr lang="en-US" sz="2000"/>
          </a:p>
          <a:p>
            <a:r>
              <a:rPr lang="en-US" sz="2000"/>
              <a:t>https://www.kaggle.com/galibce003/perrin-freres-monthly-champagne-sales</a:t>
            </a:r>
            <a:endParaRPr lang="en-US" sz="2000"/>
          </a:p>
          <a:p>
            <a:endParaRPr lang="en-US" sz="2000"/>
          </a:p>
          <a:p>
            <a:r>
              <a:rPr lang="en-US" sz="2000"/>
              <a:t>As we can see there are two coloumns in this data 1.months 2.Perrin Freres monthly champagne sales million</a:t>
            </a:r>
            <a:endParaRPr lang="en-US" sz="2000"/>
          </a:p>
          <a:p>
            <a:r>
              <a:rPr lang="en-US" sz="2000"/>
              <a:t>we have the data for almost 2 years ,we need to use apporiate model to get the desirable ouyput from the model </a:t>
            </a:r>
            <a:endParaRPr lang="en-US" sz="2000"/>
          </a:p>
        </p:txBody>
      </p:sp>
      <p:pic>
        <p:nvPicPr>
          <p:cNvPr id="4" name="Content Placeholder 3" descr="sales1"/>
          <p:cNvPicPr>
            <a:picLocks noChangeAspect="1"/>
          </p:cNvPicPr>
          <p:nvPr>
            <p:ph sz="half" idx="2"/>
          </p:nvPr>
        </p:nvPicPr>
        <p:blipFill>
          <a:blip r:embed="rId1"/>
          <a:stretch>
            <a:fillRect/>
          </a:stretch>
        </p:blipFill>
        <p:spPr>
          <a:xfrm>
            <a:off x="6227445" y="721360"/>
            <a:ext cx="5755005" cy="54063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b="1" u="sng">
                <a:latin typeface="HP Simplified Hans" panose="020B0500000000000000" charset="-122"/>
                <a:ea typeface="HP Simplified Hans" panose="020B0500000000000000" charset="-122"/>
                <a:sym typeface="+mn-ea"/>
              </a:rPr>
              <a:t>Data processing</a:t>
            </a:r>
            <a:br>
              <a:rPr lang="en-US"/>
            </a:br>
            <a:endParaRPr lang="en-US"/>
          </a:p>
        </p:txBody>
      </p:sp>
      <p:pic>
        <p:nvPicPr>
          <p:cNvPr id="7" name="Content Placeholder 6" descr="sales1.1"/>
          <p:cNvPicPr>
            <a:picLocks noChangeAspect="1"/>
          </p:cNvPicPr>
          <p:nvPr>
            <p:ph idx="1"/>
          </p:nvPr>
        </p:nvPicPr>
        <p:blipFill>
          <a:blip r:embed="rId1"/>
          <a:stretch>
            <a:fillRect/>
          </a:stretch>
        </p:blipFill>
        <p:spPr>
          <a:xfrm>
            <a:off x="361315" y="773430"/>
            <a:ext cx="10972800" cy="45256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sp>
        <p:nvSpPr>
          <p:cNvPr id="5" name="Content Placeholder 4"/>
          <p:cNvSpPr>
            <a:spLocks noGrp="1"/>
          </p:cNvSpPr>
          <p:nvPr>
            <p:ph sz="half" idx="1"/>
          </p:nvPr>
        </p:nvSpPr>
        <p:spPr/>
        <p:txBody>
          <a:bodyPr/>
          <a:p>
            <a:r>
              <a:rPr lang="en-US" sz="2400"/>
              <a:t>In the previous slide we describe the data and found out that there are some NAN values present.</a:t>
            </a:r>
            <a:endParaRPr lang="en-US" sz="2400"/>
          </a:p>
          <a:p>
            <a:r>
              <a:rPr lang="en-US" sz="2400"/>
              <a:t> we converted the monts colomn to date time to make the data more manageble</a:t>
            </a:r>
            <a:endParaRPr lang="en-US" sz="2400"/>
          </a:p>
          <a:p>
            <a:r>
              <a:rPr lang="en-US" sz="2400"/>
              <a:t>We need to drop those valuse to make the data processiable</a:t>
            </a:r>
            <a:endParaRPr lang="en-US" sz="2400"/>
          </a:p>
          <a:p>
            <a:r>
              <a:rPr lang="en-US" sz="2400"/>
              <a:t>It is not recomnded to drop the values but as the sample size of the data is big it is managable to drop the NAN valuse</a:t>
            </a:r>
            <a:endParaRPr lang="en-US" sz="2400"/>
          </a:p>
        </p:txBody>
      </p:sp>
      <p:pic>
        <p:nvPicPr>
          <p:cNvPr id="7" name="Content Placeholder 6" descr="sales 2"/>
          <p:cNvPicPr>
            <a:picLocks noChangeAspect="1"/>
          </p:cNvPicPr>
          <p:nvPr>
            <p:ph sz="half" idx="2"/>
          </p:nvPr>
        </p:nvPicPr>
        <p:blipFill>
          <a:blip r:embed="rId1"/>
          <a:stretch>
            <a:fillRect/>
          </a:stretch>
        </p:blipFill>
        <p:spPr>
          <a:xfrm>
            <a:off x="6231255" y="666750"/>
            <a:ext cx="4939030" cy="2955925"/>
          </a:xfrm>
          <a:prstGeom prst="rect">
            <a:avLst/>
          </a:prstGeom>
        </p:spPr>
      </p:pic>
      <p:pic>
        <p:nvPicPr>
          <p:cNvPr id="8" name="Picture 7" descr="sales2.1"/>
          <p:cNvPicPr>
            <a:picLocks noChangeAspect="1"/>
          </p:cNvPicPr>
          <p:nvPr/>
        </p:nvPicPr>
        <p:blipFill>
          <a:blip r:embed="rId2"/>
          <a:stretch>
            <a:fillRect/>
          </a:stretch>
        </p:blipFill>
        <p:spPr>
          <a:xfrm>
            <a:off x="6296025" y="3794760"/>
            <a:ext cx="5457825" cy="2849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pic>
        <p:nvPicPr>
          <p:cNvPr id="9" name="Content Placeholder 8" descr="sales 3(index)"/>
          <p:cNvPicPr>
            <a:picLocks noChangeAspect="1"/>
          </p:cNvPicPr>
          <p:nvPr>
            <p:ph sz="half" idx="1"/>
          </p:nvPr>
        </p:nvPicPr>
        <p:blipFill>
          <a:blip r:embed="rId1"/>
          <a:stretch>
            <a:fillRect/>
          </a:stretch>
        </p:blipFill>
        <p:spPr>
          <a:xfrm>
            <a:off x="1136015" y="1485265"/>
            <a:ext cx="4330700" cy="4330700"/>
          </a:xfrm>
          <a:prstGeom prst="rect">
            <a:avLst/>
          </a:prstGeom>
        </p:spPr>
      </p:pic>
      <p:sp>
        <p:nvSpPr>
          <p:cNvPr id="11" name="Content Placeholder 10"/>
          <p:cNvSpPr>
            <a:spLocks noGrp="1"/>
          </p:cNvSpPr>
          <p:nvPr>
            <p:ph sz="half" idx="2"/>
          </p:nvPr>
        </p:nvSpPr>
        <p:spPr/>
        <p:txBody>
          <a:bodyPr/>
          <a:p>
            <a:r>
              <a:rPr lang="en-US" sz="2000"/>
              <a:t>here what we do is make the months column as the index for the plotting of the graph to check wheather the data is seasonal or not</a:t>
            </a:r>
            <a:endParaRPr lang="en-US" sz="2000"/>
          </a:p>
        </p:txBody>
      </p:sp>
      <p:pic>
        <p:nvPicPr>
          <p:cNvPr id="12" name="Picture 11" descr="sales 3.1"/>
          <p:cNvPicPr>
            <a:picLocks noChangeAspect="1"/>
          </p:cNvPicPr>
          <p:nvPr/>
        </p:nvPicPr>
        <p:blipFill>
          <a:blip r:embed="rId2"/>
          <a:stretch>
            <a:fillRect/>
          </a:stretch>
        </p:blipFill>
        <p:spPr>
          <a:xfrm>
            <a:off x="6197600" y="2495550"/>
            <a:ext cx="5181600" cy="377190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7407</Words>
  <Application>WPS Presentation</Application>
  <PresentationFormat>Widescreen</PresentationFormat>
  <Paragraphs>134</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Calibri Light</vt:lpstr>
      <vt:lpstr>Calibri</vt:lpstr>
      <vt:lpstr>Microsoft YaHei</vt:lpstr>
      <vt:lpstr>Arial Unicode MS</vt:lpstr>
      <vt:lpstr>HP Simplified Hans Light</vt:lpstr>
      <vt:lpstr>HP Simplified Hans</vt:lpstr>
      <vt:lpstr>HP Simplified Jpan</vt:lpstr>
      <vt:lpstr>Malgun Gothic</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Sales Forcasting using ARIMA</dc:title>
  <dc:creator/>
  <cp:lastModifiedBy>user</cp:lastModifiedBy>
  <cp:revision>1</cp:revision>
  <dcterms:created xsi:type="dcterms:W3CDTF">2021-07-25T07:50:01Z</dcterms:created>
  <dcterms:modified xsi:type="dcterms:W3CDTF">2021-07-25T07:50:01Z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