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66" d="100"/>
          <a:sy n="66" d="100"/>
        </p:scale>
        <p:origin x="1008" y="7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2508F-2A2F-4C2F-8BB4-C9335B39931D}" type="datetimeFigureOut">
              <a:rPr lang="en-US" smtClean="0"/>
              <a:t>11/16/2024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7726AD-6797-490D-A821-2494B5188535}" type="slidenum">
              <a:rPr lang="en-US" smtClean="0"/>
              <a:t>‹#›</a:t>
            </a:fld>
            <a:endParaRPr lang="en-US"/>
          </a:p>
        </p:txBody>
      </p:sp>
    </p:spTree>
    <p:extLst>
      <p:ext uri="{BB962C8B-B14F-4D97-AF65-F5344CB8AC3E}">
        <p14:creationId xmlns:p14="http://schemas.microsoft.com/office/powerpoint/2010/main" val="305247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E4BD86-2A5B-474A-89BB-61D7C78BC61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0545D-D6D5-4867-85CF-724FDD8F20B9}" type="slidenum">
              <a:rPr lang="en-US" smtClean="0"/>
              <a:t>‹#›</a:t>
            </a:fld>
            <a:endParaRPr lang="en-US"/>
          </a:p>
        </p:txBody>
      </p:sp>
    </p:spTree>
    <p:extLst>
      <p:ext uri="{BB962C8B-B14F-4D97-AF65-F5344CB8AC3E}">
        <p14:creationId xmlns:p14="http://schemas.microsoft.com/office/powerpoint/2010/main" val="159123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E4BD86-2A5B-474A-89BB-61D7C78BC61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0545D-D6D5-4867-85CF-724FDD8F20B9}" type="slidenum">
              <a:rPr lang="en-US" smtClean="0"/>
              <a:t>‹#›</a:t>
            </a:fld>
            <a:endParaRPr lang="en-US"/>
          </a:p>
        </p:txBody>
      </p:sp>
    </p:spTree>
    <p:extLst>
      <p:ext uri="{BB962C8B-B14F-4D97-AF65-F5344CB8AC3E}">
        <p14:creationId xmlns:p14="http://schemas.microsoft.com/office/powerpoint/2010/main" val="187418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E4BD86-2A5B-474A-89BB-61D7C78BC61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0545D-D6D5-4867-85CF-724FDD8F20B9}" type="slidenum">
              <a:rPr lang="en-US" smtClean="0"/>
              <a:t>‹#›</a:t>
            </a:fld>
            <a:endParaRPr lang="en-US"/>
          </a:p>
        </p:txBody>
      </p:sp>
    </p:spTree>
    <p:extLst>
      <p:ext uri="{BB962C8B-B14F-4D97-AF65-F5344CB8AC3E}">
        <p14:creationId xmlns:p14="http://schemas.microsoft.com/office/powerpoint/2010/main" val="406086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E4BD86-2A5B-474A-89BB-61D7C78BC61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0545D-D6D5-4867-85CF-724FDD8F20B9}" type="slidenum">
              <a:rPr lang="en-US" smtClean="0"/>
              <a:t>‹#›</a:t>
            </a:fld>
            <a:endParaRPr lang="en-US"/>
          </a:p>
        </p:txBody>
      </p:sp>
    </p:spTree>
    <p:extLst>
      <p:ext uri="{BB962C8B-B14F-4D97-AF65-F5344CB8AC3E}">
        <p14:creationId xmlns:p14="http://schemas.microsoft.com/office/powerpoint/2010/main" val="1307675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E4BD86-2A5B-474A-89BB-61D7C78BC61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0545D-D6D5-4867-85CF-724FDD8F20B9}" type="slidenum">
              <a:rPr lang="en-US" smtClean="0"/>
              <a:t>‹#›</a:t>
            </a:fld>
            <a:endParaRPr lang="en-US"/>
          </a:p>
        </p:txBody>
      </p:sp>
    </p:spTree>
    <p:extLst>
      <p:ext uri="{BB962C8B-B14F-4D97-AF65-F5344CB8AC3E}">
        <p14:creationId xmlns:p14="http://schemas.microsoft.com/office/powerpoint/2010/main" val="319206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E4BD86-2A5B-474A-89BB-61D7C78BC61F}"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0545D-D6D5-4867-85CF-724FDD8F20B9}" type="slidenum">
              <a:rPr lang="en-US" smtClean="0"/>
              <a:t>‹#›</a:t>
            </a:fld>
            <a:endParaRPr lang="en-US"/>
          </a:p>
        </p:txBody>
      </p:sp>
    </p:spTree>
    <p:extLst>
      <p:ext uri="{BB962C8B-B14F-4D97-AF65-F5344CB8AC3E}">
        <p14:creationId xmlns:p14="http://schemas.microsoft.com/office/powerpoint/2010/main" val="251606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E4BD86-2A5B-474A-89BB-61D7C78BC61F}"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F0545D-D6D5-4867-85CF-724FDD8F20B9}" type="slidenum">
              <a:rPr lang="en-US" smtClean="0"/>
              <a:t>‹#›</a:t>
            </a:fld>
            <a:endParaRPr lang="en-US"/>
          </a:p>
        </p:txBody>
      </p:sp>
    </p:spTree>
    <p:extLst>
      <p:ext uri="{BB962C8B-B14F-4D97-AF65-F5344CB8AC3E}">
        <p14:creationId xmlns:p14="http://schemas.microsoft.com/office/powerpoint/2010/main" val="196325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E4BD86-2A5B-474A-89BB-61D7C78BC61F}" type="datetimeFigureOut">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F0545D-D6D5-4867-85CF-724FDD8F20B9}" type="slidenum">
              <a:rPr lang="en-US" smtClean="0"/>
              <a:t>‹#›</a:t>
            </a:fld>
            <a:endParaRPr lang="en-US"/>
          </a:p>
        </p:txBody>
      </p:sp>
    </p:spTree>
    <p:extLst>
      <p:ext uri="{BB962C8B-B14F-4D97-AF65-F5344CB8AC3E}">
        <p14:creationId xmlns:p14="http://schemas.microsoft.com/office/powerpoint/2010/main" val="335768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4BD86-2A5B-474A-89BB-61D7C78BC61F}" type="datetimeFigureOut">
              <a:rPr lang="en-US" smtClean="0"/>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F0545D-D6D5-4867-85CF-724FDD8F20B9}" type="slidenum">
              <a:rPr lang="en-US" smtClean="0"/>
              <a:t>‹#›</a:t>
            </a:fld>
            <a:endParaRPr lang="en-US"/>
          </a:p>
        </p:txBody>
      </p:sp>
    </p:spTree>
    <p:extLst>
      <p:ext uri="{BB962C8B-B14F-4D97-AF65-F5344CB8AC3E}">
        <p14:creationId xmlns:p14="http://schemas.microsoft.com/office/powerpoint/2010/main" val="104998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E4BD86-2A5B-474A-89BB-61D7C78BC61F}"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0545D-D6D5-4867-85CF-724FDD8F20B9}" type="slidenum">
              <a:rPr lang="en-US" smtClean="0"/>
              <a:t>‹#›</a:t>
            </a:fld>
            <a:endParaRPr lang="en-US"/>
          </a:p>
        </p:txBody>
      </p:sp>
    </p:spTree>
    <p:extLst>
      <p:ext uri="{BB962C8B-B14F-4D97-AF65-F5344CB8AC3E}">
        <p14:creationId xmlns:p14="http://schemas.microsoft.com/office/powerpoint/2010/main" val="3419213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E4BD86-2A5B-474A-89BB-61D7C78BC61F}"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0545D-D6D5-4867-85CF-724FDD8F20B9}" type="slidenum">
              <a:rPr lang="en-US" smtClean="0"/>
              <a:t>‹#›</a:t>
            </a:fld>
            <a:endParaRPr lang="en-US"/>
          </a:p>
        </p:txBody>
      </p:sp>
    </p:spTree>
    <p:extLst>
      <p:ext uri="{BB962C8B-B14F-4D97-AF65-F5344CB8AC3E}">
        <p14:creationId xmlns:p14="http://schemas.microsoft.com/office/powerpoint/2010/main" val="266694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4BD86-2A5B-474A-89BB-61D7C78BC61F}" type="datetimeFigureOut">
              <a:rPr lang="en-US" smtClean="0"/>
              <a:t>11/16/2024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0545D-D6D5-4867-85CF-724FDD8F20B9}" type="slidenum">
              <a:rPr lang="en-US" smtClean="0"/>
              <a:t>‹#›</a:t>
            </a:fld>
            <a:endParaRPr lang="en-US"/>
          </a:p>
        </p:txBody>
      </p:sp>
    </p:spTree>
    <p:extLst>
      <p:ext uri="{BB962C8B-B14F-4D97-AF65-F5344CB8AC3E}">
        <p14:creationId xmlns:p14="http://schemas.microsoft.com/office/powerpoint/2010/main" val="3974135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4000">
              <a:schemeClr val="accent1">
                <a:lumMod val="60000"/>
                <a:lumOff val="40000"/>
              </a:schemeClr>
            </a:gs>
            <a:gs pos="74000">
              <a:schemeClr val="accent1">
                <a:lumMod val="98000"/>
                <a:lumOff val="2000"/>
              </a:schemeClr>
            </a:gs>
            <a:gs pos="90259">
              <a:schemeClr val="accent1">
                <a:lumMod val="96000"/>
                <a:lumOff val="4000"/>
              </a:schemeClr>
            </a:gs>
            <a:gs pos="100000">
              <a:schemeClr val="accent1">
                <a:lumMod val="88000"/>
              </a:schemeClr>
            </a:gs>
          </a:gsLst>
          <a:lin ang="5400000" scaled="1"/>
        </a:gradFill>
        <a:effectLst/>
      </p:bgPr>
    </p:bg>
    <p:spTree>
      <p:nvGrpSpPr>
        <p:cNvPr id="1" name=""/>
        <p:cNvGrpSpPr/>
        <p:nvPr/>
      </p:nvGrpSpPr>
      <p:grpSpPr>
        <a:xfrm>
          <a:off x="0" y="0"/>
          <a:ext cx="0" cy="0"/>
          <a:chOff x="0" y="0"/>
          <a:chExt cx="0" cy="0"/>
        </a:xfrm>
      </p:grpSpPr>
      <p:sp>
        <p:nvSpPr>
          <p:cNvPr id="42" name="Freeform 41"/>
          <p:cNvSpPr/>
          <p:nvPr/>
        </p:nvSpPr>
        <p:spPr>
          <a:xfrm>
            <a:off x="6002915" y="0"/>
            <a:ext cx="6984564" cy="8957668"/>
          </a:xfrm>
          <a:custGeom>
            <a:avLst/>
            <a:gdLst>
              <a:gd name="connsiteX0" fmla="*/ 6216281 w 6984564"/>
              <a:gd name="connsiteY0" fmla="*/ 7545676 h 8957668"/>
              <a:gd name="connsiteX1" fmla="*/ 6984564 w 6984564"/>
              <a:gd name="connsiteY1" fmla="*/ 8251672 h 8957668"/>
              <a:gd name="connsiteX2" fmla="*/ 6216281 w 6984564"/>
              <a:gd name="connsiteY2" fmla="*/ 8957668 h 8957668"/>
              <a:gd name="connsiteX3" fmla="*/ 5447995 w 6984564"/>
              <a:gd name="connsiteY3" fmla="*/ 8251672 h 8957668"/>
              <a:gd name="connsiteX4" fmla="*/ 4653803 w 6984564"/>
              <a:gd name="connsiteY4" fmla="*/ 7545676 h 8957668"/>
              <a:gd name="connsiteX5" fmla="*/ 5422087 w 6984564"/>
              <a:gd name="connsiteY5" fmla="*/ 8251672 h 8957668"/>
              <a:gd name="connsiteX6" fmla="*/ 4653803 w 6984564"/>
              <a:gd name="connsiteY6" fmla="*/ 8957668 h 8957668"/>
              <a:gd name="connsiteX7" fmla="*/ 3885518 w 6984564"/>
              <a:gd name="connsiteY7" fmla="*/ 8251672 h 8957668"/>
              <a:gd name="connsiteX8" fmla="*/ 1577204 w 6984564"/>
              <a:gd name="connsiteY8" fmla="*/ 7545676 h 8957668"/>
              <a:gd name="connsiteX9" fmla="*/ 2337488 w 6984564"/>
              <a:gd name="connsiteY9" fmla="*/ 8244321 h 8957668"/>
              <a:gd name="connsiteX10" fmla="*/ 3097773 w 6984564"/>
              <a:gd name="connsiteY10" fmla="*/ 7545676 h 8957668"/>
              <a:gd name="connsiteX11" fmla="*/ 3866056 w 6984564"/>
              <a:gd name="connsiteY11" fmla="*/ 8251672 h 8957668"/>
              <a:gd name="connsiteX12" fmla="*/ 3097773 w 6984564"/>
              <a:gd name="connsiteY12" fmla="*/ 8957668 h 8957668"/>
              <a:gd name="connsiteX13" fmla="*/ 2337488 w 6984564"/>
              <a:gd name="connsiteY13" fmla="*/ 8259024 h 8957668"/>
              <a:gd name="connsiteX14" fmla="*/ 1577204 w 6984564"/>
              <a:gd name="connsiteY14" fmla="*/ 8957668 h 8957668"/>
              <a:gd name="connsiteX15" fmla="*/ 808919 w 6984564"/>
              <a:gd name="connsiteY15" fmla="*/ 8251672 h 8957668"/>
              <a:gd name="connsiteX16" fmla="*/ 768284 w 6984564"/>
              <a:gd name="connsiteY16" fmla="*/ 6631276 h 8957668"/>
              <a:gd name="connsiteX17" fmla="*/ 1536568 w 6984564"/>
              <a:gd name="connsiteY17" fmla="*/ 7337272 h 8957668"/>
              <a:gd name="connsiteX18" fmla="*/ 768284 w 6984564"/>
              <a:gd name="connsiteY18" fmla="*/ 8043268 h 8957668"/>
              <a:gd name="connsiteX19" fmla="*/ 0 w 6984564"/>
              <a:gd name="connsiteY19" fmla="*/ 7337272 h 8957668"/>
              <a:gd name="connsiteX20" fmla="*/ 5447997 w 6984564"/>
              <a:gd name="connsiteY20" fmla="*/ 6595145 h 8957668"/>
              <a:gd name="connsiteX21" fmla="*/ 6216281 w 6984564"/>
              <a:gd name="connsiteY21" fmla="*/ 7301141 h 8957668"/>
              <a:gd name="connsiteX22" fmla="*/ 5447997 w 6984564"/>
              <a:gd name="connsiteY22" fmla="*/ 8007137 h 8957668"/>
              <a:gd name="connsiteX23" fmla="*/ 4679712 w 6984564"/>
              <a:gd name="connsiteY23" fmla="*/ 7301141 h 8957668"/>
              <a:gd name="connsiteX24" fmla="*/ 2320415 w 6984564"/>
              <a:gd name="connsiteY24" fmla="*/ 6595145 h 8957668"/>
              <a:gd name="connsiteX25" fmla="*/ 3088699 w 6984564"/>
              <a:gd name="connsiteY25" fmla="*/ 7301141 h 8957668"/>
              <a:gd name="connsiteX26" fmla="*/ 2320415 w 6984564"/>
              <a:gd name="connsiteY26" fmla="*/ 8007137 h 8957668"/>
              <a:gd name="connsiteX27" fmla="*/ 1552131 w 6984564"/>
              <a:gd name="connsiteY27" fmla="*/ 7301141 h 8957668"/>
              <a:gd name="connsiteX28" fmla="*/ 3885519 w 6984564"/>
              <a:gd name="connsiteY28" fmla="*/ 6579359 h 8957668"/>
              <a:gd name="connsiteX29" fmla="*/ 4653803 w 6984564"/>
              <a:gd name="connsiteY29" fmla="*/ 7285355 h 8957668"/>
              <a:gd name="connsiteX30" fmla="*/ 3885519 w 6984564"/>
              <a:gd name="connsiteY30" fmla="*/ 7991351 h 8957668"/>
              <a:gd name="connsiteX31" fmla="*/ 3117235 w 6984564"/>
              <a:gd name="connsiteY31" fmla="*/ 7285355 h 8957668"/>
              <a:gd name="connsiteX32" fmla="*/ 6201762 w 6984564"/>
              <a:gd name="connsiteY32" fmla="*/ 5644614 h 8957668"/>
              <a:gd name="connsiteX33" fmla="*/ 6970045 w 6984564"/>
              <a:gd name="connsiteY33" fmla="*/ 6350610 h 8957668"/>
              <a:gd name="connsiteX34" fmla="*/ 6201762 w 6984564"/>
              <a:gd name="connsiteY34" fmla="*/ 7056606 h 8957668"/>
              <a:gd name="connsiteX35" fmla="*/ 5433477 w 6984564"/>
              <a:gd name="connsiteY35" fmla="*/ 6350610 h 8957668"/>
              <a:gd name="connsiteX36" fmla="*/ 4657600 w 6984564"/>
              <a:gd name="connsiteY36" fmla="*/ 5644614 h 8957668"/>
              <a:gd name="connsiteX37" fmla="*/ 5425884 w 6984564"/>
              <a:gd name="connsiteY37" fmla="*/ 6350610 h 8957668"/>
              <a:gd name="connsiteX38" fmla="*/ 4657600 w 6984564"/>
              <a:gd name="connsiteY38" fmla="*/ 7056606 h 8957668"/>
              <a:gd name="connsiteX39" fmla="*/ 3889315 w 6984564"/>
              <a:gd name="connsiteY39" fmla="*/ 6350610 h 8957668"/>
              <a:gd name="connsiteX40" fmla="*/ 3110793 w 6984564"/>
              <a:gd name="connsiteY40" fmla="*/ 5644614 h 8957668"/>
              <a:gd name="connsiteX41" fmla="*/ 3879077 w 6984564"/>
              <a:gd name="connsiteY41" fmla="*/ 6350610 h 8957668"/>
              <a:gd name="connsiteX42" fmla="*/ 3110793 w 6984564"/>
              <a:gd name="connsiteY42" fmla="*/ 7056606 h 8957668"/>
              <a:gd name="connsiteX43" fmla="*/ 2342508 w 6984564"/>
              <a:gd name="connsiteY43" fmla="*/ 6350610 h 8957668"/>
              <a:gd name="connsiteX44" fmla="*/ 1546199 w 6984564"/>
              <a:gd name="connsiteY44" fmla="*/ 5644614 h 8957668"/>
              <a:gd name="connsiteX45" fmla="*/ 2314482 w 6984564"/>
              <a:gd name="connsiteY45" fmla="*/ 6350610 h 8957668"/>
              <a:gd name="connsiteX46" fmla="*/ 1546199 w 6984564"/>
              <a:gd name="connsiteY46" fmla="*/ 7056606 h 8957668"/>
              <a:gd name="connsiteX47" fmla="*/ 777914 w 6984564"/>
              <a:gd name="connsiteY47" fmla="*/ 6350610 h 8957668"/>
              <a:gd name="connsiteX48" fmla="*/ 5416657 w 6984564"/>
              <a:gd name="connsiteY48" fmla="*/ 4694083 h 8957668"/>
              <a:gd name="connsiteX49" fmla="*/ 6184941 w 6984564"/>
              <a:gd name="connsiteY49" fmla="*/ 5400079 h 8957668"/>
              <a:gd name="connsiteX50" fmla="*/ 5416657 w 6984564"/>
              <a:gd name="connsiteY50" fmla="*/ 6106075 h 8957668"/>
              <a:gd name="connsiteX51" fmla="*/ 4648372 w 6984564"/>
              <a:gd name="connsiteY51" fmla="*/ 5400079 h 8957668"/>
              <a:gd name="connsiteX52" fmla="*/ 3867872 w 6984564"/>
              <a:gd name="connsiteY52" fmla="*/ 4694083 h 8957668"/>
              <a:gd name="connsiteX53" fmla="*/ 4636156 w 6984564"/>
              <a:gd name="connsiteY53" fmla="*/ 5400079 h 8957668"/>
              <a:gd name="connsiteX54" fmla="*/ 3867872 w 6984564"/>
              <a:gd name="connsiteY54" fmla="*/ 6106075 h 8957668"/>
              <a:gd name="connsiteX55" fmla="*/ 3099587 w 6984564"/>
              <a:gd name="connsiteY55" fmla="*/ 5400079 h 8957668"/>
              <a:gd name="connsiteX56" fmla="*/ 2320415 w 6984564"/>
              <a:gd name="connsiteY56" fmla="*/ 4694083 h 8957668"/>
              <a:gd name="connsiteX57" fmla="*/ 3088699 w 6984564"/>
              <a:gd name="connsiteY57" fmla="*/ 5400079 h 8957668"/>
              <a:gd name="connsiteX58" fmla="*/ 2320415 w 6984564"/>
              <a:gd name="connsiteY58" fmla="*/ 6106075 h 8957668"/>
              <a:gd name="connsiteX59" fmla="*/ 1552131 w 6984564"/>
              <a:gd name="connsiteY59" fmla="*/ 5400079 h 8957668"/>
              <a:gd name="connsiteX60" fmla="*/ 768284 w 6984564"/>
              <a:gd name="connsiteY60" fmla="*/ 4690871 h 8957668"/>
              <a:gd name="connsiteX61" fmla="*/ 1536568 w 6984564"/>
              <a:gd name="connsiteY61" fmla="*/ 5396867 h 8957668"/>
              <a:gd name="connsiteX62" fmla="*/ 768284 w 6984564"/>
              <a:gd name="connsiteY62" fmla="*/ 6102863 h 8957668"/>
              <a:gd name="connsiteX63" fmla="*/ 0 w 6984564"/>
              <a:gd name="connsiteY63" fmla="*/ 5396867 h 8957668"/>
              <a:gd name="connsiteX64" fmla="*/ 6194499 w 6984564"/>
              <a:gd name="connsiteY64" fmla="*/ 3759339 h 8957668"/>
              <a:gd name="connsiteX65" fmla="*/ 6962783 w 6984564"/>
              <a:gd name="connsiteY65" fmla="*/ 4465333 h 8957668"/>
              <a:gd name="connsiteX66" fmla="*/ 6194499 w 6984564"/>
              <a:gd name="connsiteY66" fmla="*/ 5171329 h 8957668"/>
              <a:gd name="connsiteX67" fmla="*/ 5426215 w 6984564"/>
              <a:gd name="connsiteY67" fmla="*/ 4465333 h 8957668"/>
              <a:gd name="connsiteX68" fmla="*/ 4643415 w 6984564"/>
              <a:gd name="connsiteY68" fmla="*/ 3751447 h 8957668"/>
              <a:gd name="connsiteX69" fmla="*/ 5411698 w 6984564"/>
              <a:gd name="connsiteY69" fmla="*/ 4457440 h 8957668"/>
              <a:gd name="connsiteX70" fmla="*/ 4643415 w 6984564"/>
              <a:gd name="connsiteY70" fmla="*/ 5163436 h 8957668"/>
              <a:gd name="connsiteX71" fmla="*/ 3875130 w 6984564"/>
              <a:gd name="connsiteY71" fmla="*/ 4457440 h 8957668"/>
              <a:gd name="connsiteX72" fmla="*/ 3103216 w 6984564"/>
              <a:gd name="connsiteY72" fmla="*/ 3743554 h 8957668"/>
              <a:gd name="connsiteX73" fmla="*/ 3871500 w 6984564"/>
              <a:gd name="connsiteY73" fmla="*/ 4449547 h 8957668"/>
              <a:gd name="connsiteX74" fmla="*/ 3103216 w 6984564"/>
              <a:gd name="connsiteY74" fmla="*/ 5155543 h 8957668"/>
              <a:gd name="connsiteX75" fmla="*/ 2334932 w 6984564"/>
              <a:gd name="connsiteY75" fmla="*/ 4449547 h 8957668"/>
              <a:gd name="connsiteX76" fmla="*/ 1554432 w 6984564"/>
              <a:gd name="connsiteY76" fmla="*/ 3743554 h 8957668"/>
              <a:gd name="connsiteX77" fmla="*/ 2322715 w 6984564"/>
              <a:gd name="connsiteY77" fmla="*/ 4449547 h 8957668"/>
              <a:gd name="connsiteX78" fmla="*/ 1554432 w 6984564"/>
              <a:gd name="connsiteY78" fmla="*/ 5155543 h 8957668"/>
              <a:gd name="connsiteX79" fmla="*/ 786147 w 6984564"/>
              <a:gd name="connsiteY79" fmla="*/ 4449547 h 8957668"/>
              <a:gd name="connsiteX80" fmla="*/ 777914 w 6984564"/>
              <a:gd name="connsiteY80" fmla="*/ 2826325 h 8957668"/>
              <a:gd name="connsiteX81" fmla="*/ 1546198 w 6984564"/>
              <a:gd name="connsiteY81" fmla="*/ 3532321 h 8957668"/>
              <a:gd name="connsiteX82" fmla="*/ 777914 w 6984564"/>
              <a:gd name="connsiteY82" fmla="*/ 4238316 h 8957668"/>
              <a:gd name="connsiteX83" fmla="*/ 9630 w 6984564"/>
              <a:gd name="connsiteY83" fmla="*/ 3532321 h 8957668"/>
              <a:gd name="connsiteX84" fmla="*/ 5425885 w 6984564"/>
              <a:gd name="connsiteY84" fmla="*/ 2808809 h 8957668"/>
              <a:gd name="connsiteX85" fmla="*/ 6194169 w 6984564"/>
              <a:gd name="connsiteY85" fmla="*/ 3514805 h 8957668"/>
              <a:gd name="connsiteX86" fmla="*/ 5425885 w 6984564"/>
              <a:gd name="connsiteY86" fmla="*/ 4220798 h 8957668"/>
              <a:gd name="connsiteX87" fmla="*/ 4657600 w 6984564"/>
              <a:gd name="connsiteY87" fmla="*/ 3514805 h 8957668"/>
              <a:gd name="connsiteX88" fmla="*/ 3889317 w 6984564"/>
              <a:gd name="connsiteY88" fmla="*/ 2808809 h 8957668"/>
              <a:gd name="connsiteX89" fmla="*/ 4657600 w 6984564"/>
              <a:gd name="connsiteY89" fmla="*/ 3514805 h 8957668"/>
              <a:gd name="connsiteX90" fmla="*/ 3889317 w 6984564"/>
              <a:gd name="connsiteY90" fmla="*/ 4220798 h 8957668"/>
              <a:gd name="connsiteX91" fmla="*/ 3121032 w 6984564"/>
              <a:gd name="connsiteY91" fmla="*/ 3514805 h 8957668"/>
              <a:gd name="connsiteX92" fmla="*/ 2345489 w 6984564"/>
              <a:gd name="connsiteY92" fmla="*/ 2808809 h 8957668"/>
              <a:gd name="connsiteX93" fmla="*/ 3113772 w 6984564"/>
              <a:gd name="connsiteY93" fmla="*/ 3514805 h 8957668"/>
              <a:gd name="connsiteX94" fmla="*/ 2345489 w 6984564"/>
              <a:gd name="connsiteY94" fmla="*/ 4220798 h 8957668"/>
              <a:gd name="connsiteX95" fmla="*/ 1577204 w 6984564"/>
              <a:gd name="connsiteY95" fmla="*/ 3514805 h 8957668"/>
              <a:gd name="connsiteX96" fmla="*/ 3135885 w 6984564"/>
              <a:gd name="connsiteY96" fmla="*/ 1874065 h 8957668"/>
              <a:gd name="connsiteX97" fmla="*/ 3904169 w 6984564"/>
              <a:gd name="connsiteY97" fmla="*/ 2580060 h 8957668"/>
              <a:gd name="connsiteX98" fmla="*/ 3135885 w 6984564"/>
              <a:gd name="connsiteY98" fmla="*/ 3286056 h 8957668"/>
              <a:gd name="connsiteX99" fmla="*/ 2367601 w 6984564"/>
              <a:gd name="connsiteY99" fmla="*/ 2580060 h 8957668"/>
              <a:gd name="connsiteX100" fmla="*/ 1584797 w 6984564"/>
              <a:gd name="connsiteY100" fmla="*/ 1874065 h 8957668"/>
              <a:gd name="connsiteX101" fmla="*/ 2353080 w 6984564"/>
              <a:gd name="connsiteY101" fmla="*/ 2580060 h 8957668"/>
              <a:gd name="connsiteX102" fmla="*/ 1584797 w 6984564"/>
              <a:gd name="connsiteY102" fmla="*/ 3286056 h 8957668"/>
              <a:gd name="connsiteX103" fmla="*/ 816512 w 6984564"/>
              <a:gd name="connsiteY103" fmla="*/ 2580060 h 8957668"/>
              <a:gd name="connsiteX104" fmla="*/ 6201763 w 6984564"/>
              <a:gd name="connsiteY104" fmla="*/ 1874063 h 8957668"/>
              <a:gd name="connsiteX105" fmla="*/ 6970047 w 6984564"/>
              <a:gd name="connsiteY105" fmla="*/ 2580060 h 8957668"/>
              <a:gd name="connsiteX106" fmla="*/ 6201763 w 6984564"/>
              <a:gd name="connsiteY106" fmla="*/ 3286055 h 8957668"/>
              <a:gd name="connsiteX107" fmla="*/ 5440737 w 6984564"/>
              <a:gd name="connsiteY107" fmla="*/ 2586730 h 8957668"/>
              <a:gd name="connsiteX108" fmla="*/ 4679713 w 6984564"/>
              <a:gd name="connsiteY108" fmla="*/ 3286055 h 8957668"/>
              <a:gd name="connsiteX109" fmla="*/ 3911429 w 6984564"/>
              <a:gd name="connsiteY109" fmla="*/ 2580060 h 8957668"/>
              <a:gd name="connsiteX110" fmla="*/ 4679713 w 6984564"/>
              <a:gd name="connsiteY110" fmla="*/ 1874065 h 8957668"/>
              <a:gd name="connsiteX111" fmla="*/ 5440737 w 6984564"/>
              <a:gd name="connsiteY111" fmla="*/ 2573389 h 8957668"/>
              <a:gd name="connsiteX112" fmla="*/ 777914 w 6984564"/>
              <a:gd name="connsiteY112" fmla="*/ 942225 h 8957668"/>
              <a:gd name="connsiteX113" fmla="*/ 1546198 w 6984564"/>
              <a:gd name="connsiteY113" fmla="*/ 1648221 h 8957668"/>
              <a:gd name="connsiteX114" fmla="*/ 777914 w 6984564"/>
              <a:gd name="connsiteY114" fmla="*/ 2354217 h 8957668"/>
              <a:gd name="connsiteX115" fmla="*/ 9630 w 6984564"/>
              <a:gd name="connsiteY115" fmla="*/ 1648221 h 8957668"/>
              <a:gd name="connsiteX116" fmla="*/ 5426219 w 6984564"/>
              <a:gd name="connsiteY116" fmla="*/ 931426 h 8957668"/>
              <a:gd name="connsiteX117" fmla="*/ 6194503 w 6984564"/>
              <a:gd name="connsiteY117" fmla="*/ 1637422 h 8957668"/>
              <a:gd name="connsiteX118" fmla="*/ 5426219 w 6984564"/>
              <a:gd name="connsiteY118" fmla="*/ 2343417 h 8957668"/>
              <a:gd name="connsiteX119" fmla="*/ 4657935 w 6984564"/>
              <a:gd name="connsiteY119" fmla="*/ 1637422 h 8957668"/>
              <a:gd name="connsiteX120" fmla="*/ 2360341 w 6984564"/>
              <a:gd name="connsiteY120" fmla="*/ 923533 h 8957668"/>
              <a:gd name="connsiteX121" fmla="*/ 3125660 w 6984564"/>
              <a:gd name="connsiteY121" fmla="*/ 1626805 h 8957668"/>
              <a:gd name="connsiteX122" fmla="*/ 3882391 w 6984564"/>
              <a:gd name="connsiteY122" fmla="*/ 931426 h 8957668"/>
              <a:gd name="connsiteX123" fmla="*/ 4650674 w 6984564"/>
              <a:gd name="connsiteY123" fmla="*/ 1637422 h 8957668"/>
              <a:gd name="connsiteX124" fmla="*/ 3882391 w 6984564"/>
              <a:gd name="connsiteY124" fmla="*/ 2343417 h 8957668"/>
              <a:gd name="connsiteX125" fmla="*/ 3117070 w 6984564"/>
              <a:gd name="connsiteY125" fmla="*/ 1640146 h 8957668"/>
              <a:gd name="connsiteX126" fmla="*/ 2360341 w 6984564"/>
              <a:gd name="connsiteY126" fmla="*/ 2335525 h 8957668"/>
              <a:gd name="connsiteX127" fmla="*/ 1592056 w 6984564"/>
              <a:gd name="connsiteY127" fmla="*/ 1629529 h 8957668"/>
              <a:gd name="connsiteX128" fmla="*/ 1539561 w 6984564"/>
              <a:gd name="connsiteY128" fmla="*/ 1 h 8957668"/>
              <a:gd name="connsiteX129" fmla="*/ 2310837 w 6984564"/>
              <a:gd name="connsiteY129" fmla="*/ 711643 h 8957668"/>
              <a:gd name="connsiteX130" fmla="*/ 1539561 w 6984564"/>
              <a:gd name="connsiteY130" fmla="*/ 1423285 h 8957668"/>
              <a:gd name="connsiteX131" fmla="*/ 768284 w 6984564"/>
              <a:gd name="connsiteY131" fmla="*/ 711643 h 8957668"/>
              <a:gd name="connsiteX132" fmla="*/ 3082114 w 6984564"/>
              <a:gd name="connsiteY132" fmla="*/ 1 h 8957668"/>
              <a:gd name="connsiteX133" fmla="*/ 3853390 w 6984564"/>
              <a:gd name="connsiteY133" fmla="*/ 711643 h 8957668"/>
              <a:gd name="connsiteX134" fmla="*/ 3082114 w 6984564"/>
              <a:gd name="connsiteY134" fmla="*/ 1423285 h 8957668"/>
              <a:gd name="connsiteX135" fmla="*/ 2310837 w 6984564"/>
              <a:gd name="connsiteY135" fmla="*/ 711643 h 8957668"/>
              <a:gd name="connsiteX136" fmla="*/ 4631956 w 6984564"/>
              <a:gd name="connsiteY136" fmla="*/ 1 h 8957668"/>
              <a:gd name="connsiteX137" fmla="*/ 5403232 w 6984564"/>
              <a:gd name="connsiteY137" fmla="*/ 711642 h 8957668"/>
              <a:gd name="connsiteX138" fmla="*/ 4631956 w 6984564"/>
              <a:gd name="connsiteY138" fmla="*/ 1423285 h 8957668"/>
              <a:gd name="connsiteX139" fmla="*/ 3860679 w 6984564"/>
              <a:gd name="connsiteY139" fmla="*/ 711642 h 8957668"/>
              <a:gd name="connsiteX140" fmla="*/ 6189085 w 6984564"/>
              <a:gd name="connsiteY140" fmla="*/ 0 h 8957668"/>
              <a:gd name="connsiteX141" fmla="*/ 6960361 w 6984564"/>
              <a:gd name="connsiteY141" fmla="*/ 711642 h 8957668"/>
              <a:gd name="connsiteX142" fmla="*/ 6189085 w 6984564"/>
              <a:gd name="connsiteY142" fmla="*/ 1423285 h 8957668"/>
              <a:gd name="connsiteX143" fmla="*/ 5417808 w 6984564"/>
              <a:gd name="connsiteY143" fmla="*/ 711642 h 895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6984564" h="8957668">
                <a:moveTo>
                  <a:pt x="6216281" y="7545676"/>
                </a:moveTo>
                <a:lnTo>
                  <a:pt x="6984564" y="8251672"/>
                </a:lnTo>
                <a:lnTo>
                  <a:pt x="6216281" y="8957668"/>
                </a:lnTo>
                <a:lnTo>
                  <a:pt x="5447995" y="8251672"/>
                </a:lnTo>
                <a:close/>
                <a:moveTo>
                  <a:pt x="4653803" y="7545676"/>
                </a:moveTo>
                <a:lnTo>
                  <a:pt x="5422087" y="8251672"/>
                </a:lnTo>
                <a:lnTo>
                  <a:pt x="4653803" y="8957668"/>
                </a:lnTo>
                <a:lnTo>
                  <a:pt x="3885518" y="8251672"/>
                </a:lnTo>
                <a:close/>
                <a:moveTo>
                  <a:pt x="1577204" y="7545676"/>
                </a:moveTo>
                <a:lnTo>
                  <a:pt x="2337488" y="8244321"/>
                </a:lnTo>
                <a:lnTo>
                  <a:pt x="3097773" y="7545676"/>
                </a:lnTo>
                <a:lnTo>
                  <a:pt x="3866056" y="8251672"/>
                </a:lnTo>
                <a:lnTo>
                  <a:pt x="3097773" y="8957668"/>
                </a:lnTo>
                <a:lnTo>
                  <a:pt x="2337488" y="8259024"/>
                </a:lnTo>
                <a:lnTo>
                  <a:pt x="1577204" y="8957668"/>
                </a:lnTo>
                <a:lnTo>
                  <a:pt x="808919" y="8251672"/>
                </a:lnTo>
                <a:close/>
                <a:moveTo>
                  <a:pt x="768284" y="6631276"/>
                </a:moveTo>
                <a:lnTo>
                  <a:pt x="1536568" y="7337272"/>
                </a:lnTo>
                <a:lnTo>
                  <a:pt x="768284" y="8043268"/>
                </a:lnTo>
                <a:lnTo>
                  <a:pt x="0" y="7337272"/>
                </a:lnTo>
                <a:close/>
                <a:moveTo>
                  <a:pt x="5447997" y="6595145"/>
                </a:moveTo>
                <a:lnTo>
                  <a:pt x="6216281" y="7301141"/>
                </a:lnTo>
                <a:lnTo>
                  <a:pt x="5447997" y="8007137"/>
                </a:lnTo>
                <a:lnTo>
                  <a:pt x="4679712" y="7301141"/>
                </a:lnTo>
                <a:close/>
                <a:moveTo>
                  <a:pt x="2320415" y="6595145"/>
                </a:moveTo>
                <a:lnTo>
                  <a:pt x="3088699" y="7301141"/>
                </a:lnTo>
                <a:lnTo>
                  <a:pt x="2320415" y="8007137"/>
                </a:lnTo>
                <a:lnTo>
                  <a:pt x="1552131" y="7301141"/>
                </a:lnTo>
                <a:close/>
                <a:moveTo>
                  <a:pt x="3885519" y="6579359"/>
                </a:moveTo>
                <a:lnTo>
                  <a:pt x="4653803" y="7285355"/>
                </a:lnTo>
                <a:lnTo>
                  <a:pt x="3885519" y="7991351"/>
                </a:lnTo>
                <a:lnTo>
                  <a:pt x="3117235" y="7285355"/>
                </a:lnTo>
                <a:close/>
                <a:moveTo>
                  <a:pt x="6201762" y="5644614"/>
                </a:moveTo>
                <a:lnTo>
                  <a:pt x="6970045" y="6350610"/>
                </a:lnTo>
                <a:lnTo>
                  <a:pt x="6201762" y="7056606"/>
                </a:lnTo>
                <a:lnTo>
                  <a:pt x="5433477" y="6350610"/>
                </a:lnTo>
                <a:close/>
                <a:moveTo>
                  <a:pt x="4657600" y="5644614"/>
                </a:moveTo>
                <a:lnTo>
                  <a:pt x="5425884" y="6350610"/>
                </a:lnTo>
                <a:lnTo>
                  <a:pt x="4657600" y="7056606"/>
                </a:lnTo>
                <a:lnTo>
                  <a:pt x="3889315" y="6350610"/>
                </a:lnTo>
                <a:close/>
                <a:moveTo>
                  <a:pt x="3110793" y="5644614"/>
                </a:moveTo>
                <a:lnTo>
                  <a:pt x="3879077" y="6350610"/>
                </a:lnTo>
                <a:lnTo>
                  <a:pt x="3110793" y="7056606"/>
                </a:lnTo>
                <a:lnTo>
                  <a:pt x="2342508" y="6350610"/>
                </a:lnTo>
                <a:close/>
                <a:moveTo>
                  <a:pt x="1546199" y="5644614"/>
                </a:moveTo>
                <a:lnTo>
                  <a:pt x="2314482" y="6350610"/>
                </a:lnTo>
                <a:lnTo>
                  <a:pt x="1546199" y="7056606"/>
                </a:lnTo>
                <a:lnTo>
                  <a:pt x="777914" y="6350610"/>
                </a:lnTo>
                <a:close/>
                <a:moveTo>
                  <a:pt x="5416657" y="4694083"/>
                </a:moveTo>
                <a:lnTo>
                  <a:pt x="6184941" y="5400079"/>
                </a:lnTo>
                <a:lnTo>
                  <a:pt x="5416657" y="6106075"/>
                </a:lnTo>
                <a:lnTo>
                  <a:pt x="4648372" y="5400079"/>
                </a:lnTo>
                <a:close/>
                <a:moveTo>
                  <a:pt x="3867872" y="4694083"/>
                </a:moveTo>
                <a:lnTo>
                  <a:pt x="4636156" y="5400079"/>
                </a:lnTo>
                <a:lnTo>
                  <a:pt x="3867872" y="6106075"/>
                </a:lnTo>
                <a:lnTo>
                  <a:pt x="3099587" y="5400079"/>
                </a:lnTo>
                <a:close/>
                <a:moveTo>
                  <a:pt x="2320415" y="4694083"/>
                </a:moveTo>
                <a:lnTo>
                  <a:pt x="3088699" y="5400079"/>
                </a:lnTo>
                <a:lnTo>
                  <a:pt x="2320415" y="6106075"/>
                </a:lnTo>
                <a:lnTo>
                  <a:pt x="1552131" y="5400079"/>
                </a:lnTo>
                <a:close/>
                <a:moveTo>
                  <a:pt x="768284" y="4690871"/>
                </a:moveTo>
                <a:lnTo>
                  <a:pt x="1536568" y="5396867"/>
                </a:lnTo>
                <a:lnTo>
                  <a:pt x="768284" y="6102863"/>
                </a:lnTo>
                <a:lnTo>
                  <a:pt x="0" y="5396867"/>
                </a:lnTo>
                <a:close/>
                <a:moveTo>
                  <a:pt x="6194499" y="3759339"/>
                </a:moveTo>
                <a:lnTo>
                  <a:pt x="6962783" y="4465333"/>
                </a:lnTo>
                <a:lnTo>
                  <a:pt x="6194499" y="5171329"/>
                </a:lnTo>
                <a:lnTo>
                  <a:pt x="5426215" y="4465333"/>
                </a:lnTo>
                <a:close/>
                <a:moveTo>
                  <a:pt x="4643415" y="3751447"/>
                </a:moveTo>
                <a:lnTo>
                  <a:pt x="5411698" y="4457440"/>
                </a:lnTo>
                <a:lnTo>
                  <a:pt x="4643415" y="5163436"/>
                </a:lnTo>
                <a:lnTo>
                  <a:pt x="3875130" y="4457440"/>
                </a:lnTo>
                <a:close/>
                <a:moveTo>
                  <a:pt x="3103216" y="3743554"/>
                </a:moveTo>
                <a:lnTo>
                  <a:pt x="3871500" y="4449547"/>
                </a:lnTo>
                <a:lnTo>
                  <a:pt x="3103216" y="5155543"/>
                </a:lnTo>
                <a:lnTo>
                  <a:pt x="2334932" y="4449547"/>
                </a:lnTo>
                <a:close/>
                <a:moveTo>
                  <a:pt x="1554432" y="3743554"/>
                </a:moveTo>
                <a:lnTo>
                  <a:pt x="2322715" y="4449547"/>
                </a:lnTo>
                <a:lnTo>
                  <a:pt x="1554432" y="5155543"/>
                </a:lnTo>
                <a:lnTo>
                  <a:pt x="786147" y="4449547"/>
                </a:lnTo>
                <a:close/>
                <a:moveTo>
                  <a:pt x="777914" y="2826325"/>
                </a:moveTo>
                <a:lnTo>
                  <a:pt x="1546198" y="3532321"/>
                </a:lnTo>
                <a:lnTo>
                  <a:pt x="777914" y="4238316"/>
                </a:lnTo>
                <a:lnTo>
                  <a:pt x="9630" y="3532321"/>
                </a:lnTo>
                <a:close/>
                <a:moveTo>
                  <a:pt x="5425885" y="2808809"/>
                </a:moveTo>
                <a:lnTo>
                  <a:pt x="6194169" y="3514805"/>
                </a:lnTo>
                <a:lnTo>
                  <a:pt x="5425885" y="4220798"/>
                </a:lnTo>
                <a:lnTo>
                  <a:pt x="4657600" y="3514805"/>
                </a:lnTo>
                <a:close/>
                <a:moveTo>
                  <a:pt x="3889317" y="2808809"/>
                </a:moveTo>
                <a:lnTo>
                  <a:pt x="4657600" y="3514805"/>
                </a:lnTo>
                <a:lnTo>
                  <a:pt x="3889317" y="4220798"/>
                </a:lnTo>
                <a:lnTo>
                  <a:pt x="3121032" y="3514805"/>
                </a:lnTo>
                <a:close/>
                <a:moveTo>
                  <a:pt x="2345489" y="2808809"/>
                </a:moveTo>
                <a:lnTo>
                  <a:pt x="3113772" y="3514805"/>
                </a:lnTo>
                <a:lnTo>
                  <a:pt x="2345489" y="4220798"/>
                </a:lnTo>
                <a:lnTo>
                  <a:pt x="1577204" y="3514805"/>
                </a:lnTo>
                <a:close/>
                <a:moveTo>
                  <a:pt x="3135885" y="1874065"/>
                </a:moveTo>
                <a:lnTo>
                  <a:pt x="3904169" y="2580060"/>
                </a:lnTo>
                <a:lnTo>
                  <a:pt x="3135885" y="3286056"/>
                </a:lnTo>
                <a:lnTo>
                  <a:pt x="2367601" y="2580060"/>
                </a:lnTo>
                <a:close/>
                <a:moveTo>
                  <a:pt x="1584797" y="1874065"/>
                </a:moveTo>
                <a:lnTo>
                  <a:pt x="2353080" y="2580060"/>
                </a:lnTo>
                <a:lnTo>
                  <a:pt x="1584797" y="3286056"/>
                </a:lnTo>
                <a:lnTo>
                  <a:pt x="816512" y="2580060"/>
                </a:lnTo>
                <a:close/>
                <a:moveTo>
                  <a:pt x="6201763" y="1874063"/>
                </a:moveTo>
                <a:lnTo>
                  <a:pt x="6970047" y="2580060"/>
                </a:lnTo>
                <a:lnTo>
                  <a:pt x="6201763" y="3286055"/>
                </a:lnTo>
                <a:lnTo>
                  <a:pt x="5440737" y="2586730"/>
                </a:lnTo>
                <a:lnTo>
                  <a:pt x="4679713" y="3286055"/>
                </a:lnTo>
                <a:lnTo>
                  <a:pt x="3911429" y="2580060"/>
                </a:lnTo>
                <a:lnTo>
                  <a:pt x="4679713" y="1874065"/>
                </a:lnTo>
                <a:lnTo>
                  <a:pt x="5440737" y="2573389"/>
                </a:lnTo>
                <a:close/>
                <a:moveTo>
                  <a:pt x="777914" y="942225"/>
                </a:moveTo>
                <a:lnTo>
                  <a:pt x="1546198" y="1648221"/>
                </a:lnTo>
                <a:lnTo>
                  <a:pt x="777914" y="2354217"/>
                </a:lnTo>
                <a:lnTo>
                  <a:pt x="9630" y="1648221"/>
                </a:lnTo>
                <a:close/>
                <a:moveTo>
                  <a:pt x="5426219" y="931426"/>
                </a:moveTo>
                <a:lnTo>
                  <a:pt x="6194503" y="1637422"/>
                </a:lnTo>
                <a:lnTo>
                  <a:pt x="5426219" y="2343417"/>
                </a:lnTo>
                <a:lnTo>
                  <a:pt x="4657935" y="1637422"/>
                </a:lnTo>
                <a:close/>
                <a:moveTo>
                  <a:pt x="2360341" y="923533"/>
                </a:moveTo>
                <a:lnTo>
                  <a:pt x="3125660" y="1626805"/>
                </a:lnTo>
                <a:lnTo>
                  <a:pt x="3882391" y="931426"/>
                </a:lnTo>
                <a:lnTo>
                  <a:pt x="4650674" y="1637422"/>
                </a:lnTo>
                <a:lnTo>
                  <a:pt x="3882391" y="2343417"/>
                </a:lnTo>
                <a:lnTo>
                  <a:pt x="3117070" y="1640146"/>
                </a:lnTo>
                <a:lnTo>
                  <a:pt x="2360341" y="2335525"/>
                </a:lnTo>
                <a:lnTo>
                  <a:pt x="1592056" y="1629529"/>
                </a:lnTo>
                <a:close/>
                <a:moveTo>
                  <a:pt x="1539561" y="1"/>
                </a:moveTo>
                <a:lnTo>
                  <a:pt x="2310837" y="711643"/>
                </a:lnTo>
                <a:lnTo>
                  <a:pt x="1539561" y="1423285"/>
                </a:lnTo>
                <a:lnTo>
                  <a:pt x="768284" y="711643"/>
                </a:lnTo>
                <a:close/>
                <a:moveTo>
                  <a:pt x="3082114" y="1"/>
                </a:moveTo>
                <a:lnTo>
                  <a:pt x="3853390" y="711643"/>
                </a:lnTo>
                <a:lnTo>
                  <a:pt x="3082114" y="1423285"/>
                </a:lnTo>
                <a:lnTo>
                  <a:pt x="2310837" y="711643"/>
                </a:lnTo>
                <a:close/>
                <a:moveTo>
                  <a:pt x="4631956" y="1"/>
                </a:moveTo>
                <a:lnTo>
                  <a:pt x="5403232" y="711642"/>
                </a:lnTo>
                <a:lnTo>
                  <a:pt x="4631956" y="1423285"/>
                </a:lnTo>
                <a:lnTo>
                  <a:pt x="3860679" y="711642"/>
                </a:lnTo>
                <a:close/>
                <a:moveTo>
                  <a:pt x="6189085" y="0"/>
                </a:moveTo>
                <a:lnTo>
                  <a:pt x="6960361" y="711642"/>
                </a:lnTo>
                <a:lnTo>
                  <a:pt x="6189085" y="1423285"/>
                </a:lnTo>
                <a:lnTo>
                  <a:pt x="5417808" y="711642"/>
                </a:lnTo>
                <a:close/>
              </a:path>
            </a:pathLst>
          </a:cu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58815" y="1342662"/>
            <a:ext cx="6493398" cy="4524315"/>
          </a:xfrm>
          <a:prstGeom prst="rect">
            <a:avLst/>
          </a:prstGeom>
          <a:noFill/>
        </p:spPr>
        <p:txBody>
          <a:bodyPr wrap="square" rtlCol="0">
            <a:spAutoFit/>
          </a:bodyPr>
          <a:lstStyle/>
          <a:p>
            <a:r>
              <a:rPr lang="en-US" sz="3600" dirty="0" smtClean="0">
                <a:latin typeface="Algerian" panose="04020705040A02060702" pitchFamily="82" charset="0"/>
              </a:rPr>
              <a:t>Course:</a:t>
            </a:r>
          </a:p>
          <a:p>
            <a:r>
              <a:rPr lang="en-US" sz="3600" dirty="0" smtClean="0">
                <a:latin typeface="Algerian" panose="04020705040A02060702" pitchFamily="82" charset="0"/>
              </a:rPr>
              <a:t>Software Engineering</a:t>
            </a:r>
          </a:p>
          <a:p>
            <a:endParaRPr lang="en-US" sz="3600" dirty="0" smtClean="0">
              <a:latin typeface="Algerian" panose="04020705040A02060702" pitchFamily="82" charset="0"/>
            </a:endParaRPr>
          </a:p>
          <a:p>
            <a:endParaRPr lang="en-US" sz="3600" dirty="0" smtClean="0">
              <a:latin typeface="Algerian" panose="04020705040A02060702" pitchFamily="82" charset="0"/>
            </a:endParaRPr>
          </a:p>
          <a:p>
            <a:r>
              <a:rPr lang="en-US" sz="3600" dirty="0" smtClean="0">
                <a:latin typeface="Algerian" panose="04020705040A02060702" pitchFamily="82" charset="0"/>
              </a:rPr>
              <a:t>Presentation on :</a:t>
            </a:r>
          </a:p>
          <a:p>
            <a:r>
              <a:rPr lang="en-US" sz="3600" dirty="0" smtClean="0">
                <a:latin typeface="Algerian" panose="04020705040A02060702" pitchFamily="82" charset="0"/>
              </a:rPr>
              <a:t>Extreme Programming(XP)</a:t>
            </a:r>
          </a:p>
          <a:p>
            <a:endParaRPr lang="en-US" sz="3600" dirty="0">
              <a:latin typeface="Algerian" panose="04020705040A02060702" pitchFamily="82" charset="0"/>
            </a:endParaRPr>
          </a:p>
        </p:txBody>
      </p:sp>
    </p:spTree>
    <p:extLst>
      <p:ext uri="{BB962C8B-B14F-4D97-AF65-F5344CB8AC3E}">
        <p14:creationId xmlns:p14="http://schemas.microsoft.com/office/powerpoint/2010/main" val="29129819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995423" y="844953"/>
            <a:ext cx="10787605" cy="646331"/>
          </a:xfrm>
          <a:prstGeom prst="rect">
            <a:avLst/>
          </a:prstGeom>
          <a:noFill/>
        </p:spPr>
        <p:txBody>
          <a:bodyPr wrap="square" rtlCol="0">
            <a:spAutoFit/>
          </a:bodyPr>
          <a:lstStyle/>
          <a:p>
            <a:r>
              <a:rPr lang="en-US" sz="3600" dirty="0" smtClean="0">
                <a:latin typeface="Algerian" panose="04020705040A02060702" pitchFamily="82" charset="0"/>
              </a:rPr>
              <a:t>Benefits of XP</a:t>
            </a:r>
            <a:endParaRPr lang="en-US" sz="3600" dirty="0">
              <a:latin typeface="Algerian" panose="04020705040A02060702" pitchFamily="82" charset="0"/>
            </a:endParaRPr>
          </a:p>
        </p:txBody>
      </p:sp>
      <p:sp>
        <p:nvSpPr>
          <p:cNvPr id="3" name="TextBox 2"/>
          <p:cNvSpPr txBox="1"/>
          <p:nvPr/>
        </p:nvSpPr>
        <p:spPr>
          <a:xfrm>
            <a:off x="995423" y="2025569"/>
            <a:ext cx="9919504" cy="304698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latin typeface="Book Antiqua" panose="02040602050305030304" pitchFamily="18" charset="0"/>
              </a:rPr>
              <a:t>Improved Code Quality</a:t>
            </a:r>
          </a:p>
          <a:p>
            <a:pPr marL="285750" indent="-285750">
              <a:buFont typeface="Wingdings" panose="05000000000000000000" pitchFamily="2" charset="2"/>
              <a:buChar char="Ø"/>
            </a:pPr>
            <a:r>
              <a:rPr lang="en-US" sz="2400" dirty="0" smtClean="0">
                <a:latin typeface="Book Antiqua" panose="02040602050305030304" pitchFamily="18" charset="0"/>
              </a:rPr>
              <a:t>Faster Adaptation to Changes</a:t>
            </a:r>
          </a:p>
          <a:p>
            <a:pPr marL="285750" indent="-285750">
              <a:buFont typeface="Wingdings" panose="05000000000000000000" pitchFamily="2" charset="2"/>
              <a:buChar char="Ø"/>
            </a:pPr>
            <a:r>
              <a:rPr lang="en-US" sz="2400" dirty="0" smtClean="0">
                <a:latin typeface="Book Antiqua" panose="02040602050305030304" pitchFamily="18" charset="0"/>
              </a:rPr>
              <a:t>Enhanced Collaboration</a:t>
            </a:r>
          </a:p>
          <a:p>
            <a:pPr marL="285750" indent="-285750">
              <a:buFont typeface="Wingdings" panose="05000000000000000000" pitchFamily="2" charset="2"/>
              <a:buChar char="Ø"/>
            </a:pPr>
            <a:r>
              <a:rPr lang="en-US" sz="2400" dirty="0" smtClean="0">
                <a:latin typeface="Book Antiqua" panose="02040602050305030304" pitchFamily="18" charset="0"/>
              </a:rPr>
              <a:t>Customer Satisfaction</a:t>
            </a:r>
          </a:p>
          <a:p>
            <a:pPr marL="285750" indent="-285750">
              <a:buFont typeface="Wingdings" panose="05000000000000000000" pitchFamily="2" charset="2"/>
              <a:buChar char="Ø"/>
            </a:pPr>
            <a:r>
              <a:rPr lang="en-US" sz="2400" dirty="0" smtClean="0">
                <a:latin typeface="Book Antiqua" panose="02040602050305030304" pitchFamily="18" charset="0"/>
              </a:rPr>
              <a:t>Reduced Project Risks</a:t>
            </a:r>
          </a:p>
          <a:p>
            <a:pPr marL="285750" indent="-285750">
              <a:buFont typeface="Wingdings" panose="05000000000000000000" pitchFamily="2" charset="2"/>
              <a:buChar char="Ø"/>
            </a:pPr>
            <a:r>
              <a:rPr lang="en-US" sz="2400" dirty="0" smtClean="0">
                <a:latin typeface="Book Antiqua" panose="02040602050305030304" pitchFamily="18" charset="0"/>
              </a:rPr>
              <a:t>Continuous Improvement</a:t>
            </a:r>
          </a:p>
          <a:p>
            <a:pPr marL="285750" indent="-285750">
              <a:buFont typeface="Wingdings" panose="05000000000000000000" pitchFamily="2" charset="2"/>
              <a:buChar char="Ø"/>
            </a:pPr>
            <a:r>
              <a:rPr lang="en-US" sz="2400" dirty="0" smtClean="0">
                <a:latin typeface="Book Antiqua" panose="02040602050305030304" pitchFamily="18" charset="0"/>
              </a:rPr>
              <a:t>Increased Developer Productivity</a:t>
            </a:r>
          </a:p>
          <a:p>
            <a:pPr marL="285750" indent="-285750">
              <a:buFont typeface="Wingdings" panose="05000000000000000000" pitchFamily="2" charset="2"/>
              <a:buChar char="Ø"/>
            </a:pPr>
            <a:r>
              <a:rPr lang="en-US" sz="2400" dirty="0" smtClean="0">
                <a:latin typeface="Book Antiqua" panose="02040602050305030304" pitchFamily="18" charset="0"/>
              </a:rPr>
              <a:t>Better Team Morale</a:t>
            </a:r>
            <a:endParaRPr lang="en-US" sz="2400" dirty="0">
              <a:latin typeface="Book Antiqua" panose="02040602050305030304" pitchFamily="18" charset="0"/>
            </a:endParaRPr>
          </a:p>
        </p:txBody>
      </p:sp>
    </p:spTree>
    <p:extLst>
      <p:ext uri="{BB962C8B-B14F-4D97-AF65-F5344CB8AC3E}">
        <p14:creationId xmlns:p14="http://schemas.microsoft.com/office/powerpoint/2010/main" val="279771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787079" y="648182"/>
            <a:ext cx="10799180" cy="646331"/>
          </a:xfrm>
          <a:prstGeom prst="rect">
            <a:avLst/>
          </a:prstGeom>
          <a:noFill/>
        </p:spPr>
        <p:txBody>
          <a:bodyPr wrap="square" rtlCol="0">
            <a:spAutoFit/>
          </a:bodyPr>
          <a:lstStyle/>
          <a:p>
            <a:r>
              <a:rPr lang="en-US" sz="3600" dirty="0" smtClean="0">
                <a:latin typeface="Algerian" panose="04020705040A02060702" pitchFamily="82" charset="0"/>
              </a:rPr>
              <a:t>Challenges in Extreme Programming (XP)</a:t>
            </a:r>
            <a:endParaRPr lang="en-US" sz="3600" dirty="0">
              <a:latin typeface="Algerian" panose="04020705040A02060702" pitchFamily="82" charset="0"/>
            </a:endParaRPr>
          </a:p>
        </p:txBody>
      </p:sp>
      <p:sp>
        <p:nvSpPr>
          <p:cNvPr id="3" name="TextBox 2"/>
          <p:cNvSpPr txBox="1"/>
          <p:nvPr/>
        </p:nvSpPr>
        <p:spPr>
          <a:xfrm>
            <a:off x="1006997" y="1840375"/>
            <a:ext cx="10695008" cy="267765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latin typeface="Book Antiqua" panose="02040602050305030304" pitchFamily="18" charset="0"/>
              </a:rPr>
              <a:t>High Communication Demands</a:t>
            </a:r>
          </a:p>
          <a:p>
            <a:pPr marL="285750" indent="-285750">
              <a:buFont typeface="Wingdings" panose="05000000000000000000" pitchFamily="2" charset="2"/>
              <a:buChar char="Ø"/>
            </a:pPr>
            <a:r>
              <a:rPr lang="en-US" sz="2400" dirty="0" smtClean="0">
                <a:latin typeface="Book Antiqua" panose="02040602050305030304" pitchFamily="18" charset="0"/>
              </a:rPr>
              <a:t>Requires Strong Team Discipline</a:t>
            </a:r>
          </a:p>
          <a:p>
            <a:pPr marL="285750" indent="-285750">
              <a:buFont typeface="Wingdings" panose="05000000000000000000" pitchFamily="2" charset="2"/>
              <a:buChar char="Ø"/>
            </a:pPr>
            <a:r>
              <a:rPr lang="en-US" sz="2400" dirty="0" smtClean="0">
                <a:latin typeface="Book Antiqua" panose="02040602050305030304" pitchFamily="18" charset="0"/>
              </a:rPr>
              <a:t>Intense Customer Involvement</a:t>
            </a:r>
          </a:p>
          <a:p>
            <a:pPr marL="285750" indent="-285750">
              <a:buFont typeface="Wingdings" panose="05000000000000000000" pitchFamily="2" charset="2"/>
              <a:buChar char="Ø"/>
            </a:pPr>
            <a:r>
              <a:rPr lang="en-US" sz="2400" dirty="0" smtClean="0">
                <a:latin typeface="Book Antiqua" panose="02040602050305030304" pitchFamily="18" charset="0"/>
              </a:rPr>
              <a:t>Not Applicable for all Teams</a:t>
            </a:r>
          </a:p>
          <a:p>
            <a:pPr marL="285750" indent="-285750">
              <a:buFont typeface="Wingdings" panose="05000000000000000000" pitchFamily="2" charset="2"/>
              <a:buChar char="Ø"/>
            </a:pPr>
            <a:r>
              <a:rPr lang="en-US" sz="2400" dirty="0" smtClean="0">
                <a:latin typeface="Book Antiqua" panose="02040602050305030304" pitchFamily="18" charset="0"/>
              </a:rPr>
              <a:t>Time-Consuming Practices</a:t>
            </a:r>
          </a:p>
          <a:p>
            <a:pPr marL="285750" indent="-285750">
              <a:buFont typeface="Wingdings" panose="05000000000000000000" pitchFamily="2" charset="2"/>
              <a:buChar char="Ø"/>
            </a:pPr>
            <a:r>
              <a:rPr lang="en-US" sz="2400" dirty="0" smtClean="0">
                <a:latin typeface="Book Antiqua" panose="02040602050305030304" pitchFamily="18" charset="0"/>
              </a:rPr>
              <a:t>Testing can be Significantly Overhead</a:t>
            </a:r>
          </a:p>
          <a:p>
            <a:pPr marL="285750" indent="-285750">
              <a:buFont typeface="Wingdings" panose="05000000000000000000" pitchFamily="2" charset="2"/>
              <a:buChar char="Ø"/>
            </a:pPr>
            <a:r>
              <a:rPr lang="en-US" sz="2400" dirty="0" smtClean="0">
                <a:latin typeface="Book Antiqua" panose="02040602050305030304" pitchFamily="18" charset="0"/>
              </a:rPr>
              <a:t>High Cost in Training and Transition</a:t>
            </a:r>
            <a:endParaRPr lang="en-US" sz="2400" dirty="0">
              <a:latin typeface="Book Antiqua" panose="02040602050305030304" pitchFamily="18" charset="0"/>
            </a:endParaRPr>
          </a:p>
        </p:txBody>
      </p:sp>
    </p:spTree>
    <p:extLst>
      <p:ext uri="{BB962C8B-B14F-4D97-AF65-F5344CB8AC3E}">
        <p14:creationId xmlns:p14="http://schemas.microsoft.com/office/powerpoint/2010/main" val="3662902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201610" y="2302037"/>
            <a:ext cx="4155312" cy="1938992"/>
          </a:xfrm>
          <a:prstGeom prst="rect">
            <a:avLst/>
          </a:prstGeom>
          <a:noFill/>
        </p:spPr>
        <p:txBody>
          <a:bodyPr wrap="square" rtlCol="0">
            <a:spAutoFit/>
          </a:bodyPr>
          <a:lstStyle/>
          <a:p>
            <a:r>
              <a:rPr lang="en-US" sz="6000" b="1" dirty="0" smtClean="0">
                <a:latin typeface="Algerian" panose="04020705040A02060702" pitchFamily="82" charset="0"/>
              </a:rPr>
              <a:t>Thank You</a:t>
            </a:r>
            <a:endParaRPr lang="en-US" sz="6000" b="1" dirty="0">
              <a:latin typeface="Algerian" panose="04020705040A02060702" pitchFamily="82" charset="0"/>
            </a:endParaRPr>
          </a:p>
        </p:txBody>
      </p:sp>
    </p:spTree>
    <p:extLst>
      <p:ext uri="{BB962C8B-B14F-4D97-AF65-F5344CB8AC3E}">
        <p14:creationId xmlns:p14="http://schemas.microsoft.com/office/powerpoint/2010/main" val="4186857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4000">
              <a:schemeClr val="accent1">
                <a:lumMod val="60000"/>
                <a:lumOff val="40000"/>
              </a:schemeClr>
            </a:gs>
            <a:gs pos="74000">
              <a:schemeClr val="accent1">
                <a:lumMod val="98000"/>
                <a:lumOff val="2000"/>
              </a:schemeClr>
            </a:gs>
            <a:gs pos="90259">
              <a:schemeClr val="accent1">
                <a:lumMod val="96000"/>
                <a:lumOff val="4000"/>
              </a:schemeClr>
            </a:gs>
            <a:gs pos="100000">
              <a:schemeClr val="accent1">
                <a:lumMod val="88000"/>
              </a:schemeClr>
            </a:gs>
          </a:gsLst>
          <a:lin ang="5400000" scaled="1"/>
        </a:gradFill>
        <a:effectLst/>
      </p:bgPr>
    </p:bg>
    <p:spTree>
      <p:nvGrpSpPr>
        <p:cNvPr id="1" name=""/>
        <p:cNvGrpSpPr/>
        <p:nvPr/>
      </p:nvGrpSpPr>
      <p:grpSpPr>
        <a:xfrm>
          <a:off x="0" y="0"/>
          <a:ext cx="0" cy="0"/>
          <a:chOff x="0" y="0"/>
          <a:chExt cx="0" cy="0"/>
        </a:xfrm>
      </p:grpSpPr>
      <p:sp>
        <p:nvSpPr>
          <p:cNvPr id="42" name="Freeform 41"/>
          <p:cNvSpPr/>
          <p:nvPr/>
        </p:nvSpPr>
        <p:spPr>
          <a:xfrm>
            <a:off x="5987675" y="-3024801"/>
            <a:ext cx="6984564" cy="8957668"/>
          </a:xfrm>
          <a:custGeom>
            <a:avLst/>
            <a:gdLst>
              <a:gd name="connsiteX0" fmla="*/ 6216281 w 6984564"/>
              <a:gd name="connsiteY0" fmla="*/ 7545676 h 8957668"/>
              <a:gd name="connsiteX1" fmla="*/ 6984564 w 6984564"/>
              <a:gd name="connsiteY1" fmla="*/ 8251672 h 8957668"/>
              <a:gd name="connsiteX2" fmla="*/ 6216281 w 6984564"/>
              <a:gd name="connsiteY2" fmla="*/ 8957668 h 8957668"/>
              <a:gd name="connsiteX3" fmla="*/ 5447995 w 6984564"/>
              <a:gd name="connsiteY3" fmla="*/ 8251672 h 8957668"/>
              <a:gd name="connsiteX4" fmla="*/ 4653803 w 6984564"/>
              <a:gd name="connsiteY4" fmla="*/ 7545676 h 8957668"/>
              <a:gd name="connsiteX5" fmla="*/ 5422087 w 6984564"/>
              <a:gd name="connsiteY5" fmla="*/ 8251672 h 8957668"/>
              <a:gd name="connsiteX6" fmla="*/ 4653803 w 6984564"/>
              <a:gd name="connsiteY6" fmla="*/ 8957668 h 8957668"/>
              <a:gd name="connsiteX7" fmla="*/ 3885518 w 6984564"/>
              <a:gd name="connsiteY7" fmla="*/ 8251672 h 8957668"/>
              <a:gd name="connsiteX8" fmla="*/ 1577204 w 6984564"/>
              <a:gd name="connsiteY8" fmla="*/ 7545676 h 8957668"/>
              <a:gd name="connsiteX9" fmla="*/ 2337488 w 6984564"/>
              <a:gd name="connsiteY9" fmla="*/ 8244321 h 8957668"/>
              <a:gd name="connsiteX10" fmla="*/ 3097773 w 6984564"/>
              <a:gd name="connsiteY10" fmla="*/ 7545676 h 8957668"/>
              <a:gd name="connsiteX11" fmla="*/ 3866056 w 6984564"/>
              <a:gd name="connsiteY11" fmla="*/ 8251672 h 8957668"/>
              <a:gd name="connsiteX12" fmla="*/ 3097773 w 6984564"/>
              <a:gd name="connsiteY12" fmla="*/ 8957668 h 8957668"/>
              <a:gd name="connsiteX13" fmla="*/ 2337488 w 6984564"/>
              <a:gd name="connsiteY13" fmla="*/ 8259024 h 8957668"/>
              <a:gd name="connsiteX14" fmla="*/ 1577204 w 6984564"/>
              <a:gd name="connsiteY14" fmla="*/ 8957668 h 8957668"/>
              <a:gd name="connsiteX15" fmla="*/ 808919 w 6984564"/>
              <a:gd name="connsiteY15" fmla="*/ 8251672 h 8957668"/>
              <a:gd name="connsiteX16" fmla="*/ 768284 w 6984564"/>
              <a:gd name="connsiteY16" fmla="*/ 6631276 h 8957668"/>
              <a:gd name="connsiteX17" fmla="*/ 1536568 w 6984564"/>
              <a:gd name="connsiteY17" fmla="*/ 7337272 h 8957668"/>
              <a:gd name="connsiteX18" fmla="*/ 768284 w 6984564"/>
              <a:gd name="connsiteY18" fmla="*/ 8043268 h 8957668"/>
              <a:gd name="connsiteX19" fmla="*/ 0 w 6984564"/>
              <a:gd name="connsiteY19" fmla="*/ 7337272 h 8957668"/>
              <a:gd name="connsiteX20" fmla="*/ 5447997 w 6984564"/>
              <a:gd name="connsiteY20" fmla="*/ 6595145 h 8957668"/>
              <a:gd name="connsiteX21" fmla="*/ 6216281 w 6984564"/>
              <a:gd name="connsiteY21" fmla="*/ 7301141 h 8957668"/>
              <a:gd name="connsiteX22" fmla="*/ 5447997 w 6984564"/>
              <a:gd name="connsiteY22" fmla="*/ 8007137 h 8957668"/>
              <a:gd name="connsiteX23" fmla="*/ 4679712 w 6984564"/>
              <a:gd name="connsiteY23" fmla="*/ 7301141 h 8957668"/>
              <a:gd name="connsiteX24" fmla="*/ 2320415 w 6984564"/>
              <a:gd name="connsiteY24" fmla="*/ 6595145 h 8957668"/>
              <a:gd name="connsiteX25" fmla="*/ 3088699 w 6984564"/>
              <a:gd name="connsiteY25" fmla="*/ 7301141 h 8957668"/>
              <a:gd name="connsiteX26" fmla="*/ 2320415 w 6984564"/>
              <a:gd name="connsiteY26" fmla="*/ 8007137 h 8957668"/>
              <a:gd name="connsiteX27" fmla="*/ 1552131 w 6984564"/>
              <a:gd name="connsiteY27" fmla="*/ 7301141 h 8957668"/>
              <a:gd name="connsiteX28" fmla="*/ 3885519 w 6984564"/>
              <a:gd name="connsiteY28" fmla="*/ 6579359 h 8957668"/>
              <a:gd name="connsiteX29" fmla="*/ 4653803 w 6984564"/>
              <a:gd name="connsiteY29" fmla="*/ 7285355 h 8957668"/>
              <a:gd name="connsiteX30" fmla="*/ 3885519 w 6984564"/>
              <a:gd name="connsiteY30" fmla="*/ 7991351 h 8957668"/>
              <a:gd name="connsiteX31" fmla="*/ 3117235 w 6984564"/>
              <a:gd name="connsiteY31" fmla="*/ 7285355 h 8957668"/>
              <a:gd name="connsiteX32" fmla="*/ 6201762 w 6984564"/>
              <a:gd name="connsiteY32" fmla="*/ 5644614 h 8957668"/>
              <a:gd name="connsiteX33" fmla="*/ 6970045 w 6984564"/>
              <a:gd name="connsiteY33" fmla="*/ 6350610 h 8957668"/>
              <a:gd name="connsiteX34" fmla="*/ 6201762 w 6984564"/>
              <a:gd name="connsiteY34" fmla="*/ 7056606 h 8957668"/>
              <a:gd name="connsiteX35" fmla="*/ 5433477 w 6984564"/>
              <a:gd name="connsiteY35" fmla="*/ 6350610 h 8957668"/>
              <a:gd name="connsiteX36" fmla="*/ 4657600 w 6984564"/>
              <a:gd name="connsiteY36" fmla="*/ 5644614 h 8957668"/>
              <a:gd name="connsiteX37" fmla="*/ 5425884 w 6984564"/>
              <a:gd name="connsiteY37" fmla="*/ 6350610 h 8957668"/>
              <a:gd name="connsiteX38" fmla="*/ 4657600 w 6984564"/>
              <a:gd name="connsiteY38" fmla="*/ 7056606 h 8957668"/>
              <a:gd name="connsiteX39" fmla="*/ 3889315 w 6984564"/>
              <a:gd name="connsiteY39" fmla="*/ 6350610 h 8957668"/>
              <a:gd name="connsiteX40" fmla="*/ 3110793 w 6984564"/>
              <a:gd name="connsiteY40" fmla="*/ 5644614 h 8957668"/>
              <a:gd name="connsiteX41" fmla="*/ 3879077 w 6984564"/>
              <a:gd name="connsiteY41" fmla="*/ 6350610 h 8957668"/>
              <a:gd name="connsiteX42" fmla="*/ 3110793 w 6984564"/>
              <a:gd name="connsiteY42" fmla="*/ 7056606 h 8957668"/>
              <a:gd name="connsiteX43" fmla="*/ 2342508 w 6984564"/>
              <a:gd name="connsiteY43" fmla="*/ 6350610 h 8957668"/>
              <a:gd name="connsiteX44" fmla="*/ 1546199 w 6984564"/>
              <a:gd name="connsiteY44" fmla="*/ 5644614 h 8957668"/>
              <a:gd name="connsiteX45" fmla="*/ 2314482 w 6984564"/>
              <a:gd name="connsiteY45" fmla="*/ 6350610 h 8957668"/>
              <a:gd name="connsiteX46" fmla="*/ 1546199 w 6984564"/>
              <a:gd name="connsiteY46" fmla="*/ 7056606 h 8957668"/>
              <a:gd name="connsiteX47" fmla="*/ 777914 w 6984564"/>
              <a:gd name="connsiteY47" fmla="*/ 6350610 h 8957668"/>
              <a:gd name="connsiteX48" fmla="*/ 5416657 w 6984564"/>
              <a:gd name="connsiteY48" fmla="*/ 4694083 h 8957668"/>
              <a:gd name="connsiteX49" fmla="*/ 6184941 w 6984564"/>
              <a:gd name="connsiteY49" fmla="*/ 5400079 h 8957668"/>
              <a:gd name="connsiteX50" fmla="*/ 5416657 w 6984564"/>
              <a:gd name="connsiteY50" fmla="*/ 6106075 h 8957668"/>
              <a:gd name="connsiteX51" fmla="*/ 4648372 w 6984564"/>
              <a:gd name="connsiteY51" fmla="*/ 5400079 h 8957668"/>
              <a:gd name="connsiteX52" fmla="*/ 3867872 w 6984564"/>
              <a:gd name="connsiteY52" fmla="*/ 4694083 h 8957668"/>
              <a:gd name="connsiteX53" fmla="*/ 4636156 w 6984564"/>
              <a:gd name="connsiteY53" fmla="*/ 5400079 h 8957668"/>
              <a:gd name="connsiteX54" fmla="*/ 3867872 w 6984564"/>
              <a:gd name="connsiteY54" fmla="*/ 6106075 h 8957668"/>
              <a:gd name="connsiteX55" fmla="*/ 3099587 w 6984564"/>
              <a:gd name="connsiteY55" fmla="*/ 5400079 h 8957668"/>
              <a:gd name="connsiteX56" fmla="*/ 2320415 w 6984564"/>
              <a:gd name="connsiteY56" fmla="*/ 4694083 h 8957668"/>
              <a:gd name="connsiteX57" fmla="*/ 3088699 w 6984564"/>
              <a:gd name="connsiteY57" fmla="*/ 5400079 h 8957668"/>
              <a:gd name="connsiteX58" fmla="*/ 2320415 w 6984564"/>
              <a:gd name="connsiteY58" fmla="*/ 6106075 h 8957668"/>
              <a:gd name="connsiteX59" fmla="*/ 1552131 w 6984564"/>
              <a:gd name="connsiteY59" fmla="*/ 5400079 h 8957668"/>
              <a:gd name="connsiteX60" fmla="*/ 768284 w 6984564"/>
              <a:gd name="connsiteY60" fmla="*/ 4690871 h 8957668"/>
              <a:gd name="connsiteX61" fmla="*/ 1536568 w 6984564"/>
              <a:gd name="connsiteY61" fmla="*/ 5396867 h 8957668"/>
              <a:gd name="connsiteX62" fmla="*/ 768284 w 6984564"/>
              <a:gd name="connsiteY62" fmla="*/ 6102863 h 8957668"/>
              <a:gd name="connsiteX63" fmla="*/ 0 w 6984564"/>
              <a:gd name="connsiteY63" fmla="*/ 5396867 h 8957668"/>
              <a:gd name="connsiteX64" fmla="*/ 6194499 w 6984564"/>
              <a:gd name="connsiteY64" fmla="*/ 3759339 h 8957668"/>
              <a:gd name="connsiteX65" fmla="*/ 6962783 w 6984564"/>
              <a:gd name="connsiteY65" fmla="*/ 4465333 h 8957668"/>
              <a:gd name="connsiteX66" fmla="*/ 6194499 w 6984564"/>
              <a:gd name="connsiteY66" fmla="*/ 5171329 h 8957668"/>
              <a:gd name="connsiteX67" fmla="*/ 5426215 w 6984564"/>
              <a:gd name="connsiteY67" fmla="*/ 4465333 h 8957668"/>
              <a:gd name="connsiteX68" fmla="*/ 4643415 w 6984564"/>
              <a:gd name="connsiteY68" fmla="*/ 3751447 h 8957668"/>
              <a:gd name="connsiteX69" fmla="*/ 5411698 w 6984564"/>
              <a:gd name="connsiteY69" fmla="*/ 4457440 h 8957668"/>
              <a:gd name="connsiteX70" fmla="*/ 4643415 w 6984564"/>
              <a:gd name="connsiteY70" fmla="*/ 5163436 h 8957668"/>
              <a:gd name="connsiteX71" fmla="*/ 3875130 w 6984564"/>
              <a:gd name="connsiteY71" fmla="*/ 4457440 h 8957668"/>
              <a:gd name="connsiteX72" fmla="*/ 3103216 w 6984564"/>
              <a:gd name="connsiteY72" fmla="*/ 3743554 h 8957668"/>
              <a:gd name="connsiteX73" fmla="*/ 3871500 w 6984564"/>
              <a:gd name="connsiteY73" fmla="*/ 4449547 h 8957668"/>
              <a:gd name="connsiteX74" fmla="*/ 3103216 w 6984564"/>
              <a:gd name="connsiteY74" fmla="*/ 5155543 h 8957668"/>
              <a:gd name="connsiteX75" fmla="*/ 2334932 w 6984564"/>
              <a:gd name="connsiteY75" fmla="*/ 4449547 h 8957668"/>
              <a:gd name="connsiteX76" fmla="*/ 1554432 w 6984564"/>
              <a:gd name="connsiteY76" fmla="*/ 3743554 h 8957668"/>
              <a:gd name="connsiteX77" fmla="*/ 2322715 w 6984564"/>
              <a:gd name="connsiteY77" fmla="*/ 4449547 h 8957668"/>
              <a:gd name="connsiteX78" fmla="*/ 1554432 w 6984564"/>
              <a:gd name="connsiteY78" fmla="*/ 5155543 h 8957668"/>
              <a:gd name="connsiteX79" fmla="*/ 786147 w 6984564"/>
              <a:gd name="connsiteY79" fmla="*/ 4449547 h 8957668"/>
              <a:gd name="connsiteX80" fmla="*/ 777914 w 6984564"/>
              <a:gd name="connsiteY80" fmla="*/ 2826325 h 8957668"/>
              <a:gd name="connsiteX81" fmla="*/ 1546198 w 6984564"/>
              <a:gd name="connsiteY81" fmla="*/ 3532321 h 8957668"/>
              <a:gd name="connsiteX82" fmla="*/ 777914 w 6984564"/>
              <a:gd name="connsiteY82" fmla="*/ 4238316 h 8957668"/>
              <a:gd name="connsiteX83" fmla="*/ 9630 w 6984564"/>
              <a:gd name="connsiteY83" fmla="*/ 3532321 h 8957668"/>
              <a:gd name="connsiteX84" fmla="*/ 5425885 w 6984564"/>
              <a:gd name="connsiteY84" fmla="*/ 2808809 h 8957668"/>
              <a:gd name="connsiteX85" fmla="*/ 6194169 w 6984564"/>
              <a:gd name="connsiteY85" fmla="*/ 3514805 h 8957668"/>
              <a:gd name="connsiteX86" fmla="*/ 5425885 w 6984564"/>
              <a:gd name="connsiteY86" fmla="*/ 4220798 h 8957668"/>
              <a:gd name="connsiteX87" fmla="*/ 4657600 w 6984564"/>
              <a:gd name="connsiteY87" fmla="*/ 3514805 h 8957668"/>
              <a:gd name="connsiteX88" fmla="*/ 3889317 w 6984564"/>
              <a:gd name="connsiteY88" fmla="*/ 2808809 h 8957668"/>
              <a:gd name="connsiteX89" fmla="*/ 4657600 w 6984564"/>
              <a:gd name="connsiteY89" fmla="*/ 3514805 h 8957668"/>
              <a:gd name="connsiteX90" fmla="*/ 3889317 w 6984564"/>
              <a:gd name="connsiteY90" fmla="*/ 4220798 h 8957668"/>
              <a:gd name="connsiteX91" fmla="*/ 3121032 w 6984564"/>
              <a:gd name="connsiteY91" fmla="*/ 3514805 h 8957668"/>
              <a:gd name="connsiteX92" fmla="*/ 2345489 w 6984564"/>
              <a:gd name="connsiteY92" fmla="*/ 2808809 h 8957668"/>
              <a:gd name="connsiteX93" fmla="*/ 3113772 w 6984564"/>
              <a:gd name="connsiteY93" fmla="*/ 3514805 h 8957668"/>
              <a:gd name="connsiteX94" fmla="*/ 2345489 w 6984564"/>
              <a:gd name="connsiteY94" fmla="*/ 4220798 h 8957668"/>
              <a:gd name="connsiteX95" fmla="*/ 1577204 w 6984564"/>
              <a:gd name="connsiteY95" fmla="*/ 3514805 h 8957668"/>
              <a:gd name="connsiteX96" fmla="*/ 3135885 w 6984564"/>
              <a:gd name="connsiteY96" fmla="*/ 1874065 h 8957668"/>
              <a:gd name="connsiteX97" fmla="*/ 3904169 w 6984564"/>
              <a:gd name="connsiteY97" fmla="*/ 2580060 h 8957668"/>
              <a:gd name="connsiteX98" fmla="*/ 3135885 w 6984564"/>
              <a:gd name="connsiteY98" fmla="*/ 3286056 h 8957668"/>
              <a:gd name="connsiteX99" fmla="*/ 2367601 w 6984564"/>
              <a:gd name="connsiteY99" fmla="*/ 2580060 h 8957668"/>
              <a:gd name="connsiteX100" fmla="*/ 1584797 w 6984564"/>
              <a:gd name="connsiteY100" fmla="*/ 1874065 h 8957668"/>
              <a:gd name="connsiteX101" fmla="*/ 2353080 w 6984564"/>
              <a:gd name="connsiteY101" fmla="*/ 2580060 h 8957668"/>
              <a:gd name="connsiteX102" fmla="*/ 1584797 w 6984564"/>
              <a:gd name="connsiteY102" fmla="*/ 3286056 h 8957668"/>
              <a:gd name="connsiteX103" fmla="*/ 816512 w 6984564"/>
              <a:gd name="connsiteY103" fmla="*/ 2580060 h 8957668"/>
              <a:gd name="connsiteX104" fmla="*/ 6201763 w 6984564"/>
              <a:gd name="connsiteY104" fmla="*/ 1874063 h 8957668"/>
              <a:gd name="connsiteX105" fmla="*/ 6970047 w 6984564"/>
              <a:gd name="connsiteY105" fmla="*/ 2580060 h 8957668"/>
              <a:gd name="connsiteX106" fmla="*/ 6201763 w 6984564"/>
              <a:gd name="connsiteY106" fmla="*/ 3286055 h 8957668"/>
              <a:gd name="connsiteX107" fmla="*/ 5440737 w 6984564"/>
              <a:gd name="connsiteY107" fmla="*/ 2586730 h 8957668"/>
              <a:gd name="connsiteX108" fmla="*/ 4679713 w 6984564"/>
              <a:gd name="connsiteY108" fmla="*/ 3286055 h 8957668"/>
              <a:gd name="connsiteX109" fmla="*/ 3911429 w 6984564"/>
              <a:gd name="connsiteY109" fmla="*/ 2580060 h 8957668"/>
              <a:gd name="connsiteX110" fmla="*/ 4679713 w 6984564"/>
              <a:gd name="connsiteY110" fmla="*/ 1874065 h 8957668"/>
              <a:gd name="connsiteX111" fmla="*/ 5440737 w 6984564"/>
              <a:gd name="connsiteY111" fmla="*/ 2573389 h 8957668"/>
              <a:gd name="connsiteX112" fmla="*/ 777914 w 6984564"/>
              <a:gd name="connsiteY112" fmla="*/ 942225 h 8957668"/>
              <a:gd name="connsiteX113" fmla="*/ 1546198 w 6984564"/>
              <a:gd name="connsiteY113" fmla="*/ 1648221 h 8957668"/>
              <a:gd name="connsiteX114" fmla="*/ 777914 w 6984564"/>
              <a:gd name="connsiteY114" fmla="*/ 2354217 h 8957668"/>
              <a:gd name="connsiteX115" fmla="*/ 9630 w 6984564"/>
              <a:gd name="connsiteY115" fmla="*/ 1648221 h 8957668"/>
              <a:gd name="connsiteX116" fmla="*/ 5426219 w 6984564"/>
              <a:gd name="connsiteY116" fmla="*/ 931426 h 8957668"/>
              <a:gd name="connsiteX117" fmla="*/ 6194503 w 6984564"/>
              <a:gd name="connsiteY117" fmla="*/ 1637422 h 8957668"/>
              <a:gd name="connsiteX118" fmla="*/ 5426219 w 6984564"/>
              <a:gd name="connsiteY118" fmla="*/ 2343417 h 8957668"/>
              <a:gd name="connsiteX119" fmla="*/ 4657935 w 6984564"/>
              <a:gd name="connsiteY119" fmla="*/ 1637422 h 8957668"/>
              <a:gd name="connsiteX120" fmla="*/ 2360341 w 6984564"/>
              <a:gd name="connsiteY120" fmla="*/ 923533 h 8957668"/>
              <a:gd name="connsiteX121" fmla="*/ 3125660 w 6984564"/>
              <a:gd name="connsiteY121" fmla="*/ 1626805 h 8957668"/>
              <a:gd name="connsiteX122" fmla="*/ 3882391 w 6984564"/>
              <a:gd name="connsiteY122" fmla="*/ 931426 h 8957668"/>
              <a:gd name="connsiteX123" fmla="*/ 4650674 w 6984564"/>
              <a:gd name="connsiteY123" fmla="*/ 1637422 h 8957668"/>
              <a:gd name="connsiteX124" fmla="*/ 3882391 w 6984564"/>
              <a:gd name="connsiteY124" fmla="*/ 2343417 h 8957668"/>
              <a:gd name="connsiteX125" fmla="*/ 3117070 w 6984564"/>
              <a:gd name="connsiteY125" fmla="*/ 1640146 h 8957668"/>
              <a:gd name="connsiteX126" fmla="*/ 2360341 w 6984564"/>
              <a:gd name="connsiteY126" fmla="*/ 2335525 h 8957668"/>
              <a:gd name="connsiteX127" fmla="*/ 1592056 w 6984564"/>
              <a:gd name="connsiteY127" fmla="*/ 1629529 h 8957668"/>
              <a:gd name="connsiteX128" fmla="*/ 1539561 w 6984564"/>
              <a:gd name="connsiteY128" fmla="*/ 1 h 8957668"/>
              <a:gd name="connsiteX129" fmla="*/ 2310837 w 6984564"/>
              <a:gd name="connsiteY129" fmla="*/ 711643 h 8957668"/>
              <a:gd name="connsiteX130" fmla="*/ 1539561 w 6984564"/>
              <a:gd name="connsiteY130" fmla="*/ 1423285 h 8957668"/>
              <a:gd name="connsiteX131" fmla="*/ 768284 w 6984564"/>
              <a:gd name="connsiteY131" fmla="*/ 711643 h 8957668"/>
              <a:gd name="connsiteX132" fmla="*/ 3082114 w 6984564"/>
              <a:gd name="connsiteY132" fmla="*/ 1 h 8957668"/>
              <a:gd name="connsiteX133" fmla="*/ 3853390 w 6984564"/>
              <a:gd name="connsiteY133" fmla="*/ 711643 h 8957668"/>
              <a:gd name="connsiteX134" fmla="*/ 3082114 w 6984564"/>
              <a:gd name="connsiteY134" fmla="*/ 1423285 h 8957668"/>
              <a:gd name="connsiteX135" fmla="*/ 2310837 w 6984564"/>
              <a:gd name="connsiteY135" fmla="*/ 711643 h 8957668"/>
              <a:gd name="connsiteX136" fmla="*/ 4631956 w 6984564"/>
              <a:gd name="connsiteY136" fmla="*/ 1 h 8957668"/>
              <a:gd name="connsiteX137" fmla="*/ 5403232 w 6984564"/>
              <a:gd name="connsiteY137" fmla="*/ 711642 h 8957668"/>
              <a:gd name="connsiteX138" fmla="*/ 4631956 w 6984564"/>
              <a:gd name="connsiteY138" fmla="*/ 1423285 h 8957668"/>
              <a:gd name="connsiteX139" fmla="*/ 3860679 w 6984564"/>
              <a:gd name="connsiteY139" fmla="*/ 711642 h 8957668"/>
              <a:gd name="connsiteX140" fmla="*/ 6189085 w 6984564"/>
              <a:gd name="connsiteY140" fmla="*/ 0 h 8957668"/>
              <a:gd name="connsiteX141" fmla="*/ 6960361 w 6984564"/>
              <a:gd name="connsiteY141" fmla="*/ 711642 h 8957668"/>
              <a:gd name="connsiteX142" fmla="*/ 6189085 w 6984564"/>
              <a:gd name="connsiteY142" fmla="*/ 1423285 h 8957668"/>
              <a:gd name="connsiteX143" fmla="*/ 5417808 w 6984564"/>
              <a:gd name="connsiteY143" fmla="*/ 711642 h 895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6984564" h="8957668">
                <a:moveTo>
                  <a:pt x="6216281" y="7545676"/>
                </a:moveTo>
                <a:lnTo>
                  <a:pt x="6984564" y="8251672"/>
                </a:lnTo>
                <a:lnTo>
                  <a:pt x="6216281" y="8957668"/>
                </a:lnTo>
                <a:lnTo>
                  <a:pt x="5447995" y="8251672"/>
                </a:lnTo>
                <a:close/>
                <a:moveTo>
                  <a:pt x="4653803" y="7545676"/>
                </a:moveTo>
                <a:lnTo>
                  <a:pt x="5422087" y="8251672"/>
                </a:lnTo>
                <a:lnTo>
                  <a:pt x="4653803" y="8957668"/>
                </a:lnTo>
                <a:lnTo>
                  <a:pt x="3885518" y="8251672"/>
                </a:lnTo>
                <a:close/>
                <a:moveTo>
                  <a:pt x="1577204" y="7545676"/>
                </a:moveTo>
                <a:lnTo>
                  <a:pt x="2337488" y="8244321"/>
                </a:lnTo>
                <a:lnTo>
                  <a:pt x="3097773" y="7545676"/>
                </a:lnTo>
                <a:lnTo>
                  <a:pt x="3866056" y="8251672"/>
                </a:lnTo>
                <a:lnTo>
                  <a:pt x="3097773" y="8957668"/>
                </a:lnTo>
                <a:lnTo>
                  <a:pt x="2337488" y="8259024"/>
                </a:lnTo>
                <a:lnTo>
                  <a:pt x="1577204" y="8957668"/>
                </a:lnTo>
                <a:lnTo>
                  <a:pt x="808919" y="8251672"/>
                </a:lnTo>
                <a:close/>
                <a:moveTo>
                  <a:pt x="768284" y="6631276"/>
                </a:moveTo>
                <a:lnTo>
                  <a:pt x="1536568" y="7337272"/>
                </a:lnTo>
                <a:lnTo>
                  <a:pt x="768284" y="8043268"/>
                </a:lnTo>
                <a:lnTo>
                  <a:pt x="0" y="7337272"/>
                </a:lnTo>
                <a:close/>
                <a:moveTo>
                  <a:pt x="5447997" y="6595145"/>
                </a:moveTo>
                <a:lnTo>
                  <a:pt x="6216281" y="7301141"/>
                </a:lnTo>
                <a:lnTo>
                  <a:pt x="5447997" y="8007137"/>
                </a:lnTo>
                <a:lnTo>
                  <a:pt x="4679712" y="7301141"/>
                </a:lnTo>
                <a:close/>
                <a:moveTo>
                  <a:pt x="2320415" y="6595145"/>
                </a:moveTo>
                <a:lnTo>
                  <a:pt x="3088699" y="7301141"/>
                </a:lnTo>
                <a:lnTo>
                  <a:pt x="2320415" y="8007137"/>
                </a:lnTo>
                <a:lnTo>
                  <a:pt x="1552131" y="7301141"/>
                </a:lnTo>
                <a:close/>
                <a:moveTo>
                  <a:pt x="3885519" y="6579359"/>
                </a:moveTo>
                <a:lnTo>
                  <a:pt x="4653803" y="7285355"/>
                </a:lnTo>
                <a:lnTo>
                  <a:pt x="3885519" y="7991351"/>
                </a:lnTo>
                <a:lnTo>
                  <a:pt x="3117235" y="7285355"/>
                </a:lnTo>
                <a:close/>
                <a:moveTo>
                  <a:pt x="6201762" y="5644614"/>
                </a:moveTo>
                <a:lnTo>
                  <a:pt x="6970045" y="6350610"/>
                </a:lnTo>
                <a:lnTo>
                  <a:pt x="6201762" y="7056606"/>
                </a:lnTo>
                <a:lnTo>
                  <a:pt x="5433477" y="6350610"/>
                </a:lnTo>
                <a:close/>
                <a:moveTo>
                  <a:pt x="4657600" y="5644614"/>
                </a:moveTo>
                <a:lnTo>
                  <a:pt x="5425884" y="6350610"/>
                </a:lnTo>
                <a:lnTo>
                  <a:pt x="4657600" y="7056606"/>
                </a:lnTo>
                <a:lnTo>
                  <a:pt x="3889315" y="6350610"/>
                </a:lnTo>
                <a:close/>
                <a:moveTo>
                  <a:pt x="3110793" y="5644614"/>
                </a:moveTo>
                <a:lnTo>
                  <a:pt x="3879077" y="6350610"/>
                </a:lnTo>
                <a:lnTo>
                  <a:pt x="3110793" y="7056606"/>
                </a:lnTo>
                <a:lnTo>
                  <a:pt x="2342508" y="6350610"/>
                </a:lnTo>
                <a:close/>
                <a:moveTo>
                  <a:pt x="1546199" y="5644614"/>
                </a:moveTo>
                <a:lnTo>
                  <a:pt x="2314482" y="6350610"/>
                </a:lnTo>
                <a:lnTo>
                  <a:pt x="1546199" y="7056606"/>
                </a:lnTo>
                <a:lnTo>
                  <a:pt x="777914" y="6350610"/>
                </a:lnTo>
                <a:close/>
                <a:moveTo>
                  <a:pt x="5416657" y="4694083"/>
                </a:moveTo>
                <a:lnTo>
                  <a:pt x="6184941" y="5400079"/>
                </a:lnTo>
                <a:lnTo>
                  <a:pt x="5416657" y="6106075"/>
                </a:lnTo>
                <a:lnTo>
                  <a:pt x="4648372" y="5400079"/>
                </a:lnTo>
                <a:close/>
                <a:moveTo>
                  <a:pt x="3867872" y="4694083"/>
                </a:moveTo>
                <a:lnTo>
                  <a:pt x="4636156" y="5400079"/>
                </a:lnTo>
                <a:lnTo>
                  <a:pt x="3867872" y="6106075"/>
                </a:lnTo>
                <a:lnTo>
                  <a:pt x="3099587" y="5400079"/>
                </a:lnTo>
                <a:close/>
                <a:moveTo>
                  <a:pt x="2320415" y="4694083"/>
                </a:moveTo>
                <a:lnTo>
                  <a:pt x="3088699" y="5400079"/>
                </a:lnTo>
                <a:lnTo>
                  <a:pt x="2320415" y="6106075"/>
                </a:lnTo>
                <a:lnTo>
                  <a:pt x="1552131" y="5400079"/>
                </a:lnTo>
                <a:close/>
                <a:moveTo>
                  <a:pt x="768284" y="4690871"/>
                </a:moveTo>
                <a:lnTo>
                  <a:pt x="1536568" y="5396867"/>
                </a:lnTo>
                <a:lnTo>
                  <a:pt x="768284" y="6102863"/>
                </a:lnTo>
                <a:lnTo>
                  <a:pt x="0" y="5396867"/>
                </a:lnTo>
                <a:close/>
                <a:moveTo>
                  <a:pt x="6194499" y="3759339"/>
                </a:moveTo>
                <a:lnTo>
                  <a:pt x="6962783" y="4465333"/>
                </a:lnTo>
                <a:lnTo>
                  <a:pt x="6194499" y="5171329"/>
                </a:lnTo>
                <a:lnTo>
                  <a:pt x="5426215" y="4465333"/>
                </a:lnTo>
                <a:close/>
                <a:moveTo>
                  <a:pt x="4643415" y="3751447"/>
                </a:moveTo>
                <a:lnTo>
                  <a:pt x="5411698" y="4457440"/>
                </a:lnTo>
                <a:lnTo>
                  <a:pt x="4643415" y="5163436"/>
                </a:lnTo>
                <a:lnTo>
                  <a:pt x="3875130" y="4457440"/>
                </a:lnTo>
                <a:close/>
                <a:moveTo>
                  <a:pt x="3103216" y="3743554"/>
                </a:moveTo>
                <a:lnTo>
                  <a:pt x="3871500" y="4449547"/>
                </a:lnTo>
                <a:lnTo>
                  <a:pt x="3103216" y="5155543"/>
                </a:lnTo>
                <a:lnTo>
                  <a:pt x="2334932" y="4449547"/>
                </a:lnTo>
                <a:close/>
                <a:moveTo>
                  <a:pt x="1554432" y="3743554"/>
                </a:moveTo>
                <a:lnTo>
                  <a:pt x="2322715" y="4449547"/>
                </a:lnTo>
                <a:lnTo>
                  <a:pt x="1554432" y="5155543"/>
                </a:lnTo>
                <a:lnTo>
                  <a:pt x="786147" y="4449547"/>
                </a:lnTo>
                <a:close/>
                <a:moveTo>
                  <a:pt x="777914" y="2826325"/>
                </a:moveTo>
                <a:lnTo>
                  <a:pt x="1546198" y="3532321"/>
                </a:lnTo>
                <a:lnTo>
                  <a:pt x="777914" y="4238316"/>
                </a:lnTo>
                <a:lnTo>
                  <a:pt x="9630" y="3532321"/>
                </a:lnTo>
                <a:close/>
                <a:moveTo>
                  <a:pt x="5425885" y="2808809"/>
                </a:moveTo>
                <a:lnTo>
                  <a:pt x="6194169" y="3514805"/>
                </a:lnTo>
                <a:lnTo>
                  <a:pt x="5425885" y="4220798"/>
                </a:lnTo>
                <a:lnTo>
                  <a:pt x="4657600" y="3514805"/>
                </a:lnTo>
                <a:close/>
                <a:moveTo>
                  <a:pt x="3889317" y="2808809"/>
                </a:moveTo>
                <a:lnTo>
                  <a:pt x="4657600" y="3514805"/>
                </a:lnTo>
                <a:lnTo>
                  <a:pt x="3889317" y="4220798"/>
                </a:lnTo>
                <a:lnTo>
                  <a:pt x="3121032" y="3514805"/>
                </a:lnTo>
                <a:close/>
                <a:moveTo>
                  <a:pt x="2345489" y="2808809"/>
                </a:moveTo>
                <a:lnTo>
                  <a:pt x="3113772" y="3514805"/>
                </a:lnTo>
                <a:lnTo>
                  <a:pt x="2345489" y="4220798"/>
                </a:lnTo>
                <a:lnTo>
                  <a:pt x="1577204" y="3514805"/>
                </a:lnTo>
                <a:close/>
                <a:moveTo>
                  <a:pt x="3135885" y="1874065"/>
                </a:moveTo>
                <a:lnTo>
                  <a:pt x="3904169" y="2580060"/>
                </a:lnTo>
                <a:lnTo>
                  <a:pt x="3135885" y="3286056"/>
                </a:lnTo>
                <a:lnTo>
                  <a:pt x="2367601" y="2580060"/>
                </a:lnTo>
                <a:close/>
                <a:moveTo>
                  <a:pt x="1584797" y="1874065"/>
                </a:moveTo>
                <a:lnTo>
                  <a:pt x="2353080" y="2580060"/>
                </a:lnTo>
                <a:lnTo>
                  <a:pt x="1584797" y="3286056"/>
                </a:lnTo>
                <a:lnTo>
                  <a:pt x="816512" y="2580060"/>
                </a:lnTo>
                <a:close/>
                <a:moveTo>
                  <a:pt x="6201763" y="1874063"/>
                </a:moveTo>
                <a:lnTo>
                  <a:pt x="6970047" y="2580060"/>
                </a:lnTo>
                <a:lnTo>
                  <a:pt x="6201763" y="3286055"/>
                </a:lnTo>
                <a:lnTo>
                  <a:pt x="5440737" y="2586730"/>
                </a:lnTo>
                <a:lnTo>
                  <a:pt x="4679713" y="3286055"/>
                </a:lnTo>
                <a:lnTo>
                  <a:pt x="3911429" y="2580060"/>
                </a:lnTo>
                <a:lnTo>
                  <a:pt x="4679713" y="1874065"/>
                </a:lnTo>
                <a:lnTo>
                  <a:pt x="5440737" y="2573389"/>
                </a:lnTo>
                <a:close/>
                <a:moveTo>
                  <a:pt x="777914" y="942225"/>
                </a:moveTo>
                <a:lnTo>
                  <a:pt x="1546198" y="1648221"/>
                </a:lnTo>
                <a:lnTo>
                  <a:pt x="777914" y="2354217"/>
                </a:lnTo>
                <a:lnTo>
                  <a:pt x="9630" y="1648221"/>
                </a:lnTo>
                <a:close/>
                <a:moveTo>
                  <a:pt x="5426219" y="931426"/>
                </a:moveTo>
                <a:lnTo>
                  <a:pt x="6194503" y="1637422"/>
                </a:lnTo>
                <a:lnTo>
                  <a:pt x="5426219" y="2343417"/>
                </a:lnTo>
                <a:lnTo>
                  <a:pt x="4657935" y="1637422"/>
                </a:lnTo>
                <a:close/>
                <a:moveTo>
                  <a:pt x="2360341" y="923533"/>
                </a:moveTo>
                <a:lnTo>
                  <a:pt x="3125660" y="1626805"/>
                </a:lnTo>
                <a:lnTo>
                  <a:pt x="3882391" y="931426"/>
                </a:lnTo>
                <a:lnTo>
                  <a:pt x="4650674" y="1637422"/>
                </a:lnTo>
                <a:lnTo>
                  <a:pt x="3882391" y="2343417"/>
                </a:lnTo>
                <a:lnTo>
                  <a:pt x="3117070" y="1640146"/>
                </a:lnTo>
                <a:lnTo>
                  <a:pt x="2360341" y="2335525"/>
                </a:lnTo>
                <a:lnTo>
                  <a:pt x="1592056" y="1629529"/>
                </a:lnTo>
                <a:close/>
                <a:moveTo>
                  <a:pt x="1539561" y="1"/>
                </a:moveTo>
                <a:lnTo>
                  <a:pt x="2310837" y="711643"/>
                </a:lnTo>
                <a:lnTo>
                  <a:pt x="1539561" y="1423285"/>
                </a:lnTo>
                <a:lnTo>
                  <a:pt x="768284" y="711643"/>
                </a:lnTo>
                <a:close/>
                <a:moveTo>
                  <a:pt x="3082114" y="1"/>
                </a:moveTo>
                <a:lnTo>
                  <a:pt x="3853390" y="711643"/>
                </a:lnTo>
                <a:lnTo>
                  <a:pt x="3082114" y="1423285"/>
                </a:lnTo>
                <a:lnTo>
                  <a:pt x="2310837" y="711643"/>
                </a:lnTo>
                <a:close/>
                <a:moveTo>
                  <a:pt x="4631956" y="1"/>
                </a:moveTo>
                <a:lnTo>
                  <a:pt x="5403232" y="711642"/>
                </a:lnTo>
                <a:lnTo>
                  <a:pt x="4631956" y="1423285"/>
                </a:lnTo>
                <a:lnTo>
                  <a:pt x="3860679" y="711642"/>
                </a:lnTo>
                <a:close/>
                <a:moveTo>
                  <a:pt x="6189085" y="0"/>
                </a:moveTo>
                <a:lnTo>
                  <a:pt x="6960361" y="711642"/>
                </a:lnTo>
                <a:lnTo>
                  <a:pt x="6189085" y="1423285"/>
                </a:lnTo>
                <a:lnTo>
                  <a:pt x="5417808" y="711642"/>
                </a:lnTo>
                <a:close/>
              </a:path>
            </a:pathLst>
          </a:cu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iamond 1"/>
          <p:cNvSpPr/>
          <p:nvPr/>
        </p:nvSpPr>
        <p:spPr>
          <a:xfrm>
            <a:off x="7731410" y="5331524"/>
            <a:ext cx="1171760" cy="1202686"/>
          </a:xfrm>
          <a:prstGeom prst="diamond">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9299220" y="5386736"/>
            <a:ext cx="1171760" cy="1202686"/>
          </a:xfrm>
          <a:prstGeom prst="diamond">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iamond 9"/>
          <p:cNvSpPr/>
          <p:nvPr/>
        </p:nvSpPr>
        <p:spPr>
          <a:xfrm>
            <a:off x="10867030" y="5386736"/>
            <a:ext cx="1171760" cy="1202686"/>
          </a:xfrm>
          <a:prstGeom prst="diamond">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p:cNvSpPr/>
          <p:nvPr/>
        </p:nvSpPr>
        <p:spPr>
          <a:xfrm>
            <a:off x="10316244" y="6171596"/>
            <a:ext cx="629080" cy="562606"/>
          </a:xfrm>
          <a:prstGeom prst="diamond">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p:cNvSpPr/>
          <p:nvPr/>
        </p:nvSpPr>
        <p:spPr>
          <a:xfrm>
            <a:off x="8741460" y="6171596"/>
            <a:ext cx="629080" cy="562606"/>
          </a:xfrm>
          <a:prstGeom prst="diamond">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78735" y="1319513"/>
            <a:ext cx="3576577" cy="1938992"/>
          </a:xfrm>
          <a:prstGeom prst="rect">
            <a:avLst/>
          </a:prstGeom>
          <a:noFill/>
        </p:spPr>
        <p:txBody>
          <a:bodyPr wrap="square" rtlCol="0">
            <a:spAutoFit/>
          </a:bodyPr>
          <a:lstStyle/>
          <a:p>
            <a:pPr>
              <a:lnSpc>
                <a:spcPct val="150000"/>
              </a:lnSpc>
            </a:pPr>
            <a:r>
              <a:rPr lang="en-US" sz="2400" b="1" u="sng" dirty="0" smtClean="0">
                <a:latin typeface="Book Antiqua" panose="02040602050305030304" pitchFamily="18" charset="0"/>
              </a:rPr>
              <a:t>Submitted by</a:t>
            </a:r>
          </a:p>
          <a:p>
            <a:pPr>
              <a:lnSpc>
                <a:spcPct val="150000"/>
              </a:lnSpc>
            </a:pPr>
            <a:r>
              <a:rPr lang="en-US" sz="2400" b="1" dirty="0" err="1" smtClean="0">
                <a:latin typeface="Book Antiqua" panose="02040602050305030304" pitchFamily="18" charset="0"/>
              </a:rPr>
              <a:t>Swapnil</a:t>
            </a:r>
            <a:r>
              <a:rPr lang="en-US" sz="2400" b="1" dirty="0" smtClean="0">
                <a:latin typeface="Book Antiqua" panose="02040602050305030304" pitchFamily="18" charset="0"/>
              </a:rPr>
              <a:t> </a:t>
            </a:r>
            <a:r>
              <a:rPr lang="en-US" sz="2400" b="1" dirty="0" err="1" smtClean="0">
                <a:latin typeface="Book Antiqua" panose="02040602050305030304" pitchFamily="18" charset="0"/>
              </a:rPr>
              <a:t>Saha</a:t>
            </a:r>
            <a:endParaRPr lang="en-US" sz="2400" b="1" dirty="0" smtClean="0">
              <a:latin typeface="Book Antiqua" panose="02040602050305030304" pitchFamily="18" charset="0"/>
            </a:endParaRPr>
          </a:p>
          <a:p>
            <a:r>
              <a:rPr lang="en-US" sz="2400" b="1" dirty="0" smtClean="0">
                <a:latin typeface="Book Antiqua" panose="02040602050305030304" pitchFamily="18" charset="0"/>
              </a:rPr>
              <a:t>ID:IT-21028</a:t>
            </a:r>
          </a:p>
          <a:p>
            <a:r>
              <a:rPr lang="en-US" sz="2400" b="1" dirty="0" smtClean="0">
                <a:latin typeface="Book Antiqua" panose="02040602050305030304" pitchFamily="18" charset="0"/>
              </a:rPr>
              <a:t>3rd year 2nd semester</a:t>
            </a:r>
            <a:endParaRPr lang="en-US" sz="2400" b="1" dirty="0">
              <a:latin typeface="Book Antiqua" panose="02040602050305030304" pitchFamily="18" charset="0"/>
            </a:endParaRPr>
          </a:p>
        </p:txBody>
      </p:sp>
      <p:sp>
        <p:nvSpPr>
          <p:cNvPr id="4" name="TextBox 3"/>
          <p:cNvSpPr txBox="1"/>
          <p:nvPr/>
        </p:nvSpPr>
        <p:spPr>
          <a:xfrm>
            <a:off x="578735" y="3679755"/>
            <a:ext cx="4676172" cy="2677656"/>
          </a:xfrm>
          <a:prstGeom prst="rect">
            <a:avLst/>
          </a:prstGeom>
          <a:noFill/>
        </p:spPr>
        <p:txBody>
          <a:bodyPr wrap="square" rtlCol="0">
            <a:spAutoFit/>
          </a:bodyPr>
          <a:lstStyle/>
          <a:p>
            <a:pPr>
              <a:lnSpc>
                <a:spcPct val="150000"/>
              </a:lnSpc>
            </a:pPr>
            <a:r>
              <a:rPr lang="en-US" sz="2400" b="1" u="sng" dirty="0" smtClean="0">
                <a:latin typeface="Book Antiqua" panose="02040602050305030304" pitchFamily="18" charset="0"/>
              </a:rPr>
              <a:t>Submitted To</a:t>
            </a:r>
          </a:p>
          <a:p>
            <a:pPr>
              <a:lnSpc>
                <a:spcPct val="150000"/>
              </a:lnSpc>
            </a:pPr>
            <a:r>
              <a:rPr lang="en-US" sz="2400" b="1" dirty="0" smtClean="0">
                <a:latin typeface="Book Antiqua" panose="02040602050305030304" pitchFamily="18" charset="0"/>
              </a:rPr>
              <a:t>Mr. </a:t>
            </a:r>
            <a:r>
              <a:rPr lang="en-US" sz="2400" b="1" dirty="0" err="1" smtClean="0">
                <a:latin typeface="Book Antiqua" panose="02040602050305030304" pitchFamily="18" charset="0"/>
              </a:rPr>
              <a:t>Ziaur</a:t>
            </a:r>
            <a:r>
              <a:rPr lang="en-US" sz="2400" b="1" dirty="0" smtClean="0">
                <a:latin typeface="Book Antiqua" panose="02040602050305030304" pitchFamily="18" charset="0"/>
              </a:rPr>
              <a:t> Rahman </a:t>
            </a:r>
          </a:p>
          <a:p>
            <a:r>
              <a:rPr lang="en-US" sz="2400" b="1" dirty="0" smtClean="0">
                <a:latin typeface="Book Antiqua" panose="02040602050305030304" pitchFamily="18" charset="0"/>
              </a:rPr>
              <a:t>Assistant Professor </a:t>
            </a:r>
          </a:p>
          <a:p>
            <a:r>
              <a:rPr lang="en-US" sz="2400" b="1" dirty="0" smtClean="0">
                <a:latin typeface="Book Antiqua" panose="02040602050305030304" pitchFamily="18" charset="0"/>
              </a:rPr>
              <a:t>Dept. of ICT </a:t>
            </a:r>
          </a:p>
          <a:p>
            <a:r>
              <a:rPr lang="en-US" sz="2400" b="1" dirty="0" err="1" smtClean="0">
                <a:latin typeface="Book Antiqua" panose="02040602050305030304" pitchFamily="18" charset="0"/>
              </a:rPr>
              <a:t>Mawlana</a:t>
            </a:r>
            <a:r>
              <a:rPr lang="en-US" sz="2400" b="1" dirty="0" smtClean="0">
                <a:latin typeface="Book Antiqua" panose="02040602050305030304" pitchFamily="18" charset="0"/>
              </a:rPr>
              <a:t> </a:t>
            </a:r>
            <a:r>
              <a:rPr lang="en-US" sz="2400" b="1" dirty="0" err="1" smtClean="0">
                <a:latin typeface="Book Antiqua" panose="02040602050305030304" pitchFamily="18" charset="0"/>
              </a:rPr>
              <a:t>Bhashani</a:t>
            </a:r>
            <a:r>
              <a:rPr lang="en-US" sz="2400" b="1" dirty="0" smtClean="0">
                <a:latin typeface="Book Antiqua" panose="02040602050305030304" pitchFamily="18" charset="0"/>
              </a:rPr>
              <a:t> Science and Technology University</a:t>
            </a:r>
            <a:endParaRPr lang="en-US" sz="2400" b="1" dirty="0">
              <a:latin typeface="Book Antiqua" panose="02040602050305030304" pitchFamily="18" charset="0"/>
            </a:endParaRPr>
          </a:p>
        </p:txBody>
      </p:sp>
    </p:spTree>
    <p:extLst>
      <p:ext uri="{BB962C8B-B14F-4D97-AF65-F5344CB8AC3E}">
        <p14:creationId xmlns:p14="http://schemas.microsoft.com/office/powerpoint/2010/main" val="424218379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158240" y="487680"/>
            <a:ext cx="9357360" cy="646331"/>
          </a:xfrm>
          <a:prstGeom prst="rect">
            <a:avLst/>
          </a:prstGeom>
          <a:noFill/>
        </p:spPr>
        <p:txBody>
          <a:bodyPr wrap="square" rtlCol="0">
            <a:spAutoFit/>
          </a:bodyPr>
          <a:lstStyle/>
          <a:p>
            <a:r>
              <a:rPr lang="en-US" sz="3600" dirty="0" smtClean="0">
                <a:latin typeface="Algerian" panose="04020705040A02060702" pitchFamily="82" charset="0"/>
              </a:rPr>
              <a:t>What is Extreme PROGRAMMING?</a:t>
            </a:r>
            <a:endParaRPr lang="en-US" sz="3600" dirty="0">
              <a:latin typeface="Algerian" panose="04020705040A02060702" pitchFamily="82" charset="0"/>
            </a:endParaRPr>
          </a:p>
        </p:txBody>
      </p:sp>
      <p:sp>
        <p:nvSpPr>
          <p:cNvPr id="5" name="TextBox 4"/>
          <p:cNvSpPr txBox="1"/>
          <p:nvPr/>
        </p:nvSpPr>
        <p:spPr>
          <a:xfrm>
            <a:off x="944880" y="1859280"/>
            <a:ext cx="4310026" cy="4154984"/>
          </a:xfrm>
          <a:prstGeom prst="rect">
            <a:avLst/>
          </a:prstGeom>
          <a:noFill/>
        </p:spPr>
        <p:txBody>
          <a:bodyPr wrap="square" rtlCol="0">
            <a:spAutoFit/>
          </a:bodyPr>
          <a:lstStyle/>
          <a:p>
            <a:r>
              <a:rPr lang="en-US" sz="2400" dirty="0" smtClean="0">
                <a:latin typeface="Book Antiqua" panose="02040602050305030304" pitchFamily="18" charset="0"/>
              </a:rPr>
              <a:t>Extreme Programming(XP) is an agile software development methodology which was designed for improving the software quality and responsiveness to customer needs. It has some unique abilities like simplicity , continuous feedback , frequent delivery , teamwork etc.</a:t>
            </a:r>
          </a:p>
        </p:txBody>
      </p:sp>
      <p:pic>
        <p:nvPicPr>
          <p:cNvPr id="9" name="Picture 8"/>
          <p:cNvPicPr>
            <a:picLocks noChangeAspect="1"/>
          </p:cNvPicPr>
          <p:nvPr/>
        </p:nvPicPr>
        <p:blipFill>
          <a:blip r:embed="rId2"/>
          <a:stretch>
            <a:fillRect/>
          </a:stretch>
        </p:blipFill>
        <p:spPr>
          <a:xfrm>
            <a:off x="5256995" y="1655181"/>
            <a:ext cx="6295125" cy="4502552"/>
          </a:xfrm>
          <a:prstGeom prst="rect">
            <a:avLst/>
          </a:prstGeom>
        </p:spPr>
      </p:pic>
    </p:spTree>
    <p:extLst>
      <p:ext uri="{BB962C8B-B14F-4D97-AF65-F5344CB8AC3E}">
        <p14:creationId xmlns:p14="http://schemas.microsoft.com/office/powerpoint/2010/main" val="897266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158240" y="487680"/>
            <a:ext cx="9357360" cy="646331"/>
          </a:xfrm>
          <a:prstGeom prst="rect">
            <a:avLst/>
          </a:prstGeom>
          <a:noFill/>
        </p:spPr>
        <p:txBody>
          <a:bodyPr wrap="square" rtlCol="0">
            <a:spAutoFit/>
          </a:bodyPr>
          <a:lstStyle/>
          <a:p>
            <a:r>
              <a:rPr lang="en-US" sz="3600" dirty="0" smtClean="0">
                <a:latin typeface="Algerian" panose="04020705040A02060702" pitchFamily="82" charset="0"/>
              </a:rPr>
              <a:t>XP! WHAT IS THAT ?</a:t>
            </a:r>
            <a:endParaRPr lang="en-US" sz="3600" dirty="0">
              <a:latin typeface="Algerian" panose="04020705040A02060702" pitchFamily="82" charset="0"/>
            </a:endParaRPr>
          </a:p>
        </p:txBody>
      </p:sp>
      <p:sp>
        <p:nvSpPr>
          <p:cNvPr id="2" name="TextBox 1"/>
          <p:cNvSpPr txBox="1"/>
          <p:nvPr/>
        </p:nvSpPr>
        <p:spPr>
          <a:xfrm>
            <a:off x="1158240" y="1527858"/>
            <a:ext cx="10231249" cy="1107996"/>
          </a:xfrm>
          <a:prstGeom prst="rect">
            <a:avLst/>
          </a:prstGeom>
          <a:noFill/>
        </p:spPr>
        <p:txBody>
          <a:bodyPr wrap="square" rtlCol="0">
            <a:spAutoFit/>
          </a:bodyPr>
          <a:lstStyle/>
          <a:p>
            <a:r>
              <a:rPr lang="en-US" sz="2200" b="1" dirty="0" smtClean="0">
                <a:latin typeface="Book Antiqua" panose="02040602050305030304" pitchFamily="18" charset="0"/>
              </a:rPr>
              <a:t>“XP is a light weight methodology for small to medium sized teams developing software in the face of vague or rapidly changing requirements”   </a:t>
            </a:r>
            <a:r>
              <a:rPr lang="en-US" sz="2200" dirty="0" smtClean="0">
                <a:latin typeface="Book Antiqua" panose="02040602050305030304" pitchFamily="18" charset="0"/>
              </a:rPr>
              <a:t>- Kent Beck</a:t>
            </a:r>
            <a:endParaRPr lang="en-US" sz="2200" dirty="0">
              <a:latin typeface="Book Antiqua" panose="02040602050305030304" pitchFamily="18" charset="0"/>
            </a:endParaRPr>
          </a:p>
        </p:txBody>
      </p:sp>
      <p:sp>
        <p:nvSpPr>
          <p:cNvPr id="3" name="TextBox 2"/>
          <p:cNvSpPr txBox="1"/>
          <p:nvPr/>
        </p:nvSpPr>
        <p:spPr>
          <a:xfrm>
            <a:off x="1158240" y="2781351"/>
            <a:ext cx="8518967" cy="2062103"/>
          </a:xfrm>
          <a:prstGeom prst="rect">
            <a:avLst/>
          </a:prstGeom>
          <a:noFill/>
        </p:spPr>
        <p:txBody>
          <a:bodyPr wrap="square" rtlCol="0">
            <a:spAutoFit/>
          </a:bodyPr>
          <a:lstStyle/>
          <a:p>
            <a:r>
              <a:rPr lang="en-US" sz="2200" dirty="0" smtClean="0">
                <a:latin typeface="Book Antiqua" panose="02040602050305030304" pitchFamily="18" charset="0"/>
              </a:rPr>
              <a:t>What is XP?</a:t>
            </a:r>
          </a:p>
          <a:p>
            <a:pPr marL="285750" indent="-285750">
              <a:buFont typeface="Wingdings" panose="05000000000000000000" pitchFamily="2" charset="2"/>
              <a:buChar char="Ø"/>
            </a:pPr>
            <a:r>
              <a:rPr lang="en-US" sz="2200" dirty="0" smtClean="0">
                <a:latin typeface="Book Antiqua" panose="02040602050305030304" pitchFamily="18" charset="0"/>
              </a:rPr>
              <a:t> Lightweight</a:t>
            </a:r>
          </a:p>
          <a:p>
            <a:pPr marL="285750" indent="-285750">
              <a:buFont typeface="Wingdings" panose="05000000000000000000" pitchFamily="2" charset="2"/>
              <a:buChar char="Ø"/>
            </a:pPr>
            <a:r>
              <a:rPr lang="en-US" sz="2200" dirty="0" smtClean="0">
                <a:latin typeface="Book Antiqua" panose="02040602050305030304" pitchFamily="18" charset="0"/>
              </a:rPr>
              <a:t>Humanistic</a:t>
            </a:r>
          </a:p>
          <a:p>
            <a:pPr marL="285750" indent="-285750">
              <a:buFont typeface="Wingdings" panose="05000000000000000000" pitchFamily="2" charset="2"/>
              <a:buChar char="Ø"/>
            </a:pPr>
            <a:r>
              <a:rPr lang="en-US" sz="2200" dirty="0" smtClean="0">
                <a:latin typeface="Book Antiqua" panose="02040602050305030304" pitchFamily="18" charset="0"/>
              </a:rPr>
              <a:t>Discipline</a:t>
            </a:r>
          </a:p>
          <a:p>
            <a:pPr marL="285750" indent="-285750">
              <a:buFont typeface="Wingdings" panose="05000000000000000000" pitchFamily="2" charset="2"/>
              <a:buChar char="Ø"/>
            </a:pPr>
            <a:r>
              <a:rPr lang="en-US" sz="2200" dirty="0" smtClean="0">
                <a:latin typeface="Book Antiqua" panose="02040602050305030304" pitchFamily="18" charset="0"/>
              </a:rPr>
              <a:t>Software Development</a:t>
            </a:r>
          </a:p>
          <a:p>
            <a:pPr marL="285750" indent="-285750">
              <a:buFont typeface="Wingdings" panose="05000000000000000000" pitchFamily="2" charset="2"/>
              <a:buChar char="Ø"/>
            </a:pPr>
            <a:endParaRPr lang="en-US" dirty="0" smtClean="0"/>
          </a:p>
        </p:txBody>
      </p:sp>
      <p:sp>
        <p:nvSpPr>
          <p:cNvPr id="6" name="TextBox 5"/>
          <p:cNvSpPr txBox="1"/>
          <p:nvPr/>
        </p:nvSpPr>
        <p:spPr>
          <a:xfrm>
            <a:off x="1158240" y="4565662"/>
            <a:ext cx="10335421" cy="2123658"/>
          </a:xfrm>
          <a:prstGeom prst="rect">
            <a:avLst/>
          </a:prstGeom>
          <a:noFill/>
        </p:spPr>
        <p:txBody>
          <a:bodyPr wrap="square" rtlCol="0">
            <a:spAutoFit/>
          </a:bodyPr>
          <a:lstStyle/>
          <a:p>
            <a:r>
              <a:rPr lang="en-US" sz="2200" dirty="0" smtClean="0">
                <a:latin typeface="Book Antiqua" panose="02040602050305030304" pitchFamily="18" charset="0"/>
              </a:rPr>
              <a:t>XP’s values and principles :</a:t>
            </a:r>
          </a:p>
          <a:p>
            <a:pPr marL="285750" indent="-285750">
              <a:buFont typeface="Wingdings" panose="05000000000000000000" pitchFamily="2" charset="2"/>
              <a:buChar char="q"/>
            </a:pPr>
            <a:r>
              <a:rPr lang="en-US" sz="2200" dirty="0" smtClean="0">
                <a:latin typeface="Book Antiqua" panose="02040602050305030304" pitchFamily="18" charset="0"/>
              </a:rPr>
              <a:t>Communication -&gt; pair programming, user stories, customer involvement</a:t>
            </a:r>
          </a:p>
          <a:p>
            <a:pPr marL="285750" indent="-285750">
              <a:buFont typeface="Wingdings" panose="05000000000000000000" pitchFamily="2" charset="2"/>
              <a:buChar char="q"/>
            </a:pPr>
            <a:r>
              <a:rPr lang="en-US" sz="2200" dirty="0" smtClean="0">
                <a:latin typeface="Book Antiqua" panose="02040602050305030304" pitchFamily="18" charset="0"/>
              </a:rPr>
              <a:t>Simplicity -&gt; Look for the simple things</a:t>
            </a:r>
          </a:p>
          <a:p>
            <a:pPr marL="285750" indent="-285750">
              <a:buFont typeface="Wingdings" panose="05000000000000000000" pitchFamily="2" charset="2"/>
              <a:buChar char="q"/>
            </a:pPr>
            <a:r>
              <a:rPr lang="en-US" sz="2200" dirty="0" smtClean="0">
                <a:latin typeface="Book Antiqua" panose="02040602050305030304" pitchFamily="18" charset="0"/>
              </a:rPr>
              <a:t>Feedback -&gt; Developers always needs immediate feedback which help them for improve in the code </a:t>
            </a:r>
          </a:p>
          <a:p>
            <a:pPr marL="285750" indent="-285750">
              <a:buFont typeface="Wingdings" panose="05000000000000000000" pitchFamily="2" charset="2"/>
              <a:buChar char="q"/>
            </a:pPr>
            <a:r>
              <a:rPr lang="en-US" sz="2200" dirty="0" smtClean="0">
                <a:latin typeface="Book Antiqua" panose="02040602050305030304" pitchFamily="18" charset="0"/>
              </a:rPr>
              <a:t>Courage -&gt; To fix the problem faithfully </a:t>
            </a:r>
            <a:endParaRPr lang="en-US" sz="2200" dirty="0">
              <a:latin typeface="Book Antiqua" panose="02040602050305030304" pitchFamily="18" charset="0"/>
            </a:endParaRPr>
          </a:p>
        </p:txBody>
      </p:sp>
    </p:spTree>
    <p:extLst>
      <p:ext uri="{BB962C8B-B14F-4D97-AF65-F5344CB8AC3E}">
        <p14:creationId xmlns:p14="http://schemas.microsoft.com/office/powerpoint/2010/main" val="3029101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TextBox 4"/>
          <p:cNvSpPr txBox="1"/>
          <p:nvPr/>
        </p:nvSpPr>
        <p:spPr>
          <a:xfrm>
            <a:off x="891251" y="509286"/>
            <a:ext cx="10810754" cy="646331"/>
          </a:xfrm>
          <a:prstGeom prst="rect">
            <a:avLst/>
          </a:prstGeom>
          <a:noFill/>
        </p:spPr>
        <p:txBody>
          <a:bodyPr wrap="square" rtlCol="0">
            <a:spAutoFit/>
          </a:bodyPr>
          <a:lstStyle/>
          <a:p>
            <a:r>
              <a:rPr lang="en-US" sz="3600" dirty="0" smtClean="0">
                <a:latin typeface="Algerian" panose="04020705040A02060702" pitchFamily="82" charset="0"/>
              </a:rPr>
              <a:t>XP’s PRACTICES</a:t>
            </a:r>
            <a:endParaRPr lang="en-US" sz="3600" dirty="0">
              <a:latin typeface="Algerian" panose="04020705040A02060702" pitchFamily="82" charset="0"/>
            </a:endParaRPr>
          </a:p>
        </p:txBody>
      </p:sp>
      <p:sp>
        <p:nvSpPr>
          <p:cNvPr id="7" name="TextBox 6"/>
          <p:cNvSpPr txBox="1"/>
          <p:nvPr/>
        </p:nvSpPr>
        <p:spPr>
          <a:xfrm>
            <a:off x="1030147" y="1331089"/>
            <a:ext cx="10671858" cy="461665"/>
          </a:xfrm>
          <a:prstGeom prst="rect">
            <a:avLst/>
          </a:prstGeom>
          <a:noFill/>
        </p:spPr>
        <p:txBody>
          <a:bodyPr wrap="square" rtlCol="0">
            <a:spAutoFit/>
          </a:bodyPr>
          <a:lstStyle/>
          <a:p>
            <a:r>
              <a:rPr lang="en-US" sz="2400" b="1" u="sng" dirty="0" smtClean="0">
                <a:latin typeface="Book Antiqua" panose="02040602050305030304" pitchFamily="18" charset="0"/>
              </a:rPr>
              <a:t>1. Incremental Planning :  </a:t>
            </a:r>
            <a:endParaRPr lang="en-US" sz="2400" b="1" u="sng" dirty="0">
              <a:latin typeface="Book Antiqua" panose="02040602050305030304" pitchFamily="18" charset="0"/>
            </a:endParaRPr>
          </a:p>
        </p:txBody>
      </p:sp>
      <p:sp>
        <p:nvSpPr>
          <p:cNvPr id="8" name="Rectangle 7"/>
          <p:cNvSpPr/>
          <p:nvPr/>
        </p:nvSpPr>
        <p:spPr>
          <a:xfrm>
            <a:off x="1030148" y="1956122"/>
            <a:ext cx="1909820" cy="658698"/>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34044" y="1956122"/>
            <a:ext cx="1909823" cy="658698"/>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37944" y="1956122"/>
            <a:ext cx="1909823" cy="658698"/>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30145" y="2985209"/>
            <a:ext cx="1909821" cy="682906"/>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437941" y="2985209"/>
            <a:ext cx="1909825" cy="682906"/>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Develop , integrate , test</a:t>
            </a:r>
            <a:endParaRPr lang="en-US" dirty="0">
              <a:solidFill>
                <a:schemeClr val="tx1"/>
              </a:solidFill>
            </a:endParaRPr>
          </a:p>
        </p:txBody>
      </p:sp>
      <p:sp>
        <p:nvSpPr>
          <p:cNvPr id="13" name="Rectangle 12"/>
          <p:cNvSpPr/>
          <p:nvPr/>
        </p:nvSpPr>
        <p:spPr>
          <a:xfrm>
            <a:off x="4734044" y="2986268"/>
            <a:ext cx="1909823" cy="681847"/>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8" idx="3"/>
            <a:endCxn id="9" idx="1"/>
          </p:cNvCxnSpPr>
          <p:nvPr/>
        </p:nvCxnSpPr>
        <p:spPr>
          <a:xfrm>
            <a:off x="2939968" y="2285471"/>
            <a:ext cx="1794076"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643870" y="2233914"/>
            <a:ext cx="1794074"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1"/>
            <a:endCxn id="11" idx="3"/>
          </p:cNvCxnSpPr>
          <p:nvPr/>
        </p:nvCxnSpPr>
        <p:spPr>
          <a:xfrm flipH="1" flipV="1">
            <a:off x="2939966" y="3326662"/>
            <a:ext cx="1794078" cy="5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1"/>
            <a:endCxn id="13" idx="3"/>
          </p:cNvCxnSpPr>
          <p:nvPr/>
        </p:nvCxnSpPr>
        <p:spPr>
          <a:xfrm flipH="1">
            <a:off x="6643867" y="3326662"/>
            <a:ext cx="1794074" cy="53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12" idx="0"/>
          </p:cNvCxnSpPr>
          <p:nvPr/>
        </p:nvCxnSpPr>
        <p:spPr>
          <a:xfrm flipH="1">
            <a:off x="9392854" y="2614820"/>
            <a:ext cx="2" cy="370389"/>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985056" y="2614820"/>
            <a:ext cx="1" cy="358814"/>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30146" y="1956122"/>
            <a:ext cx="1909821" cy="646331"/>
          </a:xfrm>
          <a:prstGeom prst="rect">
            <a:avLst/>
          </a:prstGeom>
          <a:noFill/>
        </p:spPr>
        <p:txBody>
          <a:bodyPr wrap="square" rtlCol="0">
            <a:spAutoFit/>
          </a:bodyPr>
          <a:lstStyle/>
          <a:p>
            <a:r>
              <a:rPr lang="en-US" dirty="0" smtClean="0"/>
              <a:t>Select user stories for this release</a:t>
            </a:r>
            <a:endParaRPr lang="en-US" dirty="0"/>
          </a:p>
        </p:txBody>
      </p:sp>
      <p:sp>
        <p:nvSpPr>
          <p:cNvPr id="54" name="TextBox 53"/>
          <p:cNvSpPr txBox="1"/>
          <p:nvPr/>
        </p:nvSpPr>
        <p:spPr>
          <a:xfrm>
            <a:off x="4734042" y="1956122"/>
            <a:ext cx="1909826" cy="646331"/>
          </a:xfrm>
          <a:prstGeom prst="rect">
            <a:avLst/>
          </a:prstGeom>
          <a:noFill/>
        </p:spPr>
        <p:txBody>
          <a:bodyPr wrap="square" rtlCol="0">
            <a:spAutoFit/>
          </a:bodyPr>
          <a:lstStyle/>
          <a:p>
            <a:r>
              <a:rPr lang="en-US" dirty="0" smtClean="0"/>
              <a:t>Break stories into tasks</a:t>
            </a:r>
            <a:endParaRPr lang="en-US" dirty="0"/>
          </a:p>
        </p:txBody>
      </p:sp>
      <p:sp>
        <p:nvSpPr>
          <p:cNvPr id="55" name="TextBox 54"/>
          <p:cNvSpPr txBox="1"/>
          <p:nvPr/>
        </p:nvSpPr>
        <p:spPr>
          <a:xfrm>
            <a:off x="8437940" y="2103453"/>
            <a:ext cx="1909826" cy="369332"/>
          </a:xfrm>
          <a:custGeom>
            <a:avLst/>
            <a:gdLst>
              <a:gd name="connsiteX0" fmla="*/ 0 w 1909825"/>
              <a:gd name="connsiteY0" fmla="*/ 0 h 369332"/>
              <a:gd name="connsiteX1" fmla="*/ 1909825 w 1909825"/>
              <a:gd name="connsiteY1" fmla="*/ 0 h 369332"/>
              <a:gd name="connsiteX2" fmla="*/ 1909825 w 1909825"/>
              <a:gd name="connsiteY2" fmla="*/ 369332 h 369332"/>
              <a:gd name="connsiteX3" fmla="*/ 0 w 1909825"/>
              <a:gd name="connsiteY3" fmla="*/ 369332 h 369332"/>
              <a:gd name="connsiteX4" fmla="*/ 0 w 1909825"/>
              <a:gd name="connsiteY4" fmla="*/ 0 h 369332"/>
              <a:gd name="connsiteX0" fmla="*/ 0 w 1909825"/>
              <a:gd name="connsiteY0" fmla="*/ 0 h 566101"/>
              <a:gd name="connsiteX1" fmla="*/ 1909825 w 1909825"/>
              <a:gd name="connsiteY1" fmla="*/ 0 h 566101"/>
              <a:gd name="connsiteX2" fmla="*/ 1909825 w 1909825"/>
              <a:gd name="connsiteY2" fmla="*/ 369332 h 566101"/>
              <a:gd name="connsiteX3" fmla="*/ 11575 w 1909825"/>
              <a:gd name="connsiteY3" fmla="*/ 566101 h 566101"/>
              <a:gd name="connsiteX4" fmla="*/ 0 w 1909825"/>
              <a:gd name="connsiteY4" fmla="*/ 0 h 566101"/>
              <a:gd name="connsiteX0" fmla="*/ 0 w 1909825"/>
              <a:gd name="connsiteY0" fmla="*/ 0 h 566101"/>
              <a:gd name="connsiteX1" fmla="*/ 1909825 w 1909825"/>
              <a:gd name="connsiteY1" fmla="*/ 0 h 566101"/>
              <a:gd name="connsiteX2" fmla="*/ 1863526 w 1909825"/>
              <a:gd name="connsiteY2" fmla="*/ 554527 h 566101"/>
              <a:gd name="connsiteX3" fmla="*/ 11575 w 1909825"/>
              <a:gd name="connsiteY3" fmla="*/ 566101 h 566101"/>
              <a:gd name="connsiteX4" fmla="*/ 0 w 1909825"/>
              <a:gd name="connsiteY4" fmla="*/ 0 h 566101"/>
              <a:gd name="connsiteX0" fmla="*/ 0 w 1898250"/>
              <a:gd name="connsiteY0" fmla="*/ 0 h 566101"/>
              <a:gd name="connsiteX1" fmla="*/ 1898250 w 1898250"/>
              <a:gd name="connsiteY1" fmla="*/ 162046 h 566101"/>
              <a:gd name="connsiteX2" fmla="*/ 1863526 w 1898250"/>
              <a:gd name="connsiteY2" fmla="*/ 554527 h 566101"/>
              <a:gd name="connsiteX3" fmla="*/ 11575 w 1898250"/>
              <a:gd name="connsiteY3" fmla="*/ 566101 h 566101"/>
              <a:gd name="connsiteX4" fmla="*/ 0 w 1898250"/>
              <a:gd name="connsiteY4" fmla="*/ 0 h 566101"/>
              <a:gd name="connsiteX0" fmla="*/ 0 w 1909825"/>
              <a:gd name="connsiteY0" fmla="*/ 0 h 566101"/>
              <a:gd name="connsiteX1" fmla="*/ 1909825 w 1909825"/>
              <a:gd name="connsiteY1" fmla="*/ 254644 h 566101"/>
              <a:gd name="connsiteX2" fmla="*/ 1863526 w 1909825"/>
              <a:gd name="connsiteY2" fmla="*/ 554527 h 566101"/>
              <a:gd name="connsiteX3" fmla="*/ 11575 w 1909825"/>
              <a:gd name="connsiteY3" fmla="*/ 566101 h 566101"/>
              <a:gd name="connsiteX4" fmla="*/ 0 w 1909825"/>
              <a:gd name="connsiteY4" fmla="*/ 0 h 566101"/>
              <a:gd name="connsiteX0" fmla="*/ 11574 w 1898250"/>
              <a:gd name="connsiteY0" fmla="*/ 0 h 311458"/>
              <a:gd name="connsiteX1" fmla="*/ 1898250 w 1898250"/>
              <a:gd name="connsiteY1" fmla="*/ 1 h 311458"/>
              <a:gd name="connsiteX2" fmla="*/ 1851951 w 1898250"/>
              <a:gd name="connsiteY2" fmla="*/ 299884 h 311458"/>
              <a:gd name="connsiteX3" fmla="*/ 0 w 1898250"/>
              <a:gd name="connsiteY3" fmla="*/ 311458 h 311458"/>
              <a:gd name="connsiteX4" fmla="*/ 11574 w 1898250"/>
              <a:gd name="connsiteY4" fmla="*/ 0 h 311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250" h="311458">
                <a:moveTo>
                  <a:pt x="11574" y="0"/>
                </a:moveTo>
                <a:lnTo>
                  <a:pt x="1898250" y="1"/>
                </a:lnTo>
                <a:lnTo>
                  <a:pt x="1851951" y="299884"/>
                </a:lnTo>
                <a:lnTo>
                  <a:pt x="0" y="311458"/>
                </a:lnTo>
                <a:lnTo>
                  <a:pt x="11574" y="0"/>
                </a:lnTo>
                <a:close/>
              </a:path>
            </a:pathLst>
          </a:custGeom>
          <a:noFill/>
        </p:spPr>
        <p:txBody>
          <a:bodyPr wrap="square" rtlCol="0">
            <a:spAutoFit/>
          </a:bodyPr>
          <a:lstStyle/>
          <a:p>
            <a:pPr algn="ctr"/>
            <a:r>
              <a:rPr lang="en-US" dirty="0" smtClean="0"/>
              <a:t>Plan Release</a:t>
            </a:r>
            <a:endParaRPr lang="en-US" dirty="0"/>
          </a:p>
        </p:txBody>
      </p:sp>
      <p:sp>
        <p:nvSpPr>
          <p:cNvPr id="58" name="TextBox 57"/>
          <p:cNvSpPr txBox="1"/>
          <p:nvPr/>
        </p:nvSpPr>
        <p:spPr>
          <a:xfrm>
            <a:off x="4815067" y="3108333"/>
            <a:ext cx="1828800" cy="369332"/>
          </a:xfrm>
          <a:prstGeom prst="rect">
            <a:avLst/>
          </a:prstGeom>
          <a:noFill/>
        </p:spPr>
        <p:txBody>
          <a:bodyPr wrap="square" rtlCol="0">
            <a:spAutoFit/>
          </a:bodyPr>
          <a:lstStyle/>
          <a:p>
            <a:r>
              <a:rPr lang="en-US" dirty="0" smtClean="0"/>
              <a:t>Release Software</a:t>
            </a:r>
            <a:endParaRPr lang="en-US" dirty="0"/>
          </a:p>
        </p:txBody>
      </p:sp>
      <p:sp>
        <p:nvSpPr>
          <p:cNvPr id="59" name="TextBox 58"/>
          <p:cNvSpPr txBox="1"/>
          <p:nvPr/>
        </p:nvSpPr>
        <p:spPr>
          <a:xfrm>
            <a:off x="1030145" y="2973634"/>
            <a:ext cx="1909821" cy="646331"/>
          </a:xfrm>
          <a:prstGeom prst="rect">
            <a:avLst/>
          </a:prstGeom>
          <a:noFill/>
        </p:spPr>
        <p:txBody>
          <a:bodyPr wrap="square" rtlCol="0">
            <a:spAutoFit/>
          </a:bodyPr>
          <a:lstStyle/>
          <a:p>
            <a:r>
              <a:rPr lang="en-US" dirty="0" smtClean="0"/>
              <a:t>Evaluate System and iteration</a:t>
            </a:r>
            <a:endParaRPr lang="en-US" dirty="0"/>
          </a:p>
        </p:txBody>
      </p:sp>
      <p:sp>
        <p:nvSpPr>
          <p:cNvPr id="60" name="TextBox 59"/>
          <p:cNvSpPr txBox="1"/>
          <p:nvPr/>
        </p:nvSpPr>
        <p:spPr>
          <a:xfrm>
            <a:off x="1030145" y="4201610"/>
            <a:ext cx="9826908" cy="461665"/>
          </a:xfrm>
          <a:prstGeom prst="rect">
            <a:avLst/>
          </a:prstGeom>
          <a:noFill/>
        </p:spPr>
        <p:txBody>
          <a:bodyPr wrap="square" rtlCol="0">
            <a:spAutoFit/>
          </a:bodyPr>
          <a:lstStyle/>
          <a:p>
            <a:r>
              <a:rPr lang="en-US" sz="2400" b="1" u="sng" dirty="0" smtClean="0">
                <a:latin typeface="Book Antiqua" panose="02040602050305030304" pitchFamily="18" charset="0"/>
              </a:rPr>
              <a:t>2. Small Releases :</a:t>
            </a:r>
            <a:r>
              <a:rPr lang="en-US" sz="2400" dirty="0" smtClean="0"/>
              <a:t> </a:t>
            </a:r>
            <a:r>
              <a:rPr lang="en-US" sz="2400" dirty="0" smtClean="0">
                <a:latin typeface="Book Antiqua" panose="02040602050305030304" pitchFamily="18" charset="0"/>
              </a:rPr>
              <a:t>Delivering software in small , rapid feedback.</a:t>
            </a:r>
            <a:endParaRPr lang="en-US" sz="2400" b="1" u="sng" dirty="0">
              <a:latin typeface="Book Antiqua" panose="02040602050305030304" pitchFamily="18" charset="0"/>
            </a:endParaRPr>
          </a:p>
        </p:txBody>
      </p:sp>
      <p:sp>
        <p:nvSpPr>
          <p:cNvPr id="62" name="Rectangle 61"/>
          <p:cNvSpPr/>
          <p:nvPr/>
        </p:nvSpPr>
        <p:spPr>
          <a:xfrm>
            <a:off x="2068973" y="5150280"/>
            <a:ext cx="2291788" cy="880201"/>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892722" y="5196770"/>
            <a:ext cx="2251278" cy="879939"/>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p:cNvCxnSpPr/>
          <p:nvPr/>
        </p:nvCxnSpPr>
        <p:spPr>
          <a:xfrm>
            <a:off x="4363656" y="5359078"/>
            <a:ext cx="2529066"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4363656" y="5892574"/>
            <a:ext cx="2529066"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268638" y="5437981"/>
            <a:ext cx="1851949" cy="369332"/>
          </a:xfrm>
          <a:prstGeom prst="rect">
            <a:avLst/>
          </a:prstGeom>
          <a:noFill/>
        </p:spPr>
        <p:txBody>
          <a:bodyPr wrap="square" rtlCol="0">
            <a:spAutoFit/>
          </a:bodyPr>
          <a:lstStyle/>
          <a:p>
            <a:pPr algn="ctr"/>
            <a:r>
              <a:rPr lang="en-US" b="1" dirty="0" smtClean="0"/>
              <a:t>Developer</a:t>
            </a:r>
            <a:endParaRPr lang="en-US" b="1" dirty="0"/>
          </a:p>
        </p:txBody>
      </p:sp>
      <p:sp>
        <p:nvSpPr>
          <p:cNvPr id="76" name="TextBox 75"/>
          <p:cNvSpPr txBox="1"/>
          <p:nvPr/>
        </p:nvSpPr>
        <p:spPr>
          <a:xfrm flipH="1">
            <a:off x="6889825" y="5437981"/>
            <a:ext cx="2254173" cy="369332"/>
          </a:xfrm>
          <a:prstGeom prst="rect">
            <a:avLst/>
          </a:prstGeom>
          <a:noFill/>
        </p:spPr>
        <p:txBody>
          <a:bodyPr wrap="square" rtlCol="0">
            <a:spAutoFit/>
          </a:bodyPr>
          <a:lstStyle/>
          <a:p>
            <a:pPr algn="ctr"/>
            <a:r>
              <a:rPr lang="en-US" b="1" dirty="0" smtClean="0"/>
              <a:t>Customer</a:t>
            </a:r>
            <a:endParaRPr lang="en-US" b="1" dirty="0"/>
          </a:p>
        </p:txBody>
      </p:sp>
      <p:sp>
        <p:nvSpPr>
          <p:cNvPr id="77" name="TextBox 76"/>
          <p:cNvSpPr txBox="1"/>
          <p:nvPr/>
        </p:nvSpPr>
        <p:spPr>
          <a:xfrm>
            <a:off x="4815067" y="5011308"/>
            <a:ext cx="1828799" cy="369332"/>
          </a:xfrm>
          <a:prstGeom prst="rect">
            <a:avLst/>
          </a:prstGeom>
          <a:noFill/>
        </p:spPr>
        <p:txBody>
          <a:bodyPr wrap="square" rtlCol="0">
            <a:spAutoFit/>
          </a:bodyPr>
          <a:lstStyle/>
          <a:p>
            <a:r>
              <a:rPr lang="en-US" dirty="0" smtClean="0"/>
              <a:t>Work update</a:t>
            </a:r>
            <a:endParaRPr lang="en-US" dirty="0"/>
          </a:p>
        </p:txBody>
      </p:sp>
      <p:sp>
        <p:nvSpPr>
          <p:cNvPr id="78" name="TextBox 77"/>
          <p:cNvSpPr txBox="1"/>
          <p:nvPr/>
        </p:nvSpPr>
        <p:spPr>
          <a:xfrm>
            <a:off x="4815067" y="5902371"/>
            <a:ext cx="1828799" cy="369332"/>
          </a:xfrm>
          <a:prstGeom prst="rect">
            <a:avLst/>
          </a:prstGeom>
          <a:noFill/>
        </p:spPr>
        <p:txBody>
          <a:bodyPr wrap="square" rtlCol="0">
            <a:spAutoFit/>
          </a:bodyPr>
          <a:lstStyle/>
          <a:p>
            <a:r>
              <a:rPr lang="en-US" dirty="0" smtClean="0"/>
              <a:t>Rapid feedback</a:t>
            </a:r>
            <a:endParaRPr lang="en-US" dirty="0"/>
          </a:p>
        </p:txBody>
      </p:sp>
    </p:spTree>
    <p:extLst>
      <p:ext uri="{BB962C8B-B14F-4D97-AF65-F5344CB8AC3E}">
        <p14:creationId xmlns:p14="http://schemas.microsoft.com/office/powerpoint/2010/main" val="2803047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891251" y="356964"/>
            <a:ext cx="10799179" cy="650033"/>
          </a:xfrm>
          <a:prstGeom prst="rect">
            <a:avLst/>
          </a:prstGeom>
          <a:noFill/>
        </p:spPr>
        <p:txBody>
          <a:bodyPr wrap="square" rtlCol="0">
            <a:spAutoFit/>
          </a:bodyPr>
          <a:lstStyle/>
          <a:p>
            <a:r>
              <a:rPr lang="en-US" sz="3600" dirty="0" smtClean="0">
                <a:latin typeface="Algerian" panose="04020705040A02060702" pitchFamily="82" charset="0"/>
              </a:rPr>
              <a:t>XP’s PRACTICES</a:t>
            </a:r>
            <a:endParaRPr lang="en-US" sz="3600" dirty="0">
              <a:latin typeface="Algerian" panose="04020705040A02060702" pitchFamily="82" charset="0"/>
            </a:endParaRPr>
          </a:p>
        </p:txBody>
      </p:sp>
      <p:sp>
        <p:nvSpPr>
          <p:cNvPr id="3" name="TextBox 2"/>
          <p:cNvSpPr txBox="1"/>
          <p:nvPr/>
        </p:nvSpPr>
        <p:spPr>
          <a:xfrm>
            <a:off x="891251" y="1400537"/>
            <a:ext cx="10810754" cy="1938992"/>
          </a:xfrm>
          <a:prstGeom prst="rect">
            <a:avLst/>
          </a:prstGeom>
          <a:noFill/>
        </p:spPr>
        <p:txBody>
          <a:bodyPr wrap="square" rtlCol="0">
            <a:spAutoFit/>
          </a:bodyPr>
          <a:lstStyle/>
          <a:p>
            <a:r>
              <a:rPr lang="en-US" sz="2400" b="1" u="sng" dirty="0" smtClean="0">
                <a:latin typeface="Book Antiqua" panose="02040602050305030304" pitchFamily="18" charset="0"/>
              </a:rPr>
              <a:t>3. Simple Design :</a:t>
            </a:r>
          </a:p>
          <a:p>
            <a:endParaRPr lang="en-US" sz="2400" b="1" u="sng" dirty="0" smtClean="0">
              <a:latin typeface="Book Antiqua" panose="02040602050305030304" pitchFamily="18" charset="0"/>
            </a:endParaRPr>
          </a:p>
          <a:p>
            <a:pPr marL="342900" indent="-342900">
              <a:buFont typeface="Arial" panose="020B0604020202020204" pitchFamily="34" charset="0"/>
              <a:buChar char="•"/>
            </a:pPr>
            <a:r>
              <a:rPr lang="en-US" sz="2400" dirty="0" smtClean="0">
                <a:latin typeface="Book Antiqua" panose="02040602050305030304" pitchFamily="18" charset="0"/>
              </a:rPr>
              <a:t>Enough to meet the requirements</a:t>
            </a:r>
          </a:p>
          <a:p>
            <a:pPr marL="342900" indent="-342900">
              <a:buFont typeface="Arial" panose="020B0604020202020204" pitchFamily="34" charset="0"/>
              <a:buChar char="•"/>
            </a:pPr>
            <a:r>
              <a:rPr lang="en-US" sz="2400" dirty="0" smtClean="0">
                <a:latin typeface="Book Antiqua" panose="02040602050305030304" pitchFamily="18" charset="0"/>
              </a:rPr>
              <a:t>No duplicated functionality</a:t>
            </a:r>
          </a:p>
          <a:p>
            <a:pPr marL="342900" indent="-342900">
              <a:buFont typeface="Arial" panose="020B0604020202020204" pitchFamily="34" charset="0"/>
              <a:buChar char="•"/>
            </a:pPr>
            <a:r>
              <a:rPr lang="en-US" sz="2400" dirty="0" smtClean="0">
                <a:latin typeface="Book Antiqua" panose="02040602050305030304" pitchFamily="18" charset="0"/>
              </a:rPr>
              <a:t>Fewest possible classes and methods</a:t>
            </a:r>
            <a:endParaRPr lang="en-US" sz="2400" dirty="0">
              <a:latin typeface="Book Antiqua" panose="02040602050305030304" pitchFamily="18" charset="0"/>
            </a:endParaRPr>
          </a:p>
        </p:txBody>
      </p:sp>
      <p:sp>
        <p:nvSpPr>
          <p:cNvPr id="4" name="TextBox 3"/>
          <p:cNvSpPr txBox="1"/>
          <p:nvPr/>
        </p:nvSpPr>
        <p:spPr>
          <a:xfrm>
            <a:off x="891251" y="4780345"/>
            <a:ext cx="10984374" cy="1200329"/>
          </a:xfrm>
          <a:prstGeom prst="rect">
            <a:avLst/>
          </a:prstGeom>
          <a:noFill/>
        </p:spPr>
        <p:txBody>
          <a:bodyPr wrap="square" rtlCol="0">
            <a:spAutoFit/>
          </a:bodyPr>
          <a:lstStyle/>
          <a:p>
            <a:r>
              <a:rPr lang="en-US" sz="2400" b="1" u="sng" dirty="0" smtClean="0">
                <a:latin typeface="Book Antiqua" panose="02040602050305030304" pitchFamily="18" charset="0"/>
              </a:rPr>
              <a:t>4. Test-Driven Development (TDD): </a:t>
            </a:r>
            <a:r>
              <a:rPr lang="en-US" sz="2000" dirty="0" smtClean="0">
                <a:latin typeface="Book Antiqua" panose="02040602050305030304" pitchFamily="18" charset="0"/>
              </a:rPr>
              <a:t> </a:t>
            </a:r>
            <a:r>
              <a:rPr lang="en-US" sz="2400" dirty="0" smtClean="0">
                <a:latin typeface="Book Antiqua" panose="02040602050305030304" pitchFamily="18" charset="0"/>
              </a:rPr>
              <a:t>Writing tests before actual code.</a:t>
            </a:r>
            <a:endParaRPr lang="en-US" sz="2400" b="1" u="sng" dirty="0" smtClean="0">
              <a:latin typeface="Book Antiqua" panose="02040602050305030304" pitchFamily="18" charset="0"/>
            </a:endParaRPr>
          </a:p>
          <a:p>
            <a:endParaRPr lang="en-US" sz="2400" b="1" u="sng" dirty="0">
              <a:latin typeface="Book Antiqua" panose="02040602050305030304" pitchFamily="18" charset="0"/>
            </a:endParaRPr>
          </a:p>
          <a:p>
            <a:endParaRPr lang="en-US" sz="2400" b="1" u="sng" dirty="0">
              <a:latin typeface="Book Antiqua" panose="02040602050305030304" pitchFamily="18" charset="0"/>
            </a:endParaRPr>
          </a:p>
        </p:txBody>
      </p:sp>
    </p:spTree>
    <p:extLst>
      <p:ext uri="{BB962C8B-B14F-4D97-AF65-F5344CB8AC3E}">
        <p14:creationId xmlns:p14="http://schemas.microsoft.com/office/powerpoint/2010/main" val="688523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891251" y="497711"/>
            <a:ext cx="10810754" cy="646331"/>
          </a:xfrm>
          <a:prstGeom prst="rect">
            <a:avLst/>
          </a:prstGeom>
          <a:noFill/>
        </p:spPr>
        <p:txBody>
          <a:bodyPr wrap="square" rtlCol="0">
            <a:spAutoFit/>
          </a:bodyPr>
          <a:lstStyle/>
          <a:p>
            <a:r>
              <a:rPr lang="en-US" sz="3600" dirty="0" smtClean="0">
                <a:latin typeface="Algerian" panose="04020705040A02060702" pitchFamily="82" charset="0"/>
              </a:rPr>
              <a:t>XP’s PRACTICES</a:t>
            </a:r>
            <a:endParaRPr lang="en-US" sz="3600" dirty="0">
              <a:latin typeface="Algerian" panose="04020705040A02060702" pitchFamily="82" charset="0"/>
            </a:endParaRPr>
          </a:p>
        </p:txBody>
      </p:sp>
      <p:sp>
        <p:nvSpPr>
          <p:cNvPr id="3" name="TextBox 2"/>
          <p:cNvSpPr txBox="1"/>
          <p:nvPr/>
        </p:nvSpPr>
        <p:spPr>
          <a:xfrm>
            <a:off x="891251" y="1391030"/>
            <a:ext cx="10498238" cy="1508105"/>
          </a:xfrm>
          <a:prstGeom prst="rect">
            <a:avLst/>
          </a:prstGeom>
          <a:noFill/>
        </p:spPr>
        <p:txBody>
          <a:bodyPr wrap="square" rtlCol="0">
            <a:spAutoFit/>
          </a:bodyPr>
          <a:lstStyle/>
          <a:p>
            <a:r>
              <a:rPr lang="en-US" sz="2400" b="1" u="sng" dirty="0" smtClean="0">
                <a:latin typeface="Book Antiqua" panose="02040602050305030304" pitchFamily="18" charset="0"/>
              </a:rPr>
              <a:t>5. Refactoring :</a:t>
            </a:r>
            <a:r>
              <a:rPr lang="en-US" sz="2000" dirty="0" smtClean="0">
                <a:latin typeface="Book Antiqua" panose="02040602050305030304" pitchFamily="18" charset="0"/>
              </a:rPr>
              <a:t>  </a:t>
            </a:r>
            <a:r>
              <a:rPr lang="en-US" sz="2400" dirty="0" smtClean="0">
                <a:latin typeface="Book Antiqua" panose="02040602050305030304" pitchFamily="18" charset="0"/>
              </a:rPr>
              <a:t>Improving code without changing its behavior. It basically means that we have to restore or fixup the code without changing anything. It just set up the unorganized code into a organized one.</a:t>
            </a:r>
          </a:p>
          <a:p>
            <a:endParaRPr lang="en-US" sz="2000" dirty="0">
              <a:latin typeface="Book Antiqua" panose="02040602050305030304" pitchFamily="18" charset="0"/>
            </a:endParaRPr>
          </a:p>
        </p:txBody>
      </p:sp>
      <p:sp>
        <p:nvSpPr>
          <p:cNvPr id="4" name="Diamond 3"/>
          <p:cNvSpPr/>
          <p:nvPr/>
        </p:nvSpPr>
        <p:spPr>
          <a:xfrm>
            <a:off x="1145894" y="2882096"/>
            <a:ext cx="555584" cy="46298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p:cNvSpPr/>
          <p:nvPr/>
        </p:nvSpPr>
        <p:spPr>
          <a:xfrm>
            <a:off x="1298294" y="3034496"/>
            <a:ext cx="555584" cy="462988"/>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iamond 5"/>
          <p:cNvSpPr/>
          <p:nvPr/>
        </p:nvSpPr>
        <p:spPr>
          <a:xfrm>
            <a:off x="1668683" y="2955402"/>
            <a:ext cx="555584" cy="462988"/>
          </a:xfrm>
          <a:prstGeom prst="diamon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iamond 6"/>
          <p:cNvSpPr/>
          <p:nvPr/>
        </p:nvSpPr>
        <p:spPr>
          <a:xfrm>
            <a:off x="1429473" y="2723908"/>
            <a:ext cx="555584" cy="462988"/>
          </a:xfrm>
          <a:prstGeom prst="diamond">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882096" y="3186896"/>
            <a:ext cx="1284790"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722471" y="2882096"/>
            <a:ext cx="324091"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36917" y="2882096"/>
            <a:ext cx="324091" cy="304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4722471" y="3183039"/>
            <a:ext cx="324091"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046562" y="3178215"/>
            <a:ext cx="324091" cy="3048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0246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856527" y="1516284"/>
            <a:ext cx="10961225" cy="5170646"/>
          </a:xfrm>
          <a:prstGeom prst="rect">
            <a:avLst/>
          </a:prstGeom>
          <a:noFill/>
        </p:spPr>
        <p:txBody>
          <a:bodyPr wrap="square" rtlCol="0">
            <a:spAutoFit/>
          </a:bodyPr>
          <a:lstStyle/>
          <a:p>
            <a:r>
              <a:rPr lang="en-US" sz="2400" b="1" u="sng" dirty="0" smtClean="0">
                <a:latin typeface="Book Antiqua" panose="02040602050305030304" pitchFamily="18" charset="0"/>
              </a:rPr>
              <a:t>6. Pair Programming :  </a:t>
            </a:r>
            <a:r>
              <a:rPr lang="en-US" dirty="0" smtClean="0"/>
              <a:t> </a:t>
            </a:r>
            <a:r>
              <a:rPr lang="en-US" sz="2400" dirty="0" smtClean="0">
                <a:latin typeface="Book Antiqua" panose="02040602050305030304" pitchFamily="18" charset="0"/>
              </a:rPr>
              <a:t>It means that all production code is written with two people looking at one machine. They're working with one keyboard and one mouse or they're not just interfering and writing on each other's code. And the way in which that happens is by playing different roles at different times. So the two developers alternate between the role of programming and strategizing , where strategizing means, for example, looking at the code that has been written and thinking whether that would work. And interestingly, there are measurements, there are studies that suggest that development productivity with pair programming is similar to that of two people working independently. one of the main objections against pair programming, which is why should I put two developers together, which is going to cut their productivity in half. It is not. Studies shows that that does not happen. And that the resulting code can actually benefit from the fact that two developers are working together.</a:t>
            </a:r>
          </a:p>
          <a:p>
            <a:endParaRPr lang="en-US" dirty="0"/>
          </a:p>
        </p:txBody>
      </p:sp>
      <p:sp>
        <p:nvSpPr>
          <p:cNvPr id="3" name="TextBox 2"/>
          <p:cNvSpPr txBox="1"/>
          <p:nvPr/>
        </p:nvSpPr>
        <p:spPr>
          <a:xfrm>
            <a:off x="763929" y="474562"/>
            <a:ext cx="10683433" cy="923330"/>
          </a:xfrm>
          <a:prstGeom prst="rect">
            <a:avLst/>
          </a:prstGeom>
          <a:noFill/>
        </p:spPr>
        <p:txBody>
          <a:bodyPr wrap="square" rtlCol="0">
            <a:spAutoFit/>
          </a:bodyPr>
          <a:lstStyle/>
          <a:p>
            <a:r>
              <a:rPr lang="en-US" sz="3600" dirty="0">
                <a:latin typeface="Algerian" panose="04020705040A02060702" pitchFamily="82" charset="0"/>
              </a:rPr>
              <a:t>XP’s PRACTICES</a:t>
            </a:r>
          </a:p>
          <a:p>
            <a:endParaRPr lang="en-US" dirty="0"/>
          </a:p>
        </p:txBody>
      </p:sp>
    </p:spTree>
    <p:extLst>
      <p:ext uri="{BB962C8B-B14F-4D97-AF65-F5344CB8AC3E}">
        <p14:creationId xmlns:p14="http://schemas.microsoft.com/office/powerpoint/2010/main" val="532244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636607" y="486136"/>
            <a:ext cx="11296891" cy="646331"/>
          </a:xfrm>
          <a:prstGeom prst="rect">
            <a:avLst/>
          </a:prstGeom>
        </p:spPr>
        <p:txBody>
          <a:bodyPr wrap="square">
            <a:spAutoFit/>
          </a:bodyPr>
          <a:lstStyle/>
          <a:p>
            <a:r>
              <a:rPr lang="en-US" sz="3600" dirty="0">
                <a:latin typeface="Algerian" panose="04020705040A02060702" pitchFamily="82" charset="0"/>
              </a:rPr>
              <a:t>XP’s PRACTICES</a:t>
            </a:r>
            <a:endParaRPr lang="en-US" sz="3600" dirty="0">
              <a:latin typeface="Algerian" panose="04020705040A02060702" pitchFamily="82" charset="0"/>
            </a:endParaRPr>
          </a:p>
        </p:txBody>
      </p:sp>
      <p:sp>
        <p:nvSpPr>
          <p:cNvPr id="6" name="TextBox 5"/>
          <p:cNvSpPr txBox="1"/>
          <p:nvPr/>
        </p:nvSpPr>
        <p:spPr>
          <a:xfrm>
            <a:off x="775504" y="1446835"/>
            <a:ext cx="10880202" cy="1200329"/>
          </a:xfrm>
          <a:prstGeom prst="rect">
            <a:avLst/>
          </a:prstGeom>
          <a:noFill/>
        </p:spPr>
        <p:txBody>
          <a:bodyPr wrap="square" rtlCol="0">
            <a:spAutoFit/>
          </a:bodyPr>
          <a:lstStyle/>
          <a:p>
            <a:r>
              <a:rPr lang="en-US" sz="2400" b="1" u="sng" dirty="0" smtClean="0">
                <a:latin typeface="Book Antiqua" panose="02040602050305030304" pitchFamily="18" charset="0"/>
              </a:rPr>
              <a:t>7. Continuous Integration:</a:t>
            </a:r>
          </a:p>
          <a:p>
            <a:endParaRPr lang="en-US" sz="2400" dirty="0" smtClean="0">
              <a:latin typeface="Book Antiqua" panose="02040602050305030304" pitchFamily="18" charset="0"/>
            </a:endParaRPr>
          </a:p>
          <a:p>
            <a:r>
              <a:rPr lang="en-US" sz="2400" dirty="0" smtClean="0">
                <a:latin typeface="Book Antiqua" panose="02040602050305030304" pitchFamily="18" charset="0"/>
              </a:rPr>
              <a:t>It means that frequent code integration into the repository.</a:t>
            </a:r>
            <a:endParaRPr lang="en-US" sz="2400" dirty="0">
              <a:latin typeface="Book Antiqua" panose="02040602050305030304" pitchFamily="18" charset="0"/>
            </a:endParaRPr>
          </a:p>
        </p:txBody>
      </p:sp>
      <p:sp>
        <p:nvSpPr>
          <p:cNvPr id="7" name="Rectangle 6"/>
          <p:cNvSpPr/>
          <p:nvPr/>
        </p:nvSpPr>
        <p:spPr>
          <a:xfrm>
            <a:off x="2204977" y="3310357"/>
            <a:ext cx="1585732" cy="590309"/>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04977" y="4930814"/>
            <a:ext cx="1585732" cy="590309"/>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 Tests</a:t>
            </a:r>
            <a:endParaRPr lang="en-US" b="1" dirty="0">
              <a:solidFill>
                <a:schemeClr val="tx1"/>
              </a:solidFill>
            </a:endParaRPr>
          </a:p>
        </p:txBody>
      </p:sp>
      <p:sp>
        <p:nvSpPr>
          <p:cNvPr id="9" name="Rectangle 8"/>
          <p:cNvSpPr/>
          <p:nvPr/>
        </p:nvSpPr>
        <p:spPr>
          <a:xfrm>
            <a:off x="6562845" y="3310358"/>
            <a:ext cx="1585732" cy="590309"/>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Local Tests</a:t>
            </a:r>
            <a:endParaRPr lang="en-US" b="1" dirty="0">
              <a:solidFill>
                <a:schemeClr val="tx1"/>
              </a:solidFill>
            </a:endParaRPr>
          </a:p>
        </p:txBody>
      </p:sp>
      <p:sp>
        <p:nvSpPr>
          <p:cNvPr id="10" name="Rectangle 9"/>
          <p:cNvSpPr/>
          <p:nvPr/>
        </p:nvSpPr>
        <p:spPr>
          <a:xfrm>
            <a:off x="6562845" y="4930814"/>
            <a:ext cx="1585732" cy="590309"/>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Integrate</a:t>
            </a:r>
            <a:endParaRPr lang="en-US" b="1" dirty="0">
              <a:solidFill>
                <a:schemeClr val="tx1"/>
              </a:solidFill>
            </a:endParaRPr>
          </a:p>
        </p:txBody>
      </p:sp>
      <p:cxnSp>
        <p:nvCxnSpPr>
          <p:cNvPr id="12" name="Curved Connector 11"/>
          <p:cNvCxnSpPr>
            <a:stCxn id="7" idx="0"/>
            <a:endCxn id="9" idx="0"/>
          </p:cNvCxnSpPr>
          <p:nvPr/>
        </p:nvCxnSpPr>
        <p:spPr>
          <a:xfrm rot="16200000" flipH="1">
            <a:off x="5176776" y="1131423"/>
            <a:ext cx="1" cy="4357868"/>
          </a:xfrm>
          <a:prstGeom prst="curvedConnector3">
            <a:avLst>
              <a:gd name="adj1" fmla="val -2286000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9" idx="2"/>
            <a:endCxn id="7" idx="2"/>
          </p:cNvCxnSpPr>
          <p:nvPr/>
        </p:nvCxnSpPr>
        <p:spPr>
          <a:xfrm rot="5400000" flipH="1">
            <a:off x="5176776" y="1721733"/>
            <a:ext cx="1" cy="4357868"/>
          </a:xfrm>
          <a:prstGeom prst="curvedConnector3">
            <a:avLst>
              <a:gd name="adj1" fmla="val -2286000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10" idx="0"/>
          </p:cNvCxnSpPr>
          <p:nvPr/>
        </p:nvCxnSpPr>
        <p:spPr>
          <a:xfrm>
            <a:off x="7355711" y="3900667"/>
            <a:ext cx="0" cy="1030147"/>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1"/>
            <a:endCxn id="8" idx="3"/>
          </p:cNvCxnSpPr>
          <p:nvPr/>
        </p:nvCxnSpPr>
        <p:spPr>
          <a:xfrm flipH="1">
            <a:off x="3790709" y="5225969"/>
            <a:ext cx="2772136"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0"/>
            <a:endCxn id="7" idx="2"/>
          </p:cNvCxnSpPr>
          <p:nvPr/>
        </p:nvCxnSpPr>
        <p:spPr>
          <a:xfrm flipV="1">
            <a:off x="2997843" y="3900666"/>
            <a:ext cx="0" cy="1030148"/>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04976" y="3419010"/>
            <a:ext cx="1585733" cy="369332"/>
          </a:xfrm>
          <a:prstGeom prst="rect">
            <a:avLst/>
          </a:prstGeom>
          <a:noFill/>
        </p:spPr>
        <p:txBody>
          <a:bodyPr wrap="square" rtlCol="0">
            <a:spAutoFit/>
          </a:bodyPr>
          <a:lstStyle/>
          <a:p>
            <a:pPr algn="ctr"/>
            <a:r>
              <a:rPr lang="en-US" b="1" dirty="0" smtClean="0"/>
              <a:t>Programming</a:t>
            </a:r>
            <a:endParaRPr lang="en-US" b="1" dirty="0"/>
          </a:p>
        </p:txBody>
      </p:sp>
    </p:spTree>
    <p:extLst>
      <p:ext uri="{BB962C8B-B14F-4D97-AF65-F5344CB8AC3E}">
        <p14:creationId xmlns:p14="http://schemas.microsoft.com/office/powerpoint/2010/main" val="2467412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385</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Book Antiqua</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dc:creator>
  <cp:lastModifiedBy>Akash</cp:lastModifiedBy>
  <cp:revision>32</cp:revision>
  <dcterms:created xsi:type="dcterms:W3CDTF">2024-11-16T13:48:18Z</dcterms:created>
  <dcterms:modified xsi:type="dcterms:W3CDTF">2024-11-16T20:11:44Z</dcterms:modified>
</cp:coreProperties>
</file>