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" charset="1" panose="02020603050405020304"/>
      <p:regular r:id="rId26"/>
    </p:embeddedFont>
    <p:embeddedFont>
      <p:font typeface="Times New Roman Bold" charset="1" panose="02020803070505020304"/>
      <p:regular r:id="rId27"/>
    </p:embeddedFont>
    <p:embeddedFont>
      <p:font typeface="Raleway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96400" y="1704975"/>
            <a:ext cx="8324850" cy="5257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25"/>
              </a:lnSpc>
            </a:pPr>
            <a:r>
              <a:rPr lang="en-US" sz="10125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WiFi: The Technology That Connects the World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96400" y="7447972"/>
            <a:ext cx="8481352" cy="2172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78"/>
              </a:lnSpc>
            </a:pPr>
            <a:r>
              <a:rPr lang="en-US" sz="3056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</a:p>
          <a:p>
            <a:pPr algn="l" marL="0" indent="0" lvl="0">
              <a:lnSpc>
                <a:spcPts val="4278"/>
              </a:lnSpc>
            </a:pPr>
            <a:r>
              <a:rPr lang="en-US" sz="3056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Swapnil Saha</a:t>
            </a:r>
          </a:p>
          <a:p>
            <a:pPr algn="l" marL="0" indent="0" lvl="0">
              <a:lnSpc>
                <a:spcPts val="4278"/>
              </a:lnSpc>
            </a:pPr>
            <a:r>
              <a:rPr lang="en-US" sz="3056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IT-21028</a:t>
            </a:r>
          </a:p>
          <a:p>
            <a:pPr algn="l" marL="0" indent="0" lvl="0">
              <a:lnSpc>
                <a:spcPts val="4278"/>
              </a:lnSpc>
            </a:pPr>
            <a:r>
              <a:rPr lang="en-US" sz="3056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Title: Wireless Communication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66750" y="666750"/>
            <a:ext cx="7191375" cy="8953500"/>
            <a:chOff x="0" y="0"/>
            <a:chExt cx="1036915" cy="1290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6915" cy="1290994"/>
            </a:xfrm>
            <a:custGeom>
              <a:avLst/>
              <a:gdLst/>
              <a:ahLst/>
              <a:cxnLst/>
              <a:rect r="r" b="b" t="t" l="l"/>
              <a:pathLst>
                <a:path h="1290994" w="1036915">
                  <a:moveTo>
                    <a:pt x="0" y="0"/>
                  </a:moveTo>
                  <a:lnTo>
                    <a:pt x="1036915" y="0"/>
                  </a:lnTo>
                  <a:lnTo>
                    <a:pt x="1036915" y="1290994"/>
                  </a:lnTo>
                  <a:lnTo>
                    <a:pt x="0" y="1290994"/>
                  </a:lnTo>
                  <a:close/>
                </a:path>
              </a:pathLst>
            </a:custGeom>
            <a:blipFill>
              <a:blip r:embed="rId2"/>
              <a:stretch>
                <a:fillRect l="0" t="-199" r="0" b="-199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Security Mechanisms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4268188"/>
            <a:ext cx="5448300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b="true" sz="31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963513"/>
            <a:ext cx="544830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Wired Equivalent Privacy</a:t>
            </a: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offers basic protection for networks.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09787" y="4268188"/>
            <a:ext cx="5448300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b="true" sz="31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WPA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09787" y="4974555"/>
            <a:ext cx="544830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WiFi Protected Access</a:t>
            </a: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improves security with better encryption standards.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76901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</a:p>
        </p:txBody>
      </p:sp>
      <p:sp>
        <p:nvSpPr>
          <p:cNvPr name="AutoShape 8" id="8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6945736"/>
            <a:ext cx="5448300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b="true" sz="31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WPA2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7641061"/>
            <a:ext cx="544830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WiFi Protected Access 2</a:t>
            </a: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enhances security with stronger encryption methods.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09787" y="6934694"/>
            <a:ext cx="5448300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b="true" sz="31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WPA3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09787" y="7641061"/>
            <a:ext cx="544830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WiFi Protected Access 3</a:t>
            </a: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provides advanced defenses against unauthorized access.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5753100" cy="8058150"/>
            <a:chOff x="0" y="0"/>
            <a:chExt cx="876367" cy="1227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6367" cy="1227494"/>
            </a:xfrm>
            <a:custGeom>
              <a:avLst/>
              <a:gdLst/>
              <a:ahLst/>
              <a:cxnLst/>
              <a:rect r="r" b="b" t="t" l="l"/>
              <a:pathLst>
                <a:path h="1227494" w="876367">
                  <a:moveTo>
                    <a:pt x="0" y="0"/>
                  </a:moveTo>
                  <a:lnTo>
                    <a:pt x="876367" y="0"/>
                  </a:lnTo>
                  <a:lnTo>
                    <a:pt x="876367" y="1227494"/>
                  </a:lnTo>
                  <a:lnTo>
                    <a:pt x="0" y="1227494"/>
                  </a:lnTo>
                  <a:close/>
                </a:path>
              </a:pathLst>
            </a:custGeom>
            <a:blipFill>
              <a:blip r:embed="rId2"/>
              <a:stretch>
                <a:fillRect l="0" t="-455" r="0" b="-455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7858125" y="704850"/>
            <a:ext cx="9694817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Authentication &amp; Encryption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58125" y="3733719"/>
            <a:ext cx="9725330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Securing Wireless Connections Effectively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58125" y="5067219"/>
            <a:ext cx="9725330" cy="198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Passwords protect network access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Handshake establishes secure link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 is an encryption standard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Verification ensures data integrity</a:t>
            </a:r>
          </a:p>
        </p:txBody>
      </p:sp>
      <p:sp>
        <p:nvSpPr>
          <p:cNvPr name="AutoShape 7" id="7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593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WiFi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4268686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Mobility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935436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Wireless connectivity allows users to move freely anywhere.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19850" y="4268686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Convenience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9850" y="4946478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devices connect to the internet without cables.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73857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</a:p>
        </p:txBody>
      </p:sp>
      <p:sp>
        <p:nvSpPr>
          <p:cNvPr name="AutoShape 8" id="8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6956253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Easy Installation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7623003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a WiFi network typically requires minimal effort.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19850" y="6945211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Cost-Effective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19850" y="7623003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reduces the need for expensive wired infrastructure investments.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73280" y="4268686"/>
            <a:ext cx="544797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73280" y="4946478"/>
            <a:ext cx="544797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expand connectivity to more devices as needed.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WiFi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4277713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Limited Range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944463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signals diminish strength over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long distances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router.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09787" y="4277713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Interference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09787" y="4955505"/>
            <a:ext cx="5448300" cy="14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obstacles and devices can disrupt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WiFi signal quality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significantly.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76901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13</a:t>
            </a:r>
          </a:p>
        </p:txBody>
      </p:sp>
      <p:sp>
        <p:nvSpPr>
          <p:cNvPr name="AutoShape 8" id="8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6955261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Security Vulnerabilities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7622011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networks can expose sensitive data to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potential cyber threats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09787" y="6944219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Speed Drops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09787" y="7622011"/>
            <a:ext cx="5448300" cy="14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speeds decrease as devices move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farther from the source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WiFi and Mobile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4268686"/>
            <a:ext cx="5381955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935436"/>
            <a:ext cx="538195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is generally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cheaper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local internet use.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19850" y="4268686"/>
            <a:ext cx="5381955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Coverage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9850" y="4946478"/>
            <a:ext cx="538195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 networks offer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wider coverage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large areas.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70489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14</a:t>
            </a:r>
          </a:p>
        </p:txBody>
      </p:sp>
      <p:sp>
        <p:nvSpPr>
          <p:cNvPr name="AutoShape 8" id="8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6956253"/>
            <a:ext cx="5381955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Latency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7623003"/>
            <a:ext cx="538195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networks typically have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higher latency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WiFi.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19850" y="6945211"/>
            <a:ext cx="5381955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Accessibility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19850" y="7623003"/>
            <a:ext cx="538195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is commonly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accessible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homes and cafes.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73280" y="4268686"/>
            <a:ext cx="5381955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Speed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73280" y="4946478"/>
            <a:ext cx="538195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often provides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faster speeds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local connections.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73280" y="6945211"/>
            <a:ext cx="5381955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Flexibility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73280" y="7623003"/>
            <a:ext cx="5381955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 provides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flexibility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mobile users on the go.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Applications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4268686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935436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connects various devices, enhancing convenience for families.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19850" y="4268686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Offices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9850" y="4946478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Businesses utilize WiFi to foster collaboration and communication.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73857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15</a:t>
            </a:r>
          </a:p>
        </p:txBody>
      </p:sp>
      <p:sp>
        <p:nvSpPr>
          <p:cNvPr name="AutoShape 8" id="8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6956253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Public Hotspots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7623003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enables connectivity in cafes, libraries, and airports.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19850" y="6945211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IoT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19850" y="7623003"/>
            <a:ext cx="5448300" cy="14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supports smart devices, facilitating seamless automation and data exchange.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73280" y="4268686"/>
            <a:ext cx="544797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Education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73280" y="4946478"/>
            <a:ext cx="544797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Schools leverage WiFi for online learning and research access.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296400" y="666750"/>
            <a:ext cx="8307599" cy="6267450"/>
            <a:chOff x="0" y="0"/>
            <a:chExt cx="1114646" cy="8409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14646" cy="840916"/>
            </a:xfrm>
            <a:custGeom>
              <a:avLst/>
              <a:gdLst/>
              <a:ahLst/>
              <a:cxnLst/>
              <a:rect r="r" b="b" t="t" l="l"/>
              <a:pathLst>
                <a:path h="840916" w="1114646">
                  <a:moveTo>
                    <a:pt x="0" y="0"/>
                  </a:moveTo>
                  <a:lnTo>
                    <a:pt x="1114646" y="0"/>
                  </a:lnTo>
                  <a:lnTo>
                    <a:pt x="1114646" y="840916"/>
                  </a:lnTo>
                  <a:lnTo>
                    <a:pt x="0" y="840916"/>
                  </a:lnTo>
                  <a:close/>
                </a:path>
              </a:pathLst>
            </a:custGeom>
            <a:blipFill>
              <a:blip r:embed="rId4"/>
              <a:stretch>
                <a:fillRect l="-44" t="0" r="-44" b="0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671513" y="704850"/>
            <a:ext cx="6881812" cy="384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WiFi's Role in the Internet of Things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6420" y="7369488"/>
            <a:ext cx="8307559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29"/>
              </a:lnSpc>
            </a:pPr>
            <a:r>
              <a:rPr lang="en-US" b="true" sz="3299" strike="noStrike" u="non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Connectivity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6420" y="7923530"/>
            <a:ext cx="8307559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</a:pPr>
            <a:r>
              <a:rPr lang="en-US" sz="27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enables seamless </a:t>
            </a:r>
            <a:r>
              <a:rPr lang="en-US" b="true" sz="2799" strike="noStrike" u="non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real-time data exchange</a:t>
            </a:r>
            <a:r>
              <a:rPr lang="en-US" sz="27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devices.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593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Innovations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4277713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WiFi 6E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944463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6E offers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expanded channels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6GHz band.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76901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17</a:t>
            </a:r>
          </a:p>
        </p:txBody>
      </p:sp>
      <p:sp>
        <p:nvSpPr>
          <p:cNvPr name="AutoShape 6" id="6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6750" y="6955261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Higher Bandwidth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750" y="7622011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Innovations lead to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increased bandwidth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supporting more devices.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009183" y="4268188"/>
            <a:ext cx="5448300" cy="4844803"/>
            <a:chOff x="0" y="0"/>
            <a:chExt cx="7264400" cy="645973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525"/>
              <a:ext cx="7264400" cy="655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29"/>
                </a:lnSpc>
              </a:pPr>
              <a:r>
                <a:rPr lang="en-US" b="true" sz="32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WiFi 7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41823"/>
              <a:ext cx="7264400" cy="13021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WiFi 7 provides </a:t>
              </a:r>
              <a:r>
                <a:rPr lang="en-US" b="true" sz="27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even faster speeds</a:t>
              </a:r>
              <a:r>
                <a:rPr lang="en-US" sz="27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improved performance.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564866"/>
              <a:ext cx="7264400" cy="655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29"/>
                </a:lnSpc>
              </a:pPr>
              <a:r>
                <a:rPr lang="en-US" b="true" sz="32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AI Optimization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497164"/>
              <a:ext cx="7264400" cy="1962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 integration enhances </a:t>
              </a:r>
              <a:r>
                <a:rPr lang="en-US" b="true" sz="27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network management</a:t>
              </a:r>
              <a:r>
                <a:rPr lang="en-US" sz="27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and performance efficiency.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Troubleshooting WiFi Issues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4277713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Restart Router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944463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 powering off and on can resolve many issues.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76901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18</a:t>
            </a:r>
          </a:p>
        </p:txBody>
      </p:sp>
      <p:sp>
        <p:nvSpPr>
          <p:cNvPr name="AutoShape 6" id="6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6750" y="6955261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Firmware Update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750" y="7622011"/>
            <a:ext cx="5448300" cy="14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Keeping router firmware updated ensures optimal performance and security.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50354" y="4268188"/>
            <a:ext cx="5448300" cy="4349503"/>
            <a:chOff x="0" y="0"/>
            <a:chExt cx="7264400" cy="579933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9525"/>
              <a:ext cx="7264400" cy="655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29"/>
                </a:lnSpc>
              </a:pPr>
              <a:r>
                <a:rPr lang="en-US" b="true" sz="32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Change Channel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41823"/>
              <a:ext cx="7264400" cy="1962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Switching channels reduces signal interference from neighboring devices.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564866"/>
              <a:ext cx="7264400" cy="655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29"/>
                </a:lnSpc>
              </a:pPr>
              <a:r>
                <a:rPr lang="en-US" b="true" sz="32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Reduce Interference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497164"/>
              <a:ext cx="7264400" cy="13021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Minimizing obstacles can enhance WiFi signal strength and reliability.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of WiFi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370489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19</a:t>
            </a:r>
          </a:p>
        </p:txBody>
      </p:sp>
      <p:sp>
        <p:nvSpPr>
          <p:cNvPr name="AutoShape 4" id="4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6750" y="5153025"/>
            <a:ext cx="544830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9"/>
              </a:lnSpc>
            </a:pPr>
            <a:r>
              <a:rPr lang="en-US" b="true" sz="32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6GHz Adoption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6750" y="5819775"/>
            <a:ext cx="5448300" cy="9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b="true" sz="27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6GHz band offers</a:t>
            </a:r>
            <a:r>
              <a:rPr lang="en-US" sz="27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enhanced speed and reduced congestion.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570439" y="5143500"/>
            <a:ext cx="5448300" cy="2178297"/>
            <a:chOff x="0" y="0"/>
            <a:chExt cx="7264400" cy="290439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525"/>
              <a:ext cx="7264400" cy="6559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29"/>
                </a:lnSpc>
              </a:pPr>
              <a:r>
                <a:rPr lang="en-US" b="true" sz="32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WiFi Sensing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41823"/>
              <a:ext cx="7264400" cy="1962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b="true" sz="27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WiFi sensing</a:t>
              </a:r>
              <a:r>
                <a:rPr lang="en-US" sz="27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technology enables new applications in smart environments.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66750" y="666750"/>
            <a:ext cx="15347015" cy="4608377"/>
            <a:chOff x="0" y="0"/>
            <a:chExt cx="20462686" cy="614450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7625"/>
              <a:ext cx="20462686" cy="2077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502"/>
                </a:lnSpc>
              </a:pPr>
              <a:r>
                <a:rPr lang="en-US" sz="10457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to WiFi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88450"/>
              <a:ext cx="20462686" cy="794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80"/>
                </a:lnSpc>
              </a:pPr>
              <a:r>
                <a:rPr lang="en-US" sz="3485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Understanding Wireless Network Technology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104113"/>
              <a:ext cx="20462686" cy="204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78"/>
                </a:lnSpc>
              </a:pPr>
              <a:r>
                <a:rPr lang="en-US" sz="3137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WiFi is a </a:t>
              </a:r>
              <a:r>
                <a:rPr lang="en-US" b="true" sz="3137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revolutionary technology</a:t>
              </a:r>
              <a:r>
                <a:rPr lang="en-US" sz="3137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that uses radio waves to provide internet access wirelessly. It connects multiple devices, allowing seamless communication without the need for physical cables.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485343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36236" y="3190561"/>
            <a:ext cx="5890137" cy="3953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75"/>
              </a:lnSpc>
            </a:pPr>
            <a:r>
              <a:rPr lang="en-US" sz="9341" b="tru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 </a:t>
            </a:r>
          </a:p>
          <a:p>
            <a:pPr algn="ctr">
              <a:lnSpc>
                <a:spcPts val="10275"/>
              </a:lnSpc>
            </a:pPr>
            <a:r>
              <a:rPr lang="en-US" sz="9341" b="tru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your</a:t>
            </a:r>
          </a:p>
          <a:p>
            <a:pPr algn="ctr">
              <a:lnSpc>
                <a:spcPts val="10275"/>
              </a:lnSpc>
              <a:spcBef>
                <a:spcPct val="0"/>
              </a:spcBef>
            </a:pPr>
            <a:r>
              <a:rPr lang="en-US" b="true" sz="9341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Attention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9118" y="3267089"/>
            <a:ext cx="256938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IEEE 802.11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68359" y="3267089"/>
            <a:ext cx="256938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First Products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66840" y="2733689"/>
            <a:ext cx="2569382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Continuous Upgrades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9118" y="5095875"/>
            <a:ext cx="2569382" cy="191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  <a:r>
              <a:rPr lang="en-US" sz="28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802.11 standard was established in 1997.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68359" y="5105400"/>
            <a:ext cx="2569382" cy="129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  <a:spcBef>
                <a:spcPct val="0"/>
              </a:spcBef>
            </a:pPr>
            <a:r>
              <a:rPr lang="en-US" sz="25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WiFi products were released in 1999.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66840" y="5105400"/>
            <a:ext cx="2569382" cy="214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  <a:spcBef>
                <a:spcPct val="0"/>
              </a:spcBef>
            </a:pPr>
            <a:r>
              <a:rPr lang="en-US" sz="25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has undergone continuous upgrades and improvements.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750" y="704850"/>
            <a:ext cx="169545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  <a:spcBef>
                <a:spcPct val="0"/>
              </a:spcBef>
            </a:pPr>
            <a:r>
              <a:rPr lang="en-US" sz="9000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WiFi</a:t>
            </a:r>
          </a:p>
        </p:txBody>
      </p:sp>
      <p:sp>
        <p:nvSpPr>
          <p:cNvPr name="AutoShape 9" id="9"/>
          <p:cNvSpPr/>
          <p:nvPr/>
        </p:nvSpPr>
        <p:spPr>
          <a:xfrm>
            <a:off x="992968" y="4248150"/>
            <a:ext cx="17607376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669118" y="4086225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F9F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468359" y="4086225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F9F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67600" y="4086225"/>
            <a:ext cx="323850" cy="323850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F9FB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066840" y="4086225"/>
            <a:ext cx="323850" cy="323850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FF9FB"/>
            </a:solidFill>
          </p:spPr>
        </p:sp>
      </p:grpSp>
      <p:sp>
        <p:nvSpPr>
          <p:cNvPr name="AutoShape 18" id="18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3570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67600" y="3267089"/>
            <a:ext cx="256938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WiFi Alliance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67600" y="5105400"/>
            <a:ext cx="2569382" cy="171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9"/>
              </a:lnSpc>
              <a:spcBef>
                <a:spcPct val="0"/>
              </a:spcBef>
            </a:pPr>
            <a:r>
              <a:rPr lang="en-US" sz="25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WiFi Alliance was formed to promote interoperability.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5753100" cy="8058150"/>
            <a:chOff x="0" y="0"/>
            <a:chExt cx="876367" cy="1227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6367" cy="1227494"/>
            </a:xfrm>
            <a:custGeom>
              <a:avLst/>
              <a:gdLst/>
              <a:ahLst/>
              <a:cxnLst/>
              <a:rect r="r" b="b" t="t" l="l"/>
              <a:pathLst>
                <a:path h="1227494" w="876367">
                  <a:moveTo>
                    <a:pt x="0" y="0"/>
                  </a:moveTo>
                  <a:lnTo>
                    <a:pt x="876367" y="0"/>
                  </a:lnTo>
                  <a:lnTo>
                    <a:pt x="876367" y="1227494"/>
                  </a:lnTo>
                  <a:lnTo>
                    <a:pt x="0" y="1227494"/>
                  </a:lnTo>
                  <a:close/>
                </a:path>
              </a:pathLst>
            </a:custGeom>
            <a:blipFill>
              <a:blip r:embed="rId2"/>
              <a:stretch>
                <a:fillRect l="0" t="-455" r="0" b="-455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7143869" y="666750"/>
            <a:ext cx="9725330" cy="5036739"/>
            <a:chOff x="0" y="0"/>
            <a:chExt cx="12967107" cy="671565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8100"/>
              <a:ext cx="12926423" cy="1805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009"/>
                </a:lnSpc>
              </a:pPr>
              <a:r>
                <a:rPr lang="en-US" sz="9099" strike="noStrike" u="none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WiFi Functions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55860"/>
              <a:ext cx="12967107" cy="7156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89"/>
                </a:lnSpc>
                <a:spcBef>
                  <a:spcPct val="0"/>
                </a:spcBef>
              </a:pPr>
              <a:r>
                <a:rPr lang="en-US" b="true" sz="3299" strike="noStrike" u="none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Understanding the Transmission Process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298630"/>
              <a:ext cx="12967107" cy="24170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 strike="noStrike" u="none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travels as radio waves</a:t>
              </a:r>
            </a:p>
            <a:p>
              <a:pPr algn="l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 strike="noStrike" u="none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Router converts wired signals</a:t>
              </a:r>
            </a:p>
            <a:p>
              <a:pPr algn="l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 strike="noStrike" u="none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Devices decode the signals</a:t>
              </a:r>
            </a:p>
            <a:p>
              <a:pPr algn="l" marL="561337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 strike="noStrike" u="none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Communication occurs via IP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593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296400" y="666750"/>
            <a:ext cx="8307599" cy="6267450"/>
            <a:chOff x="0" y="0"/>
            <a:chExt cx="1114646" cy="8409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14646" cy="840916"/>
            </a:xfrm>
            <a:custGeom>
              <a:avLst/>
              <a:gdLst/>
              <a:ahLst/>
              <a:cxnLst/>
              <a:rect r="r" b="b" t="t" l="l"/>
              <a:pathLst>
                <a:path h="840916" w="1114646">
                  <a:moveTo>
                    <a:pt x="0" y="0"/>
                  </a:moveTo>
                  <a:lnTo>
                    <a:pt x="1114646" y="0"/>
                  </a:lnTo>
                  <a:lnTo>
                    <a:pt x="1114646" y="840916"/>
                  </a:lnTo>
                  <a:lnTo>
                    <a:pt x="0" y="840916"/>
                  </a:lnTo>
                  <a:close/>
                </a:path>
              </a:pathLst>
            </a:custGeom>
            <a:blipFill>
              <a:blip r:embed="rId4"/>
              <a:stretch>
                <a:fillRect l="-44" t="0" r="-44" b="0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671512" y="704850"/>
            <a:ext cx="6881812" cy="4443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62"/>
              </a:lnSpc>
            </a:pPr>
            <a:r>
              <a:rPr lang="en-US" sz="7875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WiFi Architecture Components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296420" y="7359963"/>
            <a:ext cx="8307559" cy="1647512"/>
            <a:chOff x="0" y="0"/>
            <a:chExt cx="11076745" cy="219668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525"/>
              <a:ext cx="11076745" cy="670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39"/>
                </a:lnSpc>
              </a:pPr>
              <a:r>
                <a:rPr lang="en-US" b="true" sz="3399" strike="noStrike" u="none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Architecture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47096"/>
              <a:ext cx="11076745" cy="1349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59"/>
                </a:lnSpc>
              </a:pPr>
              <a:r>
                <a:rPr lang="en-US" b="true" sz="2899" strike="noStrike" u="none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Components enable seamless connectivity</a:t>
              </a:r>
              <a:r>
                <a:rPr lang="en-US" sz="2899" strike="noStrike" u="none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across devices and networks.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3593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Standards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6750" y="4268188"/>
            <a:ext cx="5448300" cy="1617980"/>
            <a:chOff x="0" y="0"/>
            <a:chExt cx="7264400" cy="215730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525"/>
              <a:ext cx="7264400" cy="670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39"/>
                </a:lnSpc>
              </a:pPr>
              <a:r>
                <a:rPr lang="en-US" b="true" sz="33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802.11b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016423"/>
              <a:ext cx="726440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Introduced in 1999, it offered speeds up to 11 Mbps.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09787" y="4268188"/>
            <a:ext cx="5448300" cy="1629022"/>
            <a:chOff x="0" y="0"/>
            <a:chExt cx="7264400" cy="217202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9525"/>
              <a:ext cx="7264400" cy="670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39"/>
                </a:lnSpc>
              </a:pPr>
              <a:r>
                <a:rPr lang="en-US" b="true" sz="33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802.11g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31146"/>
              <a:ext cx="726440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Released in 2003, it improved speeds to 54 Mbps.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76901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66750" y="6945736"/>
            <a:ext cx="5448300" cy="1653540"/>
            <a:chOff x="0" y="0"/>
            <a:chExt cx="7264400" cy="220472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525"/>
              <a:ext cx="7264400" cy="670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39"/>
                </a:lnSpc>
              </a:pPr>
              <a:r>
                <a:rPr lang="en-US" b="true" sz="33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802.11n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06898"/>
              <a:ext cx="7264400" cy="1197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Launched in 2009, it enhanced speeds up to 600 Mbps.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09787" y="6934694"/>
            <a:ext cx="5448300" cy="1629022"/>
            <a:chOff x="0" y="0"/>
            <a:chExt cx="7264400" cy="217202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525"/>
              <a:ext cx="7264400" cy="6703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39"/>
                </a:lnSpc>
              </a:pPr>
              <a:r>
                <a:rPr lang="en-US" b="true" sz="33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802.11ac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031146"/>
              <a:ext cx="726440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Introduced in 2013, it achieved gigabit speeds, enhancing connectivity.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Frequencies and Channels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6750" y="4259161"/>
            <a:ext cx="5448300" cy="1586865"/>
            <a:chOff x="0" y="0"/>
            <a:chExt cx="7264400" cy="21158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7264400" cy="638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9"/>
                </a:lnSpc>
              </a:pPr>
              <a:r>
                <a:rPr lang="en-US" b="true" sz="31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2.4GHz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74937"/>
              <a:ext cx="726440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2.4GHz band offers wider coverage and compatibility.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19850" y="4259161"/>
            <a:ext cx="5448300" cy="1597907"/>
            <a:chOff x="0" y="0"/>
            <a:chExt cx="7264400" cy="213054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7264400" cy="638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9"/>
                </a:lnSpc>
              </a:pPr>
              <a:r>
                <a:rPr lang="en-US" b="true" sz="31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5GHz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89659"/>
              <a:ext cx="726440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5GHz band provides faster speeds and less interference.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73857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66750" y="6946728"/>
            <a:ext cx="5448300" cy="1586865"/>
            <a:chOff x="0" y="0"/>
            <a:chExt cx="7264400" cy="211582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7264400" cy="638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9"/>
                </a:lnSpc>
              </a:pPr>
              <a:r>
                <a:rPr lang="en-US" b="true" sz="31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Channel Overlap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74937"/>
              <a:ext cx="726440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Overlapping channels can cause interference and reduce performance.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419850" y="6935686"/>
            <a:ext cx="5448300" cy="1597907"/>
            <a:chOff x="0" y="0"/>
            <a:chExt cx="7264400" cy="213054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0"/>
              <a:ext cx="7264400" cy="638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9"/>
                </a:lnSpc>
              </a:pPr>
              <a:r>
                <a:rPr lang="en-US" b="true" sz="31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Signal Interference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89659"/>
              <a:ext cx="726440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Interference from devices can impact signal quality and connectivity.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73280" y="4259161"/>
            <a:ext cx="5447970" cy="1597907"/>
            <a:chOff x="0" y="0"/>
            <a:chExt cx="7263960" cy="213054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0"/>
              <a:ext cx="7263960" cy="638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19"/>
                </a:lnSpc>
              </a:pPr>
              <a:r>
                <a:rPr lang="en-US" b="true" sz="3199">
                  <a:solidFill>
                    <a:srgbClr val="DFF9F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6GHz Band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989659"/>
              <a:ext cx="7263960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sz="2499">
                  <a:solidFill>
                    <a:srgbClr val="DFF9F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new 6GHz band supports greater capacity and performance.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5A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04850"/>
            <a:ext cx="1120140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Topologies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4268188"/>
            <a:ext cx="5448300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b="true" sz="31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Infrastructure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963513"/>
            <a:ext cx="544830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Infrastructure mode uses </a:t>
            </a:r>
            <a:r>
              <a:rPr lang="en-US" b="true" sz="24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centralized control</a:t>
            </a: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via access points.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09787" y="4268188"/>
            <a:ext cx="5448300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b="true" sz="31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Ad-hoc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09787" y="4974555"/>
            <a:ext cx="544830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Ad-hoc mode allows </a:t>
            </a:r>
            <a:r>
              <a:rPr lang="en-US" b="true" sz="24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peer-to-peer</a:t>
            </a: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connections without routers.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76901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</a:p>
        </p:txBody>
      </p:sp>
      <p:sp>
        <p:nvSpPr>
          <p:cNvPr name="AutoShape 8" id="8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6945736"/>
            <a:ext cx="5448300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b="true" sz="31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Access Point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7641061"/>
            <a:ext cx="544830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points manage </a:t>
            </a:r>
            <a:r>
              <a:rPr lang="en-US" b="true" sz="24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device connections</a:t>
            </a: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network traffic efficiently.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09787" y="6934694"/>
            <a:ext cx="5448300" cy="47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b="true" sz="31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Peer-to-Peer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09787" y="7641061"/>
            <a:ext cx="5448300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Peer-to-peer setups enable </a:t>
            </a:r>
            <a:r>
              <a:rPr lang="en-US" b="true" sz="2499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direct communication</a:t>
            </a:r>
            <a:r>
              <a:rPr lang="en-US" sz="2499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devices easily.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8410794">
            <a:off x="14883321" y="-3075217"/>
            <a:ext cx="7440338" cy="5072958"/>
          </a:xfrm>
          <a:custGeom>
            <a:avLst/>
            <a:gdLst/>
            <a:ahLst/>
            <a:cxnLst/>
            <a:rect r="r" b="b" t="t" l="l"/>
            <a:pathLst>
              <a:path h="5072958" w="7440338">
                <a:moveTo>
                  <a:pt x="0" y="0"/>
                </a:moveTo>
                <a:lnTo>
                  <a:pt x="7440338" y="0"/>
                </a:lnTo>
                <a:lnTo>
                  <a:pt x="7440338" y="5072958"/>
                </a:lnTo>
                <a:lnTo>
                  <a:pt x="0" y="50729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3D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5753100" cy="8058150"/>
            <a:chOff x="0" y="0"/>
            <a:chExt cx="876367" cy="1227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6367" cy="1227494"/>
            </a:xfrm>
            <a:custGeom>
              <a:avLst/>
              <a:gdLst/>
              <a:ahLst/>
              <a:cxnLst/>
              <a:rect r="r" b="b" t="t" l="l"/>
              <a:pathLst>
                <a:path h="1227494" w="876367">
                  <a:moveTo>
                    <a:pt x="0" y="0"/>
                  </a:moveTo>
                  <a:lnTo>
                    <a:pt x="876367" y="0"/>
                  </a:lnTo>
                  <a:lnTo>
                    <a:pt x="876367" y="1227494"/>
                  </a:lnTo>
                  <a:lnTo>
                    <a:pt x="0" y="1227494"/>
                  </a:lnTo>
                  <a:close/>
                </a:path>
              </a:pathLst>
            </a:custGeom>
            <a:blipFill>
              <a:blip r:embed="rId2"/>
              <a:stretch>
                <a:fillRect l="0" t="-455" r="0" b="-455"/>
              </a:stretch>
            </a:blipFill>
            <a:ln w="1905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7858125" y="704850"/>
            <a:ext cx="9694817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sz="9000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Protocol Stack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58125" y="3743244"/>
            <a:ext cx="9725330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89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DFF9F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Understanding Data Transmission Layers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58125" y="5076744"/>
            <a:ext cx="9725330" cy="190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 handles signal transmission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 layer manages data link protocols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Packet framing ensures data integrity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 strike="noStrike" u="none">
                <a:solidFill>
                  <a:srgbClr val="DFF9F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checking maintains communication reliability</a:t>
            </a:r>
          </a:p>
        </p:txBody>
      </p:sp>
      <p:sp>
        <p:nvSpPr>
          <p:cNvPr name="AutoShape 7" id="7"/>
          <p:cNvSpPr/>
          <p:nvPr/>
        </p:nvSpPr>
        <p:spPr>
          <a:xfrm>
            <a:off x="1431704" y="9610725"/>
            <a:ext cx="15624461" cy="0"/>
          </a:xfrm>
          <a:prstGeom prst="line">
            <a:avLst/>
          </a:prstGeom>
          <a:ln cap="flat" w="19050">
            <a:solidFill>
              <a:srgbClr val="DFF9F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71512" y="9387884"/>
            <a:ext cx="445682" cy="445682"/>
          </a:xfrm>
          <a:custGeom>
            <a:avLst/>
            <a:gdLst/>
            <a:ahLst/>
            <a:cxnLst/>
            <a:rect r="r" b="b" t="t" l="l"/>
            <a:pathLst>
              <a:path h="445682" w="445682">
                <a:moveTo>
                  <a:pt x="0" y="0"/>
                </a:moveTo>
                <a:lnTo>
                  <a:pt x="445683" y="0"/>
                </a:lnTo>
                <a:lnTo>
                  <a:pt x="445683" y="445682"/>
                </a:lnTo>
                <a:lnTo>
                  <a:pt x="0" y="4456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359380" y="941227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DFF9FB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WiFi: The Technology That Connects the World</dc:description>
  <dc:identifier>DAG3WOA81JU</dc:identifier>
  <dcterms:modified xsi:type="dcterms:W3CDTF">2011-08-01T06:04:30Z</dcterms:modified>
  <cp:revision>1</cp:revision>
  <dc:title>Presentation - WiFi: The Technology That Connects the World</dc:title>
</cp:coreProperties>
</file>