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2.jpeg" ContentType="image/jpeg"/>
  <Override PartName="/ppt/media/image11.png" ContentType="image/png"/>
  <Override PartName="/ppt/media/image9.jpeg" ContentType="image/jpeg"/>
  <Override PartName="/ppt/media/image7.png" ContentType="image/png"/>
  <Override PartName="/ppt/media/image1.jpeg" ContentType="image/jpeg"/>
  <Override PartName="/ppt/media/image18.jpeg" ContentType="image/jpeg"/>
  <Override PartName="/ppt/media/image17.jpeg" ContentType="image/jpeg"/>
  <Override PartName="/ppt/media/image16.png" ContentType="image/png"/>
  <Override PartName="/ppt/media/image15.jpeg" ContentType="image/jpeg"/>
  <Override PartName="/ppt/media/image14.jpeg" ContentType="image/jpeg"/>
  <Override PartName="/ppt/media/image2.jpeg" ContentType="image/jpeg"/>
  <Override PartName="/ppt/media/image3.jpeg" ContentType="image/jpeg"/>
  <Override PartName="/ppt/media/image4.png" ContentType="image/png"/>
  <Override PartName="/ppt/media/image13.jpeg" ContentType="image/jpeg"/>
  <Override PartName="/ppt/media/image5.jpeg" ContentType="image/jpeg"/>
  <Override PartName="/ppt/media/image8.jpeg" ContentType="image/jpeg"/>
  <Override PartName="/ppt/media/image10.jpeg" ContentType="image/jpeg"/>
  <Override PartName="/ppt/media/image6.jpeg" ContentType="image/jpeg"/>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AE4F845-2ADD-433E-A0A6-E3184D6CFFE2}"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B7CDC2F-D7CF-4329-954D-B7D3544520C3}"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4165832-C6D0-451B-867E-998D3AEF8D4A}"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19E9A7D-85D1-4887-B713-68BFCCABA203}"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77FDC07-1C64-4E0A-B844-598593565A69}"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69CC466-59D1-41B7-B856-2ED7C855908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BD2EF6D-8063-45A8-9A6D-0CA9036F0AF7}"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B52964F-5027-4FD2-97A8-9B7F7BDB0A15}"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0F8F176-6879-4C4F-9F66-30617456B172}"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436CE67-046A-47F0-B16C-8ECBC0D87BCE}"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8E64020-CAA4-41A6-905E-97A538657804}"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4D79465-1057-4F50-9DBB-FCD51679CA96}"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1AD1B66-FA31-469F-A9F0-CB333EF727AE}"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AE92685-5D1C-4845-8255-151FB86C4CD9}"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7B16657-E308-4B3A-833C-EB6745EB6F44}"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1AC5CEC-115E-4C31-9CF9-8375339035F3}"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8A3EF05-D96C-47CB-B5DB-0311FD74A592}"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817CD8B-0CC5-4F34-AD56-E9551BB7F1C8}"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9"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C989C48-689C-487A-8FAB-1A44E05A1546}"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EE1D60A-1A28-4C09-9440-369F747C5B72}"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4"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C77B652-9339-4BA3-A38B-55B5421607B4}"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612D53E6-54E2-47D8-AA72-2098D54F40EF}"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66129FC-61E9-49A0-B23B-9D557A05EE4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1A0C462-13B8-4A2C-8D35-FCCD1E78B0D2}"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9"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0"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9571153-EC35-4E08-AEEB-39E94D4A5467}"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EC5C79F-CB0D-40A2-871E-4F1A8ABAB1B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8"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92BB6FC-9C23-49EB-AFC3-A6EBCF125432}"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1"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DD870D9-9648-43DE-87B7-51CEC28EB6C2}"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EE5A002B-E2B8-48D4-A891-072AEE2EA8EA}"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8"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9"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0"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1"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2"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3"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291295D3-7DF2-4524-B1DB-AB38E3C744AF}"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3806AAE-4A6C-4370-8E21-1C408D0EC48B}"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6525B19-4EDF-4482-8587-72BD03AB6F7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C28EB8B-5FF5-45D3-A445-339626A525C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D3C7A6E-5AC1-4510-99F6-B7CDA36DBAC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CC2BC36-BBD3-4948-95BB-23BC00EB8DA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3B8DA59-E94F-40BF-BF1D-B6D4EDEC7B61}"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rmAutofit/>
          </a:bodyPr>
          <a:p>
            <a:r>
              <a:rPr b="0" lang="en-IN" sz="6000" spc="-1" strike="noStrike">
                <a:solidFill>
                  <a:srgbClr val="000000"/>
                </a:solidFill>
                <a:latin typeface="Arial"/>
              </a:rPr>
              <a:t>Click to edit the title text format</a:t>
            </a:r>
            <a:endParaRPr b="0" lang="en-IN" sz="6000" spc="-1" strike="noStrike">
              <a:solidFill>
                <a:srgbClr val="000000"/>
              </a:solidFill>
              <a:latin typeface="Arial"/>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IN" sz="1200" spc="-1" strike="noStrike">
                <a:solidFill>
                  <a:srgbClr val="888888"/>
                </a:solidFill>
                <a:latin typeface="Calibri"/>
                <a:ea typeface="Calibri"/>
              </a:defRPr>
            </a:lvl1pPr>
          </a:lstStyle>
          <a:p>
            <a:pPr algn="r">
              <a:lnSpc>
                <a:spcPct val="100000"/>
              </a:lnSpc>
              <a:buNone/>
              <a:tabLst>
                <a:tab algn="l" pos="0"/>
              </a:tabLst>
            </a:pPr>
            <a:fld id="{D70E4957-B864-499E-8C07-5049427BD810}" type="slidenum">
              <a:rPr b="0" lang="en-IN" sz="1200" spc="-1" strike="noStrike">
                <a:solidFill>
                  <a:srgbClr val="888888"/>
                </a:solidFill>
                <a:latin typeface="Calibri"/>
                <a:ea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rm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rmAutofit/>
          </a:bodyPr>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IN" sz="1200" spc="-1" strike="noStrike">
                <a:solidFill>
                  <a:srgbClr val="888888"/>
                </a:solidFill>
                <a:latin typeface="Calibri"/>
                <a:ea typeface="Calibri"/>
              </a:defRPr>
            </a:lvl1pPr>
          </a:lstStyle>
          <a:p>
            <a:pPr algn="r">
              <a:lnSpc>
                <a:spcPct val="100000"/>
              </a:lnSpc>
              <a:buNone/>
              <a:tabLst>
                <a:tab algn="l" pos="0"/>
              </a:tabLst>
            </a:pPr>
            <a:fld id="{DFA376F9-E32F-4BE0-9A44-3E530C24A2A5}" type="slidenum">
              <a:rPr b="0" lang="en-IN" sz="1200" spc="-1" strike="noStrike">
                <a:solidFill>
                  <a:srgbClr val="888888"/>
                </a:solidFill>
                <a:latin typeface="Calibri"/>
                <a:ea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anchor="ctr">
            <a:norm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83" name="PlaceHolder 2"/>
          <p:cNvSpPr>
            <a:spLocks noGrp="1"/>
          </p:cNvSpPr>
          <p:nvPr>
            <p:ph type="body"/>
          </p:nvPr>
        </p:nvSpPr>
        <p:spPr>
          <a:xfrm>
            <a:off x="838080" y="1825560"/>
            <a:ext cx="5181120" cy="4350960"/>
          </a:xfrm>
          <a:prstGeom prst="rect">
            <a:avLst/>
          </a:prstGeom>
          <a:noFill/>
          <a:ln w="0">
            <a:noFill/>
          </a:ln>
        </p:spPr>
        <p:txBody>
          <a:bodyPr anchor="t">
            <a:normAutofit fontScale="90000"/>
          </a:bodyPr>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84" name="PlaceHolder 3"/>
          <p:cNvSpPr>
            <a:spLocks noGrp="1"/>
          </p:cNvSpPr>
          <p:nvPr>
            <p:ph type="body"/>
          </p:nvPr>
        </p:nvSpPr>
        <p:spPr>
          <a:xfrm>
            <a:off x="6172200" y="1825560"/>
            <a:ext cx="5181120" cy="4350960"/>
          </a:xfrm>
          <a:prstGeom prst="rect">
            <a:avLst/>
          </a:prstGeom>
          <a:noFill/>
          <a:ln w="0">
            <a:noFill/>
          </a:ln>
        </p:spPr>
        <p:txBody>
          <a:bodyPr anchor="t">
            <a:normAutofit fontScale="90000"/>
          </a:bodyPr>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85" name="PlaceHolder 4"/>
          <p:cNvSpPr>
            <a:spLocks noGrp="1"/>
          </p:cNvSpPr>
          <p:nvPr>
            <p:ph type="dt" idx="7"/>
          </p:nvPr>
        </p:nvSpPr>
        <p:spPr>
          <a:xfrm>
            <a:off x="838080" y="6356520"/>
            <a:ext cx="2742840" cy="364680"/>
          </a:xfrm>
          <a:prstGeom prst="rect">
            <a:avLst/>
          </a:prstGeom>
          <a:noFill/>
          <a:ln w="0">
            <a:noFill/>
          </a:ln>
        </p:spPr>
        <p:txBody>
          <a:bodyPr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86" name="PlaceHolder 5"/>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7" name="PlaceHolder 6"/>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tabLst>
                <a:tab algn="l" pos="0"/>
              </a:tabLst>
              <a:defRPr b="0" lang="en-IN" sz="1200" spc="-1" strike="noStrike">
                <a:solidFill>
                  <a:srgbClr val="888888"/>
                </a:solidFill>
                <a:latin typeface="Calibri"/>
                <a:ea typeface="Calibri"/>
              </a:defRPr>
            </a:lvl1pPr>
          </a:lstStyle>
          <a:p>
            <a:pPr algn="r">
              <a:lnSpc>
                <a:spcPct val="100000"/>
              </a:lnSpc>
              <a:buNone/>
              <a:tabLst>
                <a:tab algn="l" pos="0"/>
              </a:tabLst>
            </a:pPr>
            <a:fld id="{D3344C55-61F9-4A55-8AF6-244440CE4959}" type="slidenum">
              <a:rPr b="0" lang="en-IN" sz="1200" spc="-1" strike="noStrike">
                <a:solidFill>
                  <a:srgbClr val="888888"/>
                </a:solidFill>
                <a:latin typeface="Calibri"/>
                <a:ea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28.xml"/>
</Relationships>
</file>

<file path=ppt/slides/_rels/slide13.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40000" y="-3240000"/>
            <a:ext cx="12600000" cy="7740000"/>
          </a:xfrm>
          <a:prstGeom prst="rect">
            <a:avLst/>
          </a:prstGeom>
          <a:noFill/>
          <a:ln w="0">
            <a:noFill/>
          </a:ln>
        </p:spPr>
        <p:txBody>
          <a:bodyPr anchor="b">
            <a:normAutofit fontScale="36000"/>
          </a:bodyPr>
          <a:p>
            <a:pPr algn="ctr">
              <a:lnSpc>
                <a:spcPct val="90000"/>
              </a:lnSpc>
              <a:buNone/>
              <a:tabLst>
                <a:tab algn="l" pos="0"/>
              </a:tabLst>
            </a:pPr>
            <a:br>
              <a:rPr sz="9600"/>
            </a:br>
            <a:br>
              <a:rPr sz="9600"/>
            </a:br>
            <a:br>
              <a:rPr sz="9600"/>
            </a:br>
            <a:br>
              <a:rPr sz="9600"/>
            </a:br>
            <a:br>
              <a:rPr sz="9600"/>
            </a:br>
            <a:br>
              <a:rPr sz="9600"/>
            </a:br>
            <a:br>
              <a:rPr sz="9600"/>
            </a:br>
            <a:br>
              <a:rPr sz="9600"/>
            </a:br>
            <a:r>
              <a:rPr b="0" lang="en-IN" sz="9600" spc="-1" strike="noStrike">
                <a:solidFill>
                  <a:srgbClr val="000000"/>
                </a:solidFill>
                <a:latin typeface="Abyssinica SIL"/>
                <a:ea typeface="Calibri"/>
              </a:rPr>
              <a:t>HATE SPEECH DETECTION</a:t>
            </a:r>
            <a:br>
              <a:rPr sz="9600"/>
            </a:br>
            <a:br>
              <a:rPr sz="9600"/>
            </a:br>
            <a:br>
              <a:rPr sz="9600"/>
            </a:br>
            <a:br>
              <a:rPr sz="9600"/>
            </a:br>
            <a:r>
              <a:rPr b="0" lang="en-IN" sz="9600" spc="-1" strike="noStrike">
                <a:solidFill>
                  <a:srgbClr val="000000"/>
                </a:solidFill>
                <a:latin typeface="Times New Roman"/>
                <a:ea typeface="Times New Roman"/>
              </a:rPr>
              <a:t>                                                                        </a:t>
            </a:r>
            <a:br>
              <a:rPr sz="9600"/>
            </a:br>
            <a:br>
              <a:rPr sz="9600"/>
            </a:br>
            <a:br>
              <a:rPr sz="9600"/>
            </a:br>
            <a:endParaRPr b="0" lang="en-IN" sz="9600" spc="-1" strike="noStrike">
              <a:solidFill>
                <a:srgbClr val="000000"/>
              </a:solidFill>
              <a:latin typeface="Arial"/>
            </a:endParaRPr>
          </a:p>
        </p:txBody>
      </p:sp>
      <p:sp>
        <p:nvSpPr>
          <p:cNvPr id="125" name="PlaceHolder 2"/>
          <p:cNvSpPr>
            <a:spLocks noGrp="1"/>
          </p:cNvSpPr>
          <p:nvPr>
            <p:ph type="subTitle"/>
          </p:nvPr>
        </p:nvSpPr>
        <p:spPr>
          <a:xfrm>
            <a:off x="1980000" y="1800000"/>
            <a:ext cx="8460000" cy="515160"/>
          </a:xfrm>
          <a:prstGeom prst="rect">
            <a:avLst/>
          </a:prstGeom>
          <a:noFill/>
          <a:ln w="0">
            <a:noFill/>
          </a:ln>
        </p:spPr>
        <p:txBody>
          <a:bodyPr anchor="t">
            <a:normAutofit fontScale="8000"/>
          </a:bodyPr>
          <a:p>
            <a:pPr>
              <a:lnSpc>
                <a:spcPct val="90000"/>
              </a:lnSpc>
              <a:buNone/>
              <a:tabLst>
                <a:tab algn="l" pos="0"/>
              </a:tabLst>
            </a:pPr>
            <a:r>
              <a:rPr b="0" lang="en-IN" sz="27410" spc="-1" strike="noStrike">
                <a:solidFill>
                  <a:srgbClr val="000000"/>
                </a:solidFill>
                <a:latin typeface="Times New Roman"/>
                <a:ea typeface="Times New Roman"/>
              </a:rPr>
              <a:t>      </a:t>
            </a:r>
            <a:r>
              <a:rPr b="1" lang="en-IN" sz="27410" spc="-1" strike="noStrike">
                <a:solidFill>
                  <a:srgbClr val="000000"/>
                </a:solidFill>
                <a:latin typeface="Calibri"/>
                <a:ea typeface="Calibri"/>
              </a:rPr>
              <a:t>Guide Name:</a:t>
            </a:r>
            <a:r>
              <a:rPr b="0" lang="en-IN" sz="27410" spc="-1" strike="noStrike">
                <a:solidFill>
                  <a:srgbClr val="000000"/>
                </a:solidFill>
                <a:latin typeface="Calibri"/>
                <a:ea typeface="Calibri"/>
              </a:rPr>
              <a:t>   MRS. ABHA KAUSHIK</a:t>
            </a:r>
            <a:r>
              <a:rPr b="0" lang="en-IN" sz="27410" spc="-1" strike="noStrike">
                <a:solidFill>
                  <a:srgbClr val="000000"/>
                </a:solidFill>
                <a:latin typeface="Times New Roman"/>
                <a:ea typeface="Times New Roman"/>
              </a:rPr>
              <a:t>                                   </a:t>
            </a:r>
            <a:endParaRPr b="0" lang="en-IN" sz="27410" spc="-1" strike="noStrike">
              <a:latin typeface="Arial"/>
            </a:endParaRPr>
          </a:p>
          <a:p>
            <a:pPr>
              <a:lnSpc>
                <a:spcPct val="90000"/>
              </a:lnSpc>
              <a:spcBef>
                <a:spcPts val="1001"/>
              </a:spcBef>
              <a:buNone/>
              <a:tabLst>
                <a:tab algn="l" pos="0"/>
              </a:tabLst>
            </a:pPr>
            <a:endParaRPr b="0" lang="en-IN" sz="8000" spc="-1" strike="noStrike">
              <a:latin typeface="Arial"/>
            </a:endParaRPr>
          </a:p>
          <a:p>
            <a:pPr>
              <a:lnSpc>
                <a:spcPct val="90000"/>
              </a:lnSpc>
              <a:spcBef>
                <a:spcPts val="1001"/>
              </a:spcBef>
              <a:buNone/>
              <a:tabLst>
                <a:tab algn="l" pos="0"/>
              </a:tabLst>
            </a:pPr>
            <a:endParaRPr b="0" lang="en-IN" sz="8000" spc="-1" strike="noStrike">
              <a:latin typeface="Arial"/>
            </a:endParaRPr>
          </a:p>
        </p:txBody>
      </p:sp>
      <p:sp>
        <p:nvSpPr>
          <p:cNvPr id="126" name="PlaceHolder 3"/>
          <p:cNvSpPr>
            <a:spLocks noGrp="1"/>
          </p:cNvSpPr>
          <p:nvPr>
            <p:ph type="ftr" idx="10"/>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p:txBody>
      </p:sp>
      <p:pic>
        <p:nvPicPr>
          <p:cNvPr id="127" name="Google Shape;91;p13" descr=""/>
          <p:cNvPicPr/>
          <p:nvPr/>
        </p:nvPicPr>
        <p:blipFill>
          <a:blip r:embed="rId1"/>
          <a:srcRect l="0" t="7440" r="0" b="7529"/>
          <a:stretch/>
        </p:blipFill>
        <p:spPr>
          <a:xfrm>
            <a:off x="10937880" y="187920"/>
            <a:ext cx="1056960" cy="866520"/>
          </a:xfrm>
          <a:prstGeom prst="rect">
            <a:avLst/>
          </a:prstGeom>
          <a:ln w="0">
            <a:noFill/>
          </a:ln>
        </p:spPr>
      </p:pic>
      <p:sp>
        <p:nvSpPr>
          <p:cNvPr id="128" name="Google Shape;92;p13"/>
          <p:cNvSpPr/>
          <p:nvPr/>
        </p:nvSpPr>
        <p:spPr>
          <a:xfrm>
            <a:off x="180000" y="2320200"/>
            <a:ext cx="10980000" cy="55980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1" lang="en-IN" sz="2800" spc="-1" strike="noStrike">
                <a:solidFill>
                  <a:srgbClr val="000000"/>
                </a:solidFill>
                <a:latin typeface="Calibri"/>
                <a:ea typeface="Calibri"/>
              </a:rPr>
              <a:t>Team Member(s):</a:t>
            </a:r>
            <a:r>
              <a:rPr b="0" lang="en-IN" sz="2800" spc="-1" strike="noStrike">
                <a:solidFill>
                  <a:srgbClr val="000000"/>
                </a:solidFill>
                <a:latin typeface="Calibri"/>
                <a:ea typeface="Calibri"/>
              </a:rPr>
              <a:t> </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Calibri"/>
                <a:ea typeface="Calibri"/>
              </a:rPr>
              <a:t> </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Calibri"/>
                <a:ea typeface="Calibri"/>
              </a:rPr>
              <a:t> </a:t>
            </a:r>
            <a:r>
              <a:rPr b="0" lang="en-IN" sz="2800" spc="-1" strike="noStrike">
                <a:solidFill>
                  <a:srgbClr val="000000"/>
                </a:solidFill>
                <a:latin typeface="Calibri"/>
                <a:ea typeface="Calibri"/>
              </a:rPr>
              <a:t>SWAPNIL TIWARI  (2001920100301)</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Calibri"/>
                <a:ea typeface="Calibri"/>
              </a:rPr>
              <a:t>                                   </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Calibri"/>
                <a:ea typeface="Calibri"/>
              </a:rPr>
              <a:t>SWAPNIL VERMA (2001920100302)</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Calibri"/>
                <a:ea typeface="Calibri"/>
              </a:rPr>
              <a:t>                                  </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Calibri"/>
                <a:ea typeface="Calibri"/>
              </a:rPr>
              <a:t> </a:t>
            </a:r>
            <a:r>
              <a:rPr b="0" lang="en-IN" sz="2800" spc="-1" strike="noStrike">
                <a:solidFill>
                  <a:srgbClr val="000000"/>
                </a:solidFill>
                <a:latin typeface="Calibri"/>
                <a:ea typeface="Calibri"/>
              </a:rPr>
              <a:t>SUDHIR YADAV  (2001920100297)</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Calibri"/>
                <a:ea typeface="Calibri"/>
              </a:rPr>
              <a:t>                                   </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Calibri"/>
                <a:ea typeface="Calibri"/>
              </a:rPr>
              <a:t>SATYAM GUPTA</a:t>
            </a:r>
            <a:r>
              <a:rPr b="0" lang="en-IN" sz="1800" spc="-1" strike="noStrike">
                <a:solidFill>
                  <a:srgbClr val="000000"/>
                </a:solidFill>
                <a:latin typeface="Calibri"/>
                <a:ea typeface="Calibri"/>
              </a:rPr>
              <a:t> </a:t>
            </a:r>
            <a:r>
              <a:rPr b="0" lang="en-IN" sz="2800" spc="-1" strike="noStrike">
                <a:solidFill>
                  <a:srgbClr val="000000"/>
                </a:solidFill>
                <a:latin typeface="Calibri"/>
                <a:ea typeface="Calibri"/>
              </a:rPr>
              <a:t>(2001920100262)</a:t>
            </a:r>
            <a:endParaRPr b="0" lang="en-IN" sz="2800" spc="-1" strike="noStrike">
              <a:latin typeface="Arial"/>
            </a:endParaRPr>
          </a:p>
          <a:p>
            <a:pPr>
              <a:lnSpc>
                <a:spcPct val="100000"/>
              </a:lnSpc>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a:noFill/>
          <a:ln w="0">
            <a:noFill/>
          </a:ln>
        </p:spPr>
        <p:txBody>
          <a:bodyPr anchor="ctr">
            <a:normAutofit fontScale="92000"/>
          </a:bodyPr>
          <a:p>
            <a:pPr>
              <a:lnSpc>
                <a:spcPct val="90000"/>
              </a:lnSpc>
              <a:buNone/>
              <a:tabLst>
                <a:tab algn="l" pos="0"/>
              </a:tabLst>
            </a:pPr>
            <a:r>
              <a:rPr b="1" lang="en-IN" sz="4890" spc="-1" strike="noStrike">
                <a:solidFill>
                  <a:srgbClr val="000000"/>
                </a:solidFill>
                <a:latin typeface="Calibri"/>
                <a:ea typeface="Calibri"/>
              </a:rPr>
              <a:t>Conslusion</a:t>
            </a:r>
            <a:br>
              <a:rPr sz="4400"/>
            </a:br>
            <a:endParaRPr b="0" lang="en-IN" sz="4890" spc="-1" strike="noStrike">
              <a:solidFill>
                <a:srgbClr val="000000"/>
              </a:solidFill>
              <a:latin typeface="Arial"/>
            </a:endParaRPr>
          </a:p>
        </p:txBody>
      </p:sp>
      <p:sp>
        <p:nvSpPr>
          <p:cNvPr id="166" name="PlaceHolder 2"/>
          <p:cNvSpPr>
            <a:spLocks noGrp="1"/>
          </p:cNvSpPr>
          <p:nvPr>
            <p:ph/>
          </p:nvPr>
        </p:nvSpPr>
        <p:spPr>
          <a:xfrm>
            <a:off x="838080" y="1529640"/>
            <a:ext cx="10515240" cy="4351320"/>
          </a:xfrm>
          <a:prstGeom prst="rect">
            <a:avLst/>
          </a:prstGeom>
          <a:noFill/>
          <a:ln w="0">
            <a:noFill/>
          </a:ln>
        </p:spPr>
        <p:txBody>
          <a:bodyPr anchor="t">
            <a:noAutofit/>
          </a:bodyPr>
          <a:p>
            <a:pPr algn="just">
              <a:lnSpc>
                <a:spcPct val="120000"/>
              </a:lnSpc>
              <a:buNone/>
              <a:tabLst>
                <a:tab algn="l" pos="0"/>
              </a:tabLst>
            </a:pPr>
            <a:r>
              <a:rPr b="0" lang="en-IN" sz="2400" spc="-1" strike="noStrike">
                <a:solidFill>
                  <a:srgbClr val="374151"/>
                </a:solidFill>
                <a:highlight>
                  <a:srgbClr val="f7f7f8"/>
                </a:highlight>
                <a:latin typeface="Roboto"/>
                <a:ea typeface="Roboto"/>
              </a:rPr>
              <a:t>Machine learning is integral in detecting hate speech, especially on social media. Two key methods are used: shallow approaches with traditional word representation and deep learning with neural networks. Shallow methods utilize classifiers like SVM and logistic regression, while deep learning employs techniques like word embeddings or transformers, integrating CNN, LSTM, or bi-LSTM architectures. Deep learning can be divided into word-embeddings based (using vectors for words) and transformer-based (leveraging modern models like BERT). These methods collectively aid in identifying and addressing hate speech, promoting safer online spaces.</a:t>
            </a:r>
            <a:endParaRPr b="0" lang="en-IN" sz="2400" spc="-1" strike="noStrike">
              <a:solidFill>
                <a:srgbClr val="000000"/>
              </a:solidFill>
              <a:latin typeface="Arial"/>
            </a:endParaRPr>
          </a:p>
          <a:p>
            <a:pPr algn="just">
              <a:lnSpc>
                <a:spcPct val="120000"/>
              </a:lnSpc>
              <a:buNone/>
              <a:tabLst>
                <a:tab algn="l" pos="0"/>
              </a:tabLst>
            </a:pPr>
            <a:endParaRPr b="0" lang="en-IN" sz="2400" spc="-1" strike="noStrike">
              <a:solidFill>
                <a:srgbClr val="000000"/>
              </a:solidFill>
              <a:latin typeface="Arial"/>
            </a:endParaRPr>
          </a:p>
          <a:p>
            <a:pPr algn="just">
              <a:lnSpc>
                <a:spcPct val="120000"/>
              </a:lnSpc>
              <a:buNone/>
              <a:tabLst>
                <a:tab algn="l" pos="0"/>
              </a:tabLst>
            </a:pPr>
            <a:endParaRPr b="0" lang="en-IN" sz="2400" spc="-1" strike="noStrike">
              <a:solidFill>
                <a:srgbClr val="000000"/>
              </a:solidFill>
              <a:latin typeface="Arial"/>
            </a:endParaRPr>
          </a:p>
        </p:txBody>
      </p:sp>
      <p:sp>
        <p:nvSpPr>
          <p:cNvPr id="167" name="PlaceHolder 3"/>
          <p:cNvSpPr>
            <a:spLocks noGrp="1"/>
          </p:cNvSpPr>
          <p:nvPr>
            <p:ph type="ftr" idx="19"/>
          </p:nvPr>
        </p:nvSpPr>
        <p:spPr>
          <a:xfrm>
            <a:off x="7920000" y="617652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p:txBody>
      </p:sp>
      <p:pic>
        <p:nvPicPr>
          <p:cNvPr id="168" name="Google Shape;178;p23" descr=""/>
          <p:cNvPicPr/>
          <p:nvPr/>
        </p:nvPicPr>
        <p:blipFill>
          <a:blip r:embed="rId1"/>
          <a:srcRect l="0" t="7440" r="0" b="7529"/>
          <a:stretch/>
        </p:blipFill>
        <p:spPr>
          <a:xfrm>
            <a:off x="10937880" y="187920"/>
            <a:ext cx="1056960" cy="866520"/>
          </a:xfrm>
          <a:prstGeom prst="rect">
            <a:avLst/>
          </a:prstGeom>
          <a:ln w="0">
            <a:noFill/>
          </a:ln>
        </p:spPr>
      </p:pic>
      <p:sp>
        <p:nvSpPr>
          <p:cNvPr id="169" name="PlaceHolder 4"/>
          <p:cNvSpPr>
            <a:spLocks noGrp="1"/>
          </p:cNvSpPr>
          <p:nvPr>
            <p:ph/>
          </p:nvPr>
        </p:nvSpPr>
        <p:spPr>
          <a:xfrm>
            <a:off x="6172200" y="1825560"/>
            <a:ext cx="5181120" cy="4350960"/>
          </a:xfrm>
          <a:prstGeom prst="rect">
            <a:avLst/>
          </a:prstGeom>
          <a:noFill/>
          <a:ln w="0">
            <a:noFill/>
          </a:ln>
        </p:spPr>
        <p:txBody>
          <a:bodyPr anchor="t">
            <a:normAutofit/>
          </a:bodyPr>
          <a:p>
            <a:pPr>
              <a:lnSpc>
                <a:spcPct val="90000"/>
              </a:lnSpc>
              <a:buNone/>
              <a:tabLst>
                <a:tab algn="l" pos="0"/>
              </a:tabLst>
            </a:pPr>
            <a:endParaRPr b="0" lang="en-IN" sz="2800" spc="-1" strike="noStrike">
              <a:solidFill>
                <a:srgbClr val="000000"/>
              </a:solidFill>
              <a:latin typeface="Arial"/>
            </a:endParaRPr>
          </a:p>
          <a:p>
            <a:pPr>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838080" y="365040"/>
            <a:ext cx="10515240" cy="1325160"/>
          </a:xfrm>
          <a:prstGeom prst="rect">
            <a:avLst/>
          </a:prstGeom>
          <a:noFill/>
          <a:ln w="0">
            <a:noFill/>
          </a:ln>
        </p:spPr>
        <p:txBody>
          <a:bodyPr anchor="ctr">
            <a:normAutofit fontScale="92000"/>
          </a:bodyPr>
          <a:p>
            <a:pPr>
              <a:lnSpc>
                <a:spcPct val="90000"/>
              </a:lnSpc>
              <a:buNone/>
              <a:tabLst>
                <a:tab algn="l" pos="0"/>
              </a:tabLst>
            </a:pPr>
            <a:r>
              <a:rPr b="1" lang="en-IN" sz="4890" spc="-1" strike="noStrike">
                <a:solidFill>
                  <a:srgbClr val="000000"/>
                </a:solidFill>
                <a:latin typeface="Calibri"/>
                <a:ea typeface="Calibri"/>
              </a:rPr>
              <a:t>Future Scope</a:t>
            </a:r>
            <a:br>
              <a:rPr sz="4400"/>
            </a:br>
            <a:endParaRPr b="0" lang="en-IN" sz="4890" spc="-1" strike="noStrike">
              <a:solidFill>
                <a:srgbClr val="000000"/>
              </a:solidFill>
              <a:latin typeface="Arial"/>
            </a:endParaRPr>
          </a:p>
        </p:txBody>
      </p:sp>
      <p:sp>
        <p:nvSpPr>
          <p:cNvPr id="171" name="PlaceHolder 2"/>
          <p:cNvSpPr>
            <a:spLocks noGrp="1"/>
          </p:cNvSpPr>
          <p:nvPr>
            <p:ph/>
          </p:nvPr>
        </p:nvSpPr>
        <p:spPr>
          <a:xfrm>
            <a:off x="838080" y="1253520"/>
            <a:ext cx="11221920" cy="5226480"/>
          </a:xfrm>
          <a:prstGeom prst="rect">
            <a:avLst/>
          </a:prstGeom>
          <a:noFill/>
          <a:ln w="0">
            <a:noFill/>
          </a:ln>
        </p:spPr>
        <p:txBody>
          <a:bodyPr anchor="t">
            <a:noAutofit/>
          </a:bodyPr>
          <a:p>
            <a:pPr marL="457200" indent="-399960" algn="just">
              <a:lnSpc>
                <a:spcPct val="110000"/>
              </a:lnSpc>
              <a:spcBef>
                <a:spcPts val="1001"/>
              </a:spcBef>
              <a:buClr>
                <a:srgbClr val="000000"/>
              </a:buClr>
              <a:buFont typeface="Arial"/>
              <a:buAutoNum type="arabicPeriod"/>
            </a:pPr>
            <a:r>
              <a:rPr b="0" lang="en-IN" sz="2700" spc="-1" strike="noStrike">
                <a:solidFill>
                  <a:srgbClr val="000000"/>
                </a:solidFill>
                <a:latin typeface="Calibri"/>
                <a:ea typeface="Calibri"/>
              </a:rPr>
              <a:t>Advanced machine learning and NLP techniques for enhanced accuracy.</a:t>
            </a:r>
            <a:endParaRPr b="0" lang="en-IN" sz="2700" spc="-1" strike="noStrike">
              <a:solidFill>
                <a:srgbClr val="000000"/>
              </a:solidFill>
              <a:latin typeface="Arial"/>
            </a:endParaRPr>
          </a:p>
          <a:p>
            <a:pPr marL="457200" indent="-399960" algn="just">
              <a:lnSpc>
                <a:spcPct val="110000"/>
              </a:lnSpc>
              <a:buClr>
                <a:srgbClr val="000000"/>
              </a:buClr>
              <a:buFont typeface="Arial"/>
              <a:buAutoNum type="arabicPeriod"/>
            </a:pPr>
            <a:r>
              <a:rPr b="0" lang="en-IN" sz="2700" spc="-1" strike="noStrike">
                <a:solidFill>
                  <a:srgbClr val="000000"/>
                </a:solidFill>
                <a:latin typeface="Calibri"/>
                <a:ea typeface="Calibri"/>
              </a:rPr>
              <a:t>Multilingual and cross-platform detection capabilities.</a:t>
            </a:r>
            <a:endParaRPr b="0" lang="en-IN" sz="2700" spc="-1" strike="noStrike">
              <a:solidFill>
                <a:srgbClr val="000000"/>
              </a:solidFill>
              <a:latin typeface="Arial"/>
            </a:endParaRPr>
          </a:p>
          <a:p>
            <a:pPr marL="457200" indent="-399960" algn="just">
              <a:lnSpc>
                <a:spcPct val="110000"/>
              </a:lnSpc>
              <a:buClr>
                <a:srgbClr val="000000"/>
              </a:buClr>
              <a:buFont typeface="Arial"/>
              <a:buAutoNum type="arabicPeriod"/>
            </a:pPr>
            <a:r>
              <a:rPr b="0" lang="en-IN" sz="2700" spc="-1" strike="noStrike">
                <a:solidFill>
                  <a:srgbClr val="000000"/>
                </a:solidFill>
                <a:latin typeface="Calibri"/>
                <a:ea typeface="Calibri"/>
              </a:rPr>
              <a:t>Improved understanding of contextual language usage.</a:t>
            </a:r>
            <a:endParaRPr b="0" lang="en-IN" sz="2700" spc="-1" strike="noStrike">
              <a:solidFill>
                <a:srgbClr val="000000"/>
              </a:solidFill>
              <a:latin typeface="Arial"/>
            </a:endParaRPr>
          </a:p>
          <a:p>
            <a:pPr marL="457200" indent="-399960" algn="just">
              <a:lnSpc>
                <a:spcPct val="110000"/>
              </a:lnSpc>
              <a:buClr>
                <a:srgbClr val="000000"/>
              </a:buClr>
              <a:buFont typeface="Arial"/>
              <a:buAutoNum type="arabicPeriod"/>
            </a:pPr>
            <a:r>
              <a:rPr b="0" lang="en-IN" sz="2700" spc="-1" strike="noStrike">
                <a:solidFill>
                  <a:srgbClr val="000000"/>
                </a:solidFill>
                <a:latin typeface="Calibri"/>
                <a:ea typeface="Calibri"/>
              </a:rPr>
              <a:t>Real-time monitoring and quicker response to hate speech.</a:t>
            </a:r>
            <a:endParaRPr b="0" lang="en-IN" sz="2700" spc="-1" strike="noStrike">
              <a:solidFill>
                <a:srgbClr val="000000"/>
              </a:solidFill>
              <a:latin typeface="Arial"/>
            </a:endParaRPr>
          </a:p>
          <a:p>
            <a:pPr marL="457200" indent="-399960" algn="just">
              <a:lnSpc>
                <a:spcPct val="110000"/>
              </a:lnSpc>
              <a:buClr>
                <a:srgbClr val="000000"/>
              </a:buClr>
              <a:buFont typeface="Arial"/>
              <a:buAutoNum type="arabicPeriod"/>
            </a:pPr>
            <a:r>
              <a:rPr b="0" lang="en-IN" sz="2700" spc="-1" strike="noStrike">
                <a:solidFill>
                  <a:srgbClr val="000000"/>
                </a:solidFill>
                <a:latin typeface="Calibri"/>
                <a:ea typeface="Calibri"/>
              </a:rPr>
              <a:t>User-centric approaches for educating and promoting positive interactions.</a:t>
            </a:r>
            <a:endParaRPr b="0" lang="en-IN" sz="2700" spc="-1" strike="noStrike">
              <a:solidFill>
                <a:srgbClr val="000000"/>
              </a:solidFill>
              <a:latin typeface="Arial"/>
            </a:endParaRPr>
          </a:p>
          <a:p>
            <a:pPr marL="457200" indent="-399960" algn="just">
              <a:lnSpc>
                <a:spcPct val="110000"/>
              </a:lnSpc>
              <a:buClr>
                <a:srgbClr val="000000"/>
              </a:buClr>
              <a:buFont typeface="Arial"/>
              <a:buAutoNum type="arabicPeriod"/>
            </a:pPr>
            <a:r>
              <a:rPr b="0" lang="en-IN" sz="2700" spc="-1" strike="noStrike">
                <a:solidFill>
                  <a:srgbClr val="000000"/>
                </a:solidFill>
                <a:latin typeface="Calibri"/>
                <a:ea typeface="Calibri"/>
              </a:rPr>
              <a:t>Addressing ethical and privacy concerns.</a:t>
            </a:r>
            <a:endParaRPr b="0" lang="en-IN" sz="2700" spc="-1" strike="noStrike">
              <a:solidFill>
                <a:srgbClr val="000000"/>
              </a:solidFill>
              <a:latin typeface="Arial"/>
            </a:endParaRPr>
          </a:p>
          <a:p>
            <a:pPr marL="457200" indent="-399960" algn="just">
              <a:lnSpc>
                <a:spcPct val="110000"/>
              </a:lnSpc>
              <a:buClr>
                <a:srgbClr val="000000"/>
              </a:buClr>
              <a:buFont typeface="Arial"/>
              <a:buAutoNum type="arabicPeriod"/>
            </a:pPr>
            <a:r>
              <a:rPr b="0" lang="en-IN" sz="2700" spc="-1" strike="noStrike">
                <a:solidFill>
                  <a:srgbClr val="000000"/>
                </a:solidFill>
                <a:latin typeface="Calibri"/>
                <a:ea typeface="Calibri"/>
              </a:rPr>
              <a:t>Compliance with evolving regulations and guidelines.</a:t>
            </a:r>
            <a:endParaRPr b="0" lang="en-IN" sz="2700" spc="-1" strike="noStrike">
              <a:solidFill>
                <a:srgbClr val="000000"/>
              </a:solidFill>
              <a:latin typeface="Arial"/>
            </a:endParaRPr>
          </a:p>
          <a:p>
            <a:pPr marL="457200" indent="-399960" algn="just">
              <a:lnSpc>
                <a:spcPct val="110000"/>
              </a:lnSpc>
              <a:buClr>
                <a:srgbClr val="000000"/>
              </a:buClr>
              <a:buFont typeface="Arial"/>
              <a:buAutoNum type="arabicPeriod"/>
            </a:pPr>
            <a:r>
              <a:rPr b="0" lang="en-IN" sz="2700" spc="-1" strike="noStrike">
                <a:solidFill>
                  <a:srgbClr val="000000"/>
                </a:solidFill>
                <a:latin typeface="Calibri"/>
                <a:ea typeface="Calibri"/>
              </a:rPr>
              <a:t>Collaboration with online communities for platform-specific insights.</a:t>
            </a:r>
            <a:endParaRPr b="0" lang="en-IN" sz="2700" spc="-1" strike="noStrike">
              <a:solidFill>
                <a:srgbClr val="000000"/>
              </a:solidFill>
              <a:latin typeface="Arial"/>
            </a:endParaRPr>
          </a:p>
          <a:p>
            <a:pPr algn="just">
              <a:lnSpc>
                <a:spcPct val="130000"/>
              </a:lnSpc>
              <a:spcBef>
                <a:spcPts val="1001"/>
              </a:spcBef>
              <a:buNone/>
              <a:tabLst>
                <a:tab algn="l" pos="0"/>
              </a:tabLst>
            </a:pPr>
            <a:endParaRPr b="0" lang="en-IN" sz="2200" spc="-1" strike="noStrike">
              <a:solidFill>
                <a:srgbClr val="000000"/>
              </a:solidFill>
              <a:latin typeface="Arial"/>
            </a:endParaRPr>
          </a:p>
        </p:txBody>
      </p:sp>
      <p:sp>
        <p:nvSpPr>
          <p:cNvPr id="172" name="PlaceHolder 3"/>
          <p:cNvSpPr>
            <a:spLocks noGrp="1"/>
          </p:cNvSpPr>
          <p:nvPr>
            <p:ph type="ftr" idx="20"/>
          </p:nvPr>
        </p:nvSpPr>
        <p:spPr>
          <a:xfrm>
            <a:off x="7740000" y="629532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p:txBody>
      </p:sp>
      <p:pic>
        <p:nvPicPr>
          <p:cNvPr id="173" name="Google Shape;187;p24" descr=""/>
          <p:cNvPicPr/>
          <p:nvPr/>
        </p:nvPicPr>
        <p:blipFill>
          <a:blip r:embed="rId1"/>
          <a:srcRect l="0" t="7440" r="0" b="7529"/>
          <a:stretch/>
        </p:blipFill>
        <p:spPr>
          <a:xfrm>
            <a:off x="10937880" y="187920"/>
            <a:ext cx="1056960" cy="866520"/>
          </a:xfrm>
          <a:prstGeom prst="rect">
            <a:avLst/>
          </a:prstGeom>
          <a:ln w="0">
            <a:noFill/>
          </a:ln>
        </p:spPr>
      </p:pic>
      <p:sp>
        <p:nvSpPr>
          <p:cNvPr id="174" name="PlaceHolder 4"/>
          <p:cNvSpPr>
            <a:spLocks noGrp="1"/>
          </p:cNvSpPr>
          <p:nvPr>
            <p:ph/>
          </p:nvPr>
        </p:nvSpPr>
        <p:spPr>
          <a:xfrm>
            <a:off x="6172200" y="1825560"/>
            <a:ext cx="5181120" cy="4350960"/>
          </a:xfrm>
          <a:prstGeom prst="rect">
            <a:avLst/>
          </a:prstGeom>
          <a:noFill/>
          <a:ln w="0">
            <a:noFill/>
          </a:ln>
        </p:spPr>
        <p:txBody>
          <a:bodyPr anchor="t">
            <a:normAutofit/>
          </a:bodyPr>
          <a:p>
            <a:pPr>
              <a:lnSpc>
                <a:spcPct val="90000"/>
              </a:lnSpc>
              <a:buNone/>
              <a:tabLst>
                <a:tab algn="l" pos="0"/>
              </a:tabLst>
            </a:pPr>
            <a:endParaRPr b="0" lang="en-IN" sz="2800" spc="-1" strike="noStrike">
              <a:solidFill>
                <a:srgbClr val="000000"/>
              </a:solidFill>
              <a:latin typeface="Arial"/>
            </a:endParaRPr>
          </a:p>
          <a:p>
            <a:pPr>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365040"/>
            <a:ext cx="10515240" cy="1325160"/>
          </a:xfrm>
          <a:prstGeom prst="rect">
            <a:avLst/>
          </a:prstGeom>
          <a:noFill/>
          <a:ln w="0">
            <a:noFill/>
          </a:ln>
        </p:spPr>
        <p:txBody>
          <a:bodyPr anchor="ctr">
            <a:normAutofit fontScale="92000"/>
          </a:bodyPr>
          <a:p>
            <a:pPr>
              <a:lnSpc>
                <a:spcPct val="90000"/>
              </a:lnSpc>
              <a:buNone/>
              <a:tabLst>
                <a:tab algn="l" pos="0"/>
              </a:tabLst>
            </a:pPr>
            <a:r>
              <a:rPr b="1" lang="en-IN" sz="4890" spc="-1" strike="noStrike">
                <a:solidFill>
                  <a:srgbClr val="000000"/>
                </a:solidFill>
                <a:latin typeface="Calibri"/>
                <a:ea typeface="Calibri"/>
              </a:rPr>
              <a:t>Future Scope</a:t>
            </a:r>
            <a:br>
              <a:rPr sz="4400"/>
            </a:br>
            <a:endParaRPr b="0" lang="en-IN" sz="4890" spc="-1" strike="noStrike">
              <a:solidFill>
                <a:srgbClr val="000000"/>
              </a:solidFill>
              <a:latin typeface="Arial"/>
            </a:endParaRPr>
          </a:p>
        </p:txBody>
      </p:sp>
      <p:sp>
        <p:nvSpPr>
          <p:cNvPr id="176" name="PlaceHolder 2"/>
          <p:cNvSpPr>
            <a:spLocks noGrp="1"/>
          </p:cNvSpPr>
          <p:nvPr>
            <p:ph/>
          </p:nvPr>
        </p:nvSpPr>
        <p:spPr>
          <a:xfrm>
            <a:off x="838080" y="1253520"/>
            <a:ext cx="10515240" cy="4351320"/>
          </a:xfrm>
          <a:prstGeom prst="rect">
            <a:avLst/>
          </a:prstGeom>
          <a:noFill/>
          <a:ln w="0">
            <a:noFill/>
          </a:ln>
        </p:spPr>
        <p:txBody>
          <a:bodyPr anchor="t">
            <a:noAutofit/>
          </a:bodyPr>
          <a:p>
            <a:pPr algn="just">
              <a:lnSpc>
                <a:spcPct val="110000"/>
              </a:lnSpc>
              <a:spcBef>
                <a:spcPts val="1001"/>
              </a:spcBef>
              <a:buNone/>
              <a:tabLst>
                <a:tab algn="l" pos="0"/>
              </a:tabLst>
            </a:pPr>
            <a:r>
              <a:rPr b="0" lang="en-IN" sz="2500" spc="-1" strike="noStrike">
                <a:solidFill>
                  <a:srgbClr val="000000"/>
                </a:solidFill>
                <a:latin typeface="Calibri"/>
                <a:ea typeface="Calibri"/>
              </a:rPr>
              <a:t>9.Emphasis on explainable models for transparency.</a:t>
            </a:r>
            <a:endParaRPr b="0" lang="en-IN" sz="2500" spc="-1" strike="noStrike">
              <a:solidFill>
                <a:srgbClr val="000000"/>
              </a:solidFill>
              <a:latin typeface="Arial"/>
            </a:endParaRPr>
          </a:p>
          <a:p>
            <a:pPr algn="just">
              <a:lnSpc>
                <a:spcPct val="110000"/>
              </a:lnSpc>
              <a:spcBef>
                <a:spcPts val="1001"/>
              </a:spcBef>
              <a:buNone/>
              <a:tabLst>
                <a:tab algn="l" pos="0"/>
              </a:tabLst>
            </a:pPr>
            <a:r>
              <a:rPr b="0" lang="en-IN" sz="2500" spc="-1" strike="noStrike">
                <a:solidFill>
                  <a:srgbClr val="000000"/>
                </a:solidFill>
                <a:latin typeface="Calibri"/>
                <a:ea typeface="Calibri"/>
              </a:rPr>
              <a:t>10.Ongoing research and development to adapt to evolving tactics in hate speech.</a:t>
            </a:r>
            <a:endParaRPr b="0" lang="en-IN" sz="2500" spc="-1" strike="noStrike">
              <a:solidFill>
                <a:srgbClr val="000000"/>
              </a:solidFill>
              <a:latin typeface="Arial"/>
            </a:endParaRPr>
          </a:p>
          <a:p>
            <a:pPr>
              <a:lnSpc>
                <a:spcPct val="110000"/>
              </a:lnSpc>
              <a:spcBef>
                <a:spcPts val="1001"/>
              </a:spcBef>
              <a:buNone/>
              <a:tabLst>
                <a:tab algn="l" pos="0"/>
              </a:tabLst>
            </a:pPr>
            <a:endParaRPr b="0" lang="en-IN" sz="2200" spc="-1" strike="noStrike">
              <a:solidFill>
                <a:srgbClr val="000000"/>
              </a:solidFill>
              <a:latin typeface="Arial"/>
            </a:endParaRPr>
          </a:p>
        </p:txBody>
      </p:sp>
      <p:sp>
        <p:nvSpPr>
          <p:cNvPr id="177" name="PlaceHolder 3"/>
          <p:cNvSpPr>
            <a:spLocks noGrp="1"/>
          </p:cNvSpPr>
          <p:nvPr>
            <p:ph type="ftr" idx="21"/>
          </p:nvPr>
        </p:nvSpPr>
        <p:spPr>
          <a:xfrm>
            <a:off x="7585560" y="629532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endParaRPr b="0" lang="en-IN" sz="1200" spc="-1" strike="noStrike">
              <a:latin typeface="Times New Roman"/>
            </a:endParaRPr>
          </a:p>
          <a:p>
            <a:pPr algn="ctr">
              <a:lnSpc>
                <a:spcPct val="100000"/>
              </a:lnSpc>
              <a:buNone/>
              <a:tabLst>
                <a:tab algn="l" pos="0"/>
              </a:tabLst>
            </a:pPr>
            <a:endParaRPr b="0" lang="en-IN" sz="1200" spc="-1" strike="noStrike">
              <a:latin typeface="Times New Roman"/>
            </a:endParaRPr>
          </a:p>
        </p:txBody>
      </p:sp>
      <p:pic>
        <p:nvPicPr>
          <p:cNvPr id="178" name="Google Shape;196;p25" descr=""/>
          <p:cNvPicPr/>
          <p:nvPr/>
        </p:nvPicPr>
        <p:blipFill>
          <a:blip r:embed="rId1"/>
          <a:srcRect l="0" t="7440" r="0" b="7529"/>
          <a:stretch/>
        </p:blipFill>
        <p:spPr>
          <a:xfrm>
            <a:off x="10937880" y="187920"/>
            <a:ext cx="1056960" cy="866520"/>
          </a:xfrm>
          <a:prstGeom prst="rect">
            <a:avLst/>
          </a:prstGeom>
          <a:ln w="0">
            <a:noFill/>
          </a:ln>
        </p:spPr>
      </p:pic>
      <p:sp>
        <p:nvSpPr>
          <p:cNvPr id="179" name="PlaceHolder 4"/>
          <p:cNvSpPr>
            <a:spLocks noGrp="1"/>
          </p:cNvSpPr>
          <p:nvPr>
            <p:ph/>
          </p:nvPr>
        </p:nvSpPr>
        <p:spPr>
          <a:xfrm>
            <a:off x="6172200" y="1825560"/>
            <a:ext cx="5181120" cy="4350960"/>
          </a:xfrm>
          <a:prstGeom prst="rect">
            <a:avLst/>
          </a:prstGeom>
          <a:noFill/>
          <a:ln w="0">
            <a:noFill/>
          </a:ln>
        </p:spPr>
        <p:txBody>
          <a:bodyPr anchor="t">
            <a:normAutofit/>
          </a:bodyPr>
          <a:p>
            <a:pPr>
              <a:lnSpc>
                <a:spcPct val="90000"/>
              </a:lnSpc>
              <a:buNone/>
              <a:tabLst>
                <a:tab algn="l" pos="0"/>
              </a:tabLst>
            </a:pPr>
            <a:endParaRPr b="0" lang="en-IN" sz="2800" spc="-1" strike="noStrike">
              <a:solidFill>
                <a:srgbClr val="000000"/>
              </a:solidFill>
              <a:latin typeface="Arial"/>
            </a:endParaRPr>
          </a:p>
          <a:p>
            <a:pPr>
              <a:lnSpc>
                <a:spcPct val="90000"/>
              </a:lnSpc>
              <a:spcBef>
                <a:spcPts val="1001"/>
              </a:spcBef>
              <a:buNone/>
              <a:tabLst>
                <a:tab algn="l" pos="0"/>
              </a:tabLst>
            </a:pPr>
            <a:endParaRPr b="0" lang="en-IN" sz="2800" spc="-1" strike="noStrike">
              <a:solidFill>
                <a:srgbClr val="000000"/>
              </a:solidFill>
              <a:latin typeface="Arial"/>
            </a:endParaRPr>
          </a:p>
        </p:txBody>
      </p:sp>
      <p:pic>
        <p:nvPicPr>
          <p:cNvPr id="180" name="Google Shape;198;p25" descr=""/>
          <p:cNvPicPr/>
          <p:nvPr/>
        </p:nvPicPr>
        <p:blipFill>
          <a:blip r:embed="rId2"/>
          <a:srcRect l="10114" t="0" r="10114" b="0"/>
          <a:stretch/>
        </p:blipFill>
        <p:spPr>
          <a:xfrm>
            <a:off x="3585240" y="3169800"/>
            <a:ext cx="4567680" cy="28634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5240" cy="1325160"/>
          </a:xfrm>
          <a:prstGeom prst="rect">
            <a:avLst/>
          </a:prstGeom>
          <a:noFill/>
          <a:ln w="0">
            <a:noFill/>
          </a:ln>
        </p:spPr>
        <p:txBody>
          <a:bodyPr anchor="ctr">
            <a:normAutofit fontScale="92000"/>
          </a:bodyPr>
          <a:p>
            <a:pPr>
              <a:lnSpc>
                <a:spcPct val="90000"/>
              </a:lnSpc>
              <a:buNone/>
              <a:tabLst>
                <a:tab algn="l" pos="0"/>
              </a:tabLst>
            </a:pPr>
            <a:r>
              <a:rPr b="1" lang="en-IN" sz="4890" spc="-1" strike="noStrike">
                <a:solidFill>
                  <a:srgbClr val="000000"/>
                </a:solidFill>
                <a:latin typeface="Calibri"/>
                <a:ea typeface="Calibri"/>
              </a:rPr>
              <a:t>References</a:t>
            </a:r>
            <a:br>
              <a:rPr sz="4400"/>
            </a:br>
            <a:endParaRPr b="0" lang="en-IN" sz="4890" spc="-1" strike="noStrike">
              <a:solidFill>
                <a:srgbClr val="000000"/>
              </a:solidFill>
              <a:latin typeface="Arial"/>
            </a:endParaRPr>
          </a:p>
        </p:txBody>
      </p:sp>
      <p:sp>
        <p:nvSpPr>
          <p:cNvPr id="182" name="PlaceHolder 2"/>
          <p:cNvSpPr>
            <a:spLocks noGrp="1"/>
          </p:cNvSpPr>
          <p:nvPr>
            <p:ph/>
          </p:nvPr>
        </p:nvSpPr>
        <p:spPr>
          <a:xfrm>
            <a:off x="838080" y="1253520"/>
            <a:ext cx="10515240" cy="4351320"/>
          </a:xfrm>
          <a:prstGeom prst="rect">
            <a:avLst/>
          </a:prstGeom>
          <a:noFill/>
          <a:ln w="0">
            <a:noFill/>
          </a:ln>
        </p:spPr>
        <p:txBody>
          <a:bodyPr anchor="t">
            <a:noAutofit/>
          </a:bodyPr>
          <a:p>
            <a:pPr algn="just">
              <a:lnSpc>
                <a:spcPct val="100000"/>
              </a:lnSpc>
              <a:buNone/>
              <a:tabLst>
                <a:tab algn="l" pos="0"/>
              </a:tabLst>
            </a:pPr>
            <a:r>
              <a:rPr b="0" lang="en-IN" sz="1700" spc="-1" strike="noStrike">
                <a:solidFill>
                  <a:srgbClr val="000000"/>
                </a:solidFill>
                <a:latin typeface="Cambria"/>
                <a:ea typeface="Cambria"/>
              </a:rPr>
              <a:t>[1] Fortuna, P., Nunes, S., &amp; Rodrigues, P. (2018). A survey on automatic detection of hate speech in text. ACM Computing Surveys (CSUR), 51(4), 1-30. </a:t>
            </a:r>
            <a:endParaRPr b="0" lang="en-IN" sz="1700" spc="-1" strike="noStrike">
              <a:solidFill>
                <a:srgbClr val="000000"/>
              </a:solidFill>
              <a:latin typeface="Arial"/>
            </a:endParaRPr>
          </a:p>
          <a:p>
            <a:pPr algn="just">
              <a:lnSpc>
                <a:spcPct val="100000"/>
              </a:lnSpc>
              <a:spcBef>
                <a:spcPts val="201"/>
              </a:spcBef>
              <a:buNone/>
              <a:tabLst>
                <a:tab algn="l" pos="0"/>
              </a:tabLst>
            </a:pPr>
            <a:endParaRPr b="0" lang="en-IN" sz="1700" spc="-1" strike="noStrike">
              <a:solidFill>
                <a:srgbClr val="000000"/>
              </a:solidFill>
              <a:latin typeface="Arial"/>
            </a:endParaRPr>
          </a:p>
          <a:p>
            <a:pPr algn="just">
              <a:lnSpc>
                <a:spcPct val="100000"/>
              </a:lnSpc>
              <a:spcBef>
                <a:spcPts val="201"/>
              </a:spcBef>
              <a:buNone/>
              <a:tabLst>
                <a:tab algn="l" pos="0"/>
              </a:tabLst>
            </a:pPr>
            <a:r>
              <a:rPr b="0" lang="en-IN" sz="1700" spc="-1" strike="noStrike">
                <a:solidFill>
                  <a:srgbClr val="000000"/>
                </a:solidFill>
                <a:latin typeface="Cambria"/>
                <a:ea typeface="Cambria"/>
              </a:rPr>
              <a:t>[2] Bhatia, P., Jain, R., &amp; Kar, S. (2020). Automatic detection of hate speech: A survey. Journal of Ambient Intelligence and Humanized Computing, 11(9), 3837-3855. </a:t>
            </a:r>
            <a:endParaRPr b="0" lang="en-IN" sz="1700" spc="-1" strike="noStrike">
              <a:solidFill>
                <a:srgbClr val="000000"/>
              </a:solidFill>
              <a:latin typeface="Arial"/>
            </a:endParaRPr>
          </a:p>
          <a:p>
            <a:pPr algn="just">
              <a:lnSpc>
                <a:spcPct val="100000"/>
              </a:lnSpc>
              <a:spcBef>
                <a:spcPts val="201"/>
              </a:spcBef>
              <a:buNone/>
              <a:tabLst>
                <a:tab algn="l" pos="0"/>
              </a:tabLst>
            </a:pPr>
            <a:endParaRPr b="0" lang="en-IN" sz="1700" spc="-1" strike="noStrike">
              <a:solidFill>
                <a:srgbClr val="000000"/>
              </a:solidFill>
              <a:latin typeface="Arial"/>
            </a:endParaRPr>
          </a:p>
          <a:p>
            <a:pPr algn="just">
              <a:lnSpc>
                <a:spcPct val="100000"/>
              </a:lnSpc>
              <a:spcBef>
                <a:spcPts val="201"/>
              </a:spcBef>
              <a:buNone/>
              <a:tabLst>
                <a:tab algn="l" pos="0"/>
              </a:tabLst>
            </a:pPr>
            <a:r>
              <a:rPr b="0" lang="en-IN" sz="1700" spc="-1" strike="noStrike">
                <a:solidFill>
                  <a:srgbClr val="000000"/>
                </a:solidFill>
                <a:latin typeface="Cambria"/>
                <a:ea typeface="Cambria"/>
              </a:rPr>
              <a:t>[3] Thakur, V., &amp; Jain, A. (2020). A review on hate speech detection using machine learning techniques. Journal of Ambient Intelligence and Humanized Computing, 11(11), 5021-5034. </a:t>
            </a:r>
            <a:endParaRPr b="0" lang="en-IN" sz="1700" spc="-1" strike="noStrike">
              <a:solidFill>
                <a:srgbClr val="000000"/>
              </a:solidFill>
              <a:latin typeface="Arial"/>
            </a:endParaRPr>
          </a:p>
          <a:p>
            <a:pPr algn="just">
              <a:lnSpc>
                <a:spcPct val="100000"/>
              </a:lnSpc>
              <a:spcBef>
                <a:spcPts val="201"/>
              </a:spcBef>
              <a:buNone/>
              <a:tabLst>
                <a:tab algn="l" pos="0"/>
              </a:tabLst>
            </a:pPr>
            <a:endParaRPr b="0" lang="en-IN" sz="1700" spc="-1" strike="noStrike">
              <a:solidFill>
                <a:srgbClr val="000000"/>
              </a:solidFill>
              <a:latin typeface="Arial"/>
            </a:endParaRPr>
          </a:p>
          <a:p>
            <a:pPr algn="just">
              <a:lnSpc>
                <a:spcPct val="100000"/>
              </a:lnSpc>
              <a:spcBef>
                <a:spcPts val="201"/>
              </a:spcBef>
              <a:buNone/>
              <a:tabLst>
                <a:tab algn="l" pos="0"/>
              </a:tabLst>
            </a:pPr>
            <a:r>
              <a:rPr b="0" lang="en-IN" sz="1700" spc="-1" strike="noStrike">
                <a:solidFill>
                  <a:srgbClr val="000000"/>
                </a:solidFill>
                <a:latin typeface="Cambria"/>
                <a:ea typeface="Cambria"/>
              </a:rPr>
              <a:t>[4] Schmidt, A., Wiegand, M., &amp; Fox, C. (2017). A survey on hate speech detection using natural language processing. In Proceedings of the Fifth International Workshop on Natural Language Processing for Social Media (pp. 1-10). </a:t>
            </a:r>
            <a:endParaRPr b="0" lang="en-IN" sz="1700" spc="-1" strike="noStrike">
              <a:solidFill>
                <a:srgbClr val="000000"/>
              </a:solidFill>
              <a:latin typeface="Arial"/>
            </a:endParaRPr>
          </a:p>
          <a:p>
            <a:pPr algn="just">
              <a:lnSpc>
                <a:spcPct val="100000"/>
              </a:lnSpc>
              <a:spcBef>
                <a:spcPts val="201"/>
              </a:spcBef>
              <a:buNone/>
              <a:tabLst>
                <a:tab algn="l" pos="0"/>
              </a:tabLst>
            </a:pPr>
            <a:endParaRPr b="0" lang="en-IN" sz="1700" spc="-1" strike="noStrike">
              <a:solidFill>
                <a:srgbClr val="000000"/>
              </a:solidFill>
              <a:latin typeface="Arial"/>
            </a:endParaRPr>
          </a:p>
          <a:p>
            <a:pPr algn="just">
              <a:lnSpc>
                <a:spcPct val="100000"/>
              </a:lnSpc>
              <a:spcBef>
                <a:spcPts val="201"/>
              </a:spcBef>
              <a:buNone/>
              <a:tabLst>
                <a:tab algn="l" pos="0"/>
              </a:tabLst>
            </a:pPr>
            <a:r>
              <a:rPr b="0" lang="en-IN" sz="1700" spc="-1" strike="noStrike">
                <a:solidFill>
                  <a:srgbClr val="000000"/>
                </a:solidFill>
                <a:latin typeface="Cambria"/>
                <a:ea typeface="Cambria"/>
              </a:rPr>
              <a:t>[5] Kwok, I., &amp; Wang, Y. (2013). Locate the hate: Detecting tweets against blacks. In Proceedings of the 2013 Conference on Empirical Methods in Natural Language Processing (pp. 1781-1791). </a:t>
            </a:r>
            <a:endParaRPr b="0" lang="en-IN" sz="1700" spc="-1" strike="noStrike">
              <a:solidFill>
                <a:srgbClr val="000000"/>
              </a:solidFill>
              <a:latin typeface="Arial"/>
            </a:endParaRPr>
          </a:p>
          <a:p>
            <a:pPr algn="just">
              <a:lnSpc>
                <a:spcPct val="130000"/>
              </a:lnSpc>
              <a:spcBef>
                <a:spcPts val="1001"/>
              </a:spcBef>
              <a:buNone/>
              <a:tabLst>
                <a:tab algn="l" pos="0"/>
              </a:tabLst>
            </a:pPr>
            <a:endParaRPr b="0" lang="en-IN" sz="3200" spc="-1" strike="noStrike">
              <a:solidFill>
                <a:srgbClr val="000000"/>
              </a:solidFill>
              <a:latin typeface="Arial"/>
            </a:endParaRPr>
          </a:p>
        </p:txBody>
      </p:sp>
      <p:sp>
        <p:nvSpPr>
          <p:cNvPr id="183" name="PlaceHolder 3"/>
          <p:cNvSpPr>
            <a:spLocks noGrp="1"/>
          </p:cNvSpPr>
          <p:nvPr>
            <p:ph type="ftr" idx="22"/>
          </p:nvPr>
        </p:nvSpPr>
        <p:spPr>
          <a:xfrm>
            <a:off x="7765560" y="629532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p:txBody>
      </p:sp>
      <p:pic>
        <p:nvPicPr>
          <p:cNvPr id="184" name="Google Shape;206;p26" descr=""/>
          <p:cNvPicPr/>
          <p:nvPr/>
        </p:nvPicPr>
        <p:blipFill>
          <a:blip r:embed="rId1"/>
          <a:srcRect l="0" t="7440" r="0" b="7529"/>
          <a:stretch/>
        </p:blipFill>
        <p:spPr>
          <a:xfrm>
            <a:off x="10937880" y="187920"/>
            <a:ext cx="1056960" cy="8665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838080" y="526320"/>
            <a:ext cx="10515240" cy="5650200"/>
          </a:xfrm>
          <a:prstGeom prst="rect">
            <a:avLst/>
          </a:prstGeom>
          <a:noFill/>
          <a:ln w="0">
            <a:noFill/>
          </a:ln>
        </p:spPr>
        <p:txBody>
          <a:bodyPr anchor="t">
            <a:normAutofit/>
          </a:bodyPr>
          <a:p>
            <a:pPr algn="ctr">
              <a:lnSpc>
                <a:spcPct val="90000"/>
              </a:lnSpc>
              <a:buNone/>
              <a:tabLst>
                <a:tab algn="l" pos="0"/>
              </a:tabLst>
            </a:pPr>
            <a:endParaRPr b="0" lang="en-IN" sz="2800" spc="-1" strike="noStrike">
              <a:solidFill>
                <a:srgbClr val="000000"/>
              </a:solidFill>
              <a:latin typeface="Arial"/>
            </a:endParaRPr>
          </a:p>
          <a:p>
            <a:pPr algn="ctr">
              <a:lnSpc>
                <a:spcPct val="90000"/>
              </a:lnSpc>
              <a:spcBef>
                <a:spcPts val="1001"/>
              </a:spcBef>
              <a:buNone/>
              <a:tabLst>
                <a:tab algn="l" pos="0"/>
              </a:tabLst>
            </a:pPr>
            <a:endParaRPr b="0" lang="en-IN" sz="2800" spc="-1" strike="noStrike">
              <a:solidFill>
                <a:srgbClr val="000000"/>
              </a:solidFill>
              <a:latin typeface="Arial"/>
            </a:endParaRPr>
          </a:p>
          <a:p>
            <a:pPr algn="ctr">
              <a:lnSpc>
                <a:spcPct val="90000"/>
              </a:lnSpc>
              <a:spcBef>
                <a:spcPts val="1001"/>
              </a:spcBef>
              <a:buNone/>
              <a:tabLst>
                <a:tab algn="l" pos="0"/>
              </a:tabLst>
            </a:pPr>
            <a:endParaRPr b="0" lang="en-IN" sz="2800" spc="-1" strike="noStrike">
              <a:solidFill>
                <a:srgbClr val="000000"/>
              </a:solidFill>
              <a:latin typeface="Arial"/>
            </a:endParaRPr>
          </a:p>
          <a:p>
            <a:pPr algn="ctr">
              <a:lnSpc>
                <a:spcPct val="90000"/>
              </a:lnSpc>
              <a:spcBef>
                <a:spcPts val="1001"/>
              </a:spcBef>
              <a:buNone/>
              <a:tabLst>
                <a:tab algn="l" pos="0"/>
              </a:tabLst>
            </a:pPr>
            <a:endParaRPr b="0" lang="en-IN" sz="2800" spc="-1" strike="noStrike">
              <a:solidFill>
                <a:srgbClr val="000000"/>
              </a:solidFill>
              <a:latin typeface="Arial"/>
            </a:endParaRPr>
          </a:p>
          <a:p>
            <a:pPr algn="ctr">
              <a:lnSpc>
                <a:spcPct val="90000"/>
              </a:lnSpc>
              <a:spcBef>
                <a:spcPts val="1001"/>
              </a:spcBef>
              <a:buNone/>
              <a:tabLst>
                <a:tab algn="l" pos="0"/>
              </a:tabLst>
            </a:pPr>
            <a:r>
              <a:rPr b="0" lang="en-IN" sz="7200" spc="-1" strike="noStrike">
                <a:solidFill>
                  <a:srgbClr val="000000"/>
                </a:solidFill>
                <a:latin typeface="Calibri"/>
                <a:ea typeface="Calibri"/>
              </a:rPr>
              <a:t>THANK  YOU</a:t>
            </a:r>
            <a:endParaRPr b="0" lang="en-IN" sz="7200" spc="-1" strike="noStrike">
              <a:solidFill>
                <a:srgbClr val="000000"/>
              </a:solidFill>
              <a:latin typeface="Arial"/>
            </a:endParaRPr>
          </a:p>
        </p:txBody>
      </p:sp>
      <p:sp>
        <p:nvSpPr>
          <p:cNvPr id="186" name="PlaceHolder 2"/>
          <p:cNvSpPr>
            <a:spLocks noGrp="1"/>
          </p:cNvSpPr>
          <p:nvPr>
            <p:ph type="ftr" idx="23"/>
          </p:nvPr>
        </p:nvSpPr>
        <p:spPr>
          <a:xfrm>
            <a:off x="7765560" y="6120000"/>
            <a:ext cx="4114440" cy="47664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a:p>
            <a:pPr algn="ctr">
              <a:lnSpc>
                <a:spcPct val="100000"/>
              </a:lnSpc>
              <a:buNone/>
              <a:tabLst>
                <a:tab algn="l" pos="0"/>
              </a:tabLst>
            </a:pPr>
            <a:endParaRPr b="0" lang="en-IN" sz="1200" spc="-1" strike="noStrike">
              <a:latin typeface="Times New Roman"/>
            </a:endParaRPr>
          </a:p>
        </p:txBody>
      </p:sp>
      <p:pic>
        <p:nvPicPr>
          <p:cNvPr id="187" name="Google Shape;213;p27" descr=""/>
          <p:cNvPicPr/>
          <p:nvPr/>
        </p:nvPicPr>
        <p:blipFill>
          <a:blip r:embed="rId1"/>
          <a:srcRect l="0" t="7440" r="0" b="7529"/>
          <a:stretch/>
        </p:blipFill>
        <p:spPr>
          <a:xfrm>
            <a:off x="10937880" y="187920"/>
            <a:ext cx="1056960" cy="866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22280" y="197640"/>
            <a:ext cx="10515240" cy="856800"/>
          </a:xfrm>
          <a:prstGeom prst="rect">
            <a:avLst/>
          </a:prstGeom>
          <a:noFill/>
          <a:ln w="0">
            <a:noFill/>
          </a:ln>
        </p:spPr>
        <p:txBody>
          <a:bodyPr anchor="ctr">
            <a:normAutofit/>
          </a:bodyPr>
          <a:p>
            <a:pPr algn="ctr">
              <a:lnSpc>
                <a:spcPct val="90000"/>
              </a:lnSpc>
              <a:buNone/>
              <a:tabLst>
                <a:tab algn="l" pos="0"/>
              </a:tabLst>
            </a:pPr>
            <a:r>
              <a:rPr b="1" lang="en-IN" sz="4600" spc="-1" strike="noStrike">
                <a:solidFill>
                  <a:srgbClr val="000000"/>
                </a:solidFill>
                <a:latin typeface="Calibri"/>
                <a:ea typeface="Calibri"/>
              </a:rPr>
              <a:t>Table of Content</a:t>
            </a:r>
            <a:endParaRPr b="0" lang="en-IN" sz="4600" spc="-1" strike="noStrike">
              <a:solidFill>
                <a:srgbClr val="000000"/>
              </a:solidFill>
              <a:latin typeface="Arial"/>
            </a:endParaRPr>
          </a:p>
        </p:txBody>
      </p:sp>
      <p:sp>
        <p:nvSpPr>
          <p:cNvPr id="130" name="PlaceHolder 2"/>
          <p:cNvSpPr>
            <a:spLocks noGrp="1"/>
          </p:cNvSpPr>
          <p:nvPr>
            <p:ph/>
          </p:nvPr>
        </p:nvSpPr>
        <p:spPr>
          <a:xfrm>
            <a:off x="664200" y="1613880"/>
            <a:ext cx="10689120" cy="5837760"/>
          </a:xfrm>
          <a:prstGeom prst="rect">
            <a:avLst/>
          </a:prstGeom>
          <a:noFill/>
          <a:ln w="0">
            <a:noFill/>
          </a:ln>
        </p:spPr>
        <p:txBody>
          <a:bodyPr anchor="t">
            <a:normAutofit fontScale="37000"/>
          </a:bodyPr>
          <a:p>
            <a:pPr marL="228600" indent="-228600">
              <a:lnSpc>
                <a:spcPct val="90000"/>
              </a:lnSpc>
              <a:buClr>
                <a:srgbClr val="000000"/>
              </a:buClr>
              <a:buFont typeface="Arial"/>
              <a:buChar char="•"/>
            </a:pPr>
            <a:r>
              <a:rPr b="0" lang="en-IN" sz="9600" spc="-1" strike="noStrike">
                <a:solidFill>
                  <a:srgbClr val="000000"/>
                </a:solidFill>
                <a:latin typeface="Calibri"/>
                <a:ea typeface="Calibri"/>
              </a:rPr>
              <a:t> </a:t>
            </a:r>
            <a:r>
              <a:rPr b="0" lang="en-IN" sz="9600" spc="-1" strike="noStrike">
                <a:solidFill>
                  <a:srgbClr val="000000"/>
                </a:solidFill>
                <a:latin typeface="Calibri"/>
                <a:ea typeface="Calibri"/>
              </a:rPr>
              <a:t>Introduction</a:t>
            </a:r>
            <a:endParaRPr b="0" lang="en-IN" sz="96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9600" spc="-1" strike="noStrike">
                <a:solidFill>
                  <a:srgbClr val="000000"/>
                </a:solidFill>
                <a:latin typeface="Calibri"/>
                <a:ea typeface="Calibri"/>
              </a:rPr>
              <a:t> </a:t>
            </a:r>
            <a:r>
              <a:rPr b="0" lang="en-IN" sz="9600" spc="-1" strike="noStrike">
                <a:solidFill>
                  <a:srgbClr val="000000"/>
                </a:solidFill>
                <a:latin typeface="Calibri"/>
                <a:ea typeface="Calibri"/>
              </a:rPr>
              <a:t>Study of existing work</a:t>
            </a:r>
            <a:endParaRPr b="0" lang="en-IN" sz="96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9600" spc="-1" strike="noStrike">
                <a:solidFill>
                  <a:srgbClr val="000000"/>
                </a:solidFill>
                <a:latin typeface="Calibri"/>
                <a:ea typeface="Calibri"/>
              </a:rPr>
              <a:t> </a:t>
            </a:r>
            <a:r>
              <a:rPr b="0" lang="en-IN" sz="9600" spc="-1" strike="noStrike">
                <a:solidFill>
                  <a:srgbClr val="000000"/>
                </a:solidFill>
                <a:latin typeface="Calibri"/>
                <a:ea typeface="Calibri"/>
              </a:rPr>
              <a:t>Problem Definition</a:t>
            </a:r>
            <a:endParaRPr b="0" lang="en-IN" sz="96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9600" spc="-1" strike="noStrike">
                <a:solidFill>
                  <a:srgbClr val="000000"/>
                </a:solidFill>
                <a:latin typeface="Calibri"/>
                <a:ea typeface="Calibri"/>
              </a:rPr>
              <a:t> </a:t>
            </a:r>
            <a:r>
              <a:rPr b="0" lang="en-IN" sz="9600" spc="-1" strike="noStrike">
                <a:solidFill>
                  <a:srgbClr val="000000"/>
                </a:solidFill>
                <a:latin typeface="Calibri"/>
                <a:ea typeface="Calibri"/>
              </a:rPr>
              <a:t>Objective(s)</a:t>
            </a:r>
            <a:endParaRPr b="0" lang="en-IN" sz="96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9600" spc="-1" strike="noStrike">
                <a:solidFill>
                  <a:srgbClr val="000000"/>
                </a:solidFill>
                <a:latin typeface="Calibri"/>
                <a:ea typeface="Calibri"/>
              </a:rPr>
              <a:t> </a:t>
            </a:r>
            <a:r>
              <a:rPr b="0" lang="en-IN" sz="9600" spc="-1" strike="noStrike">
                <a:solidFill>
                  <a:srgbClr val="000000"/>
                </a:solidFill>
                <a:latin typeface="Calibri"/>
                <a:ea typeface="Calibri"/>
              </a:rPr>
              <a:t>Proposed Methodology</a:t>
            </a:r>
            <a:endParaRPr b="0" lang="en-IN" sz="96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9600" spc="-1" strike="noStrike">
                <a:solidFill>
                  <a:srgbClr val="000000"/>
                </a:solidFill>
                <a:latin typeface="Calibri"/>
                <a:ea typeface="Calibri"/>
              </a:rPr>
              <a:t> </a:t>
            </a:r>
            <a:r>
              <a:rPr b="0" lang="en-IN" sz="9600" spc="-1" strike="noStrike">
                <a:solidFill>
                  <a:srgbClr val="000000"/>
                </a:solidFill>
                <a:latin typeface="Calibri"/>
                <a:ea typeface="Calibri"/>
              </a:rPr>
              <a:t>Conclusion and Future Scope</a:t>
            </a:r>
            <a:endParaRPr b="0" lang="en-IN" sz="96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9600" spc="-1" strike="noStrike">
                <a:solidFill>
                  <a:srgbClr val="000000"/>
                </a:solidFill>
                <a:latin typeface="Calibri"/>
                <a:ea typeface="Calibri"/>
              </a:rPr>
              <a:t> </a:t>
            </a:r>
            <a:r>
              <a:rPr b="0" lang="en-IN" sz="9600" spc="-1" strike="noStrike">
                <a:solidFill>
                  <a:srgbClr val="000000"/>
                </a:solidFill>
                <a:latin typeface="Calibri"/>
                <a:ea typeface="Calibri"/>
              </a:rPr>
              <a:t>References (APA Format)</a:t>
            </a:r>
            <a:endParaRPr b="0" lang="en-IN" sz="9600" spc="-1" strike="noStrike">
              <a:solidFill>
                <a:srgbClr val="000000"/>
              </a:solidFill>
              <a:latin typeface="Arial"/>
            </a:endParaRPr>
          </a:p>
          <a:p>
            <a:pPr marL="228600" indent="-15120">
              <a:lnSpc>
                <a:spcPct val="90000"/>
              </a:lnSpc>
              <a:spcBef>
                <a:spcPts val="1001"/>
              </a:spcBef>
              <a:buNone/>
              <a:tabLst>
                <a:tab algn="l" pos="0"/>
              </a:tabLst>
            </a:pPr>
            <a:endParaRPr b="0" lang="en-IN" sz="9600" spc="-1" strike="noStrike">
              <a:solidFill>
                <a:srgbClr val="000000"/>
              </a:solidFill>
              <a:latin typeface="Arial"/>
            </a:endParaRPr>
          </a:p>
          <a:p>
            <a:pPr marL="228600" indent="-15120">
              <a:lnSpc>
                <a:spcPct val="90000"/>
              </a:lnSpc>
              <a:spcBef>
                <a:spcPts val="1001"/>
              </a:spcBef>
              <a:buNone/>
              <a:tabLst>
                <a:tab algn="l" pos="0"/>
              </a:tabLst>
            </a:pPr>
            <a:endParaRPr b="0" lang="en-IN" sz="9600" spc="-1" strike="noStrike">
              <a:solidFill>
                <a:srgbClr val="000000"/>
              </a:solidFill>
              <a:latin typeface="Arial"/>
            </a:endParaRPr>
          </a:p>
          <a:p>
            <a:pPr marL="228600" indent="-117360">
              <a:lnSpc>
                <a:spcPct val="90000"/>
              </a:lnSpc>
              <a:spcBef>
                <a:spcPts val="1001"/>
              </a:spcBef>
              <a:buNone/>
              <a:tabLst>
                <a:tab algn="l" pos="0"/>
              </a:tabLst>
            </a:pPr>
            <a:endParaRPr b="0" lang="en-IN" sz="5000" spc="-1" strike="noStrike">
              <a:solidFill>
                <a:srgbClr val="000000"/>
              </a:solidFill>
              <a:latin typeface="Arial"/>
            </a:endParaRPr>
          </a:p>
          <a:p>
            <a:pPr marL="228600" indent="-117360">
              <a:lnSpc>
                <a:spcPct val="90000"/>
              </a:lnSpc>
              <a:spcBef>
                <a:spcPts val="1001"/>
              </a:spcBef>
              <a:buNone/>
              <a:tabLst>
                <a:tab algn="l" pos="0"/>
              </a:tabLst>
            </a:pPr>
            <a:endParaRPr b="0" lang="en-IN" sz="5000" spc="-1" strike="noStrike">
              <a:solidFill>
                <a:srgbClr val="000000"/>
              </a:solidFill>
              <a:latin typeface="Arial"/>
            </a:endParaRPr>
          </a:p>
          <a:p>
            <a:pPr>
              <a:lnSpc>
                <a:spcPct val="90000"/>
              </a:lnSpc>
              <a:spcBef>
                <a:spcPts val="1001"/>
              </a:spcBef>
              <a:buNone/>
              <a:tabLst>
                <a:tab algn="l" pos="0"/>
              </a:tabLst>
            </a:pPr>
            <a:r>
              <a:rPr b="0" lang="en-IN" sz="5000" spc="-1" strike="noStrike">
                <a:solidFill>
                  <a:srgbClr val="000000"/>
                </a:solidFill>
                <a:latin typeface="Times New Roman"/>
                <a:ea typeface="Times New Roman"/>
              </a:rPr>
              <a:t>	</a:t>
            </a:r>
            <a:endParaRPr b="0" lang="en-IN" sz="5000" spc="-1" strike="noStrike">
              <a:solidFill>
                <a:srgbClr val="000000"/>
              </a:solidFill>
              <a:latin typeface="Arial"/>
            </a:endParaRPr>
          </a:p>
          <a:p>
            <a:pPr>
              <a:lnSpc>
                <a:spcPct val="90000"/>
              </a:lnSpc>
              <a:spcBef>
                <a:spcPts val="1001"/>
              </a:spcBef>
              <a:buNone/>
              <a:tabLst>
                <a:tab algn="l" pos="0"/>
              </a:tabLst>
            </a:pPr>
            <a:endParaRPr b="0" lang="en-IN" sz="2600" spc="-1" strike="noStrike">
              <a:solidFill>
                <a:srgbClr val="000000"/>
              </a:solidFill>
              <a:latin typeface="Arial"/>
            </a:endParaRPr>
          </a:p>
          <a:p>
            <a:pPr marL="228600" indent="-166320">
              <a:lnSpc>
                <a:spcPct val="90000"/>
              </a:lnSpc>
              <a:spcBef>
                <a:spcPts val="1001"/>
              </a:spcBef>
              <a:buNone/>
              <a:tabLst>
                <a:tab algn="l" pos="0"/>
              </a:tabLst>
            </a:pPr>
            <a:endParaRPr b="0" lang="en-IN" sz="2800" spc="-1" strike="noStrike">
              <a:solidFill>
                <a:srgbClr val="000000"/>
              </a:solidFill>
              <a:latin typeface="Arial"/>
            </a:endParaRPr>
          </a:p>
        </p:txBody>
      </p:sp>
      <p:sp>
        <p:nvSpPr>
          <p:cNvPr id="131" name="PlaceHolder 3"/>
          <p:cNvSpPr>
            <a:spLocks noGrp="1"/>
          </p:cNvSpPr>
          <p:nvPr>
            <p:ph type="ftr" idx="11"/>
          </p:nvPr>
        </p:nvSpPr>
        <p:spPr>
          <a:xfrm>
            <a:off x="4038480" y="6158520"/>
            <a:ext cx="4114440" cy="562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p:txBody>
      </p:sp>
      <p:pic>
        <p:nvPicPr>
          <p:cNvPr id="132" name="Google Shape;100;p14" descr=""/>
          <p:cNvPicPr/>
          <p:nvPr/>
        </p:nvPicPr>
        <p:blipFill>
          <a:blip r:embed="rId1"/>
          <a:srcRect l="0" t="7440" r="0" b="7529"/>
          <a:stretch/>
        </p:blipFill>
        <p:spPr>
          <a:xfrm>
            <a:off x="10937880" y="187920"/>
            <a:ext cx="1056960" cy="8665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674280" y="423000"/>
            <a:ext cx="10515240" cy="1325160"/>
          </a:xfrm>
          <a:prstGeom prst="rect">
            <a:avLst/>
          </a:prstGeom>
          <a:noFill/>
          <a:ln w="0">
            <a:noFill/>
          </a:ln>
        </p:spPr>
        <p:txBody>
          <a:bodyPr anchor="ctr">
            <a:normAutofit fontScale="96000"/>
          </a:bodyPr>
          <a:p>
            <a:pPr>
              <a:lnSpc>
                <a:spcPct val="90000"/>
              </a:lnSpc>
              <a:buNone/>
              <a:tabLst>
                <a:tab algn="l" pos="0"/>
              </a:tabLst>
            </a:pPr>
            <a:r>
              <a:rPr b="1" lang="en-IN" sz="4400" spc="-1" strike="noStrike">
                <a:solidFill>
                  <a:srgbClr val="000000"/>
                </a:solidFill>
                <a:latin typeface="Calibri"/>
                <a:ea typeface="Calibri"/>
              </a:rPr>
              <a:t>Introduction</a:t>
            </a:r>
            <a:br>
              <a:rPr sz="4400"/>
            </a:br>
            <a:endParaRPr b="0" lang="en-IN" sz="4400" spc="-1" strike="noStrike">
              <a:solidFill>
                <a:srgbClr val="000000"/>
              </a:solidFill>
              <a:latin typeface="Arial"/>
            </a:endParaRPr>
          </a:p>
        </p:txBody>
      </p:sp>
      <p:sp>
        <p:nvSpPr>
          <p:cNvPr id="134" name="PlaceHolder 2"/>
          <p:cNvSpPr>
            <a:spLocks noGrp="1"/>
          </p:cNvSpPr>
          <p:nvPr>
            <p:ph/>
          </p:nvPr>
        </p:nvSpPr>
        <p:spPr>
          <a:xfrm>
            <a:off x="751680" y="1252800"/>
            <a:ext cx="5814720" cy="4979160"/>
          </a:xfrm>
          <a:prstGeom prst="rect">
            <a:avLst/>
          </a:prstGeom>
          <a:noFill/>
          <a:ln w="0">
            <a:noFill/>
          </a:ln>
        </p:spPr>
        <p:txBody>
          <a:bodyPr anchor="t">
            <a:noAutofit/>
          </a:bodyPr>
          <a:p>
            <a:pPr>
              <a:lnSpc>
                <a:spcPct val="100000"/>
              </a:lnSpc>
              <a:buNone/>
              <a:tabLst>
                <a:tab algn="l" pos="0"/>
              </a:tabLst>
            </a:pPr>
            <a:r>
              <a:rPr b="0" lang="en-IN" sz="1800" spc="-1" strike="noStrike">
                <a:solidFill>
                  <a:srgbClr val="000000"/>
                </a:solidFill>
                <a:latin typeface="Cambria"/>
                <a:ea typeface="Cambria"/>
              </a:rPr>
              <a:t>Hate speech detection using machine learning is an important and timely topic in today's world where the prevalence of hate speech and online harassment is on the rise. Hate speech refers to any language or behaviour that expresses prejudice or discrimination against a particular group of people based on their race, ethnicity, gender, religion, sexual orientation, or other personal characteristics. Hate speech can be damaging to individuals, groups, and society, and it is, therefore, important to develop tools and methods to detect and mitigate its impact. </a:t>
            </a:r>
            <a:endParaRPr b="0" lang="en-IN" sz="1800" spc="-1" strike="noStrike">
              <a:solidFill>
                <a:srgbClr val="000000"/>
              </a:solidFill>
              <a:latin typeface="Arial"/>
            </a:endParaRPr>
          </a:p>
          <a:p>
            <a:pPr>
              <a:lnSpc>
                <a:spcPct val="100000"/>
              </a:lnSpc>
              <a:buNone/>
              <a:tabLst>
                <a:tab algn="l" pos="0"/>
              </a:tabLst>
            </a:pPr>
            <a:r>
              <a:rPr b="0" lang="en-IN" sz="1800" spc="-1" strike="noStrike">
                <a:solidFill>
                  <a:srgbClr val="000000"/>
                </a:solidFill>
                <a:latin typeface="Cambria"/>
                <a:ea typeface="Cambria"/>
              </a:rPr>
              <a:t>Machine learning is a powerful tool for hate speech detection because it can analyze large amounts of data and learn patterns and features that can be used to classify text as either hate speech or not. Machine learning algorithms can be trained on annotated datasets of hate speech to identify key features and patterns.</a:t>
            </a:r>
            <a:endParaRPr b="0" lang="en-IN" sz="1800" spc="-1" strike="noStrike">
              <a:solidFill>
                <a:srgbClr val="000000"/>
              </a:solidFill>
              <a:latin typeface="Arial"/>
            </a:endParaRPr>
          </a:p>
          <a:p>
            <a:pPr>
              <a:lnSpc>
                <a:spcPct val="100000"/>
              </a:lnSpc>
              <a:buNone/>
              <a:tabLst>
                <a:tab algn="l" pos="0"/>
              </a:tabLst>
            </a:pPr>
            <a:endParaRPr b="0" lang="en-IN" sz="1800" spc="-1" strike="noStrike">
              <a:solidFill>
                <a:srgbClr val="000000"/>
              </a:solidFill>
              <a:latin typeface="Arial"/>
            </a:endParaRPr>
          </a:p>
          <a:p>
            <a:pPr>
              <a:lnSpc>
                <a:spcPct val="100000"/>
              </a:lnSpc>
              <a:spcBef>
                <a:spcPts val="1001"/>
              </a:spcBef>
              <a:buNone/>
              <a:tabLst>
                <a:tab algn="l" pos="0"/>
              </a:tabLst>
            </a:pPr>
            <a:endParaRPr b="0" lang="en-IN" sz="2000" spc="-1" strike="noStrike">
              <a:solidFill>
                <a:srgbClr val="000000"/>
              </a:solidFill>
              <a:latin typeface="Arial"/>
            </a:endParaRPr>
          </a:p>
        </p:txBody>
      </p:sp>
      <p:sp>
        <p:nvSpPr>
          <p:cNvPr id="135" name="PlaceHolder 3"/>
          <p:cNvSpPr>
            <a:spLocks noGrp="1"/>
          </p:cNvSpPr>
          <p:nvPr>
            <p:ph type="ftr" idx="12"/>
          </p:nvPr>
        </p:nvSpPr>
        <p:spPr>
          <a:xfrm>
            <a:off x="7740000" y="629532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Compcience (CSE), GL Bajaj Institute of Technology and Management, Greater Noida</a:t>
            </a:r>
            <a:endParaRPr b="0" lang="en-IN" sz="1200" spc="-1" strike="noStrike">
              <a:latin typeface="Times New Roman"/>
            </a:endParaRPr>
          </a:p>
        </p:txBody>
      </p:sp>
      <p:pic>
        <p:nvPicPr>
          <p:cNvPr id="136" name="Google Shape;108;p15" descr=""/>
          <p:cNvPicPr/>
          <p:nvPr/>
        </p:nvPicPr>
        <p:blipFill>
          <a:blip r:embed="rId1"/>
          <a:srcRect l="0" t="7440" r="0" b="7529"/>
          <a:stretch/>
        </p:blipFill>
        <p:spPr>
          <a:xfrm>
            <a:off x="10937880" y="187920"/>
            <a:ext cx="1056960" cy="866520"/>
          </a:xfrm>
          <a:prstGeom prst="rect">
            <a:avLst/>
          </a:prstGeom>
          <a:ln w="0">
            <a:noFill/>
          </a:ln>
        </p:spPr>
      </p:pic>
      <p:pic>
        <p:nvPicPr>
          <p:cNvPr id="137" name="Google Shape;109;p15" descr=""/>
          <p:cNvPicPr/>
          <p:nvPr/>
        </p:nvPicPr>
        <p:blipFill>
          <a:blip r:embed="rId2"/>
          <a:srcRect l="5091" t="0" r="5082" b="0"/>
          <a:stretch/>
        </p:blipFill>
        <p:spPr>
          <a:xfrm>
            <a:off x="6855480" y="1892880"/>
            <a:ext cx="4921560" cy="32806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anchor="ctr">
            <a:normAutofit fontScale="92000"/>
          </a:bodyPr>
          <a:p>
            <a:pPr>
              <a:lnSpc>
                <a:spcPct val="90000"/>
              </a:lnSpc>
              <a:buNone/>
              <a:tabLst>
                <a:tab algn="l" pos="0"/>
              </a:tabLst>
            </a:pPr>
            <a:r>
              <a:rPr b="1" lang="en-IN" sz="4890" spc="-1" strike="noStrike">
                <a:solidFill>
                  <a:srgbClr val="000000"/>
                </a:solidFill>
                <a:latin typeface="Calibri"/>
                <a:ea typeface="Calibri"/>
              </a:rPr>
              <a:t>Problem Definition</a:t>
            </a:r>
            <a:br>
              <a:rPr sz="4400"/>
            </a:br>
            <a:endParaRPr b="0" lang="en-IN" sz="4890" spc="-1" strike="noStrike">
              <a:solidFill>
                <a:srgbClr val="000000"/>
              </a:solidFill>
              <a:latin typeface="Arial"/>
            </a:endParaRPr>
          </a:p>
        </p:txBody>
      </p:sp>
      <p:sp>
        <p:nvSpPr>
          <p:cNvPr id="139" name="PlaceHolder 2"/>
          <p:cNvSpPr>
            <a:spLocks noGrp="1"/>
          </p:cNvSpPr>
          <p:nvPr>
            <p:ph/>
          </p:nvPr>
        </p:nvSpPr>
        <p:spPr>
          <a:xfrm>
            <a:off x="772920" y="1414440"/>
            <a:ext cx="10515240" cy="4705560"/>
          </a:xfrm>
          <a:prstGeom prst="rect">
            <a:avLst/>
          </a:prstGeom>
          <a:noFill/>
          <a:ln w="0">
            <a:noFill/>
          </a:ln>
        </p:spPr>
        <p:txBody>
          <a:bodyPr anchor="t">
            <a:noAutofit/>
          </a:bodyPr>
          <a:p>
            <a:pPr algn="just">
              <a:lnSpc>
                <a:spcPct val="90000"/>
              </a:lnSpc>
              <a:spcBef>
                <a:spcPts val="1001"/>
              </a:spcBef>
              <a:buNone/>
              <a:tabLst>
                <a:tab algn="l" pos="0"/>
              </a:tabLst>
            </a:pPr>
            <a:r>
              <a:rPr b="0" lang="en-IN" sz="3200" spc="-1" strike="noStrike">
                <a:solidFill>
                  <a:srgbClr val="000000"/>
                </a:solidFill>
                <a:latin typeface="Calibri"/>
                <a:ea typeface="Calibri"/>
              </a:rPr>
              <a:t>Hate speech is a pressing issue in online spaces, necessitating effective detection systems. The core challenges include data collection, multilingual and multimodal detection, context understanding, minimizing false positives and negatives, defense against adversarial attacks, addressing bias and fairness, scalability, and privacy concerns. The goal is to create accurate, fair, and scalable systems that identify and mitigate hate speech for a safer online environment.</a:t>
            </a:r>
            <a:endParaRPr b="0" lang="en-IN" sz="3200" spc="-1" strike="noStrike">
              <a:solidFill>
                <a:srgbClr val="000000"/>
              </a:solidFill>
              <a:latin typeface="Arial"/>
            </a:endParaRPr>
          </a:p>
        </p:txBody>
      </p:sp>
      <p:sp>
        <p:nvSpPr>
          <p:cNvPr id="140" name="PlaceHolder 3"/>
          <p:cNvSpPr>
            <a:spLocks noGrp="1"/>
          </p:cNvSpPr>
          <p:nvPr>
            <p:ph type="ftr" idx="13"/>
          </p:nvPr>
        </p:nvSpPr>
        <p:spPr>
          <a:xfrm>
            <a:off x="7920000" y="611532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p:txBody>
      </p:sp>
      <p:pic>
        <p:nvPicPr>
          <p:cNvPr id="141" name="Google Shape;117;p16" descr=""/>
          <p:cNvPicPr/>
          <p:nvPr/>
        </p:nvPicPr>
        <p:blipFill>
          <a:blip r:embed="rId1"/>
          <a:srcRect l="0" t="7440" r="0" b="7529"/>
          <a:stretch/>
        </p:blipFill>
        <p:spPr>
          <a:xfrm>
            <a:off x="10937880" y="187920"/>
            <a:ext cx="1056960" cy="866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anchor="ctr">
            <a:normAutofit fontScale="92000"/>
          </a:bodyPr>
          <a:p>
            <a:pPr>
              <a:lnSpc>
                <a:spcPct val="90000"/>
              </a:lnSpc>
              <a:buNone/>
              <a:tabLst>
                <a:tab algn="l" pos="0"/>
              </a:tabLst>
            </a:pPr>
            <a:r>
              <a:rPr b="1" lang="en-IN" sz="4890" spc="-1" strike="noStrike">
                <a:solidFill>
                  <a:srgbClr val="000000"/>
                </a:solidFill>
                <a:latin typeface="Calibri"/>
                <a:ea typeface="Calibri"/>
              </a:rPr>
              <a:t>Problem Definition</a:t>
            </a:r>
            <a:br>
              <a:rPr sz="4400"/>
            </a:br>
            <a:endParaRPr b="0" lang="en-IN" sz="4890" spc="-1" strike="noStrike">
              <a:solidFill>
                <a:srgbClr val="000000"/>
              </a:solidFill>
              <a:latin typeface="Arial"/>
            </a:endParaRPr>
          </a:p>
        </p:txBody>
      </p:sp>
      <p:sp>
        <p:nvSpPr>
          <p:cNvPr id="143" name="PlaceHolder 2"/>
          <p:cNvSpPr>
            <a:spLocks noGrp="1"/>
          </p:cNvSpPr>
          <p:nvPr>
            <p:ph/>
          </p:nvPr>
        </p:nvSpPr>
        <p:spPr>
          <a:xfrm>
            <a:off x="838080" y="1252800"/>
            <a:ext cx="10515240" cy="4350960"/>
          </a:xfrm>
          <a:prstGeom prst="rect">
            <a:avLst/>
          </a:prstGeom>
          <a:noFill/>
          <a:ln w="0">
            <a:noFill/>
          </a:ln>
        </p:spPr>
        <p:txBody>
          <a:bodyPr anchor="t">
            <a:noAutofit/>
          </a:bodyPr>
          <a:p>
            <a:pPr algn="just">
              <a:lnSpc>
                <a:spcPct val="90000"/>
              </a:lnSpc>
              <a:buNone/>
              <a:tabLst>
                <a:tab algn="l" pos="0"/>
              </a:tabLst>
            </a:pPr>
            <a:r>
              <a:rPr b="0" lang="en-IN" sz="2000" spc="-1" strike="noStrike">
                <a:solidFill>
                  <a:srgbClr val="000000"/>
                </a:solidFill>
                <a:latin typeface="Calibri"/>
                <a:ea typeface="Calibri"/>
              </a:rPr>
              <a:t>The problem is to develop AI systems that can effectively and accurately identify hate speech in online content. This involves challenges such as data collection, multilingual detection, context understanding, reducing false positives/negatives, defending against adversarial attacks, addressing bias and fairness, scalability, and privacy concerns. The objective is to create robust, fair, and scalable hate speech detection solutions to promote a safer online environment.</a:t>
            </a:r>
            <a:endParaRPr b="0" lang="en-IN" sz="2000" spc="-1" strike="noStrike">
              <a:solidFill>
                <a:srgbClr val="000000"/>
              </a:solidFill>
              <a:latin typeface="Arial"/>
            </a:endParaRPr>
          </a:p>
        </p:txBody>
      </p:sp>
      <p:sp>
        <p:nvSpPr>
          <p:cNvPr id="144" name="PlaceHolder 3"/>
          <p:cNvSpPr>
            <a:spLocks noGrp="1"/>
          </p:cNvSpPr>
          <p:nvPr>
            <p:ph type="ftr" idx="14"/>
          </p:nvPr>
        </p:nvSpPr>
        <p:spPr>
          <a:xfrm>
            <a:off x="7920000" y="629532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p:txBody>
      </p:sp>
      <p:pic>
        <p:nvPicPr>
          <p:cNvPr id="145" name="Google Shape;125;p17" descr=""/>
          <p:cNvPicPr/>
          <p:nvPr/>
        </p:nvPicPr>
        <p:blipFill>
          <a:blip r:embed="rId1"/>
          <a:srcRect l="0" t="7440" r="0" b="7529"/>
          <a:stretch/>
        </p:blipFill>
        <p:spPr>
          <a:xfrm>
            <a:off x="10937880" y="187920"/>
            <a:ext cx="1056960" cy="866520"/>
          </a:xfrm>
          <a:prstGeom prst="rect">
            <a:avLst/>
          </a:prstGeom>
          <a:ln w="0">
            <a:noFill/>
          </a:ln>
        </p:spPr>
      </p:pic>
      <p:pic>
        <p:nvPicPr>
          <p:cNvPr id="146" name="Google Shape;126;p17" descr=""/>
          <p:cNvPicPr/>
          <p:nvPr/>
        </p:nvPicPr>
        <p:blipFill>
          <a:blip r:embed="rId2"/>
          <a:srcRect l="9735" t="0" r="9729" b="0"/>
          <a:stretch/>
        </p:blipFill>
        <p:spPr>
          <a:xfrm>
            <a:off x="3256200" y="3186000"/>
            <a:ext cx="4459320" cy="28087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5240" cy="1325160"/>
          </a:xfrm>
          <a:prstGeom prst="rect">
            <a:avLst/>
          </a:prstGeom>
          <a:noFill/>
          <a:ln w="0">
            <a:noFill/>
          </a:ln>
        </p:spPr>
        <p:txBody>
          <a:bodyPr anchor="ctr">
            <a:normAutofit fontScale="92000"/>
          </a:bodyPr>
          <a:p>
            <a:pPr>
              <a:lnSpc>
                <a:spcPct val="90000"/>
              </a:lnSpc>
              <a:buNone/>
              <a:tabLst>
                <a:tab algn="l" pos="0"/>
              </a:tabLst>
            </a:pPr>
            <a:r>
              <a:rPr b="1" lang="en-IN" sz="4890" spc="-1" strike="noStrike">
                <a:solidFill>
                  <a:srgbClr val="000000"/>
                </a:solidFill>
                <a:latin typeface="Calibri"/>
                <a:ea typeface="Calibri"/>
              </a:rPr>
              <a:t>Study of existing work </a:t>
            </a:r>
            <a:br>
              <a:rPr sz="4400"/>
            </a:br>
            <a:endParaRPr b="0" lang="en-IN" sz="4890" spc="-1" strike="noStrike">
              <a:solidFill>
                <a:srgbClr val="000000"/>
              </a:solidFill>
              <a:latin typeface="Arial"/>
            </a:endParaRPr>
          </a:p>
        </p:txBody>
      </p:sp>
      <p:sp>
        <p:nvSpPr>
          <p:cNvPr id="148" name="PlaceHolder 2"/>
          <p:cNvSpPr>
            <a:spLocks noGrp="1"/>
          </p:cNvSpPr>
          <p:nvPr>
            <p:ph/>
          </p:nvPr>
        </p:nvSpPr>
        <p:spPr>
          <a:xfrm>
            <a:off x="838080" y="1825560"/>
            <a:ext cx="10260000" cy="4351320"/>
          </a:xfrm>
          <a:prstGeom prst="rect">
            <a:avLst/>
          </a:prstGeom>
          <a:noFill/>
          <a:ln w="0">
            <a:noFill/>
          </a:ln>
        </p:spPr>
        <p:txBody>
          <a:bodyPr anchor="t">
            <a:normAutofit/>
          </a:bodyPr>
          <a:p>
            <a:pPr algn="just">
              <a:lnSpc>
                <a:spcPct val="90000"/>
              </a:lnSpc>
              <a:buNone/>
              <a:tabLst>
                <a:tab algn="l" pos="0"/>
              </a:tabLst>
            </a:pPr>
            <a:r>
              <a:rPr b="0" lang="en-IN" sz="2400" spc="-1" strike="noStrike">
                <a:solidFill>
                  <a:srgbClr val="000000"/>
                </a:solidFill>
                <a:latin typeface="Calibri"/>
                <a:ea typeface="Calibri"/>
              </a:rPr>
              <a:t>Existing work in hate speech detection encompasses various aspects, including text-based models, multimodal approaches, contextual analysis, transfer learning, fairness and bias mitigation, adversarial defense, evaluation metrics, privacy considerations, and deployment in real-time. Researchers and practitioners are actively addressing these challenges to improve the accuracy, robustness, and ethical considerations in hate speech detection systems.</a:t>
            </a:r>
            <a:endParaRPr b="0" lang="en-IN" sz="2400" spc="-1" strike="noStrike">
              <a:solidFill>
                <a:srgbClr val="000000"/>
              </a:solidFill>
              <a:latin typeface="Arial"/>
            </a:endParaRPr>
          </a:p>
        </p:txBody>
      </p:sp>
      <p:sp>
        <p:nvSpPr>
          <p:cNvPr id="149" name="PlaceHolder 3"/>
          <p:cNvSpPr>
            <a:spLocks noGrp="1"/>
          </p:cNvSpPr>
          <p:nvPr>
            <p:ph type="ftr" idx="15"/>
          </p:nvPr>
        </p:nvSpPr>
        <p:spPr>
          <a:xfrm>
            <a:off x="4038480" y="635652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p:txBody>
      </p:sp>
      <p:pic>
        <p:nvPicPr>
          <p:cNvPr id="150" name="Google Shape;134;p18" descr=""/>
          <p:cNvPicPr/>
          <p:nvPr/>
        </p:nvPicPr>
        <p:blipFill>
          <a:blip r:embed="rId1"/>
          <a:srcRect l="0" t="7440" r="0" b="7529"/>
          <a:stretch/>
        </p:blipFill>
        <p:spPr>
          <a:xfrm>
            <a:off x="10937880" y="187920"/>
            <a:ext cx="1056960" cy="866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anchor="ctr">
            <a:normAutofit fontScale="92000"/>
          </a:bodyPr>
          <a:p>
            <a:pPr>
              <a:lnSpc>
                <a:spcPct val="90000"/>
              </a:lnSpc>
              <a:buNone/>
              <a:tabLst>
                <a:tab algn="l" pos="0"/>
              </a:tabLst>
            </a:pPr>
            <a:r>
              <a:rPr b="1" lang="en-IN" sz="4890" spc="-1" strike="noStrike">
                <a:solidFill>
                  <a:srgbClr val="000000"/>
                </a:solidFill>
                <a:latin typeface="Calibri"/>
                <a:ea typeface="Calibri"/>
              </a:rPr>
              <a:t>Objective</a:t>
            </a:r>
            <a:br>
              <a:rPr sz="4400"/>
            </a:br>
            <a:endParaRPr b="0" lang="en-IN" sz="4890" spc="-1" strike="noStrike">
              <a:solidFill>
                <a:srgbClr val="000000"/>
              </a:solidFill>
              <a:latin typeface="Arial"/>
            </a:endParaRPr>
          </a:p>
        </p:txBody>
      </p:sp>
      <p:sp>
        <p:nvSpPr>
          <p:cNvPr id="152" name="PlaceHolder 2"/>
          <p:cNvSpPr>
            <a:spLocks noGrp="1"/>
          </p:cNvSpPr>
          <p:nvPr>
            <p:ph/>
          </p:nvPr>
        </p:nvSpPr>
        <p:spPr>
          <a:xfrm>
            <a:off x="838080" y="1529640"/>
            <a:ext cx="10515240" cy="4350960"/>
          </a:xfrm>
          <a:prstGeom prst="rect">
            <a:avLst/>
          </a:prstGeom>
          <a:noFill/>
          <a:ln w="0">
            <a:noFill/>
          </a:ln>
        </p:spPr>
        <p:txBody>
          <a:bodyPr anchor="t">
            <a:normAutofit fontScale="78000"/>
          </a:bodyPr>
          <a:p>
            <a:pPr>
              <a:lnSpc>
                <a:spcPct val="90000"/>
              </a:lnSpc>
              <a:buNone/>
              <a:tabLst>
                <a:tab algn="l" pos="0"/>
              </a:tabLst>
            </a:pPr>
            <a:r>
              <a:rPr b="0" lang="en-IN" sz="2500" spc="-1" strike="noStrike">
                <a:solidFill>
                  <a:srgbClr val="000000"/>
                </a:solidFill>
                <a:latin typeface="Calibri"/>
                <a:ea typeface="Calibri"/>
              </a:rPr>
              <a:t>The primary objectives of our project are to:</a:t>
            </a:r>
            <a:endParaRPr b="0" lang="en-IN" sz="2500" spc="-1" strike="noStrike">
              <a:solidFill>
                <a:srgbClr val="000000"/>
              </a:solidFill>
              <a:latin typeface="Arial"/>
            </a:endParaRPr>
          </a:p>
          <a:p>
            <a:pPr>
              <a:lnSpc>
                <a:spcPct val="90000"/>
              </a:lnSpc>
              <a:spcBef>
                <a:spcPts val="1001"/>
              </a:spcBef>
              <a:buNone/>
              <a:tabLst>
                <a:tab algn="l" pos="0"/>
              </a:tabLst>
            </a:pPr>
            <a:endParaRPr b="0" lang="en-IN" sz="2500" spc="-1" strike="noStrike">
              <a:solidFill>
                <a:srgbClr val="000000"/>
              </a:solidFill>
              <a:latin typeface="Arial"/>
            </a:endParaRPr>
          </a:p>
          <a:p>
            <a:pPr marL="228600" indent="-204840">
              <a:lnSpc>
                <a:spcPct val="90000"/>
              </a:lnSpc>
              <a:spcBef>
                <a:spcPts val="1001"/>
              </a:spcBef>
              <a:buClr>
                <a:srgbClr val="000000"/>
              </a:buClr>
              <a:buFont typeface="Arial"/>
              <a:buChar char="•"/>
              <a:tabLst>
                <a:tab algn="l" pos="0"/>
              </a:tabLst>
            </a:pPr>
            <a:r>
              <a:rPr b="0" lang="en-IN" sz="2500" spc="-1" strike="noStrike">
                <a:solidFill>
                  <a:srgbClr val="000000"/>
                </a:solidFill>
                <a:latin typeface="Calibri"/>
                <a:ea typeface="Calibri"/>
              </a:rPr>
              <a:t>Data Collection and Labeling: Gather diverse text data and label it as hate speech or non-hate speech.</a:t>
            </a:r>
            <a:endParaRPr b="0" lang="en-IN" sz="2500" spc="-1" strike="noStrike">
              <a:solidFill>
                <a:srgbClr val="000000"/>
              </a:solidFill>
              <a:latin typeface="Arial"/>
            </a:endParaRPr>
          </a:p>
          <a:p>
            <a:pPr marL="228600">
              <a:lnSpc>
                <a:spcPct val="90000"/>
              </a:lnSpc>
              <a:spcBef>
                <a:spcPts val="1001"/>
              </a:spcBef>
              <a:buNone/>
              <a:tabLst>
                <a:tab algn="l" pos="0"/>
              </a:tabLst>
            </a:pPr>
            <a:endParaRPr b="0" lang="en-IN" sz="2500" spc="-1" strike="noStrike">
              <a:solidFill>
                <a:srgbClr val="000000"/>
              </a:solidFill>
              <a:latin typeface="Arial"/>
            </a:endParaRPr>
          </a:p>
          <a:p>
            <a:pPr marL="228600" indent="-204840">
              <a:lnSpc>
                <a:spcPct val="90000"/>
              </a:lnSpc>
              <a:spcBef>
                <a:spcPts val="1001"/>
              </a:spcBef>
              <a:buClr>
                <a:srgbClr val="000000"/>
              </a:buClr>
              <a:buFont typeface="Arial"/>
              <a:buChar char="•"/>
              <a:tabLst>
                <a:tab algn="l" pos="0"/>
              </a:tabLst>
            </a:pPr>
            <a:r>
              <a:rPr b="0" lang="en-IN" sz="2500" spc="-1" strike="noStrike">
                <a:solidFill>
                  <a:srgbClr val="000000"/>
                </a:solidFill>
                <a:latin typeface="Calibri"/>
                <a:ea typeface="Calibri"/>
              </a:rPr>
              <a:t>Model Training: Train a machine learning model to recognize patterns in the labeled data.</a:t>
            </a:r>
            <a:endParaRPr b="0" lang="en-IN" sz="2500" spc="-1" strike="noStrike">
              <a:solidFill>
                <a:srgbClr val="000000"/>
              </a:solidFill>
              <a:latin typeface="Arial"/>
            </a:endParaRPr>
          </a:p>
          <a:p>
            <a:pPr marL="228600">
              <a:lnSpc>
                <a:spcPct val="90000"/>
              </a:lnSpc>
              <a:spcBef>
                <a:spcPts val="1001"/>
              </a:spcBef>
              <a:buNone/>
              <a:tabLst>
                <a:tab algn="l" pos="0"/>
              </a:tabLst>
            </a:pPr>
            <a:endParaRPr b="0" lang="en-IN" sz="2500" spc="-1" strike="noStrike">
              <a:solidFill>
                <a:srgbClr val="000000"/>
              </a:solidFill>
              <a:latin typeface="Arial"/>
            </a:endParaRPr>
          </a:p>
          <a:p>
            <a:pPr marL="228600" indent="-204840">
              <a:lnSpc>
                <a:spcPct val="90000"/>
              </a:lnSpc>
              <a:spcBef>
                <a:spcPts val="1001"/>
              </a:spcBef>
              <a:buClr>
                <a:srgbClr val="000000"/>
              </a:buClr>
              <a:buFont typeface="Arial"/>
              <a:buChar char="•"/>
              <a:tabLst>
                <a:tab algn="l" pos="0"/>
              </a:tabLst>
            </a:pPr>
            <a:r>
              <a:rPr b="0" lang="en-IN" sz="2500" spc="-1" strike="noStrike">
                <a:solidFill>
                  <a:srgbClr val="000000"/>
                </a:solidFill>
                <a:latin typeface="Calibri"/>
                <a:ea typeface="Calibri"/>
              </a:rPr>
              <a:t>Evaluation and Validation: Assess the model's performance using metrics and ensure it generalizes well.</a:t>
            </a:r>
            <a:endParaRPr b="0" lang="en-IN" sz="2500" spc="-1" strike="noStrike">
              <a:solidFill>
                <a:srgbClr val="000000"/>
              </a:solidFill>
              <a:latin typeface="Arial"/>
            </a:endParaRPr>
          </a:p>
          <a:p>
            <a:pPr marL="228600">
              <a:lnSpc>
                <a:spcPct val="90000"/>
              </a:lnSpc>
              <a:spcBef>
                <a:spcPts val="1001"/>
              </a:spcBef>
              <a:buNone/>
              <a:tabLst>
                <a:tab algn="l" pos="0"/>
              </a:tabLst>
            </a:pPr>
            <a:endParaRPr b="0" lang="en-IN" sz="2500" spc="-1" strike="noStrike">
              <a:solidFill>
                <a:srgbClr val="000000"/>
              </a:solidFill>
              <a:latin typeface="Arial"/>
            </a:endParaRPr>
          </a:p>
          <a:p>
            <a:pPr marL="228600" indent="-204840">
              <a:lnSpc>
                <a:spcPct val="90000"/>
              </a:lnSpc>
              <a:spcBef>
                <a:spcPts val="1001"/>
              </a:spcBef>
              <a:buClr>
                <a:srgbClr val="000000"/>
              </a:buClr>
              <a:buFont typeface="Arial"/>
              <a:buChar char="•"/>
              <a:tabLst>
                <a:tab algn="l" pos="0"/>
              </a:tabLst>
            </a:pPr>
            <a:r>
              <a:rPr b="0" lang="en-IN" sz="2500" spc="-1" strike="noStrike">
                <a:solidFill>
                  <a:srgbClr val="000000"/>
                </a:solidFill>
                <a:latin typeface="Calibri"/>
                <a:ea typeface="Calibri"/>
              </a:rPr>
              <a:t>Deployment and Improvement: Implement the model in real applications and continuously refine it to detect evolving hate speech.</a:t>
            </a:r>
            <a:endParaRPr b="0" lang="en-IN" sz="2500" spc="-1" strike="noStrike">
              <a:solidFill>
                <a:srgbClr val="000000"/>
              </a:solidFill>
              <a:latin typeface="Arial"/>
            </a:endParaRPr>
          </a:p>
          <a:p>
            <a:pPr marL="228600">
              <a:lnSpc>
                <a:spcPct val="90000"/>
              </a:lnSpc>
              <a:spcBef>
                <a:spcPts val="1001"/>
              </a:spcBef>
              <a:buNone/>
              <a:tabLst>
                <a:tab algn="l" pos="0"/>
              </a:tabLst>
            </a:pPr>
            <a:endParaRPr b="0" lang="en-IN" sz="2500" spc="-1" strike="noStrike">
              <a:solidFill>
                <a:srgbClr val="000000"/>
              </a:solidFill>
              <a:latin typeface="Arial"/>
            </a:endParaRPr>
          </a:p>
        </p:txBody>
      </p:sp>
      <p:sp>
        <p:nvSpPr>
          <p:cNvPr id="153" name="PlaceHolder 3"/>
          <p:cNvSpPr>
            <a:spLocks noGrp="1"/>
          </p:cNvSpPr>
          <p:nvPr>
            <p:ph type="ftr" idx="16"/>
          </p:nvPr>
        </p:nvSpPr>
        <p:spPr>
          <a:xfrm>
            <a:off x="7765560" y="612000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p:txBody>
      </p:sp>
      <p:pic>
        <p:nvPicPr>
          <p:cNvPr id="154" name="Google Shape;152;p20" descr=""/>
          <p:cNvPicPr/>
          <p:nvPr/>
        </p:nvPicPr>
        <p:blipFill>
          <a:blip r:embed="rId1"/>
          <a:srcRect l="0" t="7440" r="0" b="7529"/>
          <a:stretch/>
        </p:blipFill>
        <p:spPr>
          <a:xfrm>
            <a:off x="10937880" y="187920"/>
            <a:ext cx="1056960" cy="866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anchor="ctr">
            <a:normAutofit fontScale="96000"/>
          </a:bodyPr>
          <a:p>
            <a:pPr>
              <a:lnSpc>
                <a:spcPct val="90000"/>
              </a:lnSpc>
              <a:buNone/>
              <a:tabLst>
                <a:tab algn="l" pos="0"/>
              </a:tabLst>
            </a:pPr>
            <a:r>
              <a:rPr b="1" lang="en-IN" sz="4400" spc="-1" strike="noStrike">
                <a:solidFill>
                  <a:srgbClr val="000000"/>
                </a:solidFill>
                <a:latin typeface="Calibri"/>
                <a:ea typeface="Calibri"/>
              </a:rPr>
              <a:t>Proposed Methodology</a:t>
            </a:r>
            <a:br>
              <a:rPr sz="4400"/>
            </a:br>
            <a:endParaRPr b="0" lang="en-IN" sz="4400" spc="-1" strike="noStrike">
              <a:solidFill>
                <a:srgbClr val="000000"/>
              </a:solidFill>
              <a:latin typeface="Arial"/>
            </a:endParaRPr>
          </a:p>
        </p:txBody>
      </p:sp>
      <p:sp>
        <p:nvSpPr>
          <p:cNvPr id="156" name="PlaceHolder 2"/>
          <p:cNvSpPr>
            <a:spLocks noGrp="1"/>
          </p:cNvSpPr>
          <p:nvPr>
            <p:ph/>
          </p:nvPr>
        </p:nvSpPr>
        <p:spPr>
          <a:xfrm>
            <a:off x="838080" y="1054800"/>
            <a:ext cx="10515240" cy="4350960"/>
          </a:xfrm>
          <a:prstGeom prst="rect">
            <a:avLst/>
          </a:prstGeom>
          <a:noFill/>
          <a:ln w="0">
            <a:noFill/>
          </a:ln>
        </p:spPr>
        <p:txBody>
          <a:bodyPr anchor="t">
            <a:noAutofit/>
          </a:bodyPr>
          <a:p>
            <a:pPr algn="just">
              <a:lnSpc>
                <a:spcPct val="130000"/>
              </a:lnSpc>
              <a:buNone/>
              <a:tabLst>
                <a:tab algn="l" pos="0"/>
              </a:tabLst>
            </a:pPr>
            <a:r>
              <a:rPr b="0" lang="en-IN" sz="1800" spc="-1" strike="noStrike">
                <a:solidFill>
                  <a:srgbClr val="374151"/>
                </a:solidFill>
                <a:highlight>
                  <a:srgbClr val="f7f7f8"/>
                </a:highlight>
                <a:latin typeface="Roboto"/>
                <a:ea typeface="Roboto"/>
              </a:rPr>
              <a:t>Machine learning is a type of artificial intelligence used for learning from data and finding patterns.</a:t>
            </a:r>
            <a:endParaRPr b="0" lang="en-IN" sz="1800" spc="-1" strike="noStrike">
              <a:solidFill>
                <a:srgbClr val="000000"/>
              </a:solidFill>
              <a:latin typeface="Arial"/>
            </a:endParaRPr>
          </a:p>
          <a:p>
            <a:pPr algn="just">
              <a:lnSpc>
                <a:spcPct val="130000"/>
              </a:lnSpc>
              <a:buNone/>
              <a:tabLst>
                <a:tab algn="l" pos="0"/>
              </a:tabLst>
            </a:pPr>
            <a:r>
              <a:rPr b="0" lang="en-IN" sz="1800" spc="-1" strike="noStrike">
                <a:solidFill>
                  <a:srgbClr val="374151"/>
                </a:solidFill>
                <a:highlight>
                  <a:srgbClr val="f7f7f8"/>
                </a:highlight>
                <a:latin typeface="Roboto"/>
                <a:ea typeface="Roboto"/>
              </a:rPr>
              <a:t>Machine learning algorithms can detect hate speech in text data.</a:t>
            </a:r>
            <a:endParaRPr b="0" lang="en-IN" sz="1800" spc="-1" strike="noStrike">
              <a:solidFill>
                <a:srgbClr val="000000"/>
              </a:solidFill>
              <a:latin typeface="Arial"/>
            </a:endParaRPr>
          </a:p>
          <a:p>
            <a:pPr algn="just">
              <a:lnSpc>
                <a:spcPct val="130000"/>
              </a:lnSpc>
              <a:buNone/>
              <a:tabLst>
                <a:tab algn="l" pos="0"/>
              </a:tabLst>
            </a:pPr>
            <a:r>
              <a:rPr b="0" lang="en-IN" sz="1800" spc="-1" strike="noStrike">
                <a:solidFill>
                  <a:srgbClr val="374151"/>
                </a:solidFill>
                <a:highlight>
                  <a:srgbClr val="f7f7f8"/>
                </a:highlight>
                <a:latin typeface="Roboto"/>
                <a:ea typeface="Roboto"/>
              </a:rPr>
              <a:t>Automated hate speech detection is essential for combating hate speech in social media.</a:t>
            </a:r>
            <a:endParaRPr b="0" lang="en-IN" sz="1800" spc="-1" strike="noStrike">
              <a:solidFill>
                <a:srgbClr val="000000"/>
              </a:solidFill>
              <a:latin typeface="Arial"/>
            </a:endParaRPr>
          </a:p>
          <a:p>
            <a:pPr>
              <a:lnSpc>
                <a:spcPct val="130000"/>
              </a:lnSpc>
              <a:buNone/>
              <a:tabLst>
                <a:tab algn="l" pos="0"/>
              </a:tabLst>
            </a:pPr>
            <a:endParaRPr b="0" lang="en-IN" sz="1200" spc="-1" strike="noStrike">
              <a:solidFill>
                <a:srgbClr val="000000"/>
              </a:solidFill>
              <a:latin typeface="Arial"/>
            </a:endParaRPr>
          </a:p>
        </p:txBody>
      </p:sp>
      <p:sp>
        <p:nvSpPr>
          <p:cNvPr id="157" name="PlaceHolder 3"/>
          <p:cNvSpPr>
            <a:spLocks noGrp="1"/>
          </p:cNvSpPr>
          <p:nvPr>
            <p:ph type="ftr" idx="17"/>
          </p:nvPr>
        </p:nvSpPr>
        <p:spPr>
          <a:xfrm>
            <a:off x="7765560" y="630000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p:txBody>
      </p:sp>
      <p:pic>
        <p:nvPicPr>
          <p:cNvPr id="158" name="Google Shape;160;p21" descr=""/>
          <p:cNvPicPr/>
          <p:nvPr/>
        </p:nvPicPr>
        <p:blipFill>
          <a:blip r:embed="rId1"/>
          <a:srcRect l="0" t="7440" r="0" b="7529"/>
          <a:stretch/>
        </p:blipFill>
        <p:spPr>
          <a:xfrm>
            <a:off x="10937880" y="187920"/>
            <a:ext cx="1056960" cy="866520"/>
          </a:xfrm>
          <a:prstGeom prst="rect">
            <a:avLst/>
          </a:prstGeom>
          <a:ln w="0">
            <a:noFill/>
          </a:ln>
        </p:spPr>
      </p:pic>
      <p:pic>
        <p:nvPicPr>
          <p:cNvPr id="159" name="Google Shape;161;p21" descr=""/>
          <p:cNvPicPr/>
          <p:nvPr/>
        </p:nvPicPr>
        <p:blipFill>
          <a:blip r:embed="rId2"/>
          <a:stretch/>
        </p:blipFill>
        <p:spPr>
          <a:xfrm>
            <a:off x="2711880" y="2503440"/>
            <a:ext cx="6247440" cy="3454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anchor="ctr">
            <a:normAutofit fontScale="96000"/>
          </a:bodyPr>
          <a:p>
            <a:pPr>
              <a:lnSpc>
                <a:spcPct val="90000"/>
              </a:lnSpc>
              <a:buNone/>
              <a:tabLst>
                <a:tab algn="l" pos="0"/>
              </a:tabLst>
            </a:pPr>
            <a:r>
              <a:rPr b="1" lang="en-IN" sz="4400" spc="-1" strike="noStrike">
                <a:solidFill>
                  <a:srgbClr val="000000"/>
                </a:solidFill>
                <a:latin typeface="Calibri"/>
                <a:ea typeface="Calibri"/>
              </a:rPr>
              <a:t>Proposed Methodology</a:t>
            </a:r>
            <a:br>
              <a:rPr sz="4400"/>
            </a:br>
            <a:endParaRPr b="0" lang="en-IN" sz="4400" spc="-1" strike="noStrike">
              <a:solidFill>
                <a:srgbClr val="000000"/>
              </a:solidFill>
              <a:latin typeface="Arial"/>
            </a:endParaRPr>
          </a:p>
        </p:txBody>
      </p:sp>
      <p:sp>
        <p:nvSpPr>
          <p:cNvPr id="161" name="PlaceHolder 2"/>
          <p:cNvSpPr>
            <a:spLocks noGrp="1"/>
          </p:cNvSpPr>
          <p:nvPr>
            <p:ph/>
          </p:nvPr>
        </p:nvSpPr>
        <p:spPr>
          <a:xfrm>
            <a:off x="838080" y="1356120"/>
            <a:ext cx="10515240" cy="4843080"/>
          </a:xfrm>
          <a:prstGeom prst="rect">
            <a:avLst/>
          </a:prstGeom>
          <a:noFill/>
          <a:ln w="0">
            <a:noFill/>
          </a:ln>
        </p:spPr>
        <p:txBody>
          <a:bodyPr anchor="t">
            <a:noAutofit/>
          </a:bodyPr>
          <a:p>
            <a:pPr marL="228600">
              <a:lnSpc>
                <a:spcPct val="90000"/>
              </a:lnSpc>
              <a:spcBef>
                <a:spcPts val="1001"/>
              </a:spcBef>
              <a:buNone/>
              <a:tabLst>
                <a:tab algn="l" pos="0"/>
              </a:tabLst>
            </a:pPr>
            <a:r>
              <a:rPr b="1" lang="en-IN" sz="1600" spc="-1" strike="noStrike">
                <a:solidFill>
                  <a:srgbClr val="000000"/>
                </a:solidFill>
                <a:latin typeface="Calibri"/>
                <a:ea typeface="Calibri"/>
              </a:rPr>
              <a:t>Shallow Methods:</a:t>
            </a:r>
            <a:endParaRPr b="0" lang="en-IN" sz="1600" spc="-1" strike="noStrike">
              <a:solidFill>
                <a:srgbClr val="000000"/>
              </a:solidFill>
              <a:latin typeface="Arial"/>
            </a:endParaRPr>
          </a:p>
          <a:p>
            <a:pPr marL="228600" indent="-158760">
              <a:lnSpc>
                <a:spcPct val="90000"/>
              </a:lnSpc>
              <a:spcBef>
                <a:spcPts val="1001"/>
              </a:spcBef>
              <a:buClr>
                <a:srgbClr val="000000"/>
              </a:buClr>
              <a:buFont typeface="Arial"/>
              <a:buChar char="•"/>
              <a:tabLst>
                <a:tab algn="l" pos="0"/>
              </a:tabLst>
            </a:pPr>
            <a:r>
              <a:rPr b="1" lang="en-IN" sz="1400" spc="-1" strike="noStrike">
                <a:solidFill>
                  <a:srgbClr val="000000"/>
                </a:solidFill>
                <a:latin typeface="Calibri"/>
                <a:ea typeface="Calibri"/>
              </a:rPr>
              <a:t>Shallow hate speech detectors use traditional word representation algorithms (e.g., TF-IDF and ngrams).</a:t>
            </a:r>
            <a:endParaRPr b="0" lang="en-IN" sz="1400" spc="-1" strike="noStrike">
              <a:solidFill>
                <a:srgbClr val="000000"/>
              </a:solidFill>
              <a:latin typeface="Arial"/>
            </a:endParaRPr>
          </a:p>
          <a:p>
            <a:pPr marL="228600" indent="-158760">
              <a:lnSpc>
                <a:spcPct val="90000"/>
              </a:lnSpc>
              <a:spcBef>
                <a:spcPts val="1001"/>
              </a:spcBef>
              <a:buClr>
                <a:srgbClr val="000000"/>
              </a:buClr>
              <a:buFont typeface="Arial"/>
              <a:buChar char="•"/>
              <a:tabLst>
                <a:tab algn="l" pos="0"/>
              </a:tabLst>
            </a:pPr>
            <a:r>
              <a:rPr b="1" lang="en-IN" sz="1400" spc="-1" strike="noStrike">
                <a:solidFill>
                  <a:srgbClr val="000000"/>
                </a:solidFill>
                <a:latin typeface="Calibri"/>
                <a:ea typeface="Calibri"/>
              </a:rPr>
              <a:t>Classification algorithms such as SVM, naive Bayes, logistic regression, random forest, and gradient boosting decision trees are applied.</a:t>
            </a:r>
            <a:endParaRPr b="0" lang="en-IN" sz="1400" spc="-1" strike="noStrike">
              <a:solidFill>
                <a:srgbClr val="000000"/>
              </a:solidFill>
              <a:latin typeface="Arial"/>
            </a:endParaRPr>
          </a:p>
          <a:p>
            <a:pPr marL="228600">
              <a:lnSpc>
                <a:spcPct val="90000"/>
              </a:lnSpc>
              <a:spcBef>
                <a:spcPts val="1001"/>
              </a:spcBef>
              <a:buNone/>
              <a:tabLst>
                <a:tab algn="l" pos="0"/>
              </a:tabLst>
            </a:pPr>
            <a:r>
              <a:rPr b="1" lang="en-IN" sz="1600" spc="-1" strike="noStrike">
                <a:solidFill>
                  <a:srgbClr val="000000"/>
                </a:solidFill>
                <a:latin typeface="Calibri"/>
                <a:ea typeface="Calibri"/>
              </a:rPr>
              <a:t>Deep Learning Methods:</a:t>
            </a:r>
            <a:endParaRPr b="0" lang="en-IN" sz="1600" spc="-1" strike="noStrike">
              <a:solidFill>
                <a:srgbClr val="000000"/>
              </a:solidFill>
              <a:latin typeface="Arial"/>
            </a:endParaRPr>
          </a:p>
          <a:p>
            <a:pPr marL="228600" indent="-158760">
              <a:lnSpc>
                <a:spcPct val="90000"/>
              </a:lnSpc>
              <a:spcBef>
                <a:spcPts val="1001"/>
              </a:spcBef>
              <a:buClr>
                <a:srgbClr val="000000"/>
              </a:buClr>
              <a:buFont typeface="Arial"/>
              <a:buChar char="•"/>
              <a:tabLst>
                <a:tab algn="l" pos="0"/>
              </a:tabLst>
            </a:pPr>
            <a:r>
              <a:rPr b="1" lang="en-IN" sz="1400" spc="-1" strike="noStrike">
                <a:solidFill>
                  <a:srgbClr val="000000"/>
                </a:solidFill>
                <a:latin typeface="Calibri"/>
                <a:ea typeface="Calibri"/>
              </a:rPr>
              <a:t>Deep hate speech detectors use deep neural network-based models.</a:t>
            </a:r>
            <a:endParaRPr b="0" lang="en-IN" sz="1400" spc="-1" strike="noStrike">
              <a:solidFill>
                <a:srgbClr val="000000"/>
              </a:solidFill>
              <a:latin typeface="Arial"/>
            </a:endParaRPr>
          </a:p>
          <a:p>
            <a:pPr marL="228600" indent="-158760">
              <a:lnSpc>
                <a:spcPct val="90000"/>
              </a:lnSpc>
              <a:spcBef>
                <a:spcPts val="1001"/>
              </a:spcBef>
              <a:buClr>
                <a:srgbClr val="000000"/>
              </a:buClr>
              <a:buFont typeface="Arial"/>
              <a:buChar char="•"/>
              <a:tabLst>
                <a:tab algn="l" pos="0"/>
              </a:tabLst>
            </a:pPr>
            <a:r>
              <a:rPr b="1" lang="en-IN" sz="1400" spc="-1" strike="noStrike">
                <a:solidFill>
                  <a:srgbClr val="000000"/>
                </a:solidFill>
                <a:latin typeface="Calibri"/>
                <a:ea typeface="Calibri"/>
              </a:rPr>
              <a:t>Popular deep neural network designs include CNN, LSTM, and bi-directional LSTM.</a:t>
            </a:r>
            <a:endParaRPr b="0" lang="en-IN" sz="1400" spc="-1" strike="noStrike">
              <a:solidFill>
                <a:srgbClr val="000000"/>
              </a:solidFill>
              <a:latin typeface="Arial"/>
            </a:endParaRPr>
          </a:p>
          <a:p>
            <a:pPr marL="228600">
              <a:lnSpc>
                <a:spcPct val="90000"/>
              </a:lnSpc>
              <a:spcBef>
                <a:spcPts val="1001"/>
              </a:spcBef>
              <a:buNone/>
              <a:tabLst>
                <a:tab algn="l" pos="0"/>
              </a:tabLst>
            </a:pPr>
            <a:r>
              <a:rPr b="1" lang="en-IN" sz="1600" spc="-1" strike="noStrike">
                <a:solidFill>
                  <a:srgbClr val="000000"/>
                </a:solidFill>
                <a:latin typeface="Calibri"/>
                <a:ea typeface="Calibri"/>
              </a:rPr>
              <a:t>Word-Embeddings Based Methods:</a:t>
            </a:r>
            <a:endParaRPr b="0" lang="en-IN" sz="1600" spc="-1" strike="noStrike">
              <a:solidFill>
                <a:srgbClr val="000000"/>
              </a:solidFill>
              <a:latin typeface="Arial"/>
            </a:endParaRPr>
          </a:p>
          <a:p>
            <a:pPr marL="228600" indent="-158760">
              <a:lnSpc>
                <a:spcPct val="90000"/>
              </a:lnSpc>
              <a:spcBef>
                <a:spcPts val="1001"/>
              </a:spcBef>
              <a:buClr>
                <a:srgbClr val="000000"/>
              </a:buClr>
              <a:buFont typeface="Arial"/>
              <a:buChar char="•"/>
              <a:tabLst>
                <a:tab algn="l" pos="0"/>
              </a:tabLst>
            </a:pPr>
            <a:r>
              <a:rPr b="1" lang="en-IN" sz="1400" spc="-1" strike="noStrike">
                <a:solidFill>
                  <a:srgbClr val="000000"/>
                </a:solidFill>
                <a:latin typeface="Calibri"/>
                <a:ea typeface="Calibri"/>
              </a:rPr>
              <a:t>Word embeddings represent words as distributed vectorized representations.</a:t>
            </a:r>
            <a:endParaRPr b="0" lang="en-IN" sz="1400" spc="-1" strike="noStrike">
              <a:solidFill>
                <a:srgbClr val="000000"/>
              </a:solidFill>
              <a:latin typeface="Arial"/>
            </a:endParaRPr>
          </a:p>
          <a:p>
            <a:pPr marL="228600" indent="-158760">
              <a:lnSpc>
                <a:spcPct val="90000"/>
              </a:lnSpc>
              <a:spcBef>
                <a:spcPts val="1001"/>
              </a:spcBef>
              <a:buClr>
                <a:srgbClr val="000000"/>
              </a:buClr>
              <a:buFont typeface="Arial"/>
              <a:buChar char="•"/>
              <a:tabLst>
                <a:tab algn="l" pos="0"/>
              </a:tabLst>
            </a:pPr>
            <a:r>
              <a:rPr b="1" lang="en-IN" sz="1400" spc="-1" strike="noStrike">
                <a:solidFill>
                  <a:srgbClr val="000000"/>
                </a:solidFill>
                <a:latin typeface="Calibri"/>
                <a:ea typeface="Calibri"/>
              </a:rPr>
              <a:t>Word2Vec, Glove, and FastText are common word embedding methods.</a:t>
            </a:r>
            <a:endParaRPr b="0" lang="en-IN" sz="1400" spc="-1" strike="noStrike">
              <a:solidFill>
                <a:srgbClr val="000000"/>
              </a:solidFill>
              <a:latin typeface="Arial"/>
            </a:endParaRPr>
          </a:p>
          <a:p>
            <a:pPr marL="228600" indent="-158760">
              <a:lnSpc>
                <a:spcPct val="90000"/>
              </a:lnSpc>
              <a:spcBef>
                <a:spcPts val="1001"/>
              </a:spcBef>
              <a:buClr>
                <a:srgbClr val="000000"/>
              </a:buClr>
              <a:buFont typeface="Arial"/>
              <a:buChar char="•"/>
              <a:tabLst>
                <a:tab algn="l" pos="0"/>
              </a:tabLst>
            </a:pPr>
            <a:r>
              <a:rPr b="1" lang="en-IN" sz="1400" spc="-1" strike="noStrike">
                <a:solidFill>
                  <a:srgbClr val="000000"/>
                </a:solidFill>
                <a:latin typeface="Calibri"/>
                <a:ea typeface="Calibri"/>
              </a:rPr>
              <a:t>LSTM, Bi-LSTM, and CNN can be combined with word embeddings for hate speech detection.</a:t>
            </a:r>
            <a:endParaRPr b="0" lang="en-IN" sz="1400" spc="-1" strike="noStrike">
              <a:solidFill>
                <a:srgbClr val="000000"/>
              </a:solidFill>
              <a:latin typeface="Arial"/>
            </a:endParaRPr>
          </a:p>
          <a:p>
            <a:pPr marL="228600">
              <a:lnSpc>
                <a:spcPct val="90000"/>
              </a:lnSpc>
              <a:spcBef>
                <a:spcPts val="1001"/>
              </a:spcBef>
              <a:buNone/>
              <a:tabLst>
                <a:tab algn="l" pos="0"/>
              </a:tabLst>
            </a:pPr>
            <a:r>
              <a:rPr b="1" lang="en-IN" sz="1600" spc="-1" strike="noStrike">
                <a:solidFill>
                  <a:srgbClr val="000000"/>
                </a:solidFill>
                <a:latin typeface="Calibri"/>
                <a:ea typeface="Calibri"/>
              </a:rPr>
              <a:t>Transformer-Based Methods:</a:t>
            </a:r>
            <a:endParaRPr b="0" lang="en-IN" sz="1600" spc="-1" strike="noStrike">
              <a:solidFill>
                <a:srgbClr val="000000"/>
              </a:solidFill>
              <a:latin typeface="Arial"/>
            </a:endParaRPr>
          </a:p>
          <a:p>
            <a:pPr marL="228600" indent="-203040">
              <a:lnSpc>
                <a:spcPct val="90000"/>
              </a:lnSpc>
              <a:spcBef>
                <a:spcPts val="1001"/>
              </a:spcBef>
              <a:buClr>
                <a:srgbClr val="000000"/>
              </a:buClr>
              <a:buFont typeface="Arial"/>
              <a:buChar char="•"/>
              <a:tabLst>
                <a:tab algn="l" pos="0"/>
              </a:tabLst>
            </a:pPr>
            <a:r>
              <a:rPr b="1" lang="en-IN" sz="1400" spc="-1" strike="noStrike">
                <a:solidFill>
                  <a:srgbClr val="000000"/>
                </a:solidFill>
                <a:latin typeface="Calibri"/>
                <a:ea typeface="Calibri"/>
              </a:rPr>
              <a:t>Modern transformers like Small BERT, BERT, ELECTRA, and AlBERT are used in deep learning models.</a:t>
            </a:r>
            <a:endParaRPr b="0" lang="en-IN" sz="1400" spc="-1" strike="noStrike">
              <a:solidFill>
                <a:srgbClr val="000000"/>
              </a:solidFill>
              <a:latin typeface="Arial"/>
            </a:endParaRPr>
          </a:p>
          <a:p>
            <a:pPr marL="228600" indent="-203040">
              <a:lnSpc>
                <a:spcPct val="90000"/>
              </a:lnSpc>
              <a:buClr>
                <a:srgbClr val="000000"/>
              </a:buClr>
              <a:buFont typeface="Arial"/>
              <a:buChar char="•"/>
              <a:tabLst>
                <a:tab algn="l" pos="0"/>
              </a:tabLst>
            </a:pPr>
            <a:r>
              <a:rPr b="1" lang="en-IN" sz="1400" spc="-1" strike="noStrike">
                <a:solidFill>
                  <a:srgbClr val="000000"/>
                </a:solidFill>
                <a:latin typeface="Calibri"/>
                <a:ea typeface="Calibri"/>
              </a:rPr>
              <a:t>These models can be combined with LSTM, Bi-LSTM, or CNN for hate speech detection.</a:t>
            </a:r>
            <a:endParaRPr b="0" lang="en-IN" sz="1400" spc="-1" strike="noStrike">
              <a:solidFill>
                <a:srgbClr val="000000"/>
              </a:solidFill>
              <a:latin typeface="Arial"/>
            </a:endParaRPr>
          </a:p>
          <a:p>
            <a:pPr marL="228600">
              <a:lnSpc>
                <a:spcPct val="90000"/>
              </a:lnSpc>
              <a:spcBef>
                <a:spcPts val="1001"/>
              </a:spcBef>
              <a:buNone/>
              <a:tabLst>
                <a:tab algn="l" pos="0"/>
              </a:tabLst>
            </a:pPr>
            <a:endParaRPr b="0" lang="en-IN" sz="2500" spc="-1" strike="noStrike">
              <a:solidFill>
                <a:srgbClr val="000000"/>
              </a:solidFill>
              <a:latin typeface="Arial"/>
            </a:endParaRPr>
          </a:p>
        </p:txBody>
      </p:sp>
      <p:sp>
        <p:nvSpPr>
          <p:cNvPr id="162" name="PlaceHolder 3"/>
          <p:cNvSpPr>
            <a:spLocks noGrp="1"/>
          </p:cNvSpPr>
          <p:nvPr>
            <p:ph type="ftr" idx="18"/>
          </p:nvPr>
        </p:nvSpPr>
        <p:spPr>
          <a:xfrm>
            <a:off x="7765560" y="6199200"/>
            <a:ext cx="4114440" cy="364680"/>
          </a:xfrm>
          <a:prstGeom prst="rect">
            <a:avLst/>
          </a:prstGeom>
          <a:noFill/>
          <a:ln w="0">
            <a:noFill/>
          </a:ln>
        </p:spPr>
        <p:txBody>
          <a:bodyPr anchor="ctr">
            <a:noAutofit/>
          </a:bodyPr>
          <a:lstStyle>
            <a:lvl1pPr algn="ctr">
              <a:lnSpc>
                <a:spcPct val="100000"/>
              </a:lnSpc>
              <a:buNone/>
              <a:tabLst>
                <a:tab algn="l" pos="0"/>
              </a:tabLst>
              <a:defRPr b="0" lang="en-IN" sz="1200" spc="-1" strike="noStrike">
                <a:solidFill>
                  <a:srgbClr val="888888"/>
                </a:solidFill>
                <a:latin typeface="Calibri"/>
                <a:ea typeface="Calibri"/>
              </a:defRPr>
            </a:lvl1pPr>
          </a:lstStyle>
          <a:p>
            <a:pPr algn="ctr">
              <a:lnSpc>
                <a:spcPct val="100000"/>
              </a:lnSpc>
              <a:buNone/>
              <a:tabLst>
                <a:tab algn="l" pos="0"/>
              </a:tabLst>
            </a:pPr>
            <a:r>
              <a:rPr b="0" lang="en-IN" sz="1200" spc="-1" strike="noStrike">
                <a:solidFill>
                  <a:srgbClr val="888888"/>
                </a:solidFill>
                <a:latin typeface="Calibri"/>
                <a:ea typeface="Calibri"/>
              </a:rPr>
              <a:t>Department of Computer Science (CSE), GL Bajaj Institute of Technology and Management, Greater Noida</a:t>
            </a:r>
            <a:endParaRPr b="0" lang="en-IN" sz="1200" spc="-1" strike="noStrike">
              <a:latin typeface="Times New Roman"/>
            </a:endParaRPr>
          </a:p>
        </p:txBody>
      </p:sp>
      <p:pic>
        <p:nvPicPr>
          <p:cNvPr id="163" name="Google Shape;169;p22" descr=""/>
          <p:cNvPicPr/>
          <p:nvPr/>
        </p:nvPicPr>
        <p:blipFill>
          <a:blip r:embed="rId1"/>
          <a:srcRect l="0" t="7440" r="0" b="7529"/>
          <a:stretch/>
        </p:blipFill>
        <p:spPr>
          <a:xfrm>
            <a:off x="10937880" y="187920"/>
            <a:ext cx="1056960" cy="866520"/>
          </a:xfrm>
          <a:prstGeom prst="rect">
            <a:avLst/>
          </a:prstGeom>
          <a:ln w="0">
            <a:noFill/>
          </a:ln>
        </p:spPr>
      </p:pic>
      <p:sp>
        <p:nvSpPr>
          <p:cNvPr id="164" name="PlaceHolder 4"/>
          <p:cNvSpPr>
            <a:spLocks noGrp="1"/>
          </p:cNvSpPr>
          <p:nvPr>
            <p:ph/>
          </p:nvPr>
        </p:nvSpPr>
        <p:spPr>
          <a:xfrm>
            <a:off x="5637600" y="1690560"/>
            <a:ext cx="5181120" cy="4350960"/>
          </a:xfrm>
          <a:prstGeom prst="rect">
            <a:avLst/>
          </a:prstGeom>
          <a:noFill/>
          <a:ln w="0">
            <a:noFill/>
          </a:ln>
        </p:spPr>
        <p:txBody>
          <a:bodyPr anchor="t">
            <a:normAutofit/>
          </a:bodyPr>
          <a:p>
            <a:pPr>
              <a:lnSpc>
                <a:spcPct val="90000"/>
              </a:lnSpc>
              <a:buNone/>
              <a:tabLst>
                <a:tab algn="l" pos="0"/>
              </a:tabLst>
            </a:pPr>
            <a:endParaRPr b="0" lang="en-IN" sz="2800" spc="-1" strike="noStrike">
              <a:solidFill>
                <a:srgbClr val="000000"/>
              </a:solidFill>
              <a:latin typeface="Arial"/>
            </a:endParaRPr>
          </a:p>
          <a:p>
            <a:pPr>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2023-10-22T00:57:06Z</dcterms:modified>
  <cp:revision>1</cp:revision>
  <dc:subject/>
  <dc:title/>
</cp:coreProperties>
</file>