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Maven Pro Bold" charset="1" panose="00000800000000000000"/>
      <p:regular r:id="rId17"/>
    </p:embeddedFont>
    <p:embeddedFont>
      <p:font typeface="Maven Pro" charset="1" panose="000005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2386859" y="2679863"/>
            <a:ext cx="13270316" cy="4686947"/>
          </a:xfrm>
          <a:prstGeom prst="rect">
            <a:avLst/>
          </a:prstGeom>
        </p:spPr>
        <p:txBody>
          <a:bodyPr anchor="t" rtlCol="false" tIns="0" lIns="0" bIns="0" rIns="0">
            <a:spAutoFit/>
          </a:bodyPr>
          <a:lstStyle/>
          <a:p>
            <a:pPr algn="ctr">
              <a:lnSpc>
                <a:spcPts val="11769"/>
              </a:lnSpc>
            </a:pPr>
            <a:r>
              <a:rPr lang="en-US" b="true" sz="14712">
                <a:solidFill>
                  <a:srgbClr val="252930"/>
                </a:solidFill>
                <a:latin typeface="Maven Pro Bold"/>
                <a:ea typeface="Maven Pro Bold"/>
                <a:cs typeface="Maven Pro Bold"/>
                <a:sym typeface="Maven Pro Bold"/>
              </a:rPr>
              <a:t>SEASONAL TRENDS OF EV SALES IN GOA</a:t>
            </a:r>
          </a:p>
        </p:txBody>
      </p:sp>
      <p:sp>
        <p:nvSpPr>
          <p:cNvPr name="Freeform 3" id="3"/>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true" rot="0">
            <a:off x="14297025" y="6296025"/>
            <a:ext cx="4114800" cy="4114800"/>
          </a:xfrm>
          <a:custGeom>
            <a:avLst/>
            <a:gdLst/>
            <a:ahLst/>
            <a:cxnLst/>
            <a:rect r="r" b="b" t="t" l="l"/>
            <a:pathLst>
              <a:path h="4114800" w="4114800">
                <a:moveTo>
                  <a:pt x="0" y="4114800"/>
                </a:moveTo>
                <a:lnTo>
                  <a:pt x="4114800" y="4114800"/>
                </a:lnTo>
                <a:lnTo>
                  <a:pt x="411480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0" y="8039083"/>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7657548" y="293921"/>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3745017" y="8854334"/>
            <a:ext cx="10864763" cy="503099"/>
          </a:xfrm>
          <a:prstGeom prst="rect">
            <a:avLst/>
          </a:prstGeom>
        </p:spPr>
        <p:txBody>
          <a:bodyPr anchor="t" rtlCol="false" tIns="0" lIns="0" bIns="0" rIns="0">
            <a:spAutoFit/>
          </a:bodyPr>
          <a:lstStyle/>
          <a:p>
            <a:pPr algn="ctr">
              <a:lnSpc>
                <a:spcPts val="3736"/>
              </a:lnSpc>
            </a:pPr>
            <a:r>
              <a:rPr lang="en-US" sz="3736">
                <a:solidFill>
                  <a:srgbClr val="252930"/>
                </a:solidFill>
                <a:latin typeface="Maven Pro"/>
                <a:ea typeface="Maven Pro"/>
                <a:cs typeface="Maven Pro"/>
                <a:sym typeface="Maven Pro"/>
              </a:rPr>
              <a:t>Presented by Swapnajit Mohapatra </a:t>
            </a:r>
          </a:p>
        </p:txBody>
      </p:sp>
      <p:sp>
        <p:nvSpPr>
          <p:cNvPr name="Freeform 9" id="9"/>
          <p:cNvSpPr/>
          <p:nvPr/>
        </p:nvSpPr>
        <p:spPr>
          <a:xfrm flipH="false" flipV="true" rot="0">
            <a:off x="14542983" y="-104775"/>
            <a:ext cx="2716317" cy="1358159"/>
          </a:xfrm>
          <a:custGeom>
            <a:avLst/>
            <a:gdLst/>
            <a:ahLst/>
            <a:cxnLst/>
            <a:rect r="r" b="b" t="t" l="l"/>
            <a:pathLst>
              <a:path h="1358159" w="2716317">
                <a:moveTo>
                  <a:pt x="0" y="1358159"/>
                </a:moveTo>
                <a:lnTo>
                  <a:pt x="2716317" y="1358159"/>
                </a:lnTo>
                <a:lnTo>
                  <a:pt x="2716317" y="0"/>
                </a:lnTo>
                <a:lnTo>
                  <a:pt x="0" y="0"/>
                </a:lnTo>
                <a:lnTo>
                  <a:pt x="0" y="1358159"/>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516220" y="3136988"/>
            <a:ext cx="17214597" cy="4505097"/>
          </a:xfrm>
          <a:prstGeom prst="rect">
            <a:avLst/>
          </a:prstGeom>
        </p:spPr>
        <p:txBody>
          <a:bodyPr anchor="t" rtlCol="false" tIns="0" lIns="0" bIns="0" rIns="0">
            <a:spAutoFit/>
          </a:bodyPr>
          <a:lstStyle/>
          <a:p>
            <a:pPr algn="just" marL="784284" indent="-392142" lvl="1">
              <a:lnSpc>
                <a:spcPts val="5085"/>
              </a:lnSpc>
              <a:buFont typeface="Arial"/>
              <a:buChar char="•"/>
            </a:pPr>
            <a:r>
              <a:rPr lang="en-US" sz="3632">
                <a:solidFill>
                  <a:srgbClr val="252930"/>
                </a:solidFill>
                <a:latin typeface="Maven Pro"/>
                <a:ea typeface="Maven Pro"/>
                <a:cs typeface="Maven Pro"/>
                <a:sym typeface="Maven Pro"/>
              </a:rPr>
              <a:t>T</a:t>
            </a:r>
            <a:r>
              <a:rPr lang="en-US" sz="3632">
                <a:solidFill>
                  <a:srgbClr val="252930"/>
                </a:solidFill>
                <a:latin typeface="Maven Pro"/>
                <a:ea typeface="Maven Pro"/>
                <a:cs typeface="Maven Pro"/>
                <a:sym typeface="Maven Pro"/>
              </a:rPr>
              <a:t>ourist seasonality has the strongest impact ( November To January peaks).</a:t>
            </a:r>
          </a:p>
          <a:p>
            <a:pPr algn="just" marL="784284" indent="-392142" lvl="1">
              <a:lnSpc>
                <a:spcPts val="5085"/>
              </a:lnSpc>
              <a:buFont typeface="Arial"/>
              <a:buChar char="•"/>
            </a:pPr>
            <a:r>
              <a:rPr lang="en-US" sz="3632">
                <a:solidFill>
                  <a:srgbClr val="252930"/>
                </a:solidFill>
                <a:latin typeface="Maven Pro"/>
                <a:ea typeface="Maven Pro"/>
                <a:cs typeface="Maven Pro"/>
                <a:sym typeface="Maven Pro"/>
              </a:rPr>
              <a:t>Festival periods (December, January) encourage higher purchasing.</a:t>
            </a:r>
          </a:p>
          <a:p>
            <a:pPr algn="just" marL="784284" indent="-392142" lvl="1">
              <a:lnSpc>
                <a:spcPts val="5085"/>
              </a:lnSpc>
              <a:buFont typeface="Arial"/>
              <a:buChar char="•"/>
            </a:pPr>
            <a:r>
              <a:rPr lang="en-US" sz="3632">
                <a:solidFill>
                  <a:srgbClr val="252930"/>
                </a:solidFill>
                <a:latin typeface="Maven Pro"/>
                <a:ea typeface="Maven Pro"/>
                <a:cs typeface="Maven Pro"/>
                <a:sym typeface="Maven Pro"/>
              </a:rPr>
              <a:t>Off-season months (July) face dips due to lower tourist activity and spending.</a:t>
            </a:r>
          </a:p>
          <a:p>
            <a:pPr algn="just" marL="784284" indent="-392142" lvl="1">
              <a:lnSpc>
                <a:spcPts val="5085"/>
              </a:lnSpc>
              <a:buFont typeface="Arial"/>
              <a:buChar char="•"/>
            </a:pPr>
            <a:r>
              <a:rPr lang="en-US" sz="3632">
                <a:solidFill>
                  <a:srgbClr val="252930"/>
                </a:solidFill>
                <a:latin typeface="Maven Pro"/>
                <a:ea typeface="Maven Pro"/>
                <a:cs typeface="Maven Pro"/>
                <a:sym typeface="Maven Pro"/>
              </a:rPr>
              <a:t>Subsidy/incentive timing impacts monthly demand fluctuations.</a:t>
            </a:r>
          </a:p>
          <a:p>
            <a:pPr algn="just" marL="784284" indent="-392142" lvl="1">
              <a:lnSpc>
                <a:spcPts val="5085"/>
              </a:lnSpc>
              <a:buFont typeface="Arial"/>
              <a:buChar char="•"/>
            </a:pPr>
            <a:r>
              <a:rPr lang="en-US" sz="3632">
                <a:solidFill>
                  <a:srgbClr val="252930"/>
                </a:solidFill>
                <a:latin typeface="Maven Pro"/>
                <a:ea typeface="Maven Pro"/>
                <a:cs typeface="Maven Pro"/>
                <a:sym typeface="Maven Pro"/>
              </a:rPr>
              <a:t>Vehicle type assumption: peaks driven by personal 2W and shared 3W electric vehicles aligned with tourism and local transport needs.</a:t>
            </a:r>
          </a:p>
          <a:p>
            <a:pPr algn="just">
              <a:lnSpc>
                <a:spcPts val="5085"/>
              </a:lnSpc>
            </a:pPr>
          </a:p>
        </p:txBody>
      </p:sp>
      <p:sp>
        <p:nvSpPr>
          <p:cNvPr name="TextBox 3" id="3"/>
          <p:cNvSpPr txBox="true"/>
          <p:nvPr/>
        </p:nvSpPr>
        <p:spPr>
          <a:xfrm rot="0">
            <a:off x="5075718" y="1718329"/>
            <a:ext cx="7640663" cy="920751"/>
          </a:xfrm>
          <a:prstGeom prst="rect">
            <a:avLst/>
          </a:prstGeom>
        </p:spPr>
        <p:txBody>
          <a:bodyPr anchor="t" rtlCol="false" tIns="0" lIns="0" bIns="0" rIns="0">
            <a:spAutoFit/>
          </a:bodyPr>
          <a:lstStyle/>
          <a:p>
            <a:pPr algn="ctr">
              <a:lnSpc>
                <a:spcPts val="6400"/>
              </a:lnSpc>
            </a:pPr>
            <a:r>
              <a:rPr lang="en-US" b="true" sz="8000">
                <a:solidFill>
                  <a:srgbClr val="252930"/>
                </a:solidFill>
                <a:latin typeface="Maven Pro Bold"/>
                <a:ea typeface="Maven Pro Bold"/>
                <a:cs typeface="Maven Pro Bold"/>
                <a:sym typeface="Maven Pro Bold"/>
              </a:rPr>
              <a:t>SUMMARY</a:t>
            </a:r>
          </a:p>
        </p:txBody>
      </p:sp>
      <p:sp>
        <p:nvSpPr>
          <p:cNvPr name="Freeform 4" id="4"/>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673418" y="-10287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5400000">
            <a:off x="1799290" y="900019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716830" y="4118099"/>
            <a:ext cx="16854340" cy="2344773"/>
          </a:xfrm>
          <a:prstGeom prst="rect">
            <a:avLst/>
          </a:prstGeom>
        </p:spPr>
        <p:txBody>
          <a:bodyPr anchor="t" rtlCol="false" tIns="0" lIns="0" bIns="0" rIns="0">
            <a:spAutoFit/>
          </a:bodyPr>
          <a:lstStyle/>
          <a:p>
            <a:pPr algn="ctr">
              <a:lnSpc>
                <a:spcPts val="16400"/>
              </a:lnSpc>
            </a:pPr>
            <a:r>
              <a:rPr lang="en-US" b="true" sz="20500">
                <a:solidFill>
                  <a:srgbClr val="252D37"/>
                </a:solidFill>
                <a:latin typeface="Maven Pro Bold"/>
                <a:ea typeface="Maven Pro Bold"/>
                <a:cs typeface="Maven Pro Bold"/>
                <a:sym typeface="Maven Pro Bold"/>
              </a:rPr>
              <a:t>Thank You</a:t>
            </a:r>
          </a:p>
        </p:txBody>
      </p:sp>
      <p:sp>
        <p:nvSpPr>
          <p:cNvPr name="Freeform 3" id="3"/>
          <p:cNvSpPr/>
          <p:nvPr/>
        </p:nvSpPr>
        <p:spPr>
          <a:xfrm flipH="false" flipV="false" rot="0">
            <a:off x="0" y="6974593"/>
            <a:ext cx="809919" cy="3227938"/>
          </a:xfrm>
          <a:custGeom>
            <a:avLst/>
            <a:gdLst/>
            <a:ahLst/>
            <a:cxnLst/>
            <a:rect r="r" b="b" t="t" l="l"/>
            <a:pathLst>
              <a:path h="3227938" w="809919">
                <a:moveTo>
                  <a:pt x="0" y="0"/>
                </a:moveTo>
                <a:lnTo>
                  <a:pt x="809919" y="0"/>
                </a:lnTo>
                <a:lnTo>
                  <a:pt x="809919" y="3227938"/>
                </a:lnTo>
                <a:lnTo>
                  <a:pt x="0" y="32279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13969" y="8304597"/>
            <a:ext cx="4261740" cy="2130870"/>
          </a:xfrm>
          <a:custGeom>
            <a:avLst/>
            <a:gdLst/>
            <a:ahLst/>
            <a:cxnLst/>
            <a:rect r="r" b="b" t="t" l="l"/>
            <a:pathLst>
              <a:path h="2130870" w="4261740">
                <a:moveTo>
                  <a:pt x="0" y="0"/>
                </a:moveTo>
                <a:lnTo>
                  <a:pt x="4261740" y="0"/>
                </a:lnTo>
                <a:lnTo>
                  <a:pt x="4261740" y="2130870"/>
                </a:lnTo>
                <a:lnTo>
                  <a:pt x="0" y="21308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800000">
            <a:off x="17582856" y="118636"/>
            <a:ext cx="809919" cy="3227938"/>
          </a:xfrm>
          <a:custGeom>
            <a:avLst/>
            <a:gdLst/>
            <a:ahLst/>
            <a:cxnLst/>
            <a:rect r="r" b="b" t="t" l="l"/>
            <a:pathLst>
              <a:path h="3227938" w="809919">
                <a:moveTo>
                  <a:pt x="0" y="0"/>
                </a:moveTo>
                <a:lnTo>
                  <a:pt x="809919" y="0"/>
                </a:lnTo>
                <a:lnTo>
                  <a:pt x="809919" y="3227938"/>
                </a:lnTo>
                <a:lnTo>
                  <a:pt x="0" y="32279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800000">
            <a:off x="12517066" y="-114300"/>
            <a:ext cx="4261740" cy="2130870"/>
          </a:xfrm>
          <a:custGeom>
            <a:avLst/>
            <a:gdLst/>
            <a:ahLst/>
            <a:cxnLst/>
            <a:rect r="r" b="b" t="t" l="l"/>
            <a:pathLst>
              <a:path h="2130870" w="4261740">
                <a:moveTo>
                  <a:pt x="0" y="0"/>
                </a:moveTo>
                <a:lnTo>
                  <a:pt x="4261740" y="0"/>
                </a:lnTo>
                <a:lnTo>
                  <a:pt x="4261740" y="2130870"/>
                </a:lnTo>
                <a:lnTo>
                  <a:pt x="0" y="21308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2495361" y="3933825"/>
            <a:ext cx="13297277" cy="4190365"/>
          </a:xfrm>
          <a:prstGeom prst="rect">
            <a:avLst/>
          </a:prstGeom>
        </p:spPr>
        <p:txBody>
          <a:bodyPr anchor="t" rtlCol="false" tIns="0" lIns="0" bIns="0" rIns="0">
            <a:spAutoFit/>
          </a:bodyPr>
          <a:lstStyle/>
          <a:p>
            <a:pPr algn="just">
              <a:lnSpc>
                <a:spcPts val="4759"/>
              </a:lnSpc>
            </a:pPr>
            <a:r>
              <a:rPr lang="en-US" sz="3399">
                <a:solidFill>
                  <a:srgbClr val="252930"/>
                </a:solidFill>
                <a:latin typeface="Maven Pro"/>
                <a:ea typeface="Maven Pro"/>
                <a:cs typeface="Maven Pro"/>
                <a:sym typeface="Maven Pro"/>
              </a:rPr>
              <a:t>Today, we’ll explore the dynamic monthly patterns in electric vehicle sales in Goa. Understanding these seasonal shifts is crucial for optimizing sales, inventory, and marketing strategies in this unique market shaped by tourism, festivals, and local demand. By the end of this presentation, you’ll gain clear insights into when and why EV sales peak or dip throughout the year, helping us align business efforts with market rhythms for greater success.</a:t>
            </a:r>
          </a:p>
        </p:txBody>
      </p:sp>
      <p:sp>
        <p:nvSpPr>
          <p:cNvPr name="TextBox 3" id="3"/>
          <p:cNvSpPr txBox="true"/>
          <p:nvPr/>
        </p:nvSpPr>
        <p:spPr>
          <a:xfrm rot="0">
            <a:off x="2999625" y="2095429"/>
            <a:ext cx="12288749" cy="1047750"/>
          </a:xfrm>
          <a:prstGeom prst="rect">
            <a:avLst/>
          </a:prstGeom>
        </p:spPr>
        <p:txBody>
          <a:bodyPr anchor="t" rtlCol="false" tIns="0" lIns="0" bIns="0" rIns="0">
            <a:spAutoFit/>
          </a:bodyPr>
          <a:lstStyle/>
          <a:p>
            <a:pPr algn="ctr">
              <a:lnSpc>
                <a:spcPts val="7200"/>
              </a:lnSpc>
            </a:pPr>
            <a:r>
              <a:rPr lang="en-US" b="true" sz="9000">
                <a:solidFill>
                  <a:srgbClr val="252930"/>
                </a:solidFill>
                <a:latin typeface="Maven Pro Bold"/>
                <a:ea typeface="Maven Pro Bold"/>
                <a:cs typeface="Maven Pro Bold"/>
                <a:sym typeface="Maven Pro Bold"/>
              </a:rPr>
              <a:t>INTRODUCTION</a:t>
            </a:r>
          </a:p>
        </p:txBody>
      </p:sp>
      <p:sp>
        <p:nvSpPr>
          <p:cNvPr name="Freeform 4" id="4"/>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false" flipV="false" rot="0">
            <a:off x="15621784" y="-782006"/>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22939" y="6961467"/>
            <a:ext cx="4114800" cy="4114800"/>
          </a:xfrm>
          <a:custGeom>
            <a:avLst/>
            <a:gdLst/>
            <a:ahLst/>
            <a:cxnLst/>
            <a:rect r="r" b="b" t="t" l="l"/>
            <a:pathLst>
              <a:path h="4114800" w="4114800">
                <a:moveTo>
                  <a:pt x="4114800" y="4114800"/>
                </a:moveTo>
                <a:lnTo>
                  <a:pt x="0" y="4114800"/>
                </a:lnTo>
                <a:lnTo>
                  <a:pt x="0" y="0"/>
                </a:lnTo>
                <a:lnTo>
                  <a:pt x="4114800" y="0"/>
                </a:lnTo>
                <a:lnTo>
                  <a:pt x="411480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740486" y="1592296"/>
            <a:ext cx="12807028" cy="8154882"/>
          </a:xfrm>
          <a:custGeom>
            <a:avLst/>
            <a:gdLst/>
            <a:ahLst/>
            <a:cxnLst/>
            <a:rect r="r" b="b" t="t" l="l"/>
            <a:pathLst>
              <a:path h="8154882" w="12807028">
                <a:moveTo>
                  <a:pt x="0" y="0"/>
                </a:moveTo>
                <a:lnTo>
                  <a:pt x="12807028" y="0"/>
                </a:lnTo>
                <a:lnTo>
                  <a:pt x="12807028" y="8154882"/>
                </a:lnTo>
                <a:lnTo>
                  <a:pt x="0" y="8154882"/>
                </a:lnTo>
                <a:lnTo>
                  <a:pt x="0" y="0"/>
                </a:lnTo>
                <a:close/>
              </a:path>
            </a:pathLst>
          </a:custGeom>
          <a:blipFill>
            <a:blip r:embed="rId4"/>
            <a:stretch>
              <a:fillRect l="0" t="-484" r="0" b="-484"/>
            </a:stretch>
          </a:blipFill>
        </p:spPr>
      </p:sp>
      <p:sp>
        <p:nvSpPr>
          <p:cNvPr name="TextBox 5" id="5"/>
          <p:cNvSpPr txBox="true"/>
          <p:nvPr/>
        </p:nvSpPr>
        <p:spPr>
          <a:xfrm rot="0">
            <a:off x="634461" y="506347"/>
            <a:ext cx="16325554" cy="1085949"/>
          </a:xfrm>
          <a:prstGeom prst="rect">
            <a:avLst/>
          </a:prstGeom>
        </p:spPr>
        <p:txBody>
          <a:bodyPr anchor="t" rtlCol="false" tIns="0" lIns="0" bIns="0" rIns="0">
            <a:spAutoFit/>
          </a:bodyPr>
          <a:lstStyle/>
          <a:p>
            <a:pPr algn="ctr">
              <a:lnSpc>
                <a:spcPts val="7501"/>
              </a:lnSpc>
            </a:pPr>
            <a:r>
              <a:rPr lang="en-US" b="true" sz="9376">
                <a:solidFill>
                  <a:srgbClr val="252930"/>
                </a:solidFill>
                <a:latin typeface="Maven Pro Bold"/>
                <a:ea typeface="Maven Pro Bold"/>
                <a:cs typeface="Maven Pro Bold"/>
                <a:sym typeface="Maven Pro Bold"/>
              </a:rPr>
              <a:t>MONTHLY EV SALES IN GOA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1028700" y="1654105"/>
            <a:ext cx="15382875" cy="1185307"/>
          </a:xfrm>
          <a:prstGeom prst="rect">
            <a:avLst/>
          </a:prstGeom>
        </p:spPr>
        <p:txBody>
          <a:bodyPr anchor="t" rtlCol="false" tIns="0" lIns="0" bIns="0" rIns="0">
            <a:spAutoFit/>
          </a:bodyPr>
          <a:lstStyle/>
          <a:p>
            <a:pPr algn="ctr">
              <a:lnSpc>
                <a:spcPts val="4416"/>
              </a:lnSpc>
            </a:pPr>
            <a:r>
              <a:rPr lang="en-US" b="true" sz="5520">
                <a:solidFill>
                  <a:srgbClr val="252930"/>
                </a:solidFill>
                <a:latin typeface="Maven Pro Bold"/>
                <a:ea typeface="Maven Pro Bold"/>
                <a:cs typeface="Maven Pro Bold"/>
                <a:sym typeface="Maven Pro Bold"/>
              </a:rPr>
              <a:t>JULY - </a:t>
            </a:r>
            <a:r>
              <a:rPr lang="en-US" b="true" sz="5520">
                <a:solidFill>
                  <a:srgbClr val="BF0707"/>
                </a:solidFill>
                <a:latin typeface="Maven Pro Bold"/>
                <a:ea typeface="Maven Pro Bold"/>
                <a:cs typeface="Maven Pro Bold"/>
                <a:sym typeface="Maven Pro Bold"/>
              </a:rPr>
              <a:t>LOWEST SALES </a:t>
            </a:r>
            <a:r>
              <a:rPr lang="en-US" b="true" sz="5520">
                <a:solidFill>
                  <a:srgbClr val="252930"/>
                </a:solidFill>
                <a:latin typeface="Maven Pro Bold"/>
                <a:ea typeface="Maven Pro Bold"/>
                <a:cs typeface="Maven Pro Bold"/>
                <a:sym typeface="Maven Pro Bold"/>
              </a:rPr>
              <a:t>(800 UNITS)</a:t>
            </a:r>
          </a:p>
          <a:p>
            <a:pPr algn="ctr">
              <a:lnSpc>
                <a:spcPts val="4416"/>
              </a:lnSpc>
            </a:pPr>
          </a:p>
        </p:txBody>
      </p:sp>
      <p:sp>
        <p:nvSpPr>
          <p:cNvPr name="TextBox 3" id="3"/>
          <p:cNvSpPr txBox="true"/>
          <p:nvPr/>
        </p:nvSpPr>
        <p:spPr>
          <a:xfrm rot="0">
            <a:off x="1028700" y="3454857"/>
            <a:ext cx="16230600" cy="4853258"/>
          </a:xfrm>
          <a:prstGeom prst="rect">
            <a:avLst/>
          </a:prstGeom>
        </p:spPr>
        <p:txBody>
          <a:bodyPr anchor="t" rtlCol="false" tIns="0" lIns="0" bIns="0" rIns="0">
            <a:spAutoFit/>
          </a:bodyPr>
          <a:lstStyle/>
          <a:p>
            <a:pPr algn="just" marL="847805" indent="-423903" lvl="1">
              <a:lnSpc>
                <a:spcPts val="5497"/>
              </a:lnSpc>
              <a:buFont typeface="Arial"/>
              <a:buChar char="•"/>
            </a:pPr>
            <a:r>
              <a:rPr lang="en-US" sz="3926">
                <a:solidFill>
                  <a:srgbClr val="BF0707"/>
                </a:solidFill>
                <a:latin typeface="Maven Pro"/>
                <a:ea typeface="Maven Pro"/>
                <a:cs typeface="Maven Pro"/>
                <a:sym typeface="Maven Pro"/>
              </a:rPr>
              <a:t>Reason f</a:t>
            </a:r>
            <a:r>
              <a:rPr lang="en-US" sz="3926">
                <a:solidFill>
                  <a:srgbClr val="BF0707"/>
                </a:solidFill>
                <a:latin typeface="Maven Pro"/>
                <a:ea typeface="Maven Pro"/>
                <a:cs typeface="Maven Pro"/>
                <a:sym typeface="Maven Pro"/>
              </a:rPr>
              <a:t>or Dip</a:t>
            </a:r>
            <a:r>
              <a:rPr lang="en-US" sz="3926">
                <a:solidFill>
                  <a:srgbClr val="252930"/>
                </a:solidFill>
                <a:latin typeface="Maven Pro"/>
                <a:ea typeface="Maven Pro"/>
                <a:cs typeface="Maven Pro"/>
                <a:sym typeface="Maven Pro"/>
              </a:rPr>
              <a:t>: Post-holiday season; tourist off-season after peak  festivities.</a:t>
            </a:r>
          </a:p>
          <a:p>
            <a:pPr algn="just">
              <a:lnSpc>
                <a:spcPts val="5497"/>
              </a:lnSpc>
            </a:pPr>
          </a:p>
          <a:p>
            <a:pPr algn="just" marL="847805" indent="-423903" lvl="1">
              <a:lnSpc>
                <a:spcPts val="5497"/>
              </a:lnSpc>
              <a:buFont typeface="Arial"/>
              <a:buChar char="•"/>
            </a:pPr>
            <a:r>
              <a:rPr lang="en-US" sz="3926">
                <a:solidFill>
                  <a:srgbClr val="252930"/>
                </a:solidFill>
                <a:latin typeface="Maven Pro"/>
                <a:ea typeface="Maven Pro"/>
                <a:cs typeface="Maven Pro"/>
                <a:sym typeface="Maven Pro"/>
              </a:rPr>
              <a:t>Reduced consumer spending and vehicle purchases after year-end.</a:t>
            </a:r>
          </a:p>
          <a:p>
            <a:pPr algn="just">
              <a:lnSpc>
                <a:spcPts val="5497"/>
              </a:lnSpc>
            </a:pPr>
          </a:p>
          <a:p>
            <a:pPr algn="just" marL="847805" indent="-423903" lvl="1">
              <a:lnSpc>
                <a:spcPts val="5497"/>
              </a:lnSpc>
              <a:buFont typeface="Arial"/>
              <a:buChar char="•"/>
            </a:pPr>
            <a:r>
              <a:rPr lang="en-US" sz="3926">
                <a:solidFill>
                  <a:srgbClr val="252930"/>
                </a:solidFill>
                <a:latin typeface="Maven Pro"/>
                <a:ea typeface="Maven Pro"/>
                <a:cs typeface="Maven Pro"/>
                <a:sym typeface="Maven Pro"/>
              </a:rPr>
              <a:t>End of government incentives impacting early year registrations.</a:t>
            </a:r>
          </a:p>
          <a:p>
            <a:pPr algn="just">
              <a:lnSpc>
                <a:spcPts val="5497"/>
              </a:lnSpc>
            </a:pPr>
          </a:p>
        </p:txBody>
      </p:sp>
      <p:sp>
        <p:nvSpPr>
          <p:cNvPr name="Freeform 4" id="4"/>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5548653" y="-574218"/>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258110" y="1920748"/>
            <a:ext cx="17806908" cy="913171"/>
          </a:xfrm>
          <a:prstGeom prst="rect">
            <a:avLst/>
          </a:prstGeom>
        </p:spPr>
        <p:txBody>
          <a:bodyPr anchor="t" rtlCol="false" tIns="0" lIns="0" bIns="0" rIns="0">
            <a:spAutoFit/>
          </a:bodyPr>
          <a:lstStyle/>
          <a:p>
            <a:pPr algn="ctr">
              <a:lnSpc>
                <a:spcPts val="3000"/>
              </a:lnSpc>
            </a:pPr>
            <a:r>
              <a:rPr lang="en-US" b="true" sz="3750">
                <a:solidFill>
                  <a:srgbClr val="252930"/>
                </a:solidFill>
                <a:latin typeface="Maven Pro Bold"/>
                <a:ea typeface="Maven Pro Bold"/>
                <a:cs typeface="Maven Pro Bold"/>
                <a:sym typeface="Maven Pro Bold"/>
              </a:rPr>
              <a:t>NOVEMBER AND DECEMBER - </a:t>
            </a:r>
            <a:r>
              <a:rPr lang="en-US" b="true" sz="3750">
                <a:solidFill>
                  <a:srgbClr val="07530C"/>
                </a:solidFill>
                <a:latin typeface="Maven Pro Bold"/>
                <a:ea typeface="Maven Pro Bold"/>
                <a:cs typeface="Maven Pro Bold"/>
                <a:sym typeface="Maven Pro Bold"/>
              </a:rPr>
              <a:t>HIGH SALES </a:t>
            </a:r>
            <a:r>
              <a:rPr lang="en-US" b="true" sz="3750">
                <a:solidFill>
                  <a:srgbClr val="07530C"/>
                </a:solidFill>
                <a:latin typeface="Maven Pro Bold"/>
                <a:ea typeface="Maven Pro Bold"/>
                <a:cs typeface="Maven Pro Bold"/>
                <a:sym typeface="Maven Pro Bold"/>
              </a:rPr>
              <a:t>PEAK</a:t>
            </a:r>
            <a:r>
              <a:rPr lang="en-US" b="true" sz="3750">
                <a:solidFill>
                  <a:srgbClr val="252930"/>
                </a:solidFill>
                <a:latin typeface="Maven Pro Bold"/>
                <a:ea typeface="Maven Pro Bold"/>
                <a:cs typeface="Maven Pro Bold"/>
                <a:sym typeface="Maven Pro Bold"/>
              </a:rPr>
              <a:t> (2,300 AND 2,250 UNITS)</a:t>
            </a:r>
          </a:p>
          <a:p>
            <a:pPr algn="ctr">
              <a:lnSpc>
                <a:spcPts val="3560"/>
              </a:lnSpc>
            </a:pPr>
          </a:p>
        </p:txBody>
      </p:sp>
      <p:sp>
        <p:nvSpPr>
          <p:cNvPr name="TextBox 3" id="3"/>
          <p:cNvSpPr txBox="true"/>
          <p:nvPr/>
        </p:nvSpPr>
        <p:spPr>
          <a:xfrm rot="0">
            <a:off x="1028700" y="3312674"/>
            <a:ext cx="16134648" cy="5547831"/>
          </a:xfrm>
          <a:prstGeom prst="rect">
            <a:avLst/>
          </a:prstGeom>
        </p:spPr>
        <p:txBody>
          <a:bodyPr anchor="t" rtlCol="false" tIns="0" lIns="0" bIns="0" rIns="0">
            <a:spAutoFit/>
          </a:bodyPr>
          <a:lstStyle/>
          <a:p>
            <a:pPr algn="just" marL="854198" indent="-427099" lvl="1">
              <a:lnSpc>
                <a:spcPts val="5539"/>
              </a:lnSpc>
              <a:buFont typeface="Arial"/>
              <a:buChar char="•"/>
            </a:pPr>
            <a:r>
              <a:rPr lang="en-US" sz="3956">
                <a:solidFill>
                  <a:srgbClr val="07530C"/>
                </a:solidFill>
                <a:latin typeface="Maven Pro"/>
                <a:ea typeface="Maven Pro"/>
                <a:cs typeface="Maven Pro"/>
                <a:sym typeface="Maven Pro"/>
              </a:rPr>
              <a:t>Reason f</a:t>
            </a:r>
            <a:r>
              <a:rPr lang="en-US" sz="3956">
                <a:solidFill>
                  <a:srgbClr val="07530C"/>
                </a:solidFill>
                <a:latin typeface="Maven Pro"/>
                <a:ea typeface="Maven Pro"/>
                <a:cs typeface="Maven Pro"/>
                <a:sym typeface="Maven Pro"/>
              </a:rPr>
              <a:t>or Peak</a:t>
            </a:r>
            <a:r>
              <a:rPr lang="en-US" sz="3956">
                <a:solidFill>
                  <a:srgbClr val="252930"/>
                </a:solidFill>
                <a:latin typeface="Maven Pro"/>
                <a:ea typeface="Maven Pro"/>
                <a:cs typeface="Maven Pro"/>
                <a:sym typeface="Maven Pro"/>
              </a:rPr>
              <a:t>: Start of winter tourist season; increased visitor influx.</a:t>
            </a:r>
          </a:p>
          <a:p>
            <a:pPr algn="just" marL="854198" indent="-427099" lvl="1">
              <a:lnSpc>
                <a:spcPts val="5539"/>
              </a:lnSpc>
              <a:buFont typeface="Arial"/>
              <a:buChar char="•"/>
            </a:pPr>
            <a:r>
              <a:rPr lang="en-US" sz="3956">
                <a:solidFill>
                  <a:srgbClr val="252930"/>
                </a:solidFill>
                <a:latin typeface="Maven Pro"/>
                <a:ea typeface="Maven Pro"/>
                <a:cs typeface="Maven Pro"/>
                <a:sym typeface="Maven Pro"/>
              </a:rPr>
              <a:t>Increased demand for personal electric two-wheelers due to local commuting needs.</a:t>
            </a:r>
          </a:p>
          <a:p>
            <a:pPr algn="just" marL="854198" indent="-427099" lvl="1">
              <a:lnSpc>
                <a:spcPts val="5539"/>
              </a:lnSpc>
              <a:buFont typeface="Arial"/>
              <a:buChar char="•"/>
            </a:pPr>
            <a:r>
              <a:rPr lang="en-US" sz="3956">
                <a:solidFill>
                  <a:srgbClr val="252930"/>
                </a:solidFill>
                <a:latin typeface="Maven Pro"/>
                <a:ea typeface="Maven Pro"/>
                <a:cs typeface="Maven Pro"/>
                <a:sym typeface="Maven Pro"/>
              </a:rPr>
              <a:t>Likely fleet purchases for shared 3W e-rickshaws and tour operators.</a:t>
            </a:r>
          </a:p>
          <a:p>
            <a:pPr algn="just" marL="854198" indent="-427099" lvl="1">
              <a:lnSpc>
                <a:spcPts val="5539"/>
              </a:lnSpc>
              <a:buFont typeface="Arial"/>
              <a:buChar char="•"/>
            </a:pPr>
            <a:r>
              <a:rPr lang="en-US" sz="3956">
                <a:solidFill>
                  <a:srgbClr val="252930"/>
                </a:solidFill>
                <a:latin typeface="Maven Pro"/>
                <a:ea typeface="Maven Pro"/>
                <a:cs typeface="Maven Pro"/>
                <a:sym typeface="Maven Pro"/>
              </a:rPr>
              <a:t>Possible subsidy or price incentive timing boosting mid-year sales.</a:t>
            </a:r>
          </a:p>
          <a:p>
            <a:pPr algn="just">
              <a:lnSpc>
                <a:spcPts val="5539"/>
              </a:lnSpc>
            </a:pPr>
          </a:p>
        </p:txBody>
      </p:sp>
      <p:sp>
        <p:nvSpPr>
          <p:cNvPr name="Freeform 4" id="4"/>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6230600" y="-441483"/>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516220" y="1737495"/>
            <a:ext cx="17132214" cy="1077626"/>
          </a:xfrm>
          <a:prstGeom prst="rect">
            <a:avLst/>
          </a:prstGeom>
        </p:spPr>
        <p:txBody>
          <a:bodyPr anchor="t" rtlCol="false" tIns="0" lIns="0" bIns="0" rIns="0">
            <a:spAutoFit/>
          </a:bodyPr>
          <a:lstStyle/>
          <a:p>
            <a:pPr algn="ctr">
              <a:lnSpc>
                <a:spcPts val="3356"/>
              </a:lnSpc>
            </a:pPr>
            <a:r>
              <a:rPr lang="en-US" b="true" sz="4196">
                <a:solidFill>
                  <a:srgbClr val="252930"/>
                </a:solidFill>
                <a:latin typeface="Maven Pro Bold"/>
                <a:ea typeface="Maven Pro Bold"/>
                <a:cs typeface="Maven Pro Bold"/>
                <a:sym typeface="Maven Pro Bold"/>
              </a:rPr>
              <a:t>AUGUST T</a:t>
            </a:r>
            <a:r>
              <a:rPr lang="en-US" b="true" sz="4196">
                <a:solidFill>
                  <a:srgbClr val="252930"/>
                </a:solidFill>
                <a:latin typeface="Maven Pro Bold"/>
                <a:ea typeface="Maven Pro Bold"/>
                <a:cs typeface="Maven Pro Bold"/>
                <a:sym typeface="Maven Pro Bold"/>
              </a:rPr>
              <a:t>O OCTOBER - </a:t>
            </a:r>
            <a:r>
              <a:rPr lang="en-US" b="true" sz="4196">
                <a:solidFill>
                  <a:srgbClr val="0C3377"/>
                </a:solidFill>
                <a:latin typeface="Maven Pro Bold"/>
                <a:ea typeface="Maven Pro Bold"/>
                <a:cs typeface="Maven Pro Bold"/>
                <a:sym typeface="Maven Pro Bold"/>
              </a:rPr>
              <a:t>STEADY SALES</a:t>
            </a:r>
            <a:r>
              <a:rPr lang="en-US" b="true" sz="4196">
                <a:solidFill>
                  <a:srgbClr val="252930"/>
                </a:solidFill>
                <a:latin typeface="Maven Pro Bold"/>
                <a:ea typeface="Maven Pro Bold"/>
                <a:cs typeface="Maven Pro Bold"/>
                <a:sym typeface="Maven Pro Bold"/>
              </a:rPr>
              <a:t> (1,800 TO 2,000 UNITS)</a:t>
            </a:r>
          </a:p>
          <a:p>
            <a:pPr algn="ctr">
              <a:lnSpc>
                <a:spcPts val="4484"/>
              </a:lnSpc>
            </a:pPr>
          </a:p>
        </p:txBody>
      </p:sp>
      <p:sp>
        <p:nvSpPr>
          <p:cNvPr name="TextBox 3" id="3"/>
          <p:cNvSpPr txBox="true"/>
          <p:nvPr/>
        </p:nvSpPr>
        <p:spPr>
          <a:xfrm rot="0">
            <a:off x="1159282" y="2990850"/>
            <a:ext cx="15969435" cy="4784331"/>
          </a:xfrm>
          <a:prstGeom prst="rect">
            <a:avLst/>
          </a:prstGeom>
        </p:spPr>
        <p:txBody>
          <a:bodyPr anchor="t" rtlCol="false" tIns="0" lIns="0" bIns="0" rIns="0">
            <a:spAutoFit/>
          </a:bodyPr>
          <a:lstStyle/>
          <a:p>
            <a:pPr algn="just" marL="984509" indent="-492254" lvl="1">
              <a:lnSpc>
                <a:spcPts val="6384"/>
              </a:lnSpc>
              <a:buFont typeface="Arial"/>
              <a:buChar char="•"/>
            </a:pPr>
            <a:r>
              <a:rPr lang="en-US" sz="4560">
                <a:solidFill>
                  <a:srgbClr val="252930"/>
                </a:solidFill>
                <a:latin typeface="Maven Pro"/>
                <a:ea typeface="Maven Pro"/>
                <a:cs typeface="Maven Pro"/>
                <a:sym typeface="Maven Pro"/>
              </a:rPr>
              <a:t>Post monsoon demand stabilization.</a:t>
            </a:r>
          </a:p>
          <a:p>
            <a:pPr algn="just" marL="984509" indent="-492254" lvl="1">
              <a:lnSpc>
                <a:spcPts val="6384"/>
              </a:lnSpc>
              <a:buFont typeface="Arial"/>
              <a:buChar char="•"/>
            </a:pPr>
            <a:r>
              <a:rPr lang="en-US" sz="4560">
                <a:solidFill>
                  <a:srgbClr val="252930"/>
                </a:solidFill>
                <a:latin typeface="Maven Pro"/>
                <a:ea typeface="Maven Pro"/>
                <a:cs typeface="Maven Pro"/>
                <a:sym typeface="Maven Pro"/>
              </a:rPr>
              <a:t>Build-up to festive season in October and November attracting buyers.</a:t>
            </a:r>
          </a:p>
          <a:p>
            <a:pPr algn="just" marL="984509" indent="-492254" lvl="1">
              <a:lnSpc>
                <a:spcPts val="6384"/>
              </a:lnSpc>
              <a:buFont typeface="Arial"/>
              <a:buChar char="•"/>
            </a:pPr>
            <a:r>
              <a:rPr lang="en-US" sz="4560">
                <a:solidFill>
                  <a:srgbClr val="252930"/>
                </a:solidFill>
                <a:latin typeface="Maven Pro"/>
                <a:ea typeface="Maven Pro"/>
                <a:cs typeface="Maven Pro"/>
                <a:sym typeface="Maven Pro"/>
              </a:rPr>
              <a:t>Early festive season offers and marketing campaigns drive sales.</a:t>
            </a:r>
          </a:p>
          <a:p>
            <a:pPr algn="just">
              <a:lnSpc>
                <a:spcPts val="6384"/>
              </a:lnSpc>
            </a:pPr>
          </a:p>
        </p:txBody>
      </p:sp>
      <p:sp>
        <p:nvSpPr>
          <p:cNvPr name="Freeform 4" id="4"/>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5591035" y="-1299679"/>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0" y="1745347"/>
            <a:ext cx="18288000" cy="1397456"/>
          </a:xfrm>
          <a:prstGeom prst="rect">
            <a:avLst/>
          </a:prstGeom>
        </p:spPr>
        <p:txBody>
          <a:bodyPr anchor="t" rtlCol="false" tIns="0" lIns="0" bIns="0" rIns="0">
            <a:spAutoFit/>
          </a:bodyPr>
          <a:lstStyle/>
          <a:p>
            <a:pPr algn="ctr">
              <a:lnSpc>
                <a:spcPts val="4314"/>
              </a:lnSpc>
            </a:pPr>
            <a:r>
              <a:rPr lang="en-US" b="true" sz="5393">
                <a:solidFill>
                  <a:srgbClr val="252930"/>
                </a:solidFill>
                <a:latin typeface="Maven Pro Bold"/>
                <a:ea typeface="Maven Pro Bold"/>
                <a:cs typeface="Maven Pro Bold"/>
                <a:sym typeface="Maven Pro Bold"/>
              </a:rPr>
              <a:t>JANUARY </a:t>
            </a:r>
            <a:r>
              <a:rPr lang="en-US" b="true" sz="5393">
                <a:solidFill>
                  <a:srgbClr val="252930"/>
                </a:solidFill>
                <a:latin typeface="Maven Pro Bold"/>
                <a:ea typeface="Maven Pro Bold"/>
                <a:cs typeface="Maven Pro Bold"/>
                <a:sym typeface="Maven Pro Bold"/>
              </a:rPr>
              <a:t>- </a:t>
            </a:r>
            <a:r>
              <a:rPr lang="en-US" b="true" sz="5393">
                <a:solidFill>
                  <a:srgbClr val="2C870C"/>
                </a:solidFill>
                <a:latin typeface="Maven Pro Bold"/>
                <a:ea typeface="Maven Pro Bold"/>
                <a:cs typeface="Maven Pro Bold"/>
                <a:sym typeface="Maven Pro Bold"/>
              </a:rPr>
              <a:t>HIGHEST SALES</a:t>
            </a:r>
            <a:r>
              <a:rPr lang="en-US" b="true" sz="5393">
                <a:solidFill>
                  <a:srgbClr val="252930"/>
                </a:solidFill>
                <a:latin typeface="Maven Pro Bold"/>
                <a:ea typeface="Maven Pro Bold"/>
                <a:cs typeface="Maven Pro Bold"/>
                <a:sym typeface="Maven Pro Bold"/>
              </a:rPr>
              <a:t> PEAK (2,600 UNITS)</a:t>
            </a:r>
          </a:p>
          <a:p>
            <a:pPr algn="ctr">
              <a:lnSpc>
                <a:spcPts val="5799"/>
              </a:lnSpc>
            </a:pPr>
          </a:p>
        </p:txBody>
      </p:sp>
      <p:sp>
        <p:nvSpPr>
          <p:cNvPr name="TextBox 3" id="3"/>
          <p:cNvSpPr txBox="true"/>
          <p:nvPr/>
        </p:nvSpPr>
        <p:spPr>
          <a:xfrm rot="0">
            <a:off x="1028700" y="2588463"/>
            <a:ext cx="15966751" cy="6456445"/>
          </a:xfrm>
          <a:prstGeom prst="rect">
            <a:avLst/>
          </a:prstGeom>
        </p:spPr>
        <p:txBody>
          <a:bodyPr anchor="t" rtlCol="false" tIns="0" lIns="0" bIns="0" rIns="0">
            <a:spAutoFit/>
          </a:bodyPr>
          <a:lstStyle/>
          <a:p>
            <a:pPr algn="just" marL="984344" indent="-492172" lvl="1">
              <a:lnSpc>
                <a:spcPts val="6382"/>
              </a:lnSpc>
              <a:buFont typeface="Arial"/>
              <a:buChar char="•"/>
            </a:pPr>
            <a:r>
              <a:rPr lang="en-US" sz="4559">
                <a:solidFill>
                  <a:srgbClr val="117715"/>
                </a:solidFill>
                <a:latin typeface="Maven Pro"/>
                <a:ea typeface="Maven Pro"/>
                <a:cs typeface="Maven Pro"/>
                <a:sym typeface="Maven Pro"/>
              </a:rPr>
              <a:t>R</a:t>
            </a:r>
            <a:r>
              <a:rPr lang="en-US" sz="4559">
                <a:solidFill>
                  <a:srgbClr val="117715"/>
                </a:solidFill>
                <a:latin typeface="Maven Pro"/>
                <a:ea typeface="Maven Pro"/>
                <a:cs typeface="Maven Pro"/>
                <a:sym typeface="Maven Pro"/>
              </a:rPr>
              <a:t>eason for Peak</a:t>
            </a:r>
            <a:r>
              <a:rPr lang="en-US" sz="4559">
                <a:solidFill>
                  <a:srgbClr val="252930"/>
                </a:solidFill>
                <a:latin typeface="Maven Pro"/>
                <a:ea typeface="Maven Pro"/>
                <a:cs typeface="Maven Pro"/>
                <a:sym typeface="Maven Pro"/>
              </a:rPr>
              <a:t>: Holiday and festival season; maximum tourist influx.</a:t>
            </a:r>
          </a:p>
          <a:p>
            <a:pPr algn="just" marL="984344" indent="-492172" lvl="1">
              <a:lnSpc>
                <a:spcPts val="6382"/>
              </a:lnSpc>
              <a:buFont typeface="Arial"/>
              <a:buChar char="•"/>
            </a:pPr>
            <a:r>
              <a:rPr lang="en-US" sz="4559">
                <a:solidFill>
                  <a:srgbClr val="252930"/>
                </a:solidFill>
                <a:latin typeface="Maven Pro"/>
                <a:ea typeface="Maven Pro"/>
                <a:cs typeface="Maven Pro"/>
                <a:sym typeface="Maven Pro"/>
              </a:rPr>
              <a:t>Peak buying season before/during year-end with higher disposable incomes.</a:t>
            </a:r>
          </a:p>
          <a:p>
            <a:pPr algn="just" marL="984344" indent="-492172" lvl="1">
              <a:lnSpc>
                <a:spcPts val="6382"/>
              </a:lnSpc>
              <a:buFont typeface="Arial"/>
              <a:buChar char="•"/>
            </a:pPr>
            <a:r>
              <a:rPr lang="en-US" sz="4559">
                <a:solidFill>
                  <a:srgbClr val="252930"/>
                </a:solidFill>
                <a:latin typeface="Maven Pro"/>
                <a:ea typeface="Maven Pro"/>
                <a:cs typeface="Maven Pro"/>
                <a:sym typeface="Maven Pro"/>
              </a:rPr>
              <a:t>Aggressive sales promotions and inventory stocking by dealers.</a:t>
            </a:r>
          </a:p>
          <a:p>
            <a:pPr algn="just" marL="984344" indent="-492172" lvl="1">
              <a:lnSpc>
                <a:spcPts val="6382"/>
              </a:lnSpc>
              <a:buFont typeface="Arial"/>
              <a:buChar char="•"/>
            </a:pPr>
            <a:r>
              <a:rPr lang="en-US" sz="4559">
                <a:solidFill>
                  <a:srgbClr val="252930"/>
                </a:solidFill>
                <a:latin typeface="Maven Pro"/>
                <a:ea typeface="Maven Pro"/>
                <a:cs typeface="Maven Pro"/>
                <a:sym typeface="Maven Pro"/>
              </a:rPr>
              <a:t>Government or local incentives timed for year-end.</a:t>
            </a:r>
          </a:p>
          <a:p>
            <a:pPr algn="just">
              <a:lnSpc>
                <a:spcPts val="6382"/>
              </a:lnSpc>
            </a:pPr>
          </a:p>
        </p:txBody>
      </p:sp>
      <p:sp>
        <p:nvSpPr>
          <p:cNvPr name="Freeform 4" id="4"/>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5673418" y="-75046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1028700" y="1932825"/>
            <a:ext cx="15814081" cy="6859320"/>
          </a:xfrm>
          <a:prstGeom prst="rect">
            <a:avLst/>
          </a:prstGeom>
        </p:spPr>
        <p:txBody>
          <a:bodyPr anchor="t" rtlCol="false" tIns="0" lIns="0" bIns="0" rIns="0">
            <a:spAutoFit/>
          </a:bodyPr>
          <a:lstStyle/>
          <a:p>
            <a:pPr algn="just" marL="555514" indent="-277757" lvl="1">
              <a:lnSpc>
                <a:spcPts val="3602"/>
              </a:lnSpc>
              <a:buFont typeface="Arial"/>
              <a:buChar char="•"/>
            </a:pPr>
            <a:r>
              <a:rPr lang="en-US" sz="2573">
                <a:solidFill>
                  <a:srgbClr val="07530C"/>
                </a:solidFill>
                <a:latin typeface="Maven Pro"/>
                <a:ea typeface="Maven Pro"/>
                <a:cs typeface="Maven Pro"/>
                <a:sym typeface="Maven Pro"/>
              </a:rPr>
              <a:t>Electric Tw</a:t>
            </a:r>
            <a:r>
              <a:rPr lang="en-US" sz="2573">
                <a:solidFill>
                  <a:srgbClr val="07530C"/>
                </a:solidFill>
                <a:latin typeface="Maven Pro"/>
                <a:ea typeface="Maven Pro"/>
                <a:cs typeface="Maven Pro"/>
                <a:sym typeface="Maven Pro"/>
              </a:rPr>
              <a:t>o-Wheelers (Scooters and Bikes):</a:t>
            </a:r>
          </a:p>
          <a:p>
            <a:pPr algn="just">
              <a:lnSpc>
                <a:spcPts val="3602"/>
              </a:lnSpc>
            </a:pPr>
          </a:p>
          <a:p>
            <a:pPr algn="just" marL="1111029" indent="-370343" lvl="2">
              <a:lnSpc>
                <a:spcPts val="3602"/>
              </a:lnSpc>
              <a:buFont typeface="Arial"/>
              <a:buChar char="⚬"/>
            </a:pPr>
            <a:r>
              <a:rPr lang="en-US" sz="2573">
                <a:solidFill>
                  <a:srgbClr val="252D37"/>
                </a:solidFill>
                <a:latin typeface="Maven Pro"/>
                <a:ea typeface="Maven Pro"/>
                <a:cs typeface="Maven Pro"/>
                <a:sym typeface="Maven Pro"/>
              </a:rPr>
              <a:t>Popular among local commuters and tourists for last-mile connectivity.</a:t>
            </a:r>
          </a:p>
          <a:p>
            <a:pPr algn="just" marL="1111029" indent="-370343" lvl="2">
              <a:lnSpc>
                <a:spcPts val="3602"/>
              </a:lnSpc>
              <a:buFont typeface="Arial"/>
              <a:buChar char="⚬"/>
            </a:pPr>
            <a:r>
              <a:rPr lang="en-US" sz="2573">
                <a:solidFill>
                  <a:srgbClr val="252D37"/>
                </a:solidFill>
                <a:latin typeface="Maven Pro"/>
                <a:ea typeface="Maven Pro"/>
                <a:cs typeface="Maven Pro"/>
                <a:sym typeface="Maven Pro"/>
              </a:rPr>
              <a:t>Promote affordable models with good battery range, suitable for Goa’s terrain.</a:t>
            </a:r>
          </a:p>
          <a:p>
            <a:pPr algn="just" marL="1111029" indent="-370343" lvl="2">
              <a:lnSpc>
                <a:spcPts val="3602"/>
              </a:lnSpc>
              <a:buFont typeface="Arial"/>
              <a:buChar char="⚬"/>
            </a:pPr>
          </a:p>
          <a:p>
            <a:pPr algn="just" marL="555514" indent="-277757" lvl="1">
              <a:lnSpc>
                <a:spcPts val="3602"/>
              </a:lnSpc>
              <a:buFont typeface="Arial"/>
              <a:buChar char="•"/>
            </a:pPr>
            <a:r>
              <a:rPr lang="en-US" sz="2573">
                <a:solidFill>
                  <a:srgbClr val="07530C"/>
                </a:solidFill>
                <a:latin typeface="Maven Pro"/>
                <a:ea typeface="Maven Pro"/>
                <a:cs typeface="Maven Pro"/>
                <a:sym typeface="Maven Pro"/>
              </a:rPr>
              <a:t>Electric Three-Wheelers (Shared Mobility e-Rickshaws)</a:t>
            </a:r>
            <a:r>
              <a:rPr lang="en-US" sz="2573">
                <a:solidFill>
                  <a:srgbClr val="252D37"/>
                </a:solidFill>
                <a:latin typeface="Maven Pro"/>
                <a:ea typeface="Maven Pro"/>
                <a:cs typeface="Maven Pro"/>
                <a:sym typeface="Maven Pro"/>
              </a:rPr>
              <a:t>:</a:t>
            </a:r>
          </a:p>
          <a:p>
            <a:pPr algn="just">
              <a:lnSpc>
                <a:spcPts val="3602"/>
              </a:lnSpc>
            </a:pPr>
          </a:p>
          <a:p>
            <a:pPr algn="just" marL="1111029" indent="-370343" lvl="2">
              <a:lnSpc>
                <a:spcPts val="3602"/>
              </a:lnSpc>
              <a:buFont typeface="Arial"/>
              <a:buChar char="⚬"/>
            </a:pPr>
            <a:r>
              <a:rPr lang="en-US" sz="2573">
                <a:solidFill>
                  <a:srgbClr val="252D37"/>
                </a:solidFill>
                <a:latin typeface="Maven Pro"/>
                <a:ea typeface="Maven Pro"/>
                <a:cs typeface="Maven Pro"/>
                <a:sym typeface="Maven Pro"/>
              </a:rPr>
              <a:t>High demand during tourist seasons for short-distance rides.</a:t>
            </a:r>
          </a:p>
          <a:p>
            <a:pPr algn="just" marL="1111029" indent="-370343" lvl="2">
              <a:lnSpc>
                <a:spcPts val="3602"/>
              </a:lnSpc>
              <a:buFont typeface="Arial"/>
              <a:buChar char="⚬"/>
            </a:pPr>
            <a:r>
              <a:rPr lang="en-US" sz="2573">
                <a:solidFill>
                  <a:srgbClr val="252D37"/>
                </a:solidFill>
                <a:latin typeface="Maven Pro"/>
                <a:ea typeface="Maven Pro"/>
                <a:cs typeface="Maven Pro"/>
                <a:sym typeface="Maven Pro"/>
              </a:rPr>
              <a:t>Support electric fleet operators with attractive financing and service packages.</a:t>
            </a:r>
          </a:p>
          <a:p>
            <a:pPr algn="just" marL="1111029" indent="-370343" lvl="2">
              <a:lnSpc>
                <a:spcPts val="3602"/>
              </a:lnSpc>
              <a:buFont typeface="Arial"/>
              <a:buChar char="⚬"/>
            </a:pPr>
          </a:p>
          <a:p>
            <a:pPr algn="just" marL="555514" indent="-277757" lvl="1">
              <a:lnSpc>
                <a:spcPts val="3602"/>
              </a:lnSpc>
              <a:buFont typeface="Arial"/>
              <a:buChar char="•"/>
            </a:pPr>
            <a:r>
              <a:rPr lang="en-US" sz="2573">
                <a:solidFill>
                  <a:srgbClr val="07530C"/>
                </a:solidFill>
                <a:latin typeface="Maven Pro"/>
                <a:ea typeface="Maven Pro"/>
                <a:cs typeface="Maven Pro"/>
                <a:sym typeface="Maven Pro"/>
              </a:rPr>
              <a:t>Electric Four-Wheelers (Small Personal and Fleet Cars):</a:t>
            </a:r>
          </a:p>
          <a:p>
            <a:pPr algn="just">
              <a:lnSpc>
                <a:spcPts val="3602"/>
              </a:lnSpc>
            </a:pPr>
          </a:p>
          <a:p>
            <a:pPr algn="just" marL="1111029" indent="-370343" lvl="2">
              <a:lnSpc>
                <a:spcPts val="3602"/>
              </a:lnSpc>
              <a:buFont typeface="Arial"/>
              <a:buChar char="⚬"/>
            </a:pPr>
            <a:r>
              <a:rPr lang="en-US" sz="2573">
                <a:solidFill>
                  <a:srgbClr val="252D37"/>
                </a:solidFill>
                <a:latin typeface="Maven Pro"/>
                <a:ea typeface="Maven Pro"/>
                <a:cs typeface="Maven Pro"/>
                <a:sym typeface="Maven Pro"/>
              </a:rPr>
              <a:t>Target mid to high-end buyers interested in eco-friendly personal transport.</a:t>
            </a:r>
          </a:p>
          <a:p>
            <a:pPr algn="just" marL="1111029" indent="-370343" lvl="2">
              <a:lnSpc>
                <a:spcPts val="3602"/>
              </a:lnSpc>
              <a:buFont typeface="Arial"/>
              <a:buChar char="⚬"/>
            </a:pPr>
            <a:r>
              <a:rPr lang="en-US" sz="2573">
                <a:solidFill>
                  <a:srgbClr val="252D37"/>
                </a:solidFill>
                <a:latin typeface="Maven Pro"/>
                <a:ea typeface="Maven Pro"/>
                <a:cs typeface="Maven Pro"/>
                <a:sym typeface="Maven Pro"/>
              </a:rPr>
              <a:t>Collaborate with taxi fleets and resorts offering electric vehicle services.</a:t>
            </a:r>
          </a:p>
          <a:p>
            <a:pPr algn="just">
              <a:lnSpc>
                <a:spcPts val="3602"/>
              </a:lnSpc>
            </a:pPr>
          </a:p>
        </p:txBody>
      </p:sp>
      <p:sp>
        <p:nvSpPr>
          <p:cNvPr name="TextBox 3" id="3"/>
          <p:cNvSpPr txBox="true"/>
          <p:nvPr/>
        </p:nvSpPr>
        <p:spPr>
          <a:xfrm rot="0">
            <a:off x="0" y="1228725"/>
            <a:ext cx="16842781" cy="1147852"/>
          </a:xfrm>
          <a:prstGeom prst="rect">
            <a:avLst/>
          </a:prstGeom>
        </p:spPr>
        <p:txBody>
          <a:bodyPr anchor="t" rtlCol="false" tIns="0" lIns="0" bIns="0" rIns="0">
            <a:spAutoFit/>
          </a:bodyPr>
          <a:lstStyle/>
          <a:p>
            <a:pPr algn="ctr">
              <a:lnSpc>
                <a:spcPts val="4258"/>
              </a:lnSpc>
            </a:pPr>
            <a:r>
              <a:rPr lang="en-US" b="true" sz="5323">
                <a:solidFill>
                  <a:srgbClr val="252D37"/>
                </a:solidFill>
                <a:latin typeface="Maven Pro Bold"/>
                <a:ea typeface="Maven Pro Bold"/>
                <a:cs typeface="Maven Pro Bold"/>
                <a:sym typeface="Maven Pro Bold"/>
              </a:rPr>
              <a:t>RECOMMENDED EV MODEL</a:t>
            </a:r>
            <a:r>
              <a:rPr lang="en-US" b="true" sz="5323">
                <a:solidFill>
                  <a:srgbClr val="252D37"/>
                </a:solidFill>
                <a:latin typeface="Maven Pro Bold"/>
                <a:ea typeface="Maven Pro Bold"/>
                <a:cs typeface="Maven Pro Bold"/>
                <a:sym typeface="Maven Pro Bold"/>
              </a:rPr>
              <a:t>S TO PROMOTE</a:t>
            </a:r>
          </a:p>
          <a:p>
            <a:pPr algn="ctr">
              <a:lnSpc>
                <a:spcPts val="4258"/>
              </a:lnSpc>
            </a:pPr>
          </a:p>
        </p:txBody>
      </p:sp>
      <p:sp>
        <p:nvSpPr>
          <p:cNvPr name="Freeform 4" id="4"/>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5654177" y="-731838"/>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258110" y="2330247"/>
            <a:ext cx="8509954" cy="6415520"/>
          </a:xfrm>
          <a:prstGeom prst="rect">
            <a:avLst/>
          </a:prstGeom>
        </p:spPr>
        <p:txBody>
          <a:bodyPr anchor="t" rtlCol="false" tIns="0" lIns="0" bIns="0" rIns="0">
            <a:spAutoFit/>
          </a:bodyPr>
          <a:lstStyle/>
          <a:p>
            <a:pPr algn="just">
              <a:lnSpc>
                <a:spcPts val="3388"/>
              </a:lnSpc>
            </a:pPr>
            <a:r>
              <a:rPr lang="en-US" sz="2420">
                <a:solidFill>
                  <a:srgbClr val="252D37"/>
                </a:solidFill>
                <a:latin typeface="Maven Pro"/>
                <a:ea typeface="Maven Pro"/>
                <a:cs typeface="Maven Pro"/>
                <a:sym typeface="Maven Pro"/>
              </a:rPr>
              <a:t>                     Ma</a:t>
            </a:r>
            <a:r>
              <a:rPr lang="en-US" sz="2420">
                <a:solidFill>
                  <a:srgbClr val="252D37"/>
                </a:solidFill>
                <a:latin typeface="Maven Pro"/>
                <a:ea typeface="Maven Pro"/>
                <a:cs typeface="Maven Pro"/>
                <a:sym typeface="Maven Pro"/>
              </a:rPr>
              <a:t>rketing &amp; Sales Solutions</a:t>
            </a:r>
          </a:p>
          <a:p>
            <a:pPr algn="just">
              <a:lnSpc>
                <a:spcPts val="3388"/>
              </a:lnSpc>
            </a:pPr>
          </a:p>
          <a:p>
            <a:pPr algn="just" marL="522584" indent="-261292" lvl="1">
              <a:lnSpc>
                <a:spcPts val="3388"/>
              </a:lnSpc>
              <a:buFont typeface="Arial"/>
              <a:buChar char="•"/>
            </a:pPr>
            <a:r>
              <a:rPr lang="en-US" sz="2420">
                <a:solidFill>
                  <a:srgbClr val="252D37"/>
                </a:solidFill>
                <a:latin typeface="Maven Pro"/>
                <a:ea typeface="Maven Pro"/>
                <a:cs typeface="Maven Pro"/>
                <a:sym typeface="Maven Pro"/>
              </a:rPr>
              <a:t>Time Promotions Around Peak Months: November, December, and January for festive and tourist-driven campaigns.</a:t>
            </a:r>
          </a:p>
          <a:p>
            <a:pPr algn="just">
              <a:lnSpc>
                <a:spcPts val="3388"/>
              </a:lnSpc>
            </a:pPr>
          </a:p>
          <a:p>
            <a:pPr algn="just" marL="522584" indent="-261292" lvl="1">
              <a:lnSpc>
                <a:spcPts val="3388"/>
              </a:lnSpc>
              <a:buFont typeface="Arial"/>
              <a:buChar char="•"/>
            </a:pPr>
            <a:r>
              <a:rPr lang="en-US" sz="2420">
                <a:solidFill>
                  <a:srgbClr val="252D37"/>
                </a:solidFill>
                <a:latin typeface="Maven Pro"/>
                <a:ea typeface="Maven Pro"/>
                <a:cs typeface="Maven Pro"/>
                <a:sym typeface="Maven Pro"/>
              </a:rPr>
              <a:t>Offer Seasonal Discounts and Financing: Align offers with festival seasons and tourist arrivals to boost urgency.</a:t>
            </a:r>
          </a:p>
          <a:p>
            <a:pPr algn="just">
              <a:lnSpc>
                <a:spcPts val="3388"/>
              </a:lnSpc>
            </a:pPr>
          </a:p>
          <a:p>
            <a:pPr algn="just" marL="522584" indent="-261292" lvl="1">
              <a:lnSpc>
                <a:spcPts val="3388"/>
              </a:lnSpc>
              <a:buFont typeface="Arial"/>
              <a:buChar char="•"/>
            </a:pPr>
            <a:r>
              <a:rPr lang="en-US" sz="2420">
                <a:solidFill>
                  <a:srgbClr val="252D37"/>
                </a:solidFill>
                <a:latin typeface="Maven Pro"/>
                <a:ea typeface="Maven Pro"/>
                <a:cs typeface="Maven Pro"/>
                <a:sym typeface="Maven Pro"/>
              </a:rPr>
              <a:t>Targeted Digital Marketing: Use location-based ads focusing on tourists, local residents, and fleet operators.</a:t>
            </a:r>
          </a:p>
          <a:p>
            <a:pPr algn="just" marL="522584" indent="-261292" lvl="1">
              <a:lnSpc>
                <a:spcPts val="3388"/>
              </a:lnSpc>
              <a:buFont typeface="Arial"/>
              <a:buChar char="•"/>
            </a:pPr>
            <a:r>
              <a:rPr lang="en-US" sz="2420">
                <a:solidFill>
                  <a:srgbClr val="252D37"/>
                </a:solidFill>
                <a:latin typeface="Maven Pro"/>
                <a:ea typeface="Maven Pro"/>
                <a:cs typeface="Maven Pro"/>
                <a:sym typeface="Maven Pro"/>
              </a:rPr>
              <a:t>Dealer &amp; Fleet Incentives: Reward high-volume dealers and service providers who push EV adoption.</a:t>
            </a:r>
          </a:p>
          <a:p>
            <a:pPr algn="just">
              <a:lnSpc>
                <a:spcPts val="3388"/>
              </a:lnSpc>
            </a:pPr>
          </a:p>
        </p:txBody>
      </p:sp>
      <p:sp>
        <p:nvSpPr>
          <p:cNvPr name="TextBox 3" id="3"/>
          <p:cNvSpPr txBox="true"/>
          <p:nvPr/>
        </p:nvSpPr>
        <p:spPr>
          <a:xfrm rot="0">
            <a:off x="516220" y="1190625"/>
            <a:ext cx="16567556" cy="948911"/>
          </a:xfrm>
          <a:prstGeom prst="rect">
            <a:avLst/>
          </a:prstGeom>
        </p:spPr>
        <p:txBody>
          <a:bodyPr anchor="t" rtlCol="false" tIns="0" lIns="0" bIns="0" rIns="0">
            <a:spAutoFit/>
          </a:bodyPr>
          <a:lstStyle/>
          <a:p>
            <a:pPr algn="ctr">
              <a:lnSpc>
                <a:spcPts val="3509"/>
              </a:lnSpc>
            </a:pPr>
            <a:r>
              <a:rPr lang="en-US" b="true" sz="4387">
                <a:solidFill>
                  <a:srgbClr val="252D37"/>
                </a:solidFill>
                <a:latin typeface="Maven Pro Bold"/>
                <a:ea typeface="Maven Pro Bold"/>
                <a:cs typeface="Maven Pro Bold"/>
                <a:sym typeface="Maven Pro Bold"/>
              </a:rPr>
              <a:t>S</a:t>
            </a:r>
            <a:r>
              <a:rPr lang="en-US" b="true" sz="4387">
                <a:solidFill>
                  <a:srgbClr val="252D37"/>
                </a:solidFill>
                <a:latin typeface="Maven Pro Bold"/>
                <a:ea typeface="Maven Pro Bold"/>
                <a:cs typeface="Maven Pro Bold"/>
                <a:sym typeface="Maven Pro Bold"/>
              </a:rPr>
              <a:t>TRATEGIES TO BOOST EV SALES IN GOA</a:t>
            </a:r>
          </a:p>
          <a:p>
            <a:pPr algn="ctr">
              <a:lnSpc>
                <a:spcPts val="3509"/>
              </a:lnSpc>
            </a:pPr>
          </a:p>
        </p:txBody>
      </p:sp>
      <p:sp>
        <p:nvSpPr>
          <p:cNvPr name="TextBox 4" id="4"/>
          <p:cNvSpPr txBox="true"/>
          <p:nvPr/>
        </p:nvSpPr>
        <p:spPr>
          <a:xfrm rot="0">
            <a:off x="9144000" y="2330247"/>
            <a:ext cx="8758644" cy="5978428"/>
          </a:xfrm>
          <a:prstGeom prst="rect">
            <a:avLst/>
          </a:prstGeom>
        </p:spPr>
        <p:txBody>
          <a:bodyPr anchor="t" rtlCol="false" tIns="0" lIns="0" bIns="0" rIns="0">
            <a:spAutoFit/>
          </a:bodyPr>
          <a:lstStyle/>
          <a:p>
            <a:pPr algn="just">
              <a:lnSpc>
                <a:spcPts val="3370"/>
              </a:lnSpc>
            </a:pPr>
            <a:r>
              <a:rPr lang="en-US" sz="2407">
                <a:solidFill>
                  <a:srgbClr val="252D37"/>
                </a:solidFill>
                <a:latin typeface="Maven Pro"/>
                <a:ea typeface="Maven Pro"/>
                <a:cs typeface="Maven Pro"/>
                <a:sym typeface="Maven Pro"/>
              </a:rPr>
              <a:t>                        Invent</a:t>
            </a:r>
            <a:r>
              <a:rPr lang="en-US" sz="2407">
                <a:solidFill>
                  <a:srgbClr val="252D37"/>
                </a:solidFill>
                <a:latin typeface="Maven Pro"/>
                <a:ea typeface="Maven Pro"/>
                <a:cs typeface="Maven Pro"/>
                <a:sym typeface="Maven Pro"/>
              </a:rPr>
              <a:t>ory &amp; Supply Planning</a:t>
            </a:r>
          </a:p>
          <a:p>
            <a:pPr algn="just">
              <a:lnSpc>
                <a:spcPts val="3370"/>
              </a:lnSpc>
            </a:pPr>
          </a:p>
          <a:p>
            <a:pPr algn="just" marL="519710" indent="-259855" lvl="1">
              <a:lnSpc>
                <a:spcPts val="3370"/>
              </a:lnSpc>
              <a:buFont typeface="Arial"/>
              <a:buChar char="•"/>
            </a:pPr>
            <a:r>
              <a:rPr lang="en-US" sz="2407">
                <a:solidFill>
                  <a:srgbClr val="252D37"/>
                </a:solidFill>
                <a:latin typeface="Maven Pro"/>
                <a:ea typeface="Maven Pro"/>
                <a:cs typeface="Maven Pro"/>
                <a:sym typeface="Maven Pro"/>
              </a:rPr>
              <a:t>Stock Up Heavily Before Peak Seasons: Ensure showroom readiness and sufficient inventory before August and December.</a:t>
            </a:r>
          </a:p>
          <a:p>
            <a:pPr algn="just">
              <a:lnSpc>
                <a:spcPts val="3370"/>
              </a:lnSpc>
            </a:pPr>
          </a:p>
          <a:p>
            <a:pPr algn="just" marL="519710" indent="-259855" lvl="1">
              <a:lnSpc>
                <a:spcPts val="3370"/>
              </a:lnSpc>
              <a:buFont typeface="Arial"/>
              <a:buChar char="•"/>
            </a:pPr>
            <a:r>
              <a:rPr lang="en-US" sz="2407">
                <a:solidFill>
                  <a:srgbClr val="252D37"/>
                </a:solidFill>
                <a:latin typeface="Maven Pro"/>
                <a:ea typeface="Maven Pro"/>
                <a:cs typeface="Maven Pro"/>
                <a:sym typeface="Maven Pro"/>
              </a:rPr>
              <a:t>Flexible Supply Chains: Adjust inventory based on monthly demand forecasting to avoid excess stock in off-peak months.</a:t>
            </a:r>
          </a:p>
          <a:p>
            <a:pPr algn="just">
              <a:lnSpc>
                <a:spcPts val="3370"/>
              </a:lnSpc>
            </a:pPr>
          </a:p>
          <a:p>
            <a:pPr algn="just" marL="519710" indent="-259855" lvl="1">
              <a:lnSpc>
                <a:spcPts val="3370"/>
              </a:lnSpc>
              <a:buFont typeface="Arial"/>
              <a:buChar char="•"/>
            </a:pPr>
            <a:r>
              <a:rPr lang="en-US" sz="2407">
                <a:solidFill>
                  <a:srgbClr val="252D37"/>
                </a:solidFill>
                <a:latin typeface="Maven Pro"/>
                <a:ea typeface="Maven Pro"/>
                <a:cs typeface="Maven Pro"/>
                <a:sym typeface="Maven Pro"/>
              </a:rPr>
              <a:t>Service Network Expansion: Increase charging stations and after-sales support in tourist hotspots and urban centers.</a:t>
            </a:r>
          </a:p>
          <a:p>
            <a:pPr algn="just">
              <a:lnSpc>
                <a:spcPts val="3370"/>
              </a:lnSpc>
            </a:pPr>
          </a:p>
        </p:txBody>
      </p:sp>
      <p:sp>
        <p:nvSpPr>
          <p:cNvPr name="Freeform 5" id="5"/>
          <p:cNvSpPr/>
          <p:nvPr/>
        </p:nvSpPr>
        <p:spPr>
          <a:xfrm flipH="false" flipV="false" rot="0">
            <a:off x="0" y="8378067"/>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5465749" y="-10287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DAG0o-3_VjQ</dc:identifier>
  <dcterms:modified xsi:type="dcterms:W3CDTF">2011-08-01T06:04:30Z</dcterms:modified>
  <cp:revision>1</cp:revision>
  <dc:title>January - Lowest Sales (800 units)</dc:title>
</cp:coreProperties>
</file>