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62F699-F7B6-4C99-9C6A-ED505F7D7D7F}">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12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8/14/2023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632068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8/14/2023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88516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8/14/2023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221456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8/14/2023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10222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8/14/2023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69336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8/14/2023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5586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8/14/2023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29578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8/14/2023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096375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8/14/2023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10881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8/14/2023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10557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8/14/2023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402485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8/14/2023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57915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5462234-0958-C1FA-8A29-41903210DC2D}"/>
              </a:ext>
            </a:extLst>
          </p:cNvPr>
          <p:cNvSpPr>
            <a:spLocks noGrp="1"/>
          </p:cNvSpPr>
          <p:nvPr>
            <p:ph type="subTitle" idx="1"/>
          </p:nvPr>
        </p:nvSpPr>
        <p:spPr>
          <a:xfrm>
            <a:off x="912629" y="4584880"/>
            <a:ext cx="4670660" cy="375310"/>
          </a:xfrm>
        </p:spPr>
        <p:txBody>
          <a:bodyPr>
            <a:normAutofit fontScale="77500" lnSpcReduction="20000"/>
          </a:bodyPr>
          <a:lstStyle/>
          <a:p>
            <a:r>
              <a:rPr lang="en-US" dirty="0"/>
              <a:t>Your Decentralized Data Broker.</a:t>
            </a:r>
            <a:endParaRPr lang="en-IN" dirty="0"/>
          </a:p>
        </p:txBody>
      </p:sp>
      <p:pic>
        <p:nvPicPr>
          <p:cNvPr id="4" name="Picture 3">
            <a:extLst>
              <a:ext uri="{FF2B5EF4-FFF2-40B4-BE49-F238E27FC236}">
                <a16:creationId xmlns:a16="http://schemas.microsoft.com/office/drawing/2014/main" id="{75EC672A-EE78-C6E2-BD1C-CDC566558BEB}"/>
              </a:ext>
            </a:extLst>
          </p:cNvPr>
          <p:cNvPicPr>
            <a:picLocks noChangeAspect="1"/>
          </p:cNvPicPr>
          <p:nvPr/>
        </p:nvPicPr>
        <p:blipFill rotWithShape="1">
          <a:blip r:embed="rId2"/>
          <a:srcRect r="-2" b="3160"/>
          <a:stretch/>
        </p:blipFill>
        <p:spPr>
          <a:xfrm>
            <a:off x="6096000" y="-27150"/>
            <a:ext cx="6096000" cy="6857990"/>
          </a:xfrm>
          <a:prstGeom prst="rect">
            <a:avLst/>
          </a:prstGeom>
        </p:spPr>
      </p:pic>
      <p:cxnSp>
        <p:nvCxnSpPr>
          <p:cNvPr id="11" name="Straight Connector 10">
            <a:extLst>
              <a:ext uri="{FF2B5EF4-FFF2-40B4-BE49-F238E27FC236}">
                <a16:creationId xmlns:a16="http://schemas.microsoft.com/office/drawing/2014/main" id="{D132AEA7-A24A-45A9-BF8F-D0AFF34DF6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2" name="Picture 11" descr="A yellow background with black text&#10;&#10;Description automatically generated">
            <a:extLst>
              <a:ext uri="{FF2B5EF4-FFF2-40B4-BE49-F238E27FC236}">
                <a16:creationId xmlns:a16="http://schemas.microsoft.com/office/drawing/2014/main" id="{49831377-6F9D-086E-C898-AD7DBBFD4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09" y="2687070"/>
            <a:ext cx="4818782" cy="1682260"/>
          </a:xfrm>
          <a:prstGeom prst="rect">
            <a:avLst/>
          </a:prstGeom>
        </p:spPr>
      </p:pic>
    </p:spTree>
    <p:extLst>
      <p:ext uri="{BB962C8B-B14F-4D97-AF65-F5344CB8AC3E}">
        <p14:creationId xmlns:p14="http://schemas.microsoft.com/office/powerpoint/2010/main" val="88474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BFF9-81C7-7D56-5A92-F93830DFE029}"/>
              </a:ext>
            </a:extLst>
          </p:cNvPr>
          <p:cNvSpPr>
            <a:spLocks noGrp="1"/>
          </p:cNvSpPr>
          <p:nvPr>
            <p:ph type="title"/>
          </p:nvPr>
        </p:nvSpPr>
        <p:spPr>
          <a:xfrm>
            <a:off x="914400" y="1371601"/>
            <a:ext cx="5892147" cy="1187570"/>
          </a:xfrm>
        </p:spPr>
        <p:txBody>
          <a:bodyPr/>
          <a:lstStyle/>
          <a:p>
            <a:r>
              <a:rPr lang="en-US" dirty="0"/>
              <a:t>Data: The restricted gold</a:t>
            </a:r>
            <a:endParaRPr lang="en-IN" dirty="0"/>
          </a:p>
        </p:txBody>
      </p:sp>
      <p:sp>
        <p:nvSpPr>
          <p:cNvPr id="3" name="Content Placeholder 2">
            <a:extLst>
              <a:ext uri="{FF2B5EF4-FFF2-40B4-BE49-F238E27FC236}">
                <a16:creationId xmlns:a16="http://schemas.microsoft.com/office/drawing/2014/main" id="{554649C0-E327-9275-8FEC-85DF448EE631}"/>
              </a:ext>
            </a:extLst>
          </p:cNvPr>
          <p:cNvSpPr>
            <a:spLocks noGrp="1"/>
          </p:cNvSpPr>
          <p:nvPr>
            <p:ph idx="1"/>
          </p:nvPr>
        </p:nvSpPr>
        <p:spPr>
          <a:xfrm>
            <a:off x="914399" y="2559171"/>
            <a:ext cx="5892146" cy="3382658"/>
          </a:xfrm>
        </p:spPr>
        <p:txBody>
          <a:bodyPr/>
          <a:lstStyle/>
          <a:p>
            <a:pPr marL="342900" marR="0" lvl="0" indent="-342900">
              <a:lnSpc>
                <a:spcPct val="107000"/>
              </a:lnSpc>
              <a:spcBef>
                <a:spcPts val="0"/>
              </a:spcBef>
              <a:spcAft>
                <a:spcPts val="0"/>
              </a:spcAft>
              <a:buSzPts val="1600"/>
              <a:buFont typeface="Symbol" panose="05050102010706020507" pitchFamily="18" charset="2"/>
              <a:buChar char=""/>
            </a:pPr>
            <a:r>
              <a:rPr lang="en-IN" sz="1400" kern="100" dirty="0">
                <a:solidFill>
                  <a:srgbClr val="000000"/>
                </a:solidFill>
                <a:effectLst/>
                <a:latin typeface="+mj-lt"/>
                <a:ea typeface="Calibri" panose="020F0502020204030204" pitchFamily="34" charset="0"/>
                <a:cs typeface="Times New Roman" panose="02020603050405020304" pitchFamily="18" charset="0"/>
              </a:rPr>
              <a:t>Small companies seek to perform data analytics using its user data but </a:t>
            </a:r>
            <a:r>
              <a:rPr lang="en-IN" sz="1400" b="1" kern="100" dirty="0">
                <a:solidFill>
                  <a:srgbClr val="000000"/>
                </a:solidFill>
                <a:effectLst/>
                <a:latin typeface="+mj-lt"/>
                <a:ea typeface="Calibri" panose="020F0502020204030204" pitchFamily="34" charset="0"/>
                <a:cs typeface="Times New Roman" panose="02020603050405020304" pitchFamily="18" charset="0"/>
              </a:rPr>
              <a:t>lack trust in third-party involvements </a:t>
            </a:r>
            <a:r>
              <a:rPr lang="en-IN" sz="1400" kern="100" dirty="0">
                <a:solidFill>
                  <a:srgbClr val="000000"/>
                </a:solidFill>
                <a:effectLst/>
                <a:latin typeface="+mj-lt"/>
                <a:ea typeface="Calibri" panose="020F0502020204030204" pitchFamily="34" charset="0"/>
                <a:cs typeface="Times New Roman" panose="02020603050405020304" pitchFamily="18" charset="0"/>
              </a:rPr>
              <a:t>and face user privacy concerns, leading to </a:t>
            </a:r>
            <a:r>
              <a:rPr lang="en-IN" sz="1400" b="1" kern="100" dirty="0">
                <a:solidFill>
                  <a:srgbClr val="000000"/>
                </a:solidFill>
                <a:effectLst/>
                <a:latin typeface="+mj-lt"/>
                <a:ea typeface="Calibri" panose="020F0502020204030204" pitchFamily="34" charset="0"/>
                <a:cs typeface="Times New Roman" panose="02020603050405020304" pitchFamily="18" charset="0"/>
              </a:rPr>
              <a:t>user resistant to share their data</a:t>
            </a:r>
            <a:r>
              <a:rPr lang="en-IN" sz="1400" kern="100" dirty="0">
                <a:solidFill>
                  <a:srgbClr val="000000"/>
                </a:solidFill>
                <a:effectLst/>
                <a:latin typeface="+mj-lt"/>
                <a:ea typeface="Calibri" panose="020F0502020204030204" pitchFamily="34" charset="0"/>
                <a:cs typeface="Times New Roman" panose="02020603050405020304" pitchFamily="18" charset="0"/>
              </a:rPr>
              <a:t>.</a:t>
            </a:r>
            <a:endParaRPr lang="en-IN" sz="1400" kern="1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600"/>
              <a:buFont typeface="Symbol" panose="05050102010706020507" pitchFamily="18" charset="2"/>
              <a:buChar char=""/>
            </a:pPr>
            <a:r>
              <a:rPr lang="en-IN" sz="1400" kern="100" dirty="0">
                <a:solidFill>
                  <a:srgbClr val="000000"/>
                </a:solidFill>
                <a:effectLst/>
                <a:latin typeface="+mj-lt"/>
                <a:ea typeface="Calibri" panose="020F0502020204030204" pitchFamily="34" charset="0"/>
                <a:cs typeface="Times New Roman" panose="02020603050405020304" pitchFamily="18" charset="0"/>
              </a:rPr>
              <a:t>Due to data breaches, companies cannot share the data of the consumers to other companies because of the </a:t>
            </a:r>
            <a:r>
              <a:rPr lang="en-IN" sz="1400" b="1" kern="100" dirty="0">
                <a:solidFill>
                  <a:srgbClr val="000000"/>
                </a:solidFill>
                <a:effectLst/>
                <a:latin typeface="+mj-lt"/>
                <a:ea typeface="Calibri" panose="020F0502020204030204" pitchFamily="34" charset="0"/>
                <a:cs typeface="Times New Roman" panose="02020603050405020304" pitchFamily="18" charset="0"/>
              </a:rPr>
              <a:t>government regulations</a:t>
            </a:r>
            <a:r>
              <a:rPr lang="en-IN" sz="1400" kern="100" dirty="0">
                <a:solidFill>
                  <a:srgbClr val="000000"/>
                </a:solidFill>
                <a:effectLst/>
                <a:latin typeface="+mj-lt"/>
                <a:ea typeface="Calibri" panose="020F0502020204030204" pitchFamily="34" charset="0"/>
                <a:cs typeface="Times New Roman" panose="02020603050405020304" pitchFamily="18" charset="0"/>
              </a:rPr>
              <a:t>.  It sounds good for the users </a:t>
            </a:r>
            <a:r>
              <a:rPr lang="en-IN" sz="1400" b="1" kern="100" dirty="0">
                <a:solidFill>
                  <a:srgbClr val="000000"/>
                </a:solidFill>
                <a:effectLst/>
                <a:latin typeface="+mj-lt"/>
                <a:ea typeface="Calibri" panose="020F0502020204030204" pitchFamily="34" charset="0"/>
                <a:cs typeface="Times New Roman" panose="02020603050405020304" pitchFamily="18" charset="0"/>
              </a:rPr>
              <a:t>but limits the potential improvements in services </a:t>
            </a:r>
            <a:r>
              <a:rPr lang="en-IN" sz="1400" kern="100" dirty="0">
                <a:solidFill>
                  <a:srgbClr val="000000"/>
                </a:solidFill>
                <a:effectLst/>
                <a:latin typeface="+mj-lt"/>
                <a:ea typeface="Calibri" panose="020F0502020204030204" pitchFamily="34" charset="0"/>
                <a:cs typeface="Times New Roman" panose="02020603050405020304" pitchFamily="18" charset="0"/>
              </a:rPr>
              <a:t>they can be provided.</a:t>
            </a:r>
            <a:endParaRPr lang="en-IN" sz="1400" kern="1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600"/>
              <a:buFont typeface="Symbol" panose="05050102010706020507" pitchFamily="18" charset="2"/>
              <a:buChar char=""/>
            </a:pPr>
            <a:r>
              <a:rPr lang="en-IN" sz="1400" kern="100" dirty="0">
                <a:solidFill>
                  <a:srgbClr val="000000"/>
                </a:solidFill>
                <a:effectLst/>
                <a:latin typeface="+mj-lt"/>
                <a:ea typeface="Calibri" panose="020F0502020204030204" pitchFamily="34" charset="0"/>
                <a:cs typeface="Times New Roman" panose="02020603050405020304" pitchFamily="18" charset="0"/>
              </a:rPr>
              <a:t>We are now living in the era of </a:t>
            </a:r>
            <a:r>
              <a:rPr lang="en-IN" sz="1400" b="1" kern="100" dirty="0">
                <a:solidFill>
                  <a:srgbClr val="000000"/>
                </a:solidFill>
                <a:effectLst/>
                <a:latin typeface="+mj-lt"/>
                <a:ea typeface="Calibri" panose="020F0502020204030204" pitchFamily="34" charset="0"/>
                <a:cs typeface="Times New Roman" panose="02020603050405020304" pitchFamily="18" charset="0"/>
              </a:rPr>
              <a:t>AI revolution where data is the new gold </a:t>
            </a:r>
            <a:r>
              <a:rPr lang="en-IN" sz="1400" kern="100" dirty="0">
                <a:solidFill>
                  <a:srgbClr val="000000"/>
                </a:solidFill>
                <a:effectLst/>
                <a:latin typeface="+mj-lt"/>
                <a:ea typeface="Calibri" panose="020F0502020204030204" pitchFamily="34" charset="0"/>
                <a:cs typeface="Times New Roman" panose="02020603050405020304" pitchFamily="18" charset="0"/>
              </a:rPr>
              <a:t>for every business. By limiting the availability of data</a:t>
            </a:r>
            <a:r>
              <a:rPr lang="en-IN" sz="1400" b="1" kern="100" dirty="0">
                <a:solidFill>
                  <a:srgbClr val="000000"/>
                </a:solidFill>
                <a:effectLst/>
                <a:latin typeface="+mj-lt"/>
                <a:ea typeface="Calibri" panose="020F0502020204030204" pitchFamily="34" charset="0"/>
                <a:cs typeface="Times New Roman" panose="02020603050405020304" pitchFamily="18" charset="0"/>
              </a:rPr>
              <a:t>, we can’t bring the potential innovations that can be provided by AI</a:t>
            </a:r>
            <a:r>
              <a:rPr lang="en-IN" sz="1400" kern="100" dirty="0">
                <a:solidFill>
                  <a:srgbClr val="000000"/>
                </a:solidFill>
                <a:effectLst/>
                <a:latin typeface="+mj-lt"/>
                <a:ea typeface="Calibri" panose="020F0502020204030204" pitchFamily="34" charset="0"/>
                <a:cs typeface="Times New Roman" panose="02020603050405020304" pitchFamily="18" charset="0"/>
              </a:rPr>
              <a:t>.</a:t>
            </a:r>
            <a:endParaRPr lang="en-IN" sz="1400" kern="100" dirty="0">
              <a:effectLst/>
              <a:latin typeface="+mj-lt"/>
              <a:ea typeface="Calibri" panose="020F0502020204030204" pitchFamily="34" charset="0"/>
              <a:cs typeface="Times New Roman" panose="02020603050405020304" pitchFamily="18" charset="0"/>
            </a:endParaRPr>
          </a:p>
          <a:p>
            <a:endParaRPr lang="en-IN" dirty="0"/>
          </a:p>
        </p:txBody>
      </p:sp>
      <p:pic>
        <p:nvPicPr>
          <p:cNvPr id="5" name="Picture 4" descr="A light bulb inside a box&#10;&#10;Description automatically generated">
            <a:extLst>
              <a:ext uri="{FF2B5EF4-FFF2-40B4-BE49-F238E27FC236}">
                <a16:creationId xmlns:a16="http://schemas.microsoft.com/office/drawing/2014/main" id="{73855F6E-BF84-FE28-EB32-ECE5C7661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9674" y="2216257"/>
            <a:ext cx="2857914" cy="2857914"/>
          </a:xfrm>
          <a:prstGeom prst="rect">
            <a:avLst/>
          </a:prstGeom>
        </p:spPr>
      </p:pic>
      <p:pic>
        <p:nvPicPr>
          <p:cNvPr id="7" name="Picture 6">
            <a:extLst>
              <a:ext uri="{FF2B5EF4-FFF2-40B4-BE49-F238E27FC236}">
                <a16:creationId xmlns:a16="http://schemas.microsoft.com/office/drawing/2014/main" id="{7A0838FF-4F28-7557-FF99-901EDBC86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567" y="2757579"/>
            <a:ext cx="2172086" cy="2172086"/>
          </a:xfrm>
          <a:prstGeom prst="rect">
            <a:avLst/>
          </a:prstGeom>
        </p:spPr>
      </p:pic>
    </p:spTree>
    <p:extLst>
      <p:ext uri="{BB962C8B-B14F-4D97-AF65-F5344CB8AC3E}">
        <p14:creationId xmlns:p14="http://schemas.microsoft.com/office/powerpoint/2010/main" val="392338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DE66-ACA3-C3B9-A292-F71FC06F6637}"/>
              </a:ext>
            </a:extLst>
          </p:cNvPr>
          <p:cNvSpPr>
            <a:spLocks noGrp="1"/>
          </p:cNvSpPr>
          <p:nvPr>
            <p:ph type="title"/>
          </p:nvPr>
        </p:nvSpPr>
        <p:spPr>
          <a:xfrm>
            <a:off x="1149791" y="1371601"/>
            <a:ext cx="6808206" cy="1187570"/>
          </a:xfrm>
        </p:spPr>
        <p:txBody>
          <a:bodyPr>
            <a:normAutofit/>
          </a:bodyPr>
          <a:lstStyle/>
          <a:p>
            <a:r>
              <a:rPr lang="en-US" sz="2800" dirty="0" err="1"/>
              <a:t>Druva</a:t>
            </a:r>
            <a:r>
              <a:rPr lang="en-US" sz="2800" dirty="0"/>
              <a:t> and </a:t>
            </a:r>
            <a:r>
              <a:rPr lang="en-US" sz="3200" dirty="0"/>
              <a:t>European</a:t>
            </a:r>
            <a:r>
              <a:rPr lang="en-US" sz="2800" dirty="0"/>
              <a:t> Commission Report</a:t>
            </a:r>
            <a:endParaRPr lang="en-IN" sz="2800" dirty="0"/>
          </a:p>
        </p:txBody>
      </p:sp>
      <p:sp>
        <p:nvSpPr>
          <p:cNvPr id="3" name="Content Placeholder 2">
            <a:extLst>
              <a:ext uri="{FF2B5EF4-FFF2-40B4-BE49-F238E27FC236}">
                <a16:creationId xmlns:a16="http://schemas.microsoft.com/office/drawing/2014/main" id="{72DD5DC0-80BD-927A-08E2-0A37367F4EED}"/>
              </a:ext>
            </a:extLst>
          </p:cNvPr>
          <p:cNvSpPr>
            <a:spLocks noGrp="1"/>
          </p:cNvSpPr>
          <p:nvPr>
            <p:ph idx="1"/>
          </p:nvPr>
        </p:nvSpPr>
        <p:spPr>
          <a:xfrm>
            <a:off x="914399" y="2559171"/>
            <a:ext cx="7197506" cy="3382658"/>
          </a:xfrm>
        </p:spPr>
        <p:txBody>
          <a:bodyPr>
            <a:normAutofit fontScale="85000" lnSpcReduction="20000"/>
          </a:bodyPr>
          <a:lstStyle/>
          <a:p>
            <a:pPr marL="742950" lvl="1" indent="-285750">
              <a:lnSpc>
                <a:spcPct val="107000"/>
              </a:lnSpc>
              <a:buFont typeface="Symbol" panose="05050102010706020507" pitchFamily="18" charset="2"/>
              <a:buChar char=""/>
            </a:pPr>
            <a:r>
              <a:rPr lang="en-IN" sz="1600" kern="0" dirty="0">
                <a:solidFill>
                  <a:srgbClr val="000000"/>
                </a:solidFill>
                <a:effectLst/>
                <a:latin typeface="+mj-lt"/>
                <a:ea typeface="Times New Roman" panose="02020603050405020304" pitchFamily="18" charset="0"/>
                <a:cs typeface="Calibri" panose="020F0502020204030204" pitchFamily="34" charset="0"/>
              </a:rPr>
              <a:t>The European Commission has estimated that the European Union (EU) data economy was worth </a:t>
            </a:r>
            <a:r>
              <a:rPr lang="en-IN" sz="1600" b="1" kern="0" dirty="0">
                <a:solidFill>
                  <a:srgbClr val="000000"/>
                </a:solidFill>
                <a:effectLst/>
                <a:latin typeface="+mj-lt"/>
                <a:ea typeface="Times New Roman" panose="02020603050405020304" pitchFamily="18" charset="0"/>
                <a:cs typeface="Calibri" panose="020F0502020204030204" pitchFamily="34" charset="0"/>
              </a:rPr>
              <a:t>€300bn in 2016</a:t>
            </a:r>
            <a:r>
              <a:rPr lang="en-IN" sz="1600" kern="0" dirty="0">
                <a:solidFill>
                  <a:srgbClr val="000000"/>
                </a:solidFill>
                <a:effectLst/>
                <a:latin typeface="+mj-lt"/>
                <a:ea typeface="Times New Roman" panose="02020603050405020304" pitchFamily="18" charset="0"/>
                <a:cs typeface="Calibri" panose="020F0502020204030204" pitchFamily="34" charset="0"/>
              </a:rPr>
              <a:t>, and that </a:t>
            </a:r>
            <a:r>
              <a:rPr lang="en-US" sz="1600" kern="0" dirty="0">
                <a:solidFill>
                  <a:srgbClr val="000000"/>
                </a:solidFill>
                <a:effectLst/>
                <a:latin typeface="+mj-lt"/>
                <a:ea typeface="Times New Roman" panose="02020603050405020304" pitchFamily="18" charset="0"/>
                <a:cs typeface="Calibri" panose="020F0502020204030204" pitchFamily="34" charset="0"/>
              </a:rPr>
              <a:t>this will increase to </a:t>
            </a:r>
            <a:r>
              <a:rPr lang="en-US" sz="1600" b="1" kern="0" dirty="0">
                <a:solidFill>
                  <a:srgbClr val="000000"/>
                </a:solidFill>
                <a:effectLst/>
                <a:latin typeface="+mj-lt"/>
                <a:ea typeface="Times New Roman" panose="02020603050405020304" pitchFamily="18" charset="0"/>
                <a:cs typeface="Calibri" panose="020F0502020204030204" pitchFamily="34" charset="0"/>
              </a:rPr>
              <a:t>€739bn in 2020. </a:t>
            </a:r>
            <a:endParaRPr lang="en-IN" sz="1600" b="1" kern="0" dirty="0">
              <a:solidFill>
                <a:srgbClr val="000000"/>
              </a:solidFill>
              <a:effectLst/>
              <a:latin typeface="+mj-lt"/>
              <a:ea typeface="Times New Roman" panose="02020603050405020304" pitchFamily="18" charset="0"/>
              <a:cs typeface="Calibri" panose="020F0502020204030204" pitchFamily="34" charset="0"/>
            </a:endParaRPr>
          </a:p>
          <a:p>
            <a:pPr marL="742950" lvl="1" indent="-285750">
              <a:lnSpc>
                <a:spcPct val="107000"/>
              </a:lnSpc>
              <a:buFont typeface="Symbol" panose="05050102010706020507" pitchFamily="18" charset="2"/>
              <a:buChar char=""/>
            </a:pPr>
            <a:r>
              <a:rPr lang="en-IN" sz="1600" kern="0" dirty="0">
                <a:solidFill>
                  <a:srgbClr val="000000"/>
                </a:solidFill>
                <a:effectLst/>
                <a:latin typeface="+mj-lt"/>
                <a:ea typeface="Times New Roman" panose="02020603050405020304" pitchFamily="18" charset="0"/>
                <a:cs typeface="Calibri" panose="020F0502020204030204" pitchFamily="34" charset="0"/>
              </a:rPr>
              <a:t>In a 2019 survey conducted by the EU, it was revealed that around </a:t>
            </a:r>
            <a:r>
              <a:rPr lang="en-IN" sz="1600" b="1" kern="0" dirty="0">
                <a:solidFill>
                  <a:srgbClr val="000000"/>
                </a:solidFill>
                <a:effectLst/>
                <a:latin typeface="+mj-lt"/>
                <a:ea typeface="Times New Roman" panose="02020603050405020304" pitchFamily="18" charset="0"/>
                <a:cs typeface="Calibri" panose="020F0502020204030204" pitchFamily="34" charset="0"/>
              </a:rPr>
              <a:t>one-third of small businesses</a:t>
            </a:r>
            <a:r>
              <a:rPr lang="en-IN" sz="1600" kern="0" dirty="0">
                <a:solidFill>
                  <a:srgbClr val="000000"/>
                </a:solidFill>
                <a:effectLst/>
                <a:latin typeface="+mj-lt"/>
                <a:ea typeface="Times New Roman" panose="02020603050405020304" pitchFamily="18" charset="0"/>
                <a:cs typeface="Calibri" panose="020F0502020204030204" pitchFamily="34" charset="0"/>
              </a:rPr>
              <a:t>, out of nearly 1,000 surveyed</a:t>
            </a:r>
            <a:r>
              <a:rPr lang="en-IN" sz="1600" b="1" kern="0" dirty="0">
                <a:solidFill>
                  <a:srgbClr val="000000"/>
                </a:solidFill>
                <a:effectLst/>
                <a:latin typeface="+mj-lt"/>
                <a:ea typeface="Times New Roman" panose="02020603050405020304" pitchFamily="18" charset="0"/>
                <a:cs typeface="Calibri" panose="020F0502020204030204" pitchFamily="34" charset="0"/>
              </a:rPr>
              <a:t>, obtain data from other companies</a:t>
            </a:r>
            <a:r>
              <a:rPr lang="en-IN" sz="1600" kern="0" dirty="0">
                <a:solidFill>
                  <a:srgbClr val="000000"/>
                </a:solidFill>
                <a:effectLst/>
                <a:latin typeface="+mj-lt"/>
                <a:ea typeface="Times New Roman" panose="02020603050405020304" pitchFamily="18" charset="0"/>
                <a:cs typeface="Calibri" panose="020F0502020204030204" pitchFamily="34" charset="0"/>
              </a:rPr>
              <a:t>.</a:t>
            </a:r>
          </a:p>
          <a:p>
            <a:pPr marL="742950" lvl="1" indent="-285750">
              <a:lnSpc>
                <a:spcPct val="107000"/>
              </a:lnSpc>
              <a:spcAft>
                <a:spcPts val="800"/>
              </a:spcAft>
              <a:buFont typeface="Symbol" panose="05050102010706020507" pitchFamily="18" charset="2"/>
              <a:buChar char=""/>
            </a:pPr>
            <a:r>
              <a:rPr lang="en-IN" sz="1800" kern="0" dirty="0">
                <a:solidFill>
                  <a:srgbClr val="000000"/>
                </a:solidFill>
                <a:effectLst/>
                <a:latin typeface="+mj-lt"/>
                <a:ea typeface="Times New Roman" panose="02020603050405020304" pitchFamily="18" charset="0"/>
                <a:cs typeface="Calibri" panose="020F0502020204030204" pitchFamily="34" charset="0"/>
              </a:rPr>
              <a:t>A survey by</a:t>
            </a:r>
            <a:r>
              <a:rPr lang="en-IN" sz="1800" b="1" kern="0" dirty="0">
                <a:solidFill>
                  <a:srgbClr val="000000"/>
                </a:solidFill>
                <a:effectLst/>
                <a:latin typeface="+mj-lt"/>
                <a:ea typeface="Times New Roman" panose="02020603050405020304" pitchFamily="18" charset="0"/>
                <a:cs typeface="Calibri" panose="020F0502020204030204" pitchFamily="34" charset="0"/>
              </a:rPr>
              <a:t> </a:t>
            </a:r>
            <a:r>
              <a:rPr lang="en-IN" sz="1800" b="1" kern="0" dirty="0" err="1">
                <a:solidFill>
                  <a:srgbClr val="000000"/>
                </a:solidFill>
                <a:effectLst/>
                <a:latin typeface="+mj-lt"/>
                <a:ea typeface="Times New Roman" panose="02020603050405020304" pitchFamily="18" charset="0"/>
                <a:cs typeface="Calibri" panose="020F0502020204030204" pitchFamily="34" charset="0"/>
              </a:rPr>
              <a:t>Druva</a:t>
            </a:r>
            <a:r>
              <a:rPr lang="en-IN" sz="1800" b="1" kern="0" dirty="0">
                <a:solidFill>
                  <a:srgbClr val="000000"/>
                </a:solidFill>
                <a:effectLst/>
                <a:latin typeface="+mj-lt"/>
                <a:ea typeface="Times New Roman" panose="02020603050405020304" pitchFamily="18" charset="0"/>
                <a:cs typeface="Calibri" panose="020F0502020204030204" pitchFamily="34" charset="0"/>
              </a:rPr>
              <a:t> </a:t>
            </a:r>
            <a:r>
              <a:rPr lang="en-IN" sz="1800" kern="0" dirty="0">
                <a:solidFill>
                  <a:srgbClr val="000000"/>
                </a:solidFill>
                <a:effectLst/>
                <a:latin typeface="+mj-lt"/>
                <a:ea typeface="Times New Roman" panose="02020603050405020304" pitchFamily="18" charset="0"/>
                <a:cs typeface="Calibri" panose="020F0502020204030204" pitchFamily="34" charset="0"/>
              </a:rPr>
              <a:t>which involves more than </a:t>
            </a:r>
            <a:r>
              <a:rPr lang="en-IN" sz="1800" b="1" kern="0" dirty="0">
                <a:solidFill>
                  <a:srgbClr val="000000"/>
                </a:solidFill>
                <a:effectLst/>
                <a:latin typeface="+mj-lt"/>
                <a:ea typeface="Times New Roman" panose="02020603050405020304" pitchFamily="18" charset="0"/>
                <a:cs typeface="Calibri" panose="020F0502020204030204" pitchFamily="34" charset="0"/>
              </a:rPr>
              <a:t>700 IT leaders</a:t>
            </a:r>
            <a:r>
              <a:rPr lang="en-IN" sz="1800" kern="0" dirty="0">
                <a:solidFill>
                  <a:srgbClr val="000000"/>
                </a:solidFill>
                <a:effectLst/>
                <a:latin typeface="+mj-lt"/>
                <a:ea typeface="Times New Roman" panose="02020603050405020304" pitchFamily="18" charset="0"/>
                <a:cs typeface="Calibri" panose="020F0502020204030204" pitchFamily="34" charset="0"/>
              </a:rPr>
              <a:t>, indicates that-</a:t>
            </a:r>
          </a:p>
          <a:p>
            <a:pPr marL="980694" lvl="2" indent="-285750">
              <a:lnSpc>
                <a:spcPct val="107000"/>
              </a:lnSpc>
              <a:buFont typeface="Courier New" panose="02070309020205020404" pitchFamily="49" charset="0"/>
              <a:buChar char="o"/>
            </a:pPr>
            <a:r>
              <a:rPr lang="en-IN" sz="1300" kern="100" dirty="0">
                <a:solidFill>
                  <a:srgbClr val="000000"/>
                </a:solidFill>
                <a:effectLst/>
                <a:latin typeface="+mj-lt"/>
                <a:ea typeface="Calibri" panose="020F0502020204030204" pitchFamily="34" charset="0"/>
                <a:cs typeface="Calibri" panose="020F0502020204030204" pitchFamily="34" charset="0"/>
              </a:rPr>
              <a:t>Around </a:t>
            </a:r>
            <a:r>
              <a:rPr lang="en-IN" sz="1300" b="1" kern="100" dirty="0">
                <a:solidFill>
                  <a:srgbClr val="000000"/>
                </a:solidFill>
                <a:effectLst/>
                <a:latin typeface="+mj-lt"/>
                <a:ea typeface="Calibri" panose="020F0502020204030204" pitchFamily="34" charset="0"/>
                <a:cs typeface="Calibri" panose="020F0502020204030204" pitchFamily="34" charset="0"/>
              </a:rPr>
              <a:t>73% of IT </a:t>
            </a:r>
            <a:r>
              <a:rPr lang="en-IN" sz="1300" kern="100" dirty="0">
                <a:solidFill>
                  <a:srgbClr val="000000"/>
                </a:solidFill>
                <a:effectLst/>
                <a:latin typeface="+mj-lt"/>
                <a:ea typeface="Calibri" panose="020F0502020204030204" pitchFamily="34" charset="0"/>
                <a:cs typeface="Calibri" panose="020F0502020204030204" pitchFamily="34" charset="0"/>
              </a:rPr>
              <a:t>leaders now rely more on </a:t>
            </a:r>
            <a:r>
              <a:rPr lang="en-IN" sz="1300" b="1" kern="100" dirty="0">
                <a:solidFill>
                  <a:srgbClr val="000000"/>
                </a:solidFill>
                <a:effectLst/>
                <a:latin typeface="+mj-lt"/>
                <a:ea typeface="Calibri" panose="020F0502020204030204" pitchFamily="34" charset="0"/>
                <a:cs typeface="Calibri" panose="020F0502020204030204" pitchFamily="34" charset="0"/>
              </a:rPr>
              <a:t>data for business decisions</a:t>
            </a:r>
            <a:r>
              <a:rPr lang="en-IN" sz="1300" kern="100" dirty="0">
                <a:solidFill>
                  <a:srgbClr val="000000"/>
                </a:solidFill>
                <a:effectLst/>
                <a:latin typeface="+mj-lt"/>
                <a:ea typeface="Calibri" panose="020F0502020204030204" pitchFamily="34" charset="0"/>
                <a:cs typeface="Calibri" panose="020F0502020204030204" pitchFamily="34" charset="0"/>
              </a:rPr>
              <a:t>, and </a:t>
            </a:r>
            <a:r>
              <a:rPr lang="en-IN" sz="1300" b="1" kern="100" dirty="0">
                <a:solidFill>
                  <a:srgbClr val="000000"/>
                </a:solidFill>
                <a:effectLst/>
                <a:latin typeface="+mj-lt"/>
                <a:ea typeface="Calibri" panose="020F0502020204030204" pitchFamily="34" charset="0"/>
                <a:cs typeface="Calibri" panose="020F0502020204030204" pitchFamily="34" charset="0"/>
              </a:rPr>
              <a:t>33%</a:t>
            </a:r>
            <a:r>
              <a:rPr lang="en-IN" sz="1300" kern="100" dirty="0">
                <a:solidFill>
                  <a:srgbClr val="000000"/>
                </a:solidFill>
                <a:effectLst/>
                <a:latin typeface="+mj-lt"/>
                <a:ea typeface="Calibri" panose="020F0502020204030204" pitchFamily="34" charset="0"/>
                <a:cs typeface="Calibri" panose="020F0502020204030204" pitchFamily="34" charset="0"/>
              </a:rPr>
              <a:t> think the importance of data has gone up permanently since COVID-19 started.</a:t>
            </a:r>
            <a:endParaRPr lang="en-IN" sz="1300" kern="100" dirty="0">
              <a:effectLst/>
              <a:latin typeface="+mj-lt"/>
              <a:ea typeface="Calibri" panose="020F0502020204030204" pitchFamily="34" charset="0"/>
              <a:cs typeface="Times New Roman" panose="02020603050405020304" pitchFamily="18" charset="0"/>
            </a:endParaRPr>
          </a:p>
          <a:p>
            <a:pPr marL="980694" lvl="2" indent="-285750">
              <a:lnSpc>
                <a:spcPct val="107000"/>
              </a:lnSpc>
              <a:buFont typeface="Courier New" panose="02070309020205020404" pitchFamily="49" charset="0"/>
              <a:buChar char="o"/>
            </a:pPr>
            <a:r>
              <a:rPr lang="en-IN" sz="1300" kern="100" dirty="0">
                <a:solidFill>
                  <a:srgbClr val="000000"/>
                </a:solidFill>
                <a:effectLst/>
                <a:latin typeface="+mj-lt"/>
                <a:ea typeface="Calibri" panose="020F0502020204030204" pitchFamily="34" charset="0"/>
                <a:cs typeface="Calibri" panose="020F0502020204030204" pitchFamily="34" charset="0"/>
              </a:rPr>
              <a:t>Seventy percent are confident in their data utilization, yet </a:t>
            </a:r>
            <a:r>
              <a:rPr lang="en-IN" sz="1300" b="1" kern="100" dirty="0">
                <a:solidFill>
                  <a:srgbClr val="000000"/>
                </a:solidFill>
                <a:effectLst/>
                <a:latin typeface="+mj-lt"/>
                <a:ea typeface="Calibri" panose="020F0502020204030204" pitchFamily="34" charset="0"/>
                <a:cs typeface="Calibri" panose="020F0502020204030204" pitchFamily="34" charset="0"/>
              </a:rPr>
              <a:t>41% encounter difficulties accessing it </a:t>
            </a:r>
            <a:r>
              <a:rPr lang="en-IN" sz="1300" kern="100" dirty="0">
                <a:solidFill>
                  <a:srgbClr val="000000"/>
                </a:solidFill>
                <a:effectLst/>
                <a:latin typeface="+mj-lt"/>
                <a:ea typeface="Calibri" panose="020F0502020204030204" pitchFamily="34" charset="0"/>
                <a:cs typeface="Calibri" panose="020F0502020204030204" pitchFamily="34" charset="0"/>
              </a:rPr>
              <a:t>promptly for decision-making.</a:t>
            </a:r>
            <a:endParaRPr lang="en-IN" sz="1300" kern="100" dirty="0">
              <a:effectLst/>
              <a:latin typeface="+mj-lt"/>
              <a:ea typeface="Calibri" panose="020F0502020204030204" pitchFamily="34" charset="0"/>
              <a:cs typeface="Times New Roman" panose="02020603050405020304" pitchFamily="18" charset="0"/>
            </a:endParaRPr>
          </a:p>
          <a:p>
            <a:pPr marL="980694" lvl="2" indent="-285750">
              <a:lnSpc>
                <a:spcPct val="107000"/>
              </a:lnSpc>
              <a:buFont typeface="Courier New" panose="02070309020205020404" pitchFamily="49" charset="0"/>
              <a:buChar char="o"/>
            </a:pPr>
            <a:r>
              <a:rPr lang="en-IN" sz="1300" b="1" kern="100" dirty="0">
                <a:solidFill>
                  <a:srgbClr val="000000"/>
                </a:solidFill>
                <a:effectLst/>
                <a:latin typeface="+mj-lt"/>
                <a:ea typeface="Calibri" panose="020F0502020204030204" pitchFamily="34" charset="0"/>
                <a:cs typeface="Calibri" panose="020F0502020204030204" pitchFamily="34" charset="0"/>
              </a:rPr>
              <a:t> Nearly half (47%) </a:t>
            </a:r>
            <a:r>
              <a:rPr lang="en-IN" sz="1300" kern="100" dirty="0">
                <a:solidFill>
                  <a:srgbClr val="000000"/>
                </a:solidFill>
                <a:effectLst/>
                <a:latin typeface="+mj-lt"/>
                <a:ea typeface="Calibri" panose="020F0502020204030204" pitchFamily="34" charset="0"/>
                <a:cs typeface="Calibri" panose="020F0502020204030204" pitchFamily="34" charset="0"/>
              </a:rPr>
              <a:t>of respondents say their organization can only go up to </a:t>
            </a:r>
            <a:r>
              <a:rPr lang="en-IN" sz="1300" b="1" kern="100" dirty="0">
                <a:solidFill>
                  <a:srgbClr val="000000"/>
                </a:solidFill>
                <a:effectLst/>
                <a:latin typeface="+mj-lt"/>
                <a:ea typeface="Calibri" panose="020F0502020204030204" pitchFamily="34" charset="0"/>
                <a:cs typeface="Calibri" panose="020F0502020204030204" pitchFamily="34" charset="0"/>
              </a:rPr>
              <a:t>four hours without access to data </a:t>
            </a:r>
            <a:r>
              <a:rPr lang="en-IN" sz="1300" kern="100" dirty="0">
                <a:solidFill>
                  <a:srgbClr val="000000"/>
                </a:solidFill>
                <a:effectLst/>
                <a:latin typeface="+mj-lt"/>
                <a:ea typeface="Calibri" panose="020F0502020204030204" pitchFamily="34" charset="0"/>
                <a:cs typeface="Calibri" panose="020F0502020204030204" pitchFamily="34" charset="0"/>
              </a:rPr>
              <a:t>before causing serious harm to their business. </a:t>
            </a:r>
            <a:endParaRPr lang="en-IN" sz="1300" kern="100" dirty="0">
              <a:effectLst/>
              <a:latin typeface="+mj-lt"/>
              <a:ea typeface="Calibri" panose="020F0502020204030204" pitchFamily="34" charset="0"/>
              <a:cs typeface="Times New Roman" panose="02020603050405020304" pitchFamily="18" charset="0"/>
            </a:endParaRPr>
          </a:p>
          <a:p>
            <a:pPr marL="980694" lvl="2" indent="-285750">
              <a:lnSpc>
                <a:spcPct val="107000"/>
              </a:lnSpc>
              <a:spcAft>
                <a:spcPts val="800"/>
              </a:spcAft>
              <a:buFont typeface="Courier New" panose="02070309020205020404" pitchFamily="49" charset="0"/>
              <a:buChar char="o"/>
            </a:pPr>
            <a:r>
              <a:rPr lang="en-IN" sz="1300" kern="100" dirty="0">
                <a:solidFill>
                  <a:srgbClr val="000000"/>
                </a:solidFill>
                <a:effectLst/>
                <a:latin typeface="+mj-lt"/>
                <a:ea typeface="Calibri" panose="020F0502020204030204" pitchFamily="34" charset="0"/>
                <a:cs typeface="Calibri" panose="020F0502020204030204" pitchFamily="34" charset="0"/>
              </a:rPr>
              <a:t>Considering the risks of operating a business without data access, </a:t>
            </a:r>
            <a:r>
              <a:rPr lang="en-IN" sz="1300" b="1" kern="100" dirty="0">
                <a:solidFill>
                  <a:srgbClr val="000000"/>
                </a:solidFill>
                <a:effectLst/>
                <a:latin typeface="+mj-lt"/>
                <a:ea typeface="Calibri" panose="020F0502020204030204" pitchFamily="34" charset="0"/>
                <a:cs typeface="Calibri" panose="020F0502020204030204" pitchFamily="34" charset="0"/>
              </a:rPr>
              <a:t>79%</a:t>
            </a:r>
            <a:r>
              <a:rPr lang="en-IN" sz="1300" kern="100" dirty="0">
                <a:solidFill>
                  <a:srgbClr val="000000"/>
                </a:solidFill>
                <a:effectLst/>
                <a:latin typeface="+mj-lt"/>
                <a:ea typeface="Calibri" panose="020F0502020204030204" pitchFamily="34" charset="0"/>
                <a:cs typeface="Calibri" panose="020F0502020204030204" pitchFamily="34" charset="0"/>
              </a:rPr>
              <a:t> of respondents regard </a:t>
            </a:r>
            <a:r>
              <a:rPr lang="en-IN" sz="1300" b="1" kern="100" dirty="0">
                <a:solidFill>
                  <a:srgbClr val="000000"/>
                </a:solidFill>
                <a:effectLst/>
                <a:latin typeface="+mj-lt"/>
                <a:ea typeface="Calibri" panose="020F0502020204030204" pitchFamily="34" charset="0"/>
                <a:cs typeface="Calibri" panose="020F0502020204030204" pitchFamily="34" charset="0"/>
              </a:rPr>
              <a:t>effective data management and protection as a competitive advantage.</a:t>
            </a:r>
            <a:endParaRPr lang="en-IN" sz="1300" b="1" kern="100" dirty="0">
              <a:effectLst/>
              <a:latin typeface="+mj-lt"/>
              <a:ea typeface="Calibri" panose="020F0502020204030204" pitchFamily="34" charset="0"/>
              <a:cs typeface="Times New Roman" panose="02020603050405020304" pitchFamily="18" charset="0"/>
            </a:endParaRPr>
          </a:p>
          <a:p>
            <a:pPr marL="980694" lvl="2" indent="-285750">
              <a:lnSpc>
                <a:spcPct val="107000"/>
              </a:lnSpc>
              <a:spcAft>
                <a:spcPts val="800"/>
              </a:spcAft>
              <a:buFont typeface="Symbol" panose="05050102010706020507" pitchFamily="18" charset="2"/>
              <a:buChar char=""/>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Symbol" panose="05050102010706020507" pitchFamily="18" charset="2"/>
              <a:buChar char=""/>
            </a:pPr>
            <a:endParaRPr lang="en-IN"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descr="A blue and white square with yellow stars and a blue and white square with black text&#10;&#10;Description automatically generated">
            <a:extLst>
              <a:ext uri="{FF2B5EF4-FFF2-40B4-BE49-F238E27FC236}">
                <a16:creationId xmlns:a16="http://schemas.microsoft.com/office/drawing/2014/main" id="{05FA096B-58EA-FFF4-8299-FC5D1D69F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492" y="1813654"/>
            <a:ext cx="3453520" cy="2485176"/>
          </a:xfrm>
          <a:prstGeom prst="rect">
            <a:avLst/>
          </a:prstGeom>
        </p:spPr>
      </p:pic>
      <p:pic>
        <p:nvPicPr>
          <p:cNvPr id="10" name="Picture 9" descr="A black text on a white background&#10;&#10;Description automatically generated">
            <a:extLst>
              <a:ext uri="{FF2B5EF4-FFF2-40B4-BE49-F238E27FC236}">
                <a16:creationId xmlns:a16="http://schemas.microsoft.com/office/drawing/2014/main" id="{8DB83E18-D67D-0E23-4C97-D8988F207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6796" y="3363260"/>
            <a:ext cx="1680054" cy="887240"/>
          </a:xfrm>
          <a:prstGeom prst="rect">
            <a:avLst/>
          </a:prstGeom>
        </p:spPr>
      </p:pic>
    </p:spTree>
    <p:extLst>
      <p:ext uri="{BB962C8B-B14F-4D97-AF65-F5344CB8AC3E}">
        <p14:creationId xmlns:p14="http://schemas.microsoft.com/office/powerpoint/2010/main" val="230803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B633-32AF-01E1-87AF-C233913690C5}"/>
              </a:ext>
            </a:extLst>
          </p:cNvPr>
          <p:cNvSpPr>
            <a:spLocks noGrp="1"/>
          </p:cNvSpPr>
          <p:nvPr>
            <p:ph type="title"/>
          </p:nvPr>
        </p:nvSpPr>
        <p:spPr>
          <a:xfrm>
            <a:off x="914400" y="1371601"/>
            <a:ext cx="7470475" cy="1187570"/>
          </a:xfrm>
        </p:spPr>
        <p:txBody>
          <a:bodyPr/>
          <a:lstStyle/>
          <a:p>
            <a:r>
              <a:rPr lang="en-US" dirty="0"/>
              <a:t>How </a:t>
            </a:r>
            <a:r>
              <a:rPr lang="en-US" dirty="0" err="1"/>
              <a:t>HoneyBase</a:t>
            </a:r>
            <a:r>
              <a:rPr lang="en-US" dirty="0"/>
              <a:t> will solve this ? </a:t>
            </a:r>
            <a:endParaRPr lang="en-IN" dirty="0"/>
          </a:p>
        </p:txBody>
      </p:sp>
      <p:sp>
        <p:nvSpPr>
          <p:cNvPr id="3" name="Content Placeholder 2">
            <a:extLst>
              <a:ext uri="{FF2B5EF4-FFF2-40B4-BE49-F238E27FC236}">
                <a16:creationId xmlns:a16="http://schemas.microsoft.com/office/drawing/2014/main" id="{35CC599D-BAF6-FAD8-9FA1-F594A5F11EC8}"/>
              </a:ext>
            </a:extLst>
          </p:cNvPr>
          <p:cNvSpPr>
            <a:spLocks noGrp="1"/>
          </p:cNvSpPr>
          <p:nvPr>
            <p:ph idx="1"/>
          </p:nvPr>
        </p:nvSpPr>
        <p:spPr>
          <a:xfrm>
            <a:off x="914398" y="2559171"/>
            <a:ext cx="7470475" cy="3382658"/>
          </a:xfrm>
        </p:spPr>
        <p:txBody>
          <a:bodyPr>
            <a:normAutofit fontScale="92500" lnSpcReduction="20000"/>
          </a:bodyPr>
          <a:lstStyle/>
          <a:p>
            <a:r>
              <a:rPr lang="en-US" sz="1500" dirty="0"/>
              <a:t>Consortium Blockchain model for companies.</a:t>
            </a:r>
          </a:p>
          <a:p>
            <a:pPr lvl="1"/>
            <a:r>
              <a:rPr lang="en-IN" sz="1300" kern="100" dirty="0">
                <a:solidFill>
                  <a:srgbClr val="000000"/>
                </a:solidFill>
                <a:effectLst/>
                <a:ea typeface="Calibri" panose="020F0502020204030204" pitchFamily="34" charset="0"/>
                <a:cs typeface="Calibri" panose="020F0502020204030204" pitchFamily="34" charset="0"/>
              </a:rPr>
              <a:t>We shall provide our permissioned blockchain network to the companies for storing their user data as structured hashed (only the sensitive information will be hashed) blocks. These data will be made as if it only can be interpreted by AI models not by humans.</a:t>
            </a:r>
          </a:p>
          <a:p>
            <a:pPr lvl="1"/>
            <a:r>
              <a:rPr lang="en-US" sz="1300" kern="100" dirty="0">
                <a:solidFill>
                  <a:srgbClr val="000000"/>
                </a:solidFill>
                <a:effectLst/>
                <a:ea typeface="Calibri" panose="020F0502020204030204" pitchFamily="34" charset="0"/>
                <a:cs typeface="Calibri" panose="020F0502020204030204" pitchFamily="34" charset="0"/>
              </a:rPr>
              <a:t>Every outside company that requires access to private data must become a member of the blockchain we've set up for the company. Additionally, the provider should arrange a voting among its users to make a decision about this.</a:t>
            </a:r>
            <a:endParaRPr lang="en-IN" sz="1300" kern="100" dirty="0">
              <a:solidFill>
                <a:srgbClr val="000000"/>
              </a:solidFill>
              <a:effectLst/>
              <a:ea typeface="Calibri" panose="020F0502020204030204" pitchFamily="34" charset="0"/>
              <a:cs typeface="Calibri" panose="020F0502020204030204" pitchFamily="34" charset="0"/>
            </a:endParaRPr>
          </a:p>
          <a:p>
            <a:r>
              <a:rPr lang="en-IN" sz="1500" kern="100" dirty="0">
                <a:solidFill>
                  <a:srgbClr val="000000"/>
                </a:solidFill>
                <a:effectLst/>
                <a:ea typeface="Calibri" panose="020F0502020204030204" pitchFamily="34" charset="0"/>
                <a:cs typeface="Calibri" panose="020F0502020204030204" pitchFamily="34" charset="0"/>
              </a:rPr>
              <a:t>We will be providing embedded AI tools to find only the relevant information without the need of the exact information which may include privacy. </a:t>
            </a:r>
          </a:p>
          <a:p>
            <a:pPr lvl="1"/>
            <a:r>
              <a:rPr lang="en-IN" sz="1300" kern="100" dirty="0">
                <a:solidFill>
                  <a:srgbClr val="000000"/>
                </a:solidFill>
                <a:effectLst/>
                <a:ea typeface="Calibri" panose="020F0502020204030204" pitchFamily="34" charset="0"/>
                <a:cs typeface="Calibri" panose="020F0502020204030204" pitchFamily="34" charset="0"/>
              </a:rPr>
              <a:t>For example, you need to find the symptoms of the corona and the age group prone to it, through the analysis of the data from various hospitals you can get the results. The data we provide will hash all the sensitive information but only the information relevant to the corona will be available.</a:t>
            </a:r>
          </a:p>
          <a:p>
            <a:pPr lvl="1"/>
            <a:r>
              <a:rPr lang="en-IN" sz="1300" kern="100" dirty="0">
                <a:solidFill>
                  <a:srgbClr val="000000"/>
                </a:solidFill>
                <a:effectLst/>
                <a:ea typeface="Calibri" panose="020F0502020204030204" pitchFamily="34" charset="0"/>
                <a:cs typeface="Calibri" panose="020F0502020204030204" pitchFamily="34" charset="0"/>
              </a:rPr>
              <a:t>We will provide the specific data format required by the companies and will provide in a mannered way for them to be used by AI models.</a:t>
            </a:r>
            <a:endParaRPr lang="en-IN" sz="1300" kern="100" dirty="0">
              <a:effectLst/>
              <a:ea typeface="Calibri" panose="020F0502020204030204" pitchFamily="34" charset="0"/>
              <a:cs typeface="Times New Roman" panose="02020603050405020304" pitchFamily="18" charset="0"/>
            </a:endParaRPr>
          </a:p>
          <a:p>
            <a:pPr lvl="1"/>
            <a:endParaRPr lang="en-IN" sz="1300" kern="100" dirty="0">
              <a:effectLst/>
              <a:ea typeface="Calibri" panose="020F0502020204030204" pitchFamily="34" charset="0"/>
              <a:cs typeface="Times New Roman" panose="02020603050405020304" pitchFamily="18" charset="0"/>
            </a:endParaRPr>
          </a:p>
          <a:p>
            <a:endParaRPr lang="en-IN" sz="1400" kern="100" dirty="0">
              <a:effectLst/>
              <a:ea typeface="Calibri" panose="020F0502020204030204" pitchFamily="34" charset="0"/>
              <a:cs typeface="Times New Roman" panose="02020603050405020304" pitchFamily="18" charset="0"/>
            </a:endParaRPr>
          </a:p>
          <a:p>
            <a:pPr marL="265176" lvl="1" indent="0">
              <a:buNone/>
            </a:pPr>
            <a:endParaRPr lang="en-IN" sz="1200"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5197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ue and orange person icon&#10;&#10;Description automatically generated">
            <a:extLst>
              <a:ext uri="{FF2B5EF4-FFF2-40B4-BE49-F238E27FC236}">
                <a16:creationId xmlns:a16="http://schemas.microsoft.com/office/drawing/2014/main" id="{BCBAF579-32A0-8398-5705-B0AD70ECC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373" y="3795204"/>
            <a:ext cx="716380" cy="716380"/>
          </a:xfrm>
          <a:prstGeom prst="rect">
            <a:avLst/>
          </a:prstGeom>
        </p:spPr>
      </p:pic>
      <p:pic>
        <p:nvPicPr>
          <p:cNvPr id="5" name="Picture 4" descr="A blue and orange person icon&#10;&#10;Description automatically generated">
            <a:extLst>
              <a:ext uri="{FF2B5EF4-FFF2-40B4-BE49-F238E27FC236}">
                <a16:creationId xmlns:a16="http://schemas.microsoft.com/office/drawing/2014/main" id="{9AAD47F0-F7E2-F5AB-2E1D-62C179C47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463" y="5025282"/>
            <a:ext cx="697837" cy="697837"/>
          </a:xfrm>
          <a:prstGeom prst="rect">
            <a:avLst/>
          </a:prstGeom>
        </p:spPr>
      </p:pic>
      <p:pic>
        <p:nvPicPr>
          <p:cNvPr id="6" name="Picture 5" descr="A blue and orange person icon&#10;&#10;Description automatically generated">
            <a:extLst>
              <a:ext uri="{FF2B5EF4-FFF2-40B4-BE49-F238E27FC236}">
                <a16:creationId xmlns:a16="http://schemas.microsoft.com/office/drawing/2014/main" id="{66835073-FB43-5CB9-A959-C09C402C9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1616" y="5250186"/>
            <a:ext cx="737013" cy="737013"/>
          </a:xfrm>
          <a:prstGeom prst="rect">
            <a:avLst/>
          </a:prstGeom>
        </p:spPr>
      </p:pic>
      <p:pic>
        <p:nvPicPr>
          <p:cNvPr id="8" name="Picture 7" descr="A blue and orange person icon&#10;&#10;Description automatically generated">
            <a:extLst>
              <a:ext uri="{FF2B5EF4-FFF2-40B4-BE49-F238E27FC236}">
                <a16:creationId xmlns:a16="http://schemas.microsoft.com/office/drawing/2014/main" id="{A3D75265-15CF-E9E0-E98C-7EB41A10C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7094" y="3186872"/>
            <a:ext cx="678143" cy="678143"/>
          </a:xfrm>
          <a:prstGeom prst="rect">
            <a:avLst/>
          </a:prstGeom>
        </p:spPr>
      </p:pic>
      <p:pic>
        <p:nvPicPr>
          <p:cNvPr id="9" name="Picture 8" descr="A blue and orange person icon&#10;&#10;Description automatically generated">
            <a:extLst>
              <a:ext uri="{FF2B5EF4-FFF2-40B4-BE49-F238E27FC236}">
                <a16:creationId xmlns:a16="http://schemas.microsoft.com/office/drawing/2014/main" id="{4A200029-1BA0-E074-6ED6-56095D6D3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7437" y="2328805"/>
            <a:ext cx="664179" cy="664179"/>
          </a:xfrm>
          <a:prstGeom prst="rect">
            <a:avLst/>
          </a:prstGeom>
        </p:spPr>
      </p:pic>
      <p:sp>
        <p:nvSpPr>
          <p:cNvPr id="10" name="Hexagon 9">
            <a:extLst>
              <a:ext uri="{FF2B5EF4-FFF2-40B4-BE49-F238E27FC236}">
                <a16:creationId xmlns:a16="http://schemas.microsoft.com/office/drawing/2014/main" id="{B618BF26-1777-5289-2783-01946C31F072}"/>
              </a:ext>
            </a:extLst>
          </p:cNvPr>
          <p:cNvSpPr/>
          <p:nvPr/>
        </p:nvSpPr>
        <p:spPr>
          <a:xfrm>
            <a:off x="4580020" y="2252172"/>
            <a:ext cx="2908248" cy="2530124"/>
          </a:xfrm>
          <a:prstGeom prst="hexag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Hexagon 10">
            <a:extLst>
              <a:ext uri="{FF2B5EF4-FFF2-40B4-BE49-F238E27FC236}">
                <a16:creationId xmlns:a16="http://schemas.microsoft.com/office/drawing/2014/main" id="{7EC0FB3B-C195-EBC6-932E-2CECA8832AEC}"/>
              </a:ext>
            </a:extLst>
          </p:cNvPr>
          <p:cNvSpPr/>
          <p:nvPr/>
        </p:nvSpPr>
        <p:spPr>
          <a:xfrm>
            <a:off x="2557375" y="4329106"/>
            <a:ext cx="1930095" cy="1658093"/>
          </a:xfrm>
          <a:prstGeom prst="hexagon">
            <a:avLst>
              <a:gd name="adj" fmla="val 27902"/>
              <a:gd name="vf" fmla="val 11547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exagon 11">
            <a:extLst>
              <a:ext uri="{FF2B5EF4-FFF2-40B4-BE49-F238E27FC236}">
                <a16:creationId xmlns:a16="http://schemas.microsoft.com/office/drawing/2014/main" id="{66605364-BA0C-0AFC-1D91-908B0A2A120B}"/>
              </a:ext>
            </a:extLst>
          </p:cNvPr>
          <p:cNvSpPr/>
          <p:nvPr/>
        </p:nvSpPr>
        <p:spPr>
          <a:xfrm>
            <a:off x="2464824" y="741849"/>
            <a:ext cx="1930095" cy="1658093"/>
          </a:xfrm>
          <a:prstGeom prst="hexagon">
            <a:avLst>
              <a:gd name="adj" fmla="val 27902"/>
              <a:gd name="vf" fmla="val 11547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7F6843BF-5C77-9B6C-AEA6-F6E48979ECBB}"/>
              </a:ext>
            </a:extLst>
          </p:cNvPr>
          <p:cNvCxnSpPr>
            <a:stCxn id="12" idx="0"/>
            <a:endCxn id="10" idx="4"/>
          </p:cNvCxnSpPr>
          <p:nvPr/>
        </p:nvCxnSpPr>
        <p:spPr>
          <a:xfrm>
            <a:off x="4394919" y="1570896"/>
            <a:ext cx="817632" cy="6812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E9A62B-E03B-1C9B-CC4C-C340CF0ACB9D}"/>
              </a:ext>
            </a:extLst>
          </p:cNvPr>
          <p:cNvCxnSpPr>
            <a:cxnSpLocks/>
            <a:stCxn id="11" idx="0"/>
            <a:endCxn id="10" idx="2"/>
          </p:cNvCxnSpPr>
          <p:nvPr/>
        </p:nvCxnSpPr>
        <p:spPr>
          <a:xfrm flipV="1">
            <a:off x="4487470" y="4782295"/>
            <a:ext cx="725081" cy="3758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04CA08-2B71-D5F6-31F9-B1A530757D54}"/>
              </a:ext>
            </a:extLst>
          </p:cNvPr>
          <p:cNvCxnSpPr>
            <a:cxnSpLocks/>
            <a:stCxn id="6" idx="2"/>
            <a:endCxn id="5" idx="2"/>
          </p:cNvCxnSpPr>
          <p:nvPr/>
        </p:nvCxnSpPr>
        <p:spPr>
          <a:xfrm flipH="1" flipV="1">
            <a:off x="8011382" y="5723119"/>
            <a:ext cx="2078741" cy="26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E37475B-B881-B49E-1B94-A0107FF1DCC7}"/>
              </a:ext>
            </a:extLst>
          </p:cNvPr>
          <p:cNvCxnSpPr>
            <a:cxnSpLocks/>
            <a:stCxn id="9" idx="2"/>
            <a:endCxn id="7" idx="2"/>
          </p:cNvCxnSpPr>
          <p:nvPr/>
        </p:nvCxnSpPr>
        <p:spPr>
          <a:xfrm flipH="1">
            <a:off x="9083563" y="2992984"/>
            <a:ext cx="305964" cy="151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5CB4C1-A05A-1C8C-333F-494835C94303}"/>
              </a:ext>
            </a:extLst>
          </p:cNvPr>
          <p:cNvCxnSpPr>
            <a:cxnSpLocks/>
            <a:stCxn id="5" idx="2"/>
            <a:endCxn id="7" idx="2"/>
          </p:cNvCxnSpPr>
          <p:nvPr/>
        </p:nvCxnSpPr>
        <p:spPr>
          <a:xfrm flipV="1">
            <a:off x="8011382" y="4511584"/>
            <a:ext cx="1072181" cy="12115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D843B47-7200-F5FE-D19C-131572739768}"/>
              </a:ext>
            </a:extLst>
          </p:cNvPr>
          <p:cNvCxnSpPr>
            <a:cxnSpLocks/>
            <a:stCxn id="10" idx="0"/>
            <a:endCxn id="7" idx="2"/>
          </p:cNvCxnSpPr>
          <p:nvPr/>
        </p:nvCxnSpPr>
        <p:spPr>
          <a:xfrm>
            <a:off x="7488268" y="3517234"/>
            <a:ext cx="1595295" cy="994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B7E62D8-5D6C-FE7A-26FB-E6793D29C1D4}"/>
              </a:ext>
            </a:extLst>
          </p:cNvPr>
          <p:cNvCxnSpPr>
            <a:cxnSpLocks/>
            <a:stCxn id="7" idx="2"/>
            <a:endCxn id="8" idx="2"/>
          </p:cNvCxnSpPr>
          <p:nvPr/>
        </p:nvCxnSpPr>
        <p:spPr>
          <a:xfrm flipV="1">
            <a:off x="9083563" y="3865015"/>
            <a:ext cx="1972603" cy="646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B620F1-51FF-A55D-2276-18C627C86B51}"/>
              </a:ext>
            </a:extLst>
          </p:cNvPr>
          <p:cNvCxnSpPr>
            <a:cxnSpLocks/>
            <a:stCxn id="6" idx="2"/>
            <a:endCxn id="7" idx="2"/>
          </p:cNvCxnSpPr>
          <p:nvPr/>
        </p:nvCxnSpPr>
        <p:spPr>
          <a:xfrm flipH="1" flipV="1">
            <a:off x="9083563" y="4511584"/>
            <a:ext cx="1006560" cy="1475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F4420D-2CD6-4159-8421-82C992CED296}"/>
              </a:ext>
            </a:extLst>
          </p:cNvPr>
          <p:cNvCxnSpPr>
            <a:cxnSpLocks/>
            <a:stCxn id="9" idx="2"/>
            <a:endCxn id="8" idx="2"/>
          </p:cNvCxnSpPr>
          <p:nvPr/>
        </p:nvCxnSpPr>
        <p:spPr>
          <a:xfrm>
            <a:off x="9389527" y="2992984"/>
            <a:ext cx="1666639" cy="872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506B942-BF82-6B5E-CCB7-30D13DC27465}"/>
              </a:ext>
            </a:extLst>
          </p:cNvPr>
          <p:cNvCxnSpPr>
            <a:cxnSpLocks/>
            <a:stCxn id="8" idx="2"/>
            <a:endCxn id="6" idx="2"/>
          </p:cNvCxnSpPr>
          <p:nvPr/>
        </p:nvCxnSpPr>
        <p:spPr>
          <a:xfrm flipH="1">
            <a:off x="10090123" y="3865015"/>
            <a:ext cx="966043" cy="2122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CEA6B37-5D7D-CEF1-F436-916167FAD37A}"/>
              </a:ext>
            </a:extLst>
          </p:cNvPr>
          <p:cNvCxnSpPr>
            <a:cxnSpLocks/>
            <a:stCxn id="10" idx="1"/>
            <a:endCxn id="5" idx="2"/>
          </p:cNvCxnSpPr>
          <p:nvPr/>
        </p:nvCxnSpPr>
        <p:spPr>
          <a:xfrm>
            <a:off x="6855737" y="4782295"/>
            <a:ext cx="1155645" cy="940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CFCB10F-6189-63F2-7AAB-6672AEC06371}"/>
              </a:ext>
            </a:extLst>
          </p:cNvPr>
          <p:cNvCxnSpPr>
            <a:cxnSpLocks/>
            <a:stCxn id="10" idx="0"/>
            <a:endCxn id="9" idx="2"/>
          </p:cNvCxnSpPr>
          <p:nvPr/>
        </p:nvCxnSpPr>
        <p:spPr>
          <a:xfrm flipV="1">
            <a:off x="7488268" y="2992984"/>
            <a:ext cx="1901259" cy="524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2D58152-8640-4BF3-1CD0-B802EFDC08FB}"/>
              </a:ext>
            </a:extLst>
          </p:cNvPr>
          <p:cNvCxnSpPr>
            <a:cxnSpLocks/>
            <a:stCxn id="5" idx="2"/>
            <a:endCxn id="8" idx="2"/>
          </p:cNvCxnSpPr>
          <p:nvPr/>
        </p:nvCxnSpPr>
        <p:spPr>
          <a:xfrm flipV="1">
            <a:off x="8011382" y="3865015"/>
            <a:ext cx="3044784" cy="18581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A7D8320-A684-3AF7-04CF-782FC7B33993}"/>
              </a:ext>
            </a:extLst>
          </p:cNvPr>
          <p:cNvCxnSpPr>
            <a:cxnSpLocks/>
            <a:stCxn id="6" idx="2"/>
            <a:endCxn id="9" idx="2"/>
          </p:cNvCxnSpPr>
          <p:nvPr/>
        </p:nvCxnSpPr>
        <p:spPr>
          <a:xfrm flipH="1" flipV="1">
            <a:off x="9389527" y="2992984"/>
            <a:ext cx="700596" cy="29942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Picture 74" descr="A blue and orange person icon&#10;&#10;Description automatically generated">
            <a:extLst>
              <a:ext uri="{FF2B5EF4-FFF2-40B4-BE49-F238E27FC236}">
                <a16:creationId xmlns:a16="http://schemas.microsoft.com/office/drawing/2014/main" id="{C05ED6F8-CAA4-A095-9687-847F460CB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8204" y="3331687"/>
            <a:ext cx="411881" cy="411881"/>
          </a:xfrm>
          <a:prstGeom prst="rect">
            <a:avLst/>
          </a:prstGeom>
        </p:spPr>
      </p:pic>
      <p:pic>
        <p:nvPicPr>
          <p:cNvPr id="76" name="Picture 75" descr="A blue and orange person icon&#10;&#10;Description automatically generated">
            <a:extLst>
              <a:ext uri="{FF2B5EF4-FFF2-40B4-BE49-F238E27FC236}">
                <a16:creationId xmlns:a16="http://schemas.microsoft.com/office/drawing/2014/main" id="{83EDE5B8-D6A4-4888-B12B-F1EAA05EE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234" y="3303511"/>
            <a:ext cx="411881" cy="411881"/>
          </a:xfrm>
          <a:prstGeom prst="rect">
            <a:avLst/>
          </a:prstGeom>
        </p:spPr>
      </p:pic>
      <p:pic>
        <p:nvPicPr>
          <p:cNvPr id="77" name="Picture 76" descr="A blue and orange person icon&#10;&#10;Description automatically generated">
            <a:extLst>
              <a:ext uri="{FF2B5EF4-FFF2-40B4-BE49-F238E27FC236}">
                <a16:creationId xmlns:a16="http://schemas.microsoft.com/office/drawing/2014/main" id="{69DBA32C-FF46-1B4C-3D4A-7A72B1417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880" y="2839104"/>
            <a:ext cx="411881" cy="411881"/>
          </a:xfrm>
          <a:prstGeom prst="rect">
            <a:avLst/>
          </a:prstGeom>
        </p:spPr>
      </p:pic>
      <p:pic>
        <p:nvPicPr>
          <p:cNvPr id="78" name="Picture 77" descr="A blue and orange person icon&#10;&#10;Description automatically generated">
            <a:extLst>
              <a:ext uri="{FF2B5EF4-FFF2-40B4-BE49-F238E27FC236}">
                <a16:creationId xmlns:a16="http://schemas.microsoft.com/office/drawing/2014/main" id="{D98FE4BD-42D3-83BB-5141-511389F19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2583" y="2587268"/>
            <a:ext cx="411881" cy="411881"/>
          </a:xfrm>
          <a:prstGeom prst="rect">
            <a:avLst/>
          </a:prstGeom>
        </p:spPr>
      </p:pic>
      <p:pic>
        <p:nvPicPr>
          <p:cNvPr id="79" name="Picture 78" descr="A blue and orange person icon&#10;&#10;Description automatically generated">
            <a:extLst>
              <a:ext uri="{FF2B5EF4-FFF2-40B4-BE49-F238E27FC236}">
                <a16:creationId xmlns:a16="http://schemas.microsoft.com/office/drawing/2014/main" id="{0BC6A8C5-B6FA-1EA6-9AB6-2A55164E9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857" y="4047930"/>
            <a:ext cx="411881" cy="411881"/>
          </a:xfrm>
          <a:prstGeom prst="rect">
            <a:avLst/>
          </a:prstGeom>
        </p:spPr>
      </p:pic>
      <p:pic>
        <p:nvPicPr>
          <p:cNvPr id="80" name="Picture 79" descr="A blue and orange person icon&#10;&#10;Description automatically generated">
            <a:extLst>
              <a:ext uri="{FF2B5EF4-FFF2-40B4-BE49-F238E27FC236}">
                <a16:creationId xmlns:a16="http://schemas.microsoft.com/office/drawing/2014/main" id="{2321320D-5A9D-5CF3-3898-1270106CB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234" y="4018896"/>
            <a:ext cx="411881" cy="411881"/>
          </a:xfrm>
          <a:prstGeom prst="rect">
            <a:avLst/>
          </a:prstGeom>
        </p:spPr>
      </p:pic>
      <p:pic>
        <p:nvPicPr>
          <p:cNvPr id="81" name="Picture 80" descr="A blue and orange person icon&#10;&#10;Description automatically generated">
            <a:extLst>
              <a:ext uri="{FF2B5EF4-FFF2-40B4-BE49-F238E27FC236}">
                <a16:creationId xmlns:a16="http://schemas.microsoft.com/office/drawing/2014/main" id="{0F717F5A-2108-9CEF-012E-41CFE44A7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279" y="3399812"/>
            <a:ext cx="411881" cy="411881"/>
          </a:xfrm>
          <a:prstGeom prst="rect">
            <a:avLst/>
          </a:prstGeom>
        </p:spPr>
      </p:pic>
      <p:pic>
        <p:nvPicPr>
          <p:cNvPr id="82" name="Picture 81" descr="A blue and orange person icon&#10;&#10;Description automatically generated">
            <a:extLst>
              <a:ext uri="{FF2B5EF4-FFF2-40B4-BE49-F238E27FC236}">
                <a16:creationId xmlns:a16="http://schemas.microsoft.com/office/drawing/2014/main" id="{5774A272-3B69-ADE2-DBA7-4A957132D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040" y="1162491"/>
            <a:ext cx="411881" cy="411881"/>
          </a:xfrm>
          <a:prstGeom prst="rect">
            <a:avLst/>
          </a:prstGeom>
        </p:spPr>
      </p:pic>
      <p:pic>
        <p:nvPicPr>
          <p:cNvPr id="83" name="Picture 82" descr="A blue and orange person icon&#10;&#10;Description automatically generated">
            <a:extLst>
              <a:ext uri="{FF2B5EF4-FFF2-40B4-BE49-F238E27FC236}">
                <a16:creationId xmlns:a16="http://schemas.microsoft.com/office/drawing/2014/main" id="{078147D0-FF7B-3E61-5BF0-F90B911AF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981" y="4588126"/>
            <a:ext cx="411881" cy="411881"/>
          </a:xfrm>
          <a:prstGeom prst="rect">
            <a:avLst/>
          </a:prstGeom>
        </p:spPr>
      </p:pic>
      <p:pic>
        <p:nvPicPr>
          <p:cNvPr id="84" name="Picture 83" descr="A blue and orange person icon&#10;&#10;Description automatically generated">
            <a:extLst>
              <a:ext uri="{FF2B5EF4-FFF2-40B4-BE49-F238E27FC236}">
                <a16:creationId xmlns:a16="http://schemas.microsoft.com/office/drawing/2014/main" id="{365F4FB2-6651-1E26-DA3C-0FCAB6189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641" y="5043450"/>
            <a:ext cx="411881" cy="411881"/>
          </a:xfrm>
          <a:prstGeom prst="rect">
            <a:avLst/>
          </a:prstGeom>
        </p:spPr>
      </p:pic>
      <p:pic>
        <p:nvPicPr>
          <p:cNvPr id="86" name="Picture 85" descr="A blue and orange person icon&#10;&#10;Description automatically generated">
            <a:extLst>
              <a:ext uri="{FF2B5EF4-FFF2-40B4-BE49-F238E27FC236}">
                <a16:creationId xmlns:a16="http://schemas.microsoft.com/office/drawing/2014/main" id="{BA8739B2-0F3F-5D68-A0E7-27251C64F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897" y="5287103"/>
            <a:ext cx="411881" cy="411881"/>
          </a:xfrm>
          <a:prstGeom prst="rect">
            <a:avLst/>
          </a:prstGeom>
        </p:spPr>
      </p:pic>
      <p:pic>
        <p:nvPicPr>
          <p:cNvPr id="87" name="Picture 86" descr="A blue and orange person icon&#10;&#10;Description automatically generated">
            <a:extLst>
              <a:ext uri="{FF2B5EF4-FFF2-40B4-BE49-F238E27FC236}">
                <a16:creationId xmlns:a16="http://schemas.microsoft.com/office/drawing/2014/main" id="{4C32FFCF-3578-D848-AED2-39911486F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422" y="1027850"/>
            <a:ext cx="411881" cy="411881"/>
          </a:xfrm>
          <a:prstGeom prst="rect">
            <a:avLst/>
          </a:prstGeom>
        </p:spPr>
      </p:pic>
      <p:pic>
        <p:nvPicPr>
          <p:cNvPr id="88" name="Picture 87" descr="A blue and orange person icon&#10;&#10;Description automatically generated">
            <a:extLst>
              <a:ext uri="{FF2B5EF4-FFF2-40B4-BE49-F238E27FC236}">
                <a16:creationId xmlns:a16="http://schemas.microsoft.com/office/drawing/2014/main" id="{A42F33B5-C459-9CE5-8CD6-D38775442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099" y="1709072"/>
            <a:ext cx="411881" cy="411881"/>
          </a:xfrm>
          <a:prstGeom prst="rect">
            <a:avLst/>
          </a:prstGeom>
        </p:spPr>
      </p:pic>
      <p:sp>
        <p:nvSpPr>
          <p:cNvPr id="89" name="TextBox 88">
            <a:extLst>
              <a:ext uri="{FF2B5EF4-FFF2-40B4-BE49-F238E27FC236}">
                <a16:creationId xmlns:a16="http://schemas.microsoft.com/office/drawing/2014/main" id="{67B42A0F-4A84-7900-1021-2527965FED7B}"/>
              </a:ext>
            </a:extLst>
          </p:cNvPr>
          <p:cNvSpPr txBox="1"/>
          <p:nvPr/>
        </p:nvSpPr>
        <p:spPr>
          <a:xfrm flipH="1">
            <a:off x="5530526" y="1588013"/>
            <a:ext cx="1130947" cy="646331"/>
          </a:xfrm>
          <a:prstGeom prst="rect">
            <a:avLst/>
          </a:prstGeom>
          <a:noFill/>
        </p:spPr>
        <p:txBody>
          <a:bodyPr wrap="square" rtlCol="0">
            <a:spAutoFit/>
          </a:bodyPr>
          <a:lstStyle/>
          <a:p>
            <a:r>
              <a:rPr lang="en-US" dirty="0"/>
              <a:t>Service Company</a:t>
            </a:r>
            <a:endParaRPr lang="en-IN" dirty="0"/>
          </a:p>
        </p:txBody>
      </p:sp>
      <p:sp>
        <p:nvSpPr>
          <p:cNvPr id="90" name="TextBox 89">
            <a:extLst>
              <a:ext uri="{FF2B5EF4-FFF2-40B4-BE49-F238E27FC236}">
                <a16:creationId xmlns:a16="http://schemas.microsoft.com/office/drawing/2014/main" id="{ACD1D992-27F1-8539-8EAE-F4C7816BF2B6}"/>
              </a:ext>
            </a:extLst>
          </p:cNvPr>
          <p:cNvSpPr txBox="1"/>
          <p:nvPr/>
        </p:nvSpPr>
        <p:spPr>
          <a:xfrm flipH="1">
            <a:off x="9463232" y="2030610"/>
            <a:ext cx="664179" cy="369332"/>
          </a:xfrm>
          <a:prstGeom prst="rect">
            <a:avLst/>
          </a:prstGeom>
          <a:noFill/>
        </p:spPr>
        <p:txBody>
          <a:bodyPr wrap="square" rtlCol="0">
            <a:spAutoFit/>
          </a:bodyPr>
          <a:lstStyle/>
          <a:p>
            <a:r>
              <a:rPr lang="en-US" dirty="0"/>
              <a:t>user</a:t>
            </a:r>
            <a:endParaRPr lang="en-IN" dirty="0"/>
          </a:p>
        </p:txBody>
      </p:sp>
      <p:cxnSp>
        <p:nvCxnSpPr>
          <p:cNvPr id="92" name="Connector: Curved 91">
            <a:extLst>
              <a:ext uri="{FF2B5EF4-FFF2-40B4-BE49-F238E27FC236}">
                <a16:creationId xmlns:a16="http://schemas.microsoft.com/office/drawing/2014/main" id="{3FA1EC04-4203-AC95-D701-4ECBEEAEC272}"/>
              </a:ext>
            </a:extLst>
          </p:cNvPr>
          <p:cNvCxnSpPr>
            <a:cxnSpLocks/>
            <a:stCxn id="79" idx="2"/>
            <a:endCxn id="93" idx="0"/>
          </p:cNvCxnSpPr>
          <p:nvPr/>
        </p:nvCxnSpPr>
        <p:spPr>
          <a:xfrm rot="16200000" flipH="1">
            <a:off x="5566868" y="4541741"/>
            <a:ext cx="620062" cy="4562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1A57BB0A-DD05-6609-B49B-C6C5275DC2AA}"/>
              </a:ext>
            </a:extLst>
          </p:cNvPr>
          <p:cNvSpPr txBox="1"/>
          <p:nvPr/>
        </p:nvSpPr>
        <p:spPr>
          <a:xfrm>
            <a:off x="5248132" y="5079873"/>
            <a:ext cx="1713736" cy="430887"/>
          </a:xfrm>
          <a:prstGeom prst="rect">
            <a:avLst/>
          </a:prstGeom>
          <a:noFill/>
        </p:spPr>
        <p:txBody>
          <a:bodyPr wrap="square" rtlCol="0">
            <a:spAutoFit/>
          </a:bodyPr>
          <a:lstStyle/>
          <a:p>
            <a:r>
              <a:rPr lang="en-US" sz="1100" dirty="0"/>
              <a:t>Employees connected to the blockchain</a:t>
            </a:r>
            <a:endParaRPr lang="en-IN" sz="1100" dirty="0"/>
          </a:p>
        </p:txBody>
      </p:sp>
      <p:cxnSp>
        <p:nvCxnSpPr>
          <p:cNvPr id="97" name="Connector: Curved 96">
            <a:extLst>
              <a:ext uri="{FF2B5EF4-FFF2-40B4-BE49-F238E27FC236}">
                <a16:creationId xmlns:a16="http://schemas.microsoft.com/office/drawing/2014/main" id="{FF811102-DC66-D61E-CA7B-89AC4FEF887A}"/>
              </a:ext>
            </a:extLst>
          </p:cNvPr>
          <p:cNvCxnSpPr>
            <a:stCxn id="84" idx="3"/>
            <a:endCxn id="93" idx="2"/>
          </p:cNvCxnSpPr>
          <p:nvPr/>
        </p:nvCxnSpPr>
        <p:spPr>
          <a:xfrm>
            <a:off x="4063522" y="5249391"/>
            <a:ext cx="2041478" cy="261369"/>
          </a:xfrm>
          <a:prstGeom prst="curvedConnector4">
            <a:avLst>
              <a:gd name="adj1" fmla="val 35775"/>
              <a:gd name="adj2" fmla="val 355787"/>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E38B2706-ACC3-4D5C-6D7E-95CBC3DF0002}"/>
              </a:ext>
            </a:extLst>
          </p:cNvPr>
          <p:cNvSpPr txBox="1"/>
          <p:nvPr/>
        </p:nvSpPr>
        <p:spPr>
          <a:xfrm>
            <a:off x="861640" y="4901907"/>
            <a:ext cx="1713736" cy="430887"/>
          </a:xfrm>
          <a:prstGeom prst="rect">
            <a:avLst/>
          </a:prstGeom>
          <a:noFill/>
        </p:spPr>
        <p:txBody>
          <a:bodyPr wrap="square" rtlCol="0">
            <a:spAutoFit/>
          </a:bodyPr>
          <a:lstStyle/>
          <a:p>
            <a:r>
              <a:rPr lang="en-US" sz="1100" dirty="0"/>
              <a:t>AI company purchasing data from the company.</a:t>
            </a:r>
            <a:endParaRPr lang="en-IN" sz="1100" dirty="0"/>
          </a:p>
        </p:txBody>
      </p:sp>
      <p:sp>
        <p:nvSpPr>
          <p:cNvPr id="200" name="TextBox 199">
            <a:extLst>
              <a:ext uri="{FF2B5EF4-FFF2-40B4-BE49-F238E27FC236}">
                <a16:creationId xmlns:a16="http://schemas.microsoft.com/office/drawing/2014/main" id="{7F690F47-4CBE-1EFF-9775-03E0FF7FBB11}"/>
              </a:ext>
            </a:extLst>
          </p:cNvPr>
          <p:cNvSpPr txBox="1"/>
          <p:nvPr/>
        </p:nvSpPr>
        <p:spPr>
          <a:xfrm>
            <a:off x="755222" y="1365428"/>
            <a:ext cx="1713736" cy="600164"/>
          </a:xfrm>
          <a:prstGeom prst="rect">
            <a:avLst/>
          </a:prstGeom>
          <a:noFill/>
        </p:spPr>
        <p:txBody>
          <a:bodyPr wrap="square" rtlCol="0">
            <a:spAutoFit/>
          </a:bodyPr>
          <a:lstStyle/>
          <a:p>
            <a:r>
              <a:rPr lang="en-US" sz="1100" dirty="0"/>
              <a:t>AI company the Service company taking service from.</a:t>
            </a:r>
            <a:endParaRPr lang="en-IN" sz="1100" dirty="0"/>
          </a:p>
        </p:txBody>
      </p:sp>
      <p:sp>
        <p:nvSpPr>
          <p:cNvPr id="201" name="TextBox 200">
            <a:extLst>
              <a:ext uri="{FF2B5EF4-FFF2-40B4-BE49-F238E27FC236}">
                <a16:creationId xmlns:a16="http://schemas.microsoft.com/office/drawing/2014/main" id="{9A5D6066-472A-6216-C5BC-5B2848DDA1EB}"/>
              </a:ext>
            </a:extLst>
          </p:cNvPr>
          <p:cNvSpPr txBox="1"/>
          <p:nvPr/>
        </p:nvSpPr>
        <p:spPr>
          <a:xfrm>
            <a:off x="6661473" y="557183"/>
            <a:ext cx="3797156" cy="523220"/>
          </a:xfrm>
          <a:prstGeom prst="rect">
            <a:avLst/>
          </a:prstGeom>
          <a:noFill/>
        </p:spPr>
        <p:txBody>
          <a:bodyPr wrap="square" rtlCol="0">
            <a:spAutoFit/>
          </a:bodyPr>
          <a:lstStyle/>
          <a:p>
            <a:r>
              <a:rPr lang="en-US" sz="2800" dirty="0" err="1"/>
              <a:t>HoneyBase</a:t>
            </a:r>
            <a:r>
              <a:rPr lang="en-US" sz="2800" dirty="0"/>
              <a:t> ecosystem</a:t>
            </a:r>
            <a:endParaRPr lang="en-IN" sz="2800" dirty="0"/>
          </a:p>
        </p:txBody>
      </p:sp>
      <p:sp>
        <p:nvSpPr>
          <p:cNvPr id="202" name="TextBox 201">
            <a:extLst>
              <a:ext uri="{FF2B5EF4-FFF2-40B4-BE49-F238E27FC236}">
                <a16:creationId xmlns:a16="http://schemas.microsoft.com/office/drawing/2014/main" id="{A68AEB65-E527-2BE8-90B9-1BD284BDE2FB}"/>
              </a:ext>
            </a:extLst>
          </p:cNvPr>
          <p:cNvSpPr txBox="1"/>
          <p:nvPr/>
        </p:nvSpPr>
        <p:spPr>
          <a:xfrm rot="2347696">
            <a:off x="4394018" y="1982042"/>
            <a:ext cx="514885" cy="307777"/>
          </a:xfrm>
          <a:prstGeom prst="rect">
            <a:avLst/>
          </a:prstGeom>
          <a:noFill/>
        </p:spPr>
        <p:txBody>
          <a:bodyPr wrap="none" rtlCol="0">
            <a:spAutoFit/>
          </a:bodyPr>
          <a:lstStyle/>
          <a:p>
            <a:r>
              <a:rPr lang="en-US" sz="1400" dirty="0"/>
              <a:t>data</a:t>
            </a:r>
            <a:endParaRPr lang="en-IN" sz="1400" dirty="0"/>
          </a:p>
        </p:txBody>
      </p:sp>
      <p:cxnSp>
        <p:nvCxnSpPr>
          <p:cNvPr id="204" name="Straight Arrow Connector 203">
            <a:extLst>
              <a:ext uri="{FF2B5EF4-FFF2-40B4-BE49-F238E27FC236}">
                <a16:creationId xmlns:a16="http://schemas.microsoft.com/office/drawing/2014/main" id="{6EBAF1E4-5EE0-D84A-333F-0E385DDF89E7}"/>
              </a:ext>
            </a:extLst>
          </p:cNvPr>
          <p:cNvCxnSpPr>
            <a:cxnSpLocks/>
          </p:cNvCxnSpPr>
          <p:nvPr/>
        </p:nvCxnSpPr>
        <p:spPr>
          <a:xfrm flipH="1" flipV="1">
            <a:off x="4571779" y="1876313"/>
            <a:ext cx="350505" cy="292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id="{C6F9C31E-24AA-699A-CAC2-EE3ED0F7258B}"/>
              </a:ext>
            </a:extLst>
          </p:cNvPr>
          <p:cNvSpPr txBox="1"/>
          <p:nvPr/>
        </p:nvSpPr>
        <p:spPr>
          <a:xfrm rot="20038738">
            <a:off x="4440420" y="4687560"/>
            <a:ext cx="514885" cy="307777"/>
          </a:xfrm>
          <a:prstGeom prst="rect">
            <a:avLst/>
          </a:prstGeom>
          <a:noFill/>
        </p:spPr>
        <p:txBody>
          <a:bodyPr wrap="none" rtlCol="0">
            <a:spAutoFit/>
          </a:bodyPr>
          <a:lstStyle/>
          <a:p>
            <a:r>
              <a:rPr lang="en-US" sz="1400" dirty="0"/>
              <a:t>data</a:t>
            </a:r>
            <a:endParaRPr lang="en-IN" sz="1400" dirty="0"/>
          </a:p>
        </p:txBody>
      </p:sp>
      <p:cxnSp>
        <p:nvCxnSpPr>
          <p:cNvPr id="208" name="Straight Arrow Connector 207">
            <a:extLst>
              <a:ext uri="{FF2B5EF4-FFF2-40B4-BE49-F238E27FC236}">
                <a16:creationId xmlns:a16="http://schemas.microsoft.com/office/drawing/2014/main" id="{72006FAD-05E4-5982-20E2-E90130F02E20}"/>
              </a:ext>
            </a:extLst>
          </p:cNvPr>
          <p:cNvCxnSpPr>
            <a:cxnSpLocks/>
          </p:cNvCxnSpPr>
          <p:nvPr/>
        </p:nvCxnSpPr>
        <p:spPr>
          <a:xfrm rot="17691042" flipH="1" flipV="1">
            <a:off x="4481127" y="4581177"/>
            <a:ext cx="350505" cy="292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5BDE6B9-4359-99E6-601B-E12261A4E965}"/>
              </a:ext>
            </a:extLst>
          </p:cNvPr>
          <p:cNvCxnSpPr/>
          <p:nvPr/>
        </p:nvCxnSpPr>
        <p:spPr>
          <a:xfrm flipH="1">
            <a:off x="7488269" y="2992984"/>
            <a:ext cx="1483203" cy="406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46E8B8EA-4219-3AC4-29D9-8DC465D1466E}"/>
              </a:ext>
            </a:extLst>
          </p:cNvPr>
          <p:cNvSpPr txBox="1"/>
          <p:nvPr/>
        </p:nvSpPr>
        <p:spPr>
          <a:xfrm rot="20706487">
            <a:off x="7910806" y="2915547"/>
            <a:ext cx="514885" cy="307777"/>
          </a:xfrm>
          <a:prstGeom prst="rect">
            <a:avLst/>
          </a:prstGeom>
          <a:noFill/>
        </p:spPr>
        <p:txBody>
          <a:bodyPr wrap="none" rtlCol="0">
            <a:spAutoFit/>
          </a:bodyPr>
          <a:lstStyle/>
          <a:p>
            <a:r>
              <a:rPr lang="en-US" sz="1400" dirty="0"/>
              <a:t>data</a:t>
            </a:r>
            <a:endParaRPr lang="en-IN" sz="1400" dirty="0"/>
          </a:p>
        </p:txBody>
      </p:sp>
      <p:cxnSp>
        <p:nvCxnSpPr>
          <p:cNvPr id="216" name="Connector: Curved 215">
            <a:extLst>
              <a:ext uri="{FF2B5EF4-FFF2-40B4-BE49-F238E27FC236}">
                <a16:creationId xmlns:a16="http://schemas.microsoft.com/office/drawing/2014/main" id="{FCE54382-542A-FAA1-907F-1113197F0ACF}"/>
              </a:ext>
            </a:extLst>
          </p:cNvPr>
          <p:cNvCxnSpPr>
            <a:stCxn id="214" idx="0"/>
          </p:cNvCxnSpPr>
          <p:nvPr/>
        </p:nvCxnSpPr>
        <p:spPr>
          <a:xfrm rot="5400000" flipH="1" flipV="1">
            <a:off x="8358790" y="1209642"/>
            <a:ext cx="1480985" cy="1941164"/>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7" name="TextBox 216">
            <a:extLst>
              <a:ext uri="{FF2B5EF4-FFF2-40B4-BE49-F238E27FC236}">
                <a16:creationId xmlns:a16="http://schemas.microsoft.com/office/drawing/2014/main" id="{D39D4DC7-0A51-747B-BE1E-7D3B994A58DA}"/>
              </a:ext>
            </a:extLst>
          </p:cNvPr>
          <p:cNvSpPr txBox="1"/>
          <p:nvPr/>
        </p:nvSpPr>
        <p:spPr>
          <a:xfrm>
            <a:off x="10090122" y="1266246"/>
            <a:ext cx="1581418" cy="144655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100" dirty="0"/>
              <a:t>User {</a:t>
            </a:r>
          </a:p>
          <a:p>
            <a:r>
              <a:rPr lang="en-US" sz="1100" dirty="0"/>
              <a:t>   Data 1 (vulnerable)</a:t>
            </a:r>
          </a:p>
          <a:p>
            <a:r>
              <a:rPr lang="en-US" sz="1100" dirty="0"/>
              <a:t>   Data 2</a:t>
            </a:r>
          </a:p>
          <a:p>
            <a:r>
              <a:rPr lang="en-US" sz="1100" dirty="0"/>
              <a:t>   Data 3 (vulnerable)</a:t>
            </a:r>
          </a:p>
          <a:p>
            <a:r>
              <a:rPr lang="en-US" sz="1100" dirty="0"/>
              <a:t>   Data 4</a:t>
            </a:r>
          </a:p>
          <a:p>
            <a:r>
              <a:rPr lang="en-US" sz="1100" dirty="0"/>
              <a:t>   ……</a:t>
            </a:r>
          </a:p>
          <a:p>
            <a:r>
              <a:rPr lang="en-US" sz="1100" dirty="0"/>
              <a:t>   ……</a:t>
            </a:r>
          </a:p>
          <a:p>
            <a:r>
              <a:rPr lang="en-US" sz="1100" dirty="0"/>
              <a:t>}</a:t>
            </a:r>
            <a:endParaRPr lang="en-IN" sz="1100" dirty="0"/>
          </a:p>
        </p:txBody>
      </p:sp>
      <p:sp>
        <p:nvSpPr>
          <p:cNvPr id="218" name="TextBox 217">
            <a:extLst>
              <a:ext uri="{FF2B5EF4-FFF2-40B4-BE49-F238E27FC236}">
                <a16:creationId xmlns:a16="http://schemas.microsoft.com/office/drawing/2014/main" id="{6A069331-9820-DEE5-D4FA-7A7C10E269D8}"/>
              </a:ext>
            </a:extLst>
          </p:cNvPr>
          <p:cNvSpPr txBox="1"/>
          <p:nvPr/>
        </p:nvSpPr>
        <p:spPr>
          <a:xfrm>
            <a:off x="1475318" y="2643890"/>
            <a:ext cx="1581418" cy="144655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100" dirty="0"/>
              <a:t>User {</a:t>
            </a:r>
          </a:p>
          <a:p>
            <a:r>
              <a:rPr lang="en-US" sz="1100" dirty="0"/>
              <a:t>   hjcsbdchjsdc323</a:t>
            </a:r>
          </a:p>
          <a:p>
            <a:r>
              <a:rPr lang="en-US" sz="1100" dirty="0"/>
              <a:t>   Data 2</a:t>
            </a:r>
          </a:p>
          <a:p>
            <a:r>
              <a:rPr lang="en-US" sz="1100" dirty="0"/>
              <a:t>   2378fhefkjwehfk</a:t>
            </a:r>
          </a:p>
          <a:p>
            <a:r>
              <a:rPr lang="en-US" sz="1100" dirty="0"/>
              <a:t>   Data 4</a:t>
            </a:r>
          </a:p>
          <a:p>
            <a:r>
              <a:rPr lang="en-US" sz="1100" dirty="0"/>
              <a:t>   ……</a:t>
            </a:r>
          </a:p>
          <a:p>
            <a:r>
              <a:rPr lang="en-US" sz="1100" dirty="0"/>
              <a:t>   ……</a:t>
            </a:r>
          </a:p>
          <a:p>
            <a:r>
              <a:rPr lang="en-US" sz="1100" dirty="0"/>
              <a:t>}</a:t>
            </a:r>
            <a:endParaRPr lang="en-IN" sz="1100" dirty="0"/>
          </a:p>
        </p:txBody>
      </p:sp>
      <p:cxnSp>
        <p:nvCxnSpPr>
          <p:cNvPr id="220" name="Connector: Curved 219">
            <a:extLst>
              <a:ext uri="{FF2B5EF4-FFF2-40B4-BE49-F238E27FC236}">
                <a16:creationId xmlns:a16="http://schemas.microsoft.com/office/drawing/2014/main" id="{C609F12A-D51B-BD12-0CE2-118B7C85450C}"/>
              </a:ext>
            </a:extLst>
          </p:cNvPr>
          <p:cNvCxnSpPr>
            <a:cxnSpLocks/>
          </p:cNvCxnSpPr>
          <p:nvPr/>
        </p:nvCxnSpPr>
        <p:spPr>
          <a:xfrm rot="5400000">
            <a:off x="3249614" y="2062432"/>
            <a:ext cx="1111857" cy="1497612"/>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2" name="Connector: Curved 221">
            <a:extLst>
              <a:ext uri="{FF2B5EF4-FFF2-40B4-BE49-F238E27FC236}">
                <a16:creationId xmlns:a16="http://schemas.microsoft.com/office/drawing/2014/main" id="{D5C44EE1-6FBC-E8F6-40AC-5BBACFED742E}"/>
              </a:ext>
            </a:extLst>
          </p:cNvPr>
          <p:cNvCxnSpPr>
            <a:cxnSpLocks/>
            <a:stCxn id="207" idx="0"/>
            <a:endCxn id="218" idx="3"/>
          </p:cNvCxnSpPr>
          <p:nvPr/>
        </p:nvCxnSpPr>
        <p:spPr>
          <a:xfrm rot="16200000" flipV="1">
            <a:off x="3175547" y="3248354"/>
            <a:ext cx="1335994" cy="1573616"/>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5126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A7F6-8554-EF1D-E1D0-2C71D81C6911}"/>
              </a:ext>
            </a:extLst>
          </p:cNvPr>
          <p:cNvSpPr>
            <a:spLocks noGrp="1"/>
          </p:cNvSpPr>
          <p:nvPr>
            <p:ph type="title"/>
          </p:nvPr>
        </p:nvSpPr>
        <p:spPr>
          <a:xfrm>
            <a:off x="973110" y="1117963"/>
            <a:ext cx="5122890" cy="1187570"/>
          </a:xfrm>
        </p:spPr>
        <p:txBody>
          <a:bodyPr>
            <a:normAutofit fontScale="90000"/>
          </a:bodyPr>
          <a:lstStyle/>
          <a:p>
            <a:r>
              <a:rPr lang="en-IN" sz="4400" kern="100" dirty="0">
                <a:solidFill>
                  <a:srgbClr val="000000"/>
                </a:solidFill>
                <a:effectLst/>
                <a:ea typeface="Calibri" panose="020F0502020204030204" pitchFamily="34" charset="0"/>
                <a:cs typeface="Calibri" panose="020F0502020204030204" pitchFamily="34" charset="0"/>
              </a:rPr>
              <a:t>Go To Market Strategy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4E21A1F-69A6-E628-8F7D-2F89422D719C}"/>
              </a:ext>
            </a:extLst>
          </p:cNvPr>
          <p:cNvSpPr>
            <a:spLocks noGrp="1"/>
          </p:cNvSpPr>
          <p:nvPr>
            <p:ph idx="1"/>
          </p:nvPr>
        </p:nvSpPr>
        <p:spPr>
          <a:xfrm>
            <a:off x="153737" y="2431524"/>
            <a:ext cx="9750753" cy="3382658"/>
          </a:xfrm>
        </p:spPr>
        <p:txBody>
          <a:bodyPr>
            <a:normAutofit fontScale="85000" lnSpcReduction="10000"/>
          </a:bodyPr>
          <a:lstStyle/>
          <a:p>
            <a:pPr marL="742950" lvl="1" indent="-285750">
              <a:lnSpc>
                <a:spcPct val="107000"/>
              </a:lnSpc>
              <a:buFont typeface="Symbol" panose="05050102010706020507" pitchFamily="18" charset="2"/>
              <a:buChar char=""/>
            </a:pPr>
            <a:r>
              <a:rPr lang="en-IN" kern="100" dirty="0">
                <a:solidFill>
                  <a:srgbClr val="000000"/>
                </a:solidFill>
                <a:effectLst/>
                <a:latin typeface="+mj-lt"/>
                <a:ea typeface="Calibri" panose="020F0502020204030204" pitchFamily="34" charset="0"/>
                <a:cs typeface="Calibri" panose="020F0502020204030204" pitchFamily="34" charset="0"/>
              </a:rPr>
              <a:t>First, we will target the </a:t>
            </a:r>
            <a:r>
              <a:rPr lang="en-IN" b="1" kern="100" dirty="0">
                <a:solidFill>
                  <a:srgbClr val="000000"/>
                </a:solidFill>
                <a:effectLst/>
                <a:latin typeface="+mj-lt"/>
                <a:ea typeface="Calibri" panose="020F0502020204030204" pitchFamily="34" charset="0"/>
                <a:cs typeface="Calibri" panose="020F0502020204030204" pitchFamily="34" charset="0"/>
              </a:rPr>
              <a:t>small AI startups</a:t>
            </a:r>
            <a:r>
              <a:rPr lang="en-IN" kern="100" dirty="0">
                <a:solidFill>
                  <a:srgbClr val="000000"/>
                </a:solidFill>
                <a:effectLst/>
                <a:latin typeface="+mj-lt"/>
                <a:ea typeface="Calibri" panose="020F0502020204030204" pitchFamily="34" charset="0"/>
                <a:cs typeface="Calibri" panose="020F0502020204030204" pitchFamily="34" charset="0"/>
              </a:rPr>
              <a:t>, who require a larger set of data to train their AI system for providing services.</a:t>
            </a:r>
          </a:p>
          <a:p>
            <a:pPr marL="742950" lvl="1" indent="-285750">
              <a:lnSpc>
                <a:spcPct val="107000"/>
              </a:lnSpc>
              <a:buFont typeface="Symbol" panose="05050102010706020507" pitchFamily="18" charset="2"/>
              <a:buChar char=""/>
            </a:pPr>
            <a:r>
              <a:rPr lang="en-US" kern="100" dirty="0">
                <a:solidFill>
                  <a:srgbClr val="000000"/>
                </a:solidFill>
                <a:effectLst/>
                <a:latin typeface="+mj-lt"/>
                <a:ea typeface="Calibri" panose="020F0502020204030204" pitchFamily="34" charset="0"/>
                <a:cs typeface="Calibri" panose="020F0502020204030204" pitchFamily="34" charset="0"/>
              </a:rPr>
              <a:t>We plan to engage with </a:t>
            </a:r>
            <a:r>
              <a:rPr lang="en-US" b="1" kern="100" dirty="0">
                <a:solidFill>
                  <a:srgbClr val="000000"/>
                </a:solidFill>
                <a:effectLst/>
                <a:latin typeface="+mj-lt"/>
                <a:ea typeface="Calibri" panose="020F0502020204030204" pitchFamily="34" charset="0"/>
                <a:cs typeface="Calibri" panose="020F0502020204030204" pitchFamily="34" charset="0"/>
              </a:rPr>
              <a:t>companies possessing substantial datasets</a:t>
            </a:r>
            <a:r>
              <a:rPr lang="en-US" kern="100" dirty="0">
                <a:solidFill>
                  <a:srgbClr val="000000"/>
                </a:solidFill>
                <a:effectLst/>
                <a:latin typeface="+mj-lt"/>
                <a:ea typeface="Calibri" panose="020F0502020204030204" pitchFamily="34" charset="0"/>
                <a:cs typeface="Calibri" panose="020F0502020204030204" pitchFamily="34" charset="0"/>
              </a:rPr>
              <a:t>, encouraging them to securely store their information within our blockchain network. Additionally, we will offer incentives to those who are the first to store their data.</a:t>
            </a:r>
          </a:p>
          <a:p>
            <a:pPr marL="742950" lvl="1" indent="-285750">
              <a:lnSpc>
                <a:spcPct val="107000"/>
              </a:lnSpc>
              <a:buFont typeface="Symbol" panose="05050102010706020507" pitchFamily="18" charset="2"/>
              <a:buChar char=""/>
            </a:pPr>
            <a:r>
              <a:rPr lang="en-US" kern="100" dirty="0">
                <a:solidFill>
                  <a:srgbClr val="000000"/>
                </a:solidFill>
                <a:effectLst/>
                <a:latin typeface="+mj-lt"/>
                <a:ea typeface="Calibri" panose="020F0502020204030204" pitchFamily="34" charset="0"/>
                <a:cs typeface="Calibri" panose="020F0502020204030204" pitchFamily="34" charset="0"/>
              </a:rPr>
              <a:t>We intend to provide </a:t>
            </a:r>
            <a:r>
              <a:rPr lang="en-US" b="1" kern="100" dirty="0">
                <a:solidFill>
                  <a:srgbClr val="000000"/>
                </a:solidFill>
                <a:effectLst/>
                <a:latin typeface="+mj-lt"/>
                <a:ea typeface="Calibri" panose="020F0502020204030204" pitchFamily="34" charset="0"/>
                <a:cs typeface="Calibri" panose="020F0502020204030204" pitchFamily="34" charset="0"/>
              </a:rPr>
              <a:t>incentives to users </a:t>
            </a:r>
            <a:r>
              <a:rPr lang="en-US" kern="100" dirty="0">
                <a:solidFill>
                  <a:srgbClr val="000000"/>
                </a:solidFill>
                <a:effectLst/>
                <a:latin typeface="+mj-lt"/>
                <a:ea typeface="Calibri" panose="020F0502020204030204" pitchFamily="34" charset="0"/>
                <a:cs typeface="Calibri" panose="020F0502020204030204" pitchFamily="34" charset="0"/>
              </a:rPr>
              <a:t>of these companies whenever their </a:t>
            </a:r>
            <a:r>
              <a:rPr lang="en-US" b="1" kern="100" dirty="0">
                <a:solidFill>
                  <a:srgbClr val="000000"/>
                </a:solidFill>
                <a:effectLst/>
                <a:latin typeface="+mj-lt"/>
                <a:ea typeface="Calibri" panose="020F0502020204030204" pitchFamily="34" charset="0"/>
                <a:cs typeface="Calibri" panose="020F0502020204030204" pitchFamily="34" charset="0"/>
              </a:rPr>
              <a:t>data is shared</a:t>
            </a:r>
            <a:r>
              <a:rPr lang="en-US" kern="100" dirty="0">
                <a:solidFill>
                  <a:srgbClr val="000000"/>
                </a:solidFill>
                <a:effectLst/>
                <a:latin typeface="+mj-lt"/>
                <a:ea typeface="Calibri" panose="020F0502020204030204" pitchFamily="34" charset="0"/>
                <a:cs typeface="Calibri" panose="020F0502020204030204" pitchFamily="34" charset="0"/>
              </a:rPr>
              <a:t> with any other company, using tokens as a means of reward.</a:t>
            </a:r>
            <a:endParaRPr lang="en-IN" kern="100" dirty="0">
              <a:solidFill>
                <a:srgbClr val="000000"/>
              </a:solidFill>
              <a:effectLst/>
              <a:latin typeface="+mj-lt"/>
              <a:ea typeface="Calibri" panose="020F0502020204030204" pitchFamily="34" charset="0"/>
              <a:cs typeface="Calibri" panose="020F0502020204030204" pitchFamily="34" charset="0"/>
            </a:endParaRPr>
          </a:p>
          <a:p>
            <a:pPr marL="742950" lvl="1" indent="-285750">
              <a:lnSpc>
                <a:spcPct val="107000"/>
              </a:lnSpc>
              <a:buFont typeface="Symbol" panose="05050102010706020507" pitchFamily="18" charset="2"/>
              <a:buChar char=""/>
            </a:pPr>
            <a:r>
              <a:rPr lang="en-IN" kern="100" dirty="0">
                <a:solidFill>
                  <a:srgbClr val="000000"/>
                </a:solidFill>
                <a:effectLst/>
                <a:latin typeface="+mj-lt"/>
                <a:ea typeface="Calibri" panose="020F0502020204030204" pitchFamily="34" charset="0"/>
                <a:cs typeface="Calibri" panose="020F0502020204030204" pitchFamily="34" charset="0"/>
              </a:rPr>
              <a:t>We will store the data as </a:t>
            </a:r>
            <a:r>
              <a:rPr lang="en-IN" b="1" kern="100" dirty="0">
                <a:solidFill>
                  <a:srgbClr val="000000"/>
                </a:solidFill>
                <a:effectLst/>
                <a:latin typeface="+mj-lt"/>
                <a:ea typeface="Calibri" panose="020F0502020204030204" pitchFamily="34" charset="0"/>
                <a:cs typeface="Calibri" panose="020F0502020204030204" pitchFamily="34" charset="0"/>
              </a:rPr>
              <a:t>anonymous blocks </a:t>
            </a:r>
            <a:r>
              <a:rPr lang="en-IN" kern="100" dirty="0">
                <a:solidFill>
                  <a:srgbClr val="000000"/>
                </a:solidFill>
                <a:effectLst/>
                <a:latin typeface="+mj-lt"/>
                <a:ea typeface="Calibri" panose="020F0502020204030204" pitchFamily="34" charset="0"/>
                <a:cs typeface="Calibri" panose="020F0502020204030204" pitchFamily="34" charset="0"/>
              </a:rPr>
              <a:t>from corporates in our blockchain system and provide </a:t>
            </a:r>
            <a:r>
              <a:rPr lang="en-IN" b="1" kern="100" dirty="0">
                <a:solidFill>
                  <a:srgbClr val="000000"/>
                </a:solidFill>
                <a:effectLst/>
                <a:latin typeface="+mj-lt"/>
                <a:ea typeface="Calibri" panose="020F0502020204030204" pitchFamily="34" charset="0"/>
                <a:cs typeface="Calibri" panose="020F0502020204030204" pitchFamily="34" charset="0"/>
              </a:rPr>
              <a:t>relevant data formats </a:t>
            </a:r>
            <a:r>
              <a:rPr lang="en-IN" kern="100" dirty="0">
                <a:solidFill>
                  <a:srgbClr val="000000"/>
                </a:solidFill>
                <a:effectLst/>
                <a:latin typeface="+mj-lt"/>
                <a:ea typeface="Calibri" panose="020F0502020204030204" pitchFamily="34" charset="0"/>
                <a:cs typeface="Calibri" panose="020F0502020204030204" pitchFamily="34" charset="0"/>
              </a:rPr>
              <a:t>to these AI startups for them to use for research or be </a:t>
            </a:r>
            <a:r>
              <a:rPr lang="en-IN" b="1" kern="100" dirty="0">
                <a:solidFill>
                  <a:srgbClr val="000000"/>
                </a:solidFill>
                <a:effectLst/>
                <a:latin typeface="+mj-lt"/>
                <a:ea typeface="Calibri" panose="020F0502020204030204" pitchFamily="34" charset="0"/>
                <a:cs typeface="Calibri" panose="020F0502020204030204" pitchFamily="34" charset="0"/>
              </a:rPr>
              <a:t>mediato</a:t>
            </a:r>
            <a:r>
              <a:rPr lang="en-IN" b="1" kern="100" dirty="0">
                <a:solidFill>
                  <a:srgbClr val="000000"/>
                </a:solidFill>
                <a:latin typeface="+mj-lt"/>
                <a:ea typeface="Calibri" panose="020F0502020204030204" pitchFamily="34" charset="0"/>
                <a:cs typeface="Calibri" panose="020F0502020204030204" pitchFamily="34" charset="0"/>
              </a:rPr>
              <a:t>r</a:t>
            </a:r>
            <a:r>
              <a:rPr lang="en-IN" kern="100" dirty="0">
                <a:solidFill>
                  <a:srgbClr val="000000"/>
                </a:solidFill>
                <a:effectLst/>
                <a:latin typeface="+mj-lt"/>
                <a:ea typeface="Calibri" panose="020F0502020204030204" pitchFamily="34" charset="0"/>
                <a:cs typeface="Calibri" panose="020F0502020204030204" pitchFamily="34" charset="0"/>
              </a:rPr>
              <a:t> between the corporates and these AI companies.</a:t>
            </a:r>
            <a:endParaRPr lang="en-IN" kern="100" dirty="0">
              <a:effectLst/>
              <a:latin typeface="+mj-lt"/>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Symbol" panose="05050102010706020507" pitchFamily="18" charset="2"/>
              <a:buChar char=""/>
            </a:pPr>
            <a:r>
              <a:rPr lang="en-IN" kern="100" dirty="0">
                <a:solidFill>
                  <a:srgbClr val="000000"/>
                </a:solidFill>
                <a:effectLst/>
                <a:latin typeface="+mj-lt"/>
                <a:ea typeface="Calibri" panose="020F0502020204030204" pitchFamily="34" charset="0"/>
                <a:cs typeface="Calibri" panose="020F0502020204030204" pitchFamily="34" charset="0"/>
              </a:rPr>
              <a:t>After we have a certain number of clients above a threshold, we shall improve our data format generation by </a:t>
            </a:r>
            <a:r>
              <a:rPr lang="en-IN" b="1" kern="100" dirty="0">
                <a:solidFill>
                  <a:srgbClr val="000000"/>
                </a:solidFill>
                <a:effectLst/>
                <a:latin typeface="+mj-lt"/>
                <a:ea typeface="Calibri" panose="020F0502020204030204" pitchFamily="34" charset="0"/>
                <a:cs typeface="Calibri" panose="020F0502020204030204" pitchFamily="34" charset="0"/>
              </a:rPr>
              <a:t>implementing our own AI tools </a:t>
            </a:r>
            <a:r>
              <a:rPr lang="en-IN" kern="100" dirty="0">
                <a:solidFill>
                  <a:srgbClr val="000000"/>
                </a:solidFill>
                <a:effectLst/>
                <a:latin typeface="+mj-lt"/>
                <a:ea typeface="Calibri" panose="020F0502020204030204" pitchFamily="34" charset="0"/>
                <a:cs typeface="Calibri" panose="020F0502020204030204" pitchFamily="34" charset="0"/>
              </a:rPr>
              <a:t>that will be able analyse all the data in our blockchain and provide the relevant details to various companies </a:t>
            </a:r>
            <a:r>
              <a:rPr lang="en-IN" b="1" kern="100" dirty="0">
                <a:solidFill>
                  <a:srgbClr val="000000"/>
                </a:solidFill>
                <a:effectLst/>
                <a:latin typeface="+mj-lt"/>
                <a:ea typeface="Calibri" panose="020F0502020204030204" pitchFamily="34" charset="0"/>
                <a:cs typeface="Calibri" panose="020F0502020204030204" pitchFamily="34" charset="0"/>
              </a:rPr>
              <a:t>without harming the privacy of </a:t>
            </a:r>
            <a:r>
              <a:rPr lang="en-IN" b="1" kern="100" dirty="0">
                <a:solidFill>
                  <a:srgbClr val="000000"/>
                </a:solidFill>
                <a:latin typeface="+mj-lt"/>
                <a:ea typeface="Calibri" panose="020F0502020204030204" pitchFamily="34" charset="0"/>
                <a:cs typeface="Calibri" panose="020F0502020204030204" pitchFamily="34" charset="0"/>
              </a:rPr>
              <a:t>the users</a:t>
            </a:r>
            <a:r>
              <a:rPr lang="en-IN" kern="100" dirty="0">
                <a:solidFill>
                  <a:srgbClr val="000000"/>
                </a:solidFill>
                <a:effectLst/>
                <a:latin typeface="+mj-lt"/>
                <a:ea typeface="Calibri" panose="020F0502020204030204" pitchFamily="34" charset="0"/>
                <a:cs typeface="Calibri" panose="020F0502020204030204" pitchFamily="34" charset="0"/>
              </a:rPr>
              <a:t>.</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59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E2BB-D51C-425C-14B9-83B4FA44B043}"/>
              </a:ext>
            </a:extLst>
          </p:cNvPr>
          <p:cNvSpPr>
            <a:spLocks noGrp="1"/>
          </p:cNvSpPr>
          <p:nvPr>
            <p:ph type="title"/>
          </p:nvPr>
        </p:nvSpPr>
        <p:spPr/>
        <p:txBody>
          <a:bodyPr/>
          <a:lstStyle/>
          <a:p>
            <a:r>
              <a:rPr lang="en-IN" dirty="0"/>
              <a:t>Revenue Model</a:t>
            </a:r>
          </a:p>
        </p:txBody>
      </p:sp>
      <p:sp>
        <p:nvSpPr>
          <p:cNvPr id="3" name="Content Placeholder 2">
            <a:extLst>
              <a:ext uri="{FF2B5EF4-FFF2-40B4-BE49-F238E27FC236}">
                <a16:creationId xmlns:a16="http://schemas.microsoft.com/office/drawing/2014/main" id="{79F8C401-66E7-B4EB-7584-3D3E69717D2B}"/>
              </a:ext>
            </a:extLst>
          </p:cNvPr>
          <p:cNvSpPr>
            <a:spLocks noGrp="1"/>
          </p:cNvSpPr>
          <p:nvPr>
            <p:ph idx="1"/>
          </p:nvPr>
        </p:nvSpPr>
        <p:spPr>
          <a:xfrm>
            <a:off x="914399" y="2559171"/>
            <a:ext cx="3530852" cy="3382658"/>
          </a:xfrm>
        </p:spPr>
        <p:txBody>
          <a:bodyPr/>
          <a:lstStyle/>
          <a:p>
            <a:r>
              <a:rPr lang="en-US" sz="1800" dirty="0">
                <a:solidFill>
                  <a:srgbClr val="000000"/>
                </a:solidFill>
                <a:effectLst/>
                <a:latin typeface="+mj-lt"/>
                <a:ea typeface="Times New Roman" panose="02020603050405020304" pitchFamily="18" charset="0"/>
              </a:rPr>
              <a:t>Companies are required to pay a fee in order to become part of our blockchain network.</a:t>
            </a:r>
          </a:p>
          <a:p>
            <a:r>
              <a:rPr lang="en-US" sz="1800" dirty="0"/>
              <a:t>To remain within the blockchain network, a subscription model will be implemented</a:t>
            </a:r>
            <a:r>
              <a:rPr lang="en-US" dirty="0"/>
              <a:t>.</a:t>
            </a:r>
            <a:endParaRPr lang="en-IN" dirty="0"/>
          </a:p>
        </p:txBody>
      </p:sp>
      <p:sp>
        <p:nvSpPr>
          <p:cNvPr id="4" name="Flowchart: Preparation 3">
            <a:extLst>
              <a:ext uri="{FF2B5EF4-FFF2-40B4-BE49-F238E27FC236}">
                <a16:creationId xmlns:a16="http://schemas.microsoft.com/office/drawing/2014/main" id="{39FEC438-4B3A-2EDE-2B24-62EC0CDF8BA6}"/>
              </a:ext>
            </a:extLst>
          </p:cNvPr>
          <p:cNvSpPr/>
          <p:nvPr/>
        </p:nvSpPr>
        <p:spPr>
          <a:xfrm>
            <a:off x="7499092" y="1383574"/>
            <a:ext cx="1299261" cy="1214029"/>
          </a:xfrm>
          <a:prstGeom prst="flowChartPreparat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t>Service company</a:t>
            </a:r>
          </a:p>
        </p:txBody>
      </p:sp>
      <p:sp>
        <p:nvSpPr>
          <p:cNvPr id="5" name="Flowchart: Preparation 4">
            <a:extLst>
              <a:ext uri="{FF2B5EF4-FFF2-40B4-BE49-F238E27FC236}">
                <a16:creationId xmlns:a16="http://schemas.microsoft.com/office/drawing/2014/main" id="{711CAC96-3003-C8D3-2937-252C2496970E}"/>
              </a:ext>
            </a:extLst>
          </p:cNvPr>
          <p:cNvSpPr/>
          <p:nvPr/>
        </p:nvSpPr>
        <p:spPr>
          <a:xfrm>
            <a:off x="5367969" y="1460211"/>
            <a:ext cx="1359191" cy="1175919"/>
          </a:xfrm>
          <a:prstGeom prst="flowChartPreparat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t>AI company</a:t>
            </a:r>
          </a:p>
        </p:txBody>
      </p:sp>
      <p:pic>
        <p:nvPicPr>
          <p:cNvPr id="6" name="Picture 5" descr="A blue and orange person icon&#10;&#10;Description automatically generated">
            <a:extLst>
              <a:ext uri="{FF2B5EF4-FFF2-40B4-BE49-F238E27FC236}">
                <a16:creationId xmlns:a16="http://schemas.microsoft.com/office/drawing/2014/main" id="{B9012139-3211-7E8B-E62C-BC8745F55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6194" y="1672545"/>
            <a:ext cx="636089" cy="636089"/>
          </a:xfrm>
          <a:prstGeom prst="rect">
            <a:avLst/>
          </a:prstGeom>
        </p:spPr>
      </p:pic>
      <p:cxnSp>
        <p:nvCxnSpPr>
          <p:cNvPr id="7" name="Straight Arrow Connector 6">
            <a:extLst>
              <a:ext uri="{FF2B5EF4-FFF2-40B4-BE49-F238E27FC236}">
                <a16:creationId xmlns:a16="http://schemas.microsoft.com/office/drawing/2014/main" id="{5841B3C7-D942-5635-2319-C36ED603A68B}"/>
              </a:ext>
            </a:extLst>
          </p:cNvPr>
          <p:cNvCxnSpPr>
            <a:cxnSpLocks/>
          </p:cNvCxnSpPr>
          <p:nvPr/>
        </p:nvCxnSpPr>
        <p:spPr>
          <a:xfrm flipH="1" flipV="1">
            <a:off x="6717221" y="2040584"/>
            <a:ext cx="750073" cy="7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3E602F9-99A7-FA56-98ED-DA493592A8CB}"/>
              </a:ext>
            </a:extLst>
          </p:cNvPr>
          <p:cNvSpPr txBox="1"/>
          <p:nvPr/>
        </p:nvSpPr>
        <p:spPr>
          <a:xfrm>
            <a:off x="11242283" y="1600895"/>
            <a:ext cx="559814" cy="276999"/>
          </a:xfrm>
          <a:prstGeom prst="rect">
            <a:avLst/>
          </a:prstGeom>
          <a:noFill/>
        </p:spPr>
        <p:txBody>
          <a:bodyPr wrap="square" rtlCol="0">
            <a:spAutoFit/>
          </a:bodyPr>
          <a:lstStyle/>
          <a:p>
            <a:r>
              <a:rPr lang="en-IN" sz="1200" dirty="0"/>
              <a:t>user</a:t>
            </a:r>
          </a:p>
        </p:txBody>
      </p:sp>
      <p:sp>
        <p:nvSpPr>
          <p:cNvPr id="9" name="TextBox 8">
            <a:extLst>
              <a:ext uri="{FF2B5EF4-FFF2-40B4-BE49-F238E27FC236}">
                <a16:creationId xmlns:a16="http://schemas.microsoft.com/office/drawing/2014/main" id="{ABA5B38D-37A0-661C-3AA7-DC137BB65980}"/>
              </a:ext>
            </a:extLst>
          </p:cNvPr>
          <p:cNvSpPr txBox="1"/>
          <p:nvPr/>
        </p:nvSpPr>
        <p:spPr>
          <a:xfrm>
            <a:off x="9603825" y="1664744"/>
            <a:ext cx="732559" cy="553998"/>
          </a:xfrm>
          <a:prstGeom prst="rect">
            <a:avLst/>
          </a:prstGeom>
          <a:noFill/>
        </p:spPr>
        <p:txBody>
          <a:bodyPr wrap="square" rtlCol="0">
            <a:spAutoFit/>
          </a:bodyPr>
          <a:lstStyle/>
          <a:p>
            <a:r>
              <a:rPr lang="en-IN" sz="1200" dirty="0"/>
              <a:t>Data</a:t>
            </a:r>
          </a:p>
          <a:p>
            <a:endParaRPr lang="en-IN" dirty="0"/>
          </a:p>
        </p:txBody>
      </p:sp>
      <p:cxnSp>
        <p:nvCxnSpPr>
          <p:cNvPr id="10" name="Straight Arrow Connector 9">
            <a:extLst>
              <a:ext uri="{FF2B5EF4-FFF2-40B4-BE49-F238E27FC236}">
                <a16:creationId xmlns:a16="http://schemas.microsoft.com/office/drawing/2014/main" id="{4E5ADBBB-05E2-2D10-C5E5-997A9184450A}"/>
              </a:ext>
            </a:extLst>
          </p:cNvPr>
          <p:cNvCxnSpPr>
            <a:cxnSpLocks/>
            <a:stCxn id="6" idx="1"/>
            <a:endCxn id="4" idx="3"/>
          </p:cNvCxnSpPr>
          <p:nvPr/>
        </p:nvCxnSpPr>
        <p:spPr>
          <a:xfrm flipH="1" flipV="1">
            <a:off x="8798353" y="1990589"/>
            <a:ext cx="18078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Preparation 10">
            <a:extLst>
              <a:ext uri="{FF2B5EF4-FFF2-40B4-BE49-F238E27FC236}">
                <a16:creationId xmlns:a16="http://schemas.microsoft.com/office/drawing/2014/main" id="{CA00AB5E-5EA3-2139-5CCA-EA295EC13580}"/>
              </a:ext>
            </a:extLst>
          </p:cNvPr>
          <p:cNvSpPr/>
          <p:nvPr/>
        </p:nvSpPr>
        <p:spPr>
          <a:xfrm>
            <a:off x="8592765" y="4559581"/>
            <a:ext cx="1569512" cy="958591"/>
          </a:xfrm>
          <a:prstGeom prst="flowChartPreparat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err="1"/>
              <a:t>HoneyBase</a:t>
            </a:r>
            <a:endParaRPr lang="en-IN" sz="1200" dirty="0"/>
          </a:p>
        </p:txBody>
      </p:sp>
      <p:sp>
        <p:nvSpPr>
          <p:cNvPr id="13" name="TextBox 12">
            <a:extLst>
              <a:ext uri="{FF2B5EF4-FFF2-40B4-BE49-F238E27FC236}">
                <a16:creationId xmlns:a16="http://schemas.microsoft.com/office/drawing/2014/main" id="{2A3FFC62-513D-4F51-AA2D-5B34762B301A}"/>
              </a:ext>
            </a:extLst>
          </p:cNvPr>
          <p:cNvSpPr txBox="1"/>
          <p:nvPr/>
        </p:nvSpPr>
        <p:spPr>
          <a:xfrm rot="17867421">
            <a:off x="9390436" y="3102151"/>
            <a:ext cx="1709513" cy="276999"/>
          </a:xfrm>
          <a:prstGeom prst="rect">
            <a:avLst/>
          </a:prstGeom>
          <a:noFill/>
        </p:spPr>
        <p:txBody>
          <a:bodyPr wrap="square" rtlCol="0">
            <a:spAutoFit/>
          </a:bodyPr>
          <a:lstStyle/>
          <a:p>
            <a:r>
              <a:rPr lang="en-IN" sz="1200" dirty="0" err="1"/>
              <a:t>HoneyBase</a:t>
            </a:r>
            <a:r>
              <a:rPr lang="en-IN" sz="1200" dirty="0"/>
              <a:t> Tokens</a:t>
            </a:r>
          </a:p>
        </p:txBody>
      </p:sp>
      <p:sp>
        <p:nvSpPr>
          <p:cNvPr id="15" name="TextBox 14">
            <a:extLst>
              <a:ext uri="{FF2B5EF4-FFF2-40B4-BE49-F238E27FC236}">
                <a16:creationId xmlns:a16="http://schemas.microsoft.com/office/drawing/2014/main" id="{3A7CEBD6-3FC8-B989-CE28-AD0D79DC6B98}"/>
              </a:ext>
            </a:extLst>
          </p:cNvPr>
          <p:cNvSpPr txBox="1"/>
          <p:nvPr/>
        </p:nvSpPr>
        <p:spPr>
          <a:xfrm rot="14948594">
            <a:off x="7325721" y="3259723"/>
            <a:ext cx="1859815" cy="338554"/>
          </a:xfrm>
          <a:prstGeom prst="rect">
            <a:avLst/>
          </a:prstGeom>
          <a:noFill/>
        </p:spPr>
        <p:txBody>
          <a:bodyPr wrap="square" rtlCol="0">
            <a:spAutoFit/>
          </a:bodyPr>
          <a:lstStyle/>
          <a:p>
            <a:r>
              <a:rPr lang="en-IN" sz="1200" dirty="0" err="1"/>
              <a:t>HoneyBase</a:t>
            </a:r>
            <a:r>
              <a:rPr lang="en-IN" sz="1600" dirty="0"/>
              <a:t> </a:t>
            </a:r>
            <a:r>
              <a:rPr lang="en-IN" sz="1200" dirty="0"/>
              <a:t>Tokens</a:t>
            </a:r>
          </a:p>
        </p:txBody>
      </p:sp>
      <p:sp>
        <p:nvSpPr>
          <p:cNvPr id="16" name="TextBox 15">
            <a:extLst>
              <a:ext uri="{FF2B5EF4-FFF2-40B4-BE49-F238E27FC236}">
                <a16:creationId xmlns:a16="http://schemas.microsoft.com/office/drawing/2014/main" id="{A06370E4-8715-A58D-7B34-00327B30D2CD}"/>
              </a:ext>
            </a:extLst>
          </p:cNvPr>
          <p:cNvSpPr txBox="1"/>
          <p:nvPr/>
        </p:nvSpPr>
        <p:spPr>
          <a:xfrm>
            <a:off x="6805101" y="1771171"/>
            <a:ext cx="955068" cy="553998"/>
          </a:xfrm>
          <a:prstGeom prst="rect">
            <a:avLst/>
          </a:prstGeom>
          <a:noFill/>
        </p:spPr>
        <p:txBody>
          <a:bodyPr wrap="square" rtlCol="0">
            <a:spAutoFit/>
          </a:bodyPr>
          <a:lstStyle/>
          <a:p>
            <a:r>
              <a:rPr lang="en-IN" sz="1200" dirty="0"/>
              <a:t>Data</a:t>
            </a:r>
          </a:p>
          <a:p>
            <a:endParaRPr lang="en-IN" dirty="0"/>
          </a:p>
        </p:txBody>
      </p:sp>
      <p:cxnSp>
        <p:nvCxnSpPr>
          <p:cNvPr id="39" name="Straight Arrow Connector 38">
            <a:extLst>
              <a:ext uri="{FF2B5EF4-FFF2-40B4-BE49-F238E27FC236}">
                <a16:creationId xmlns:a16="http://schemas.microsoft.com/office/drawing/2014/main" id="{B5282BA4-B064-7FE0-6F25-2FE6E43DDD9E}"/>
              </a:ext>
            </a:extLst>
          </p:cNvPr>
          <p:cNvCxnSpPr>
            <a:endCxn id="4" idx="2"/>
          </p:cNvCxnSpPr>
          <p:nvPr/>
        </p:nvCxnSpPr>
        <p:spPr>
          <a:xfrm flipH="1" flipV="1">
            <a:off x="8148723" y="2597603"/>
            <a:ext cx="741780" cy="1961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8E7B19C-A9B9-003F-36D5-1992D3A544F2}"/>
              </a:ext>
            </a:extLst>
          </p:cNvPr>
          <p:cNvCxnSpPr>
            <a:endCxn id="6" idx="2"/>
          </p:cNvCxnSpPr>
          <p:nvPr/>
        </p:nvCxnSpPr>
        <p:spPr>
          <a:xfrm flipV="1">
            <a:off x="9823010" y="2308634"/>
            <a:ext cx="1101229" cy="225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870535"/>
      </p:ext>
    </p:extLst>
  </p:cSld>
  <p:clrMapOvr>
    <a:masterClrMapping/>
  </p:clrMapOvr>
</p:sld>
</file>

<file path=ppt/theme/theme1.xml><?xml version="1.0" encoding="utf-8"?>
<a:theme xmlns:a="http://schemas.openxmlformats.org/drawingml/2006/main" name="DashVTI">
  <a:themeElements>
    <a:clrScheme name="AnalogousFromDarkSeedLeftStep">
      <a:dk1>
        <a:srgbClr val="000000"/>
      </a:dk1>
      <a:lt1>
        <a:srgbClr val="FFFFFF"/>
      </a:lt1>
      <a:dk2>
        <a:srgbClr val="311C24"/>
      </a:dk2>
      <a:lt2>
        <a:srgbClr val="F0F3F3"/>
      </a:lt2>
      <a:accent1>
        <a:srgbClr val="D2443E"/>
      </a:accent1>
      <a:accent2>
        <a:srgbClr val="C02C64"/>
      </a:accent2>
      <a:accent3>
        <a:srgbClr val="D23EB3"/>
      </a:accent3>
      <a:accent4>
        <a:srgbClr val="A12CC0"/>
      </a:accent4>
      <a:accent5>
        <a:srgbClr val="753ED2"/>
      </a:accent5>
      <a:accent6>
        <a:srgbClr val="393FC4"/>
      </a:accent6>
      <a:hlink>
        <a:srgbClr val="843FB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657</TotalTime>
  <Words>828</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Courier New</vt:lpstr>
      <vt:lpstr>Grandview Display</vt:lpstr>
      <vt:lpstr>Symbol</vt:lpstr>
      <vt:lpstr>DashVTI</vt:lpstr>
      <vt:lpstr>PowerPoint Presentation</vt:lpstr>
      <vt:lpstr>Data: The restricted gold</vt:lpstr>
      <vt:lpstr>Druva and European Commission Report</vt:lpstr>
      <vt:lpstr>How HoneyBase will solve this ? </vt:lpstr>
      <vt:lpstr>PowerPoint Presentation</vt:lpstr>
      <vt:lpstr>Go To Market Strategy </vt:lpstr>
      <vt:lpstr>Revenue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DeCorp</dc:title>
  <dc:creator>Swaraj</dc:creator>
  <cp:lastModifiedBy>biswalswadhin505@gmail.com</cp:lastModifiedBy>
  <cp:revision>6</cp:revision>
  <dcterms:created xsi:type="dcterms:W3CDTF">2023-07-31T16:00:17Z</dcterms:created>
  <dcterms:modified xsi:type="dcterms:W3CDTF">2023-08-14T05:52:25Z</dcterms:modified>
</cp:coreProperties>
</file>