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Century Schoolbook"/>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7971CE-F54A-4C7C-9885-C81DE1D6BF37}">
  <a:tblStyle styleId="{7F7971CE-F54A-4C7C-9885-C81DE1D6BF3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AEB"/>
          </a:solidFill>
        </a:fill>
      </a:tcStyle>
    </a:wholeTbl>
    <a:band1H>
      <a:tcTxStyle/>
      <a:tcStyle>
        <a:fill>
          <a:solidFill>
            <a:srgbClr val="D1D2D4"/>
          </a:solidFill>
        </a:fill>
      </a:tcStyle>
    </a:band1H>
    <a:band2H>
      <a:tcTxStyle/>
    </a:band2H>
    <a:band1V>
      <a:tcTxStyle/>
      <a:tcStyle>
        <a:fill>
          <a:solidFill>
            <a:srgbClr val="D1D2D4"/>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F675EC6-58FF-473F-8CAA-691EFA5DE5E4}"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127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Schoolbook-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enturySchoolbook-italic.fntdata"/><Relationship Id="rId14" Type="http://schemas.openxmlformats.org/officeDocument/2006/relationships/slide" Target="slides/slide9.xml"/><Relationship Id="rId36" Type="http://schemas.openxmlformats.org/officeDocument/2006/relationships/font" Target="fonts/CenturySchoolbook-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enturySchoolboo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5" name="Shape 15"/>
        <p:cNvGrpSpPr/>
        <p:nvPr/>
      </p:nvGrpSpPr>
      <p:grpSpPr>
        <a:xfrm>
          <a:off x="0" y="0"/>
          <a:ext cx="0" cy="0"/>
          <a:chOff x="0" y="0"/>
          <a:chExt cx="0" cy="0"/>
        </a:xfrm>
      </p:grpSpPr>
      <p:grpSp>
        <p:nvGrpSpPr>
          <p:cNvPr id="16" name="Google Shape;16;p2"/>
          <p:cNvGrpSpPr/>
          <p:nvPr/>
        </p:nvGrpSpPr>
        <p:grpSpPr>
          <a:xfrm>
            <a:off x="0" y="3175"/>
            <a:ext cx="12198350" cy="6875463"/>
            <a:chOff x="0" y="3175"/>
            <a:chExt cx="12198350" cy="6875463"/>
          </a:xfrm>
        </p:grpSpPr>
        <p:sp>
          <p:nvSpPr>
            <p:cNvPr id="17" name="Google Shape;17;p2"/>
            <p:cNvSpPr/>
            <p:nvPr/>
          </p:nvSpPr>
          <p:spPr>
            <a:xfrm>
              <a:off x="0" y="3175"/>
              <a:ext cx="12192000" cy="6862763"/>
            </a:xfrm>
            <a:custGeom>
              <a:rect b="b" l="l" r="r" t="t"/>
              <a:pathLst>
                <a:path extrusionOk="0" h="2160" w="384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0" y="3175"/>
              <a:ext cx="12192000" cy="6862763"/>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0" y="3175"/>
              <a:ext cx="12198350" cy="6875463"/>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txBox="1"/>
          <p:nvPr>
            <p:ph idx="10" type="dt"/>
          </p:nvPr>
        </p:nvSpPr>
        <p:spPr>
          <a:xfrm>
            <a:off x="8973319" y="6442524"/>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2210" y="644252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466432" y="6442524"/>
            <a:ext cx="275537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2"/>
          <p:cNvSpPr/>
          <p:nvPr/>
        </p:nvSpPr>
        <p:spPr>
          <a:xfrm>
            <a:off x="4456113" y="31750"/>
            <a:ext cx="0" cy="1588"/>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grpSp>
        <p:nvGrpSpPr>
          <p:cNvPr id="24" name="Google Shape;24;p2" title="Text Container Shape"/>
          <p:cNvGrpSpPr/>
          <p:nvPr/>
        </p:nvGrpSpPr>
        <p:grpSpPr>
          <a:xfrm>
            <a:off x="7320300" y="467784"/>
            <a:ext cx="4875213" cy="5922963"/>
            <a:chOff x="7320300" y="467784"/>
            <a:chExt cx="4875213" cy="5922963"/>
          </a:xfrm>
        </p:grpSpPr>
        <p:sp>
          <p:nvSpPr>
            <p:cNvPr id="25" name="Google Shape;25;p2"/>
            <p:cNvSpPr/>
            <p:nvPr/>
          </p:nvSpPr>
          <p:spPr>
            <a:xfrm>
              <a:off x="7320300" y="467784"/>
              <a:ext cx="4875213" cy="5922963"/>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74A55"/>
            </a:solidFill>
            <a:ln>
              <a:noFill/>
            </a:ln>
          </p:spPr>
        </p:sp>
        <p:sp>
          <p:nvSpPr>
            <p:cNvPr id="26" name="Google Shape;26;p2"/>
            <p:cNvSpPr/>
            <p:nvPr/>
          </p:nvSpPr>
          <p:spPr>
            <a:xfrm>
              <a:off x="7505469" y="661988"/>
              <a:ext cx="4686300" cy="5543550"/>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lt2"/>
            </a:solidFill>
            <a:ln>
              <a:noFill/>
            </a:ln>
          </p:spPr>
        </p:sp>
        <p:cxnSp>
          <p:nvCxnSpPr>
            <p:cNvPr id="27" name="Google Shape;27;p2"/>
            <p:cNvCxnSpPr/>
            <p:nvPr/>
          </p:nvCxnSpPr>
          <p:spPr>
            <a:xfrm>
              <a:off x="8013399" y="4629095"/>
              <a:ext cx="694944" cy="0"/>
            </a:xfrm>
            <a:prstGeom prst="straightConnector1">
              <a:avLst/>
            </a:prstGeom>
            <a:noFill/>
            <a:ln cap="flat" cmpd="sng" w="38100">
              <a:solidFill>
                <a:schemeClr val="lt2"/>
              </a:solidFill>
              <a:prstDash val="solid"/>
              <a:round/>
              <a:headEnd len="sm" w="sm" type="none"/>
              <a:tailEnd len="sm" w="sm" type="none"/>
            </a:ln>
          </p:spPr>
        </p:cxnSp>
      </p:grpSp>
      <p:sp>
        <p:nvSpPr>
          <p:cNvPr id="28" name="Google Shape;28;p2"/>
          <p:cNvSpPr txBox="1"/>
          <p:nvPr>
            <p:ph type="ctrTitle"/>
          </p:nvPr>
        </p:nvSpPr>
        <p:spPr>
          <a:xfrm>
            <a:off x="7920752" y="1023867"/>
            <a:ext cx="3793678" cy="3349641"/>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Clr>
                <a:schemeClr val="lt2"/>
              </a:buClr>
              <a:buSzPts val="3900"/>
              <a:buFont typeface="Century Schoolbook"/>
              <a:buNone/>
              <a:defRPr sz="39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noAutofit/>
          </a:bodyPr>
          <a:lstStyle>
            <a:lvl1pPr lvl="0" algn="l">
              <a:lnSpc>
                <a:spcPct val="130000"/>
              </a:lnSpc>
              <a:spcBef>
                <a:spcPts val="930"/>
              </a:spcBef>
              <a:spcAft>
                <a:spcPts val="0"/>
              </a:spcAft>
              <a:buClr>
                <a:schemeClr val="lt2"/>
              </a:buClr>
              <a:buSzPts val="2000"/>
              <a:buNone/>
              <a:defRPr sz="2000">
                <a:solidFill>
                  <a:schemeClr val="lt2"/>
                </a:solidFill>
              </a:defRPr>
            </a:lvl1pPr>
            <a:lvl2pPr lvl="1" algn="ctr">
              <a:lnSpc>
                <a:spcPct val="111000"/>
              </a:lnSpc>
              <a:spcBef>
                <a:spcPts val="930"/>
              </a:spcBef>
              <a:spcAft>
                <a:spcPts val="0"/>
              </a:spcAft>
              <a:buClr>
                <a:srgbClr val="464B56"/>
              </a:buClr>
              <a:buSzPts val="2000"/>
              <a:buNone/>
              <a:defRPr sz="2000"/>
            </a:lvl2pPr>
            <a:lvl3pPr lvl="2" algn="ctr">
              <a:lnSpc>
                <a:spcPct val="111000"/>
              </a:lnSpc>
              <a:spcBef>
                <a:spcPts val="930"/>
              </a:spcBef>
              <a:spcAft>
                <a:spcPts val="0"/>
              </a:spcAft>
              <a:buClr>
                <a:srgbClr val="464B56"/>
              </a:buClr>
              <a:buSzPts val="1800"/>
              <a:buNone/>
              <a:defRPr sz="1800"/>
            </a:lvl3pPr>
            <a:lvl4pPr lvl="3" algn="ctr">
              <a:lnSpc>
                <a:spcPct val="111000"/>
              </a:lnSpc>
              <a:spcBef>
                <a:spcPts val="930"/>
              </a:spcBef>
              <a:spcAft>
                <a:spcPts val="0"/>
              </a:spcAft>
              <a:buClr>
                <a:srgbClr val="464B56"/>
              </a:buClr>
              <a:buSzPts val="1600"/>
              <a:buNone/>
              <a:defRPr sz="1600"/>
            </a:lvl4pPr>
            <a:lvl5pPr lvl="4" algn="ctr">
              <a:lnSpc>
                <a:spcPct val="111000"/>
              </a:lnSpc>
              <a:spcBef>
                <a:spcPts val="930"/>
              </a:spcBef>
              <a:spcAft>
                <a:spcPts val="0"/>
              </a:spcAft>
              <a:buClr>
                <a:srgbClr val="464B56"/>
              </a:buClr>
              <a:buSzPts val="1600"/>
              <a:buNone/>
              <a:defRPr sz="1600"/>
            </a:lvl5pPr>
            <a:lvl6pPr lvl="5" algn="ctr">
              <a:lnSpc>
                <a:spcPct val="111000"/>
              </a:lnSpc>
              <a:spcBef>
                <a:spcPts val="930"/>
              </a:spcBef>
              <a:spcAft>
                <a:spcPts val="0"/>
              </a:spcAft>
              <a:buClr>
                <a:srgbClr val="474A55"/>
              </a:buClr>
              <a:buSzPts val="1600"/>
              <a:buNone/>
              <a:defRPr sz="1600"/>
            </a:lvl6pPr>
            <a:lvl7pPr lvl="6" algn="ctr">
              <a:lnSpc>
                <a:spcPct val="111000"/>
              </a:lnSpc>
              <a:spcBef>
                <a:spcPts val="930"/>
              </a:spcBef>
              <a:spcAft>
                <a:spcPts val="0"/>
              </a:spcAft>
              <a:buClr>
                <a:srgbClr val="474A55"/>
              </a:buClr>
              <a:buSzPts val="1600"/>
              <a:buNone/>
              <a:defRPr sz="1600"/>
            </a:lvl7pPr>
            <a:lvl8pPr lvl="7" algn="ctr">
              <a:lnSpc>
                <a:spcPct val="111000"/>
              </a:lnSpc>
              <a:spcBef>
                <a:spcPts val="930"/>
              </a:spcBef>
              <a:spcAft>
                <a:spcPts val="0"/>
              </a:spcAft>
              <a:buClr>
                <a:srgbClr val="474A55"/>
              </a:buClr>
              <a:buSzPts val="1600"/>
              <a:buNone/>
              <a:defRPr sz="1600"/>
            </a:lvl8pPr>
            <a:lvl9pPr lvl="8" algn="ctr">
              <a:lnSpc>
                <a:spcPct val="111000"/>
              </a:lnSpc>
              <a:spcBef>
                <a:spcPts val="930"/>
              </a:spcBef>
              <a:spcAft>
                <a:spcPts val="0"/>
              </a:spcAft>
              <a:buClr>
                <a:srgbClr val="474A55"/>
              </a:buClr>
              <a:buSzPts val="1600"/>
              <a:buNone/>
              <a:defRPr sz="1600"/>
            </a:lvl9pPr>
          </a:lstStyle>
          <a:p/>
        </p:txBody>
      </p:sp>
    </p:spTree>
  </p:cSld>
  <p:clrMapOvr>
    <a:masterClrMapping/>
  </p:clrMapOvr>
  <p:extLst>
    <p:ext uri="{DCECCB84-F9BA-43D5-87BE-67443E8EF086}">
      <p15:sldGuideLst>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1" name="Shape 91"/>
        <p:cNvGrpSpPr/>
        <p:nvPr/>
      </p:nvGrpSpPr>
      <p:grpSpPr>
        <a:xfrm>
          <a:off x="0" y="0"/>
          <a:ext cx="0" cy="0"/>
          <a:chOff x="0" y="0"/>
          <a:chExt cx="0" cy="0"/>
        </a:xfrm>
      </p:grpSpPr>
      <p:sp>
        <p:nvSpPr>
          <p:cNvPr id="92" name="Google Shape;92;p11"/>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1"/>
          <p:cNvSpPr txBox="1"/>
          <p:nvPr>
            <p:ph idx="1" type="body"/>
          </p:nvPr>
        </p:nvSpPr>
        <p:spPr>
          <a:xfrm rot="5400000">
            <a:off x="5493234" y="-121134"/>
            <a:ext cx="3651504" cy="877057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94" name="Google Shape;94;p11"/>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7" name="Shape 97"/>
        <p:cNvGrpSpPr/>
        <p:nvPr/>
      </p:nvGrpSpPr>
      <p:grpSpPr>
        <a:xfrm>
          <a:off x="0" y="0"/>
          <a:ext cx="0" cy="0"/>
          <a:chOff x="0" y="0"/>
          <a:chExt cx="0" cy="0"/>
        </a:xfrm>
      </p:grpSpPr>
      <p:grpSp>
        <p:nvGrpSpPr>
          <p:cNvPr id="98" name="Google Shape;98;p12" title="Feather"/>
          <p:cNvGrpSpPr/>
          <p:nvPr/>
        </p:nvGrpSpPr>
        <p:grpSpPr>
          <a:xfrm>
            <a:off x="400714" y="362425"/>
            <a:ext cx="3495979" cy="6204388"/>
            <a:chOff x="400714" y="362425"/>
            <a:chExt cx="3495979" cy="6204388"/>
          </a:xfrm>
        </p:grpSpPr>
        <p:sp>
          <p:nvSpPr>
            <p:cNvPr id="99" name="Google Shape;99;p12"/>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2"/>
          <p:cNvSpPr txBox="1"/>
          <p:nvPr>
            <p:ph type="title"/>
          </p:nvPr>
        </p:nvSpPr>
        <p:spPr>
          <a:xfrm rot="5400000">
            <a:off x="7393812" y="2391190"/>
            <a:ext cx="5339932" cy="157162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2"/>
          <p:cNvSpPr txBox="1"/>
          <p:nvPr>
            <p:ph idx="1" type="body"/>
          </p:nvPr>
        </p:nvSpPr>
        <p:spPr>
          <a:xfrm rot="5400000">
            <a:off x="3252191" y="205882"/>
            <a:ext cx="5322596" cy="5959577"/>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103" name="Google Shape;103;p12"/>
          <p:cNvSpPr txBox="1"/>
          <p:nvPr>
            <p:ph idx="10" type="dt"/>
          </p:nvPr>
        </p:nvSpPr>
        <p:spPr>
          <a:xfrm>
            <a:off x="9277965" y="6296615"/>
            <a:ext cx="250599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2933699" y="6296615"/>
            <a:ext cx="59595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rot="5400000">
            <a:off x="8734643" y="2853201"/>
            <a:ext cx="5383267" cy="604269"/>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cxnSp>
        <p:nvCxnSpPr>
          <p:cNvPr id="106" name="Google Shape;106;p12" title="Rule Line"/>
          <p:cNvCxnSpPr/>
          <p:nvPr/>
        </p:nvCxnSpPr>
        <p:spPr>
          <a:xfrm>
            <a:off x="9111582" y="571502"/>
            <a:ext cx="0" cy="5275467"/>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bg>
      <p:bgPr>
        <a:solidFill>
          <a:schemeClr val="lt2"/>
        </a:solidFill>
      </p:bgPr>
    </p:bg>
    <p:spTree>
      <p:nvGrpSpPr>
        <p:cNvPr id="30" name="Shape 30"/>
        <p:cNvGrpSpPr/>
        <p:nvPr/>
      </p:nvGrpSpPr>
      <p:grpSpPr>
        <a:xfrm>
          <a:off x="0" y="0"/>
          <a:ext cx="0" cy="0"/>
          <a:chOff x="0" y="0"/>
          <a:chExt cx="0" cy="0"/>
        </a:xfrm>
      </p:grpSpPr>
      <p:grpSp>
        <p:nvGrpSpPr>
          <p:cNvPr id="31" name="Google Shape;31;p3" title="Feathers"/>
          <p:cNvGrpSpPr/>
          <p:nvPr/>
        </p:nvGrpSpPr>
        <p:grpSpPr>
          <a:xfrm>
            <a:off x="400714" y="362425"/>
            <a:ext cx="3495979" cy="6204388"/>
            <a:chOff x="400714" y="362425"/>
            <a:chExt cx="3495979" cy="6204388"/>
          </a:xfrm>
        </p:grpSpPr>
        <p:sp>
          <p:nvSpPr>
            <p:cNvPr id="32" name="Google Shape;32;p3"/>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40" name="Google Shape;40;p4"/>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accent1"/>
        </a:solidFill>
      </p:bgPr>
    </p:bg>
    <p:spTree>
      <p:nvGrpSpPr>
        <p:cNvPr id="43" name="Shape 43"/>
        <p:cNvGrpSpPr/>
        <p:nvPr/>
      </p:nvGrpSpPr>
      <p:grpSpPr>
        <a:xfrm>
          <a:off x="0" y="0"/>
          <a:ext cx="0" cy="0"/>
          <a:chOff x="0" y="0"/>
          <a:chExt cx="0" cy="0"/>
        </a:xfrm>
      </p:grpSpPr>
      <p:sp>
        <p:nvSpPr>
          <p:cNvPr id="44" name="Google Shape;44;p5" title="Feather Background"/>
          <p:cNvSpPr/>
          <p:nvPr/>
        </p:nvSpPr>
        <p:spPr>
          <a:xfrm>
            <a:off x="0" y="-4679"/>
            <a:ext cx="12200615" cy="6862679"/>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5" title="Text Container Shape"/>
          <p:cNvGrpSpPr/>
          <p:nvPr/>
        </p:nvGrpSpPr>
        <p:grpSpPr>
          <a:xfrm>
            <a:off x="2452688" y="1262063"/>
            <a:ext cx="7286625" cy="4333875"/>
            <a:chOff x="2452688" y="1262063"/>
            <a:chExt cx="7286625" cy="4333875"/>
          </a:xfrm>
        </p:grpSpPr>
        <p:sp>
          <p:nvSpPr>
            <p:cNvPr id="46" name="Google Shape;46;p5"/>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47" name="Google Shape;47;p5"/>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48" name="Google Shape;48;p5"/>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49" name="Google Shape;49;p5"/>
          <p:cNvSpPr txBox="1"/>
          <p:nvPr>
            <p:ph idx="10" type="dt"/>
          </p:nvPr>
        </p:nvSpPr>
        <p:spPr>
          <a:xfrm>
            <a:off x="8984743" y="629673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1" type="ftr"/>
          </p:nvPr>
        </p:nvSpPr>
        <p:spPr>
          <a:xfrm>
            <a:off x="4040910" y="629673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2" type="sldNum"/>
          </p:nvPr>
        </p:nvSpPr>
        <p:spPr>
          <a:xfrm>
            <a:off x="464076" y="6296730"/>
            <a:ext cx="2781542"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lt2"/>
                </a:solidFill>
                <a:latin typeface="Century Schoolbook"/>
                <a:ea typeface="Century Schoolbook"/>
                <a:cs typeface="Century Schoolbook"/>
                <a:sym typeface="Century Schoolbook"/>
              </a:defRPr>
            </a:lvl1pPr>
            <a:lvl2pPr indent="0" lvl="1" marL="0" algn="l">
              <a:spcBef>
                <a:spcPts val="0"/>
              </a:spcBef>
              <a:buNone/>
              <a:defRPr sz="1200">
                <a:solidFill>
                  <a:schemeClr val="lt2"/>
                </a:solidFill>
                <a:latin typeface="Century Schoolbook"/>
                <a:ea typeface="Century Schoolbook"/>
                <a:cs typeface="Century Schoolbook"/>
                <a:sym typeface="Century Schoolbook"/>
              </a:defRPr>
            </a:lvl2pPr>
            <a:lvl3pPr indent="0" lvl="2" marL="0" algn="l">
              <a:spcBef>
                <a:spcPts val="0"/>
              </a:spcBef>
              <a:buNone/>
              <a:defRPr sz="1200">
                <a:solidFill>
                  <a:schemeClr val="lt2"/>
                </a:solidFill>
                <a:latin typeface="Century Schoolbook"/>
                <a:ea typeface="Century Schoolbook"/>
                <a:cs typeface="Century Schoolbook"/>
                <a:sym typeface="Century Schoolbook"/>
              </a:defRPr>
            </a:lvl3pPr>
            <a:lvl4pPr indent="0" lvl="3" marL="0" algn="l">
              <a:spcBef>
                <a:spcPts val="0"/>
              </a:spcBef>
              <a:buNone/>
              <a:defRPr sz="1200">
                <a:solidFill>
                  <a:schemeClr val="lt2"/>
                </a:solidFill>
                <a:latin typeface="Century Schoolbook"/>
                <a:ea typeface="Century Schoolbook"/>
                <a:cs typeface="Century Schoolbook"/>
                <a:sym typeface="Century Schoolbook"/>
              </a:defRPr>
            </a:lvl4pPr>
            <a:lvl5pPr indent="0" lvl="4" marL="0" algn="l">
              <a:spcBef>
                <a:spcPts val="0"/>
              </a:spcBef>
              <a:buNone/>
              <a:defRPr sz="1200">
                <a:solidFill>
                  <a:schemeClr val="lt2"/>
                </a:solidFill>
                <a:latin typeface="Century Schoolbook"/>
                <a:ea typeface="Century Schoolbook"/>
                <a:cs typeface="Century Schoolbook"/>
                <a:sym typeface="Century Schoolbook"/>
              </a:defRPr>
            </a:lvl5pPr>
            <a:lvl6pPr indent="0" lvl="5" marL="0" algn="l">
              <a:spcBef>
                <a:spcPts val="0"/>
              </a:spcBef>
              <a:buNone/>
              <a:defRPr sz="1200">
                <a:solidFill>
                  <a:schemeClr val="lt2"/>
                </a:solidFill>
                <a:latin typeface="Century Schoolbook"/>
                <a:ea typeface="Century Schoolbook"/>
                <a:cs typeface="Century Schoolbook"/>
                <a:sym typeface="Century Schoolbook"/>
              </a:defRPr>
            </a:lvl6pPr>
            <a:lvl7pPr indent="0" lvl="6" marL="0" algn="l">
              <a:spcBef>
                <a:spcPts val="0"/>
              </a:spcBef>
              <a:buNone/>
              <a:defRPr sz="1200">
                <a:solidFill>
                  <a:schemeClr val="lt2"/>
                </a:solidFill>
                <a:latin typeface="Century Schoolbook"/>
                <a:ea typeface="Century Schoolbook"/>
                <a:cs typeface="Century Schoolbook"/>
                <a:sym typeface="Century Schoolbook"/>
              </a:defRPr>
            </a:lvl7pPr>
            <a:lvl8pPr indent="0" lvl="7" marL="0" algn="l">
              <a:spcBef>
                <a:spcPts val="0"/>
              </a:spcBef>
              <a:buNone/>
              <a:defRPr sz="1200">
                <a:solidFill>
                  <a:schemeClr val="lt2"/>
                </a:solidFill>
                <a:latin typeface="Century Schoolbook"/>
                <a:ea typeface="Century Schoolbook"/>
                <a:cs typeface="Century Schoolbook"/>
                <a:sym typeface="Century Schoolbook"/>
              </a:defRPr>
            </a:lvl8pPr>
            <a:lvl9pPr indent="0" lvl="8" marL="0" algn="l">
              <a:spcBef>
                <a:spcPts val="0"/>
              </a:spcBef>
              <a:buNone/>
              <a:defRPr sz="1200">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5"/>
          <p:cNvSpPr txBox="1"/>
          <p:nvPr>
            <p:ph type="title"/>
          </p:nvPr>
        </p:nvSpPr>
        <p:spPr>
          <a:xfrm>
            <a:off x="3162301" y="1830579"/>
            <a:ext cx="5859724" cy="1841715"/>
          </a:xfrm>
          <a:prstGeom prst="rect">
            <a:avLst/>
          </a:prstGeom>
          <a:noFill/>
          <a:ln>
            <a:noFill/>
          </a:ln>
        </p:spPr>
        <p:txBody>
          <a:bodyPr anchorCtr="0" anchor="t" bIns="45700" lIns="91425" spcFirstLastPara="1" rIns="91425" wrap="square" tIns="45700">
            <a:noAutofit/>
          </a:bodyPr>
          <a:lstStyle>
            <a:lvl1pPr lvl="0" algn="ctr">
              <a:lnSpc>
                <a:spcPct val="105000"/>
              </a:lnSpc>
              <a:spcBef>
                <a:spcPts val="0"/>
              </a:spcBef>
              <a:spcAft>
                <a:spcPts val="0"/>
              </a:spcAft>
              <a:buClr>
                <a:srgbClr val="464B56"/>
              </a:buClr>
              <a:buSzPts val="3900"/>
              <a:buFont typeface="Century Schoolbook"/>
              <a:buNone/>
              <a:defRPr sz="3900">
                <a:solidFill>
                  <a:srgbClr val="464B5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body"/>
          </p:nvPr>
        </p:nvSpPr>
        <p:spPr>
          <a:xfrm>
            <a:off x="3814584" y="4176131"/>
            <a:ext cx="4566474" cy="1038807"/>
          </a:xfrm>
          <a:prstGeom prst="rect">
            <a:avLst/>
          </a:prstGeom>
          <a:noFill/>
          <a:ln>
            <a:noFill/>
          </a:ln>
        </p:spPr>
        <p:txBody>
          <a:bodyPr anchorCtr="0" anchor="t" bIns="45700" lIns="91425" spcFirstLastPara="1" rIns="91425" wrap="square" tIns="45700">
            <a:noAutofit/>
          </a:bodyPr>
          <a:lstStyle>
            <a:lvl1pPr indent="-228600" lvl="0" marL="457200" algn="ctr">
              <a:lnSpc>
                <a:spcPct val="130000"/>
              </a:lnSpc>
              <a:spcBef>
                <a:spcPts val="0"/>
              </a:spcBef>
              <a:spcAft>
                <a:spcPts val="0"/>
              </a:spcAft>
              <a:buClr>
                <a:srgbClr val="464B56"/>
              </a:buClr>
              <a:buSzPts val="2000"/>
              <a:buNone/>
              <a:defRPr sz="2000">
                <a:solidFill>
                  <a:srgbClr val="464B56"/>
                </a:solidFill>
              </a:defRPr>
            </a:lvl1pPr>
            <a:lvl2pPr indent="-228600" lvl="1" marL="914400" algn="l">
              <a:lnSpc>
                <a:spcPct val="111000"/>
              </a:lnSpc>
              <a:spcBef>
                <a:spcPts val="930"/>
              </a:spcBef>
              <a:spcAft>
                <a:spcPts val="0"/>
              </a:spcAft>
              <a:buClr>
                <a:srgbClr val="888888"/>
              </a:buClr>
              <a:buSzPts val="2000"/>
              <a:buNone/>
              <a:defRPr sz="2000">
                <a:solidFill>
                  <a:srgbClr val="888888"/>
                </a:solidFill>
              </a:defRPr>
            </a:lvl2pPr>
            <a:lvl3pPr indent="-228600" lvl="2" marL="1371600" algn="l">
              <a:lnSpc>
                <a:spcPct val="111000"/>
              </a:lnSpc>
              <a:spcBef>
                <a:spcPts val="930"/>
              </a:spcBef>
              <a:spcAft>
                <a:spcPts val="0"/>
              </a:spcAft>
              <a:buClr>
                <a:srgbClr val="888888"/>
              </a:buClr>
              <a:buSzPts val="1800"/>
              <a:buNone/>
              <a:defRPr sz="1800">
                <a:solidFill>
                  <a:srgbClr val="888888"/>
                </a:solidFill>
              </a:defRPr>
            </a:lvl3pPr>
            <a:lvl4pPr indent="-228600" lvl="3" marL="1828800" algn="l">
              <a:lnSpc>
                <a:spcPct val="111000"/>
              </a:lnSpc>
              <a:spcBef>
                <a:spcPts val="930"/>
              </a:spcBef>
              <a:spcAft>
                <a:spcPts val="0"/>
              </a:spcAft>
              <a:buClr>
                <a:srgbClr val="888888"/>
              </a:buClr>
              <a:buSzPts val="1600"/>
              <a:buNone/>
              <a:defRPr sz="1600">
                <a:solidFill>
                  <a:srgbClr val="888888"/>
                </a:solidFill>
              </a:defRPr>
            </a:lvl4pPr>
            <a:lvl5pPr indent="-228600" lvl="4" marL="2286000" algn="l">
              <a:lnSpc>
                <a:spcPct val="111000"/>
              </a:lnSpc>
              <a:spcBef>
                <a:spcPts val="930"/>
              </a:spcBef>
              <a:spcAft>
                <a:spcPts val="0"/>
              </a:spcAft>
              <a:buClr>
                <a:srgbClr val="888888"/>
              </a:buClr>
              <a:buSzPts val="1600"/>
              <a:buNone/>
              <a:defRPr sz="1600">
                <a:solidFill>
                  <a:srgbClr val="888888"/>
                </a:solidFill>
              </a:defRPr>
            </a:lvl5pPr>
            <a:lvl6pPr indent="-228600" lvl="5" marL="2743200" algn="l">
              <a:lnSpc>
                <a:spcPct val="111000"/>
              </a:lnSpc>
              <a:spcBef>
                <a:spcPts val="930"/>
              </a:spcBef>
              <a:spcAft>
                <a:spcPts val="0"/>
              </a:spcAft>
              <a:buClr>
                <a:srgbClr val="888888"/>
              </a:buClr>
              <a:buSzPts val="1600"/>
              <a:buNone/>
              <a:defRPr sz="1600">
                <a:solidFill>
                  <a:srgbClr val="888888"/>
                </a:solidFill>
              </a:defRPr>
            </a:lvl6pPr>
            <a:lvl7pPr indent="-228600" lvl="6" marL="3200400" algn="l">
              <a:lnSpc>
                <a:spcPct val="111000"/>
              </a:lnSpc>
              <a:spcBef>
                <a:spcPts val="930"/>
              </a:spcBef>
              <a:spcAft>
                <a:spcPts val="0"/>
              </a:spcAft>
              <a:buClr>
                <a:srgbClr val="888888"/>
              </a:buClr>
              <a:buSzPts val="1600"/>
              <a:buNone/>
              <a:defRPr sz="1600">
                <a:solidFill>
                  <a:srgbClr val="888888"/>
                </a:solidFill>
              </a:defRPr>
            </a:lvl7pPr>
            <a:lvl8pPr indent="-228600" lvl="7" marL="3657600" algn="l">
              <a:lnSpc>
                <a:spcPct val="111000"/>
              </a:lnSpc>
              <a:spcBef>
                <a:spcPts val="930"/>
              </a:spcBef>
              <a:spcAft>
                <a:spcPts val="0"/>
              </a:spcAft>
              <a:buClr>
                <a:srgbClr val="888888"/>
              </a:buClr>
              <a:buSzPts val="1600"/>
              <a:buNone/>
              <a:defRPr sz="1600">
                <a:solidFill>
                  <a:srgbClr val="888888"/>
                </a:solidFill>
              </a:defRPr>
            </a:lvl8pPr>
            <a:lvl9pPr indent="-228600" lvl="8" marL="4114800" algn="l">
              <a:lnSpc>
                <a:spcPct val="111000"/>
              </a:lnSpc>
              <a:spcBef>
                <a:spcPts val="93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
          <p:cNvSpPr txBox="1"/>
          <p:nvPr>
            <p:ph idx="1" type="body"/>
          </p:nvPr>
        </p:nvSpPr>
        <p:spPr>
          <a:xfrm>
            <a:off x="2933699" y="2438399"/>
            <a:ext cx="4160520" cy="365760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7" name="Google Shape;57;p6"/>
          <p:cNvSpPr txBox="1"/>
          <p:nvPr>
            <p:ph idx="2" type="body"/>
          </p:nvPr>
        </p:nvSpPr>
        <p:spPr>
          <a:xfrm>
            <a:off x="7543751" y="2438399"/>
            <a:ext cx="4160520" cy="365760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8" name="Google Shape;58;p6"/>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1" name="Shape 61"/>
        <p:cNvGrpSpPr/>
        <p:nvPr/>
      </p:nvGrpSpPr>
      <p:grpSpPr>
        <a:xfrm>
          <a:off x="0" y="0"/>
          <a:ext cx="0" cy="0"/>
          <a:chOff x="0" y="0"/>
          <a:chExt cx="0" cy="0"/>
        </a:xfrm>
      </p:grpSpPr>
      <p:sp>
        <p:nvSpPr>
          <p:cNvPr id="62" name="Google Shape;62;p7"/>
          <p:cNvSpPr txBox="1"/>
          <p:nvPr>
            <p:ph type="title"/>
          </p:nvPr>
        </p:nvSpPr>
        <p:spPr>
          <a:xfrm>
            <a:off x="2933698" y="566928"/>
            <a:ext cx="8770573" cy="1563624"/>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 type="body"/>
          </p:nvPr>
        </p:nvSpPr>
        <p:spPr>
          <a:xfrm>
            <a:off x="2933699" y="2456408"/>
            <a:ext cx="4160520" cy="823912"/>
          </a:xfrm>
          <a:prstGeom prst="rect">
            <a:avLst/>
          </a:prstGeom>
          <a:noFill/>
          <a:ln>
            <a:noFill/>
          </a:ln>
        </p:spPr>
        <p:txBody>
          <a:bodyPr anchorCtr="0" anchor="b" bIns="45700" lIns="91425" spcFirstLastPara="1" rIns="91425" wrap="square" tIns="45700">
            <a:no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64" name="Google Shape;64;p7"/>
          <p:cNvSpPr txBox="1"/>
          <p:nvPr>
            <p:ph idx="2" type="body"/>
          </p:nvPr>
        </p:nvSpPr>
        <p:spPr>
          <a:xfrm>
            <a:off x="2933699" y="3316639"/>
            <a:ext cx="4160520" cy="277936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65" name="Google Shape;65;p7"/>
          <p:cNvSpPr txBox="1"/>
          <p:nvPr>
            <p:ph idx="3" type="body"/>
          </p:nvPr>
        </p:nvSpPr>
        <p:spPr>
          <a:xfrm>
            <a:off x="7543751" y="2456408"/>
            <a:ext cx="4160520" cy="823912"/>
          </a:xfrm>
          <a:prstGeom prst="rect">
            <a:avLst/>
          </a:prstGeom>
          <a:noFill/>
          <a:ln>
            <a:noFill/>
          </a:ln>
        </p:spPr>
        <p:txBody>
          <a:bodyPr anchorCtr="0" anchor="b" bIns="45700" lIns="91425" spcFirstLastPara="1" rIns="91425" wrap="square" tIns="45700">
            <a:no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66" name="Google Shape;66;p7"/>
          <p:cNvSpPr txBox="1"/>
          <p:nvPr>
            <p:ph idx="4" type="body"/>
          </p:nvPr>
        </p:nvSpPr>
        <p:spPr>
          <a:xfrm>
            <a:off x="7543751" y="3316639"/>
            <a:ext cx="4160520" cy="277936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67" name="Google Shape;67;p7"/>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8"/>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8"/>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9"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8476488" y="1503907"/>
            <a:ext cx="3227715"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9"/>
          <p:cNvSpPr txBox="1"/>
          <p:nvPr>
            <p:ph idx="1" type="body"/>
          </p:nvPr>
        </p:nvSpPr>
        <p:spPr>
          <a:xfrm>
            <a:off x="487730" y="441414"/>
            <a:ext cx="7597040" cy="5654586"/>
          </a:xfrm>
          <a:prstGeom prst="rect">
            <a:avLst/>
          </a:prstGeom>
          <a:noFill/>
          <a:ln>
            <a:noFill/>
          </a:ln>
        </p:spPr>
        <p:txBody>
          <a:bodyPr anchorCtr="0" anchor="t" bIns="45700" lIns="91425" spcFirstLastPara="1" rIns="91425" wrap="square" tIns="45700">
            <a:noAutofit/>
          </a:bodyPr>
          <a:lstStyle>
            <a:lvl1pPr indent="-355600" lvl="0" marL="457200" algn="l">
              <a:lnSpc>
                <a:spcPct val="111000"/>
              </a:lnSpc>
              <a:spcBef>
                <a:spcPts val="930"/>
              </a:spcBef>
              <a:spcAft>
                <a:spcPts val="0"/>
              </a:spcAft>
              <a:buClr>
                <a:srgbClr val="464B56"/>
              </a:buClr>
              <a:buSzPts val="2000"/>
              <a:buChar char="–"/>
              <a:defRPr sz="2000"/>
            </a:lvl1pPr>
            <a:lvl2pPr indent="-342900" lvl="1" marL="914400" algn="l">
              <a:lnSpc>
                <a:spcPct val="111000"/>
              </a:lnSpc>
              <a:spcBef>
                <a:spcPts val="930"/>
              </a:spcBef>
              <a:spcAft>
                <a:spcPts val="0"/>
              </a:spcAft>
              <a:buClr>
                <a:srgbClr val="464B56"/>
              </a:buClr>
              <a:buSzPts val="1800"/>
              <a:buChar char="–"/>
              <a:defRPr sz="1800"/>
            </a:lvl2pPr>
            <a:lvl3pPr indent="-330200" lvl="2" marL="1371600" algn="l">
              <a:lnSpc>
                <a:spcPct val="111000"/>
              </a:lnSpc>
              <a:spcBef>
                <a:spcPts val="930"/>
              </a:spcBef>
              <a:spcAft>
                <a:spcPts val="0"/>
              </a:spcAft>
              <a:buClr>
                <a:srgbClr val="464B56"/>
              </a:buClr>
              <a:buSzPts val="1600"/>
              <a:buChar char="–"/>
              <a:defRPr sz="1600"/>
            </a:lvl3pPr>
            <a:lvl4pPr indent="-317500" lvl="3" marL="1828800" algn="l">
              <a:lnSpc>
                <a:spcPct val="111000"/>
              </a:lnSpc>
              <a:spcBef>
                <a:spcPts val="930"/>
              </a:spcBef>
              <a:spcAft>
                <a:spcPts val="0"/>
              </a:spcAft>
              <a:buClr>
                <a:srgbClr val="464B56"/>
              </a:buClr>
              <a:buSzPts val="1400"/>
              <a:buChar char="–"/>
              <a:defRPr sz="1400"/>
            </a:lvl4pPr>
            <a:lvl5pPr indent="-317500" lvl="4" marL="2286000" algn="l">
              <a:lnSpc>
                <a:spcPct val="111000"/>
              </a:lnSpc>
              <a:spcBef>
                <a:spcPts val="930"/>
              </a:spcBef>
              <a:spcAft>
                <a:spcPts val="0"/>
              </a:spcAft>
              <a:buClr>
                <a:srgbClr val="464B56"/>
              </a:buClr>
              <a:buSzPts val="1400"/>
              <a:buChar char="–"/>
              <a:defRPr sz="1400"/>
            </a:lvl5pPr>
            <a:lvl6pPr indent="-317500" lvl="5" marL="2743200" algn="l">
              <a:lnSpc>
                <a:spcPct val="111000"/>
              </a:lnSpc>
              <a:spcBef>
                <a:spcPts val="930"/>
              </a:spcBef>
              <a:spcAft>
                <a:spcPts val="0"/>
              </a:spcAft>
              <a:buClr>
                <a:srgbClr val="474A55"/>
              </a:buClr>
              <a:buSzPts val="1400"/>
              <a:buChar char="–"/>
              <a:defRPr sz="1400"/>
            </a:lvl6pPr>
            <a:lvl7pPr indent="-317500" lvl="6" marL="3200400" algn="l">
              <a:lnSpc>
                <a:spcPct val="111000"/>
              </a:lnSpc>
              <a:spcBef>
                <a:spcPts val="930"/>
              </a:spcBef>
              <a:spcAft>
                <a:spcPts val="0"/>
              </a:spcAft>
              <a:buClr>
                <a:srgbClr val="474A55"/>
              </a:buClr>
              <a:buSzPts val="1400"/>
              <a:buChar char="–"/>
              <a:defRPr sz="1400"/>
            </a:lvl7pPr>
            <a:lvl8pPr indent="-317500" lvl="7" marL="3657600" algn="l">
              <a:lnSpc>
                <a:spcPct val="111000"/>
              </a:lnSpc>
              <a:spcBef>
                <a:spcPts val="930"/>
              </a:spcBef>
              <a:spcAft>
                <a:spcPts val="0"/>
              </a:spcAft>
              <a:buClr>
                <a:srgbClr val="474A55"/>
              </a:buClr>
              <a:buSzPts val="1400"/>
              <a:buChar char="–"/>
              <a:defRPr sz="1400"/>
            </a:lvl8pPr>
            <a:lvl9pPr indent="-317500" lvl="8" marL="4114800" algn="l">
              <a:lnSpc>
                <a:spcPct val="111000"/>
              </a:lnSpc>
              <a:spcBef>
                <a:spcPts val="930"/>
              </a:spcBef>
              <a:spcAft>
                <a:spcPts val="0"/>
              </a:spcAft>
              <a:buClr>
                <a:srgbClr val="474A55"/>
              </a:buClr>
              <a:buSzPts val="1400"/>
              <a:buChar char="–"/>
              <a:defRPr sz="1400"/>
            </a:lvl9pPr>
          </a:lstStyle>
          <a:p/>
        </p:txBody>
      </p:sp>
      <p:sp>
        <p:nvSpPr>
          <p:cNvPr id="79" name="Google Shape;79;p9"/>
          <p:cNvSpPr txBox="1"/>
          <p:nvPr>
            <p:ph idx="2" type="body"/>
          </p:nvPr>
        </p:nvSpPr>
        <p:spPr>
          <a:xfrm>
            <a:off x="8476488" y="3223803"/>
            <a:ext cx="3227715" cy="2872197"/>
          </a:xfrm>
          <a:prstGeom prst="rect">
            <a:avLst/>
          </a:prstGeom>
          <a:noFill/>
          <a:ln>
            <a:noFill/>
          </a:ln>
        </p:spPr>
        <p:txBody>
          <a:bodyPr anchorCtr="0" anchor="t" bIns="45700" lIns="91425" spcFirstLastPara="1" rIns="91425" wrap="square" tIns="45700">
            <a:no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0" name="Google Shape;80;p9"/>
          <p:cNvSpPr txBox="1"/>
          <p:nvPr>
            <p:ph idx="10" type="dt"/>
          </p:nvPr>
        </p:nvSpPr>
        <p:spPr>
          <a:xfrm>
            <a:off x="8476555" y="6286500"/>
            <a:ext cx="322771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487730" y="6286500"/>
            <a:ext cx="75970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476488" y="373604"/>
            <a:ext cx="3227715" cy="816481"/>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0"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a:off x="8476488" y="1503910"/>
            <a:ext cx="3230625"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0"/>
          <p:cNvSpPr/>
          <p:nvPr>
            <p:ph idx="2" type="pic"/>
          </p:nvPr>
        </p:nvSpPr>
        <p:spPr>
          <a:xfrm>
            <a:off x="0" y="0"/>
            <a:ext cx="8102651" cy="6857999"/>
          </a:xfrm>
          <a:prstGeom prst="rect">
            <a:avLst/>
          </a:prstGeom>
          <a:noFill/>
          <a:ln>
            <a:noFill/>
          </a:ln>
        </p:spPr>
        <p:txBody>
          <a:bodyPr anchorCtr="0" anchor="t" bIns="45700" lIns="91425" spcFirstLastPara="1" rIns="91425" wrap="square" tIns="45700">
            <a:noAutofit/>
          </a:bodyPr>
          <a:lstStyle>
            <a:lvl1pPr lvl="0" marR="0" rtl="0" algn="l">
              <a:lnSpc>
                <a:spcPct val="111000"/>
              </a:lnSpc>
              <a:spcBef>
                <a:spcPts val="930"/>
              </a:spcBef>
              <a:spcAft>
                <a:spcPts val="0"/>
              </a:spcAft>
              <a:buClr>
                <a:srgbClr val="464B56"/>
              </a:buClr>
              <a:buSzPts val="3200"/>
              <a:buFont typeface="Corbel"/>
              <a:buNone/>
              <a:defRPr b="0" i="0" sz="3200" u="none" cap="none" strike="noStrike">
                <a:solidFill>
                  <a:srgbClr val="464B56"/>
                </a:solidFill>
                <a:latin typeface="Calibri"/>
                <a:ea typeface="Calibri"/>
                <a:cs typeface="Calibri"/>
                <a:sym typeface="Calibri"/>
              </a:defRPr>
            </a:lvl1pPr>
            <a:lvl2pPr lvl="1" marR="0" rtl="0" algn="l">
              <a:lnSpc>
                <a:spcPct val="111000"/>
              </a:lnSpc>
              <a:spcBef>
                <a:spcPts val="930"/>
              </a:spcBef>
              <a:spcAft>
                <a:spcPts val="0"/>
              </a:spcAft>
              <a:buClr>
                <a:srgbClr val="464B56"/>
              </a:buClr>
              <a:buSzPts val="2800"/>
              <a:buFont typeface="Corbel"/>
              <a:buNone/>
              <a:defRPr b="0" i="0" sz="2800" u="none" cap="none" strike="noStrike">
                <a:solidFill>
                  <a:srgbClr val="464B56"/>
                </a:solidFill>
                <a:latin typeface="Calibri"/>
                <a:ea typeface="Calibri"/>
                <a:cs typeface="Calibri"/>
                <a:sym typeface="Calibri"/>
              </a:defRPr>
            </a:lvl2pPr>
            <a:lvl3pPr lvl="2" marR="0" rtl="0" algn="l">
              <a:lnSpc>
                <a:spcPct val="111000"/>
              </a:lnSpc>
              <a:spcBef>
                <a:spcPts val="930"/>
              </a:spcBef>
              <a:spcAft>
                <a:spcPts val="0"/>
              </a:spcAft>
              <a:buClr>
                <a:srgbClr val="464B56"/>
              </a:buClr>
              <a:buSzPts val="2400"/>
              <a:buFont typeface="Corbel"/>
              <a:buNone/>
              <a:defRPr b="0" i="1" sz="2400" u="none" cap="none" strike="noStrike">
                <a:solidFill>
                  <a:srgbClr val="464B56"/>
                </a:solidFill>
                <a:latin typeface="Calibri"/>
                <a:ea typeface="Calibri"/>
                <a:cs typeface="Calibri"/>
                <a:sym typeface="Calibri"/>
              </a:defRPr>
            </a:lvl3pPr>
            <a:lvl4pPr lvl="3" marR="0" rtl="0" algn="l">
              <a:lnSpc>
                <a:spcPct val="111000"/>
              </a:lnSpc>
              <a:spcBef>
                <a:spcPts val="930"/>
              </a:spcBef>
              <a:spcAft>
                <a:spcPts val="0"/>
              </a:spcAft>
              <a:buClr>
                <a:srgbClr val="464B56"/>
              </a:buClr>
              <a:buSzPts val="2000"/>
              <a:buFont typeface="Corbel"/>
              <a:buNone/>
              <a:defRPr b="0" i="0" sz="2000" u="none" cap="none" strike="noStrike">
                <a:solidFill>
                  <a:srgbClr val="464B56"/>
                </a:solidFill>
                <a:latin typeface="Calibri"/>
                <a:ea typeface="Calibri"/>
                <a:cs typeface="Calibri"/>
                <a:sym typeface="Calibri"/>
              </a:defRPr>
            </a:lvl4pPr>
            <a:lvl5pPr lvl="4" marR="0" rtl="0" algn="l">
              <a:lnSpc>
                <a:spcPct val="111000"/>
              </a:lnSpc>
              <a:spcBef>
                <a:spcPts val="930"/>
              </a:spcBef>
              <a:spcAft>
                <a:spcPts val="0"/>
              </a:spcAft>
              <a:buClr>
                <a:srgbClr val="464B56"/>
              </a:buClr>
              <a:buSzPts val="2000"/>
              <a:buFont typeface="Corbel"/>
              <a:buNone/>
              <a:defRPr b="0" i="1" sz="2000" u="none" cap="none" strike="noStrike">
                <a:solidFill>
                  <a:srgbClr val="464B56"/>
                </a:solidFill>
                <a:latin typeface="Calibri"/>
                <a:ea typeface="Calibri"/>
                <a:cs typeface="Calibri"/>
                <a:sym typeface="Calibri"/>
              </a:defRPr>
            </a:lvl5pPr>
            <a:lvl6pPr lvl="5" marR="0" rtl="0" algn="l">
              <a:lnSpc>
                <a:spcPct val="111000"/>
              </a:lnSpc>
              <a:spcBef>
                <a:spcPts val="930"/>
              </a:spcBef>
              <a:spcAft>
                <a:spcPts val="0"/>
              </a:spcAft>
              <a:buClr>
                <a:srgbClr val="474A55"/>
              </a:buClr>
              <a:buSzPts val="2000"/>
              <a:buFont typeface="Corbel"/>
              <a:buNone/>
              <a:defRPr b="0" i="0" sz="2000" u="none" cap="none" strike="noStrike">
                <a:solidFill>
                  <a:srgbClr val="474A55"/>
                </a:solidFill>
                <a:latin typeface="Calibri"/>
                <a:ea typeface="Calibri"/>
                <a:cs typeface="Calibri"/>
                <a:sym typeface="Calibri"/>
              </a:defRPr>
            </a:lvl6pPr>
            <a:lvl7pPr lvl="6" marR="0" rtl="0" algn="l">
              <a:lnSpc>
                <a:spcPct val="111000"/>
              </a:lnSpc>
              <a:spcBef>
                <a:spcPts val="930"/>
              </a:spcBef>
              <a:spcAft>
                <a:spcPts val="0"/>
              </a:spcAft>
              <a:buClr>
                <a:srgbClr val="474A55"/>
              </a:buClr>
              <a:buSzPts val="2000"/>
              <a:buFont typeface="Corbel"/>
              <a:buNone/>
              <a:defRPr b="0" i="1" sz="2000" u="none" cap="none" strike="noStrike">
                <a:solidFill>
                  <a:srgbClr val="474A55"/>
                </a:solidFill>
                <a:latin typeface="Calibri"/>
                <a:ea typeface="Calibri"/>
                <a:cs typeface="Calibri"/>
                <a:sym typeface="Calibri"/>
              </a:defRPr>
            </a:lvl7pPr>
            <a:lvl8pPr lvl="7" marR="0" rtl="0" algn="l">
              <a:lnSpc>
                <a:spcPct val="111000"/>
              </a:lnSpc>
              <a:spcBef>
                <a:spcPts val="930"/>
              </a:spcBef>
              <a:spcAft>
                <a:spcPts val="0"/>
              </a:spcAft>
              <a:buClr>
                <a:srgbClr val="474A55"/>
              </a:buClr>
              <a:buSzPts val="2000"/>
              <a:buFont typeface="Corbel"/>
              <a:buNone/>
              <a:defRPr b="0" i="0" sz="2000" u="none" cap="none" strike="noStrike">
                <a:solidFill>
                  <a:srgbClr val="474A55"/>
                </a:solidFill>
                <a:latin typeface="Calibri"/>
                <a:ea typeface="Calibri"/>
                <a:cs typeface="Calibri"/>
                <a:sym typeface="Calibri"/>
              </a:defRPr>
            </a:lvl8pPr>
            <a:lvl9pPr lvl="8" marR="0" rtl="0" algn="l">
              <a:lnSpc>
                <a:spcPct val="111000"/>
              </a:lnSpc>
              <a:spcBef>
                <a:spcPts val="930"/>
              </a:spcBef>
              <a:spcAft>
                <a:spcPts val="0"/>
              </a:spcAft>
              <a:buClr>
                <a:srgbClr val="474A55"/>
              </a:buClr>
              <a:buSzPts val="2000"/>
              <a:buFont typeface="Corbel"/>
              <a:buNone/>
              <a:defRPr b="0" i="1" sz="2000" u="none" cap="none" strike="noStrike">
                <a:solidFill>
                  <a:srgbClr val="474A55"/>
                </a:solidFill>
                <a:latin typeface="Calibri"/>
                <a:ea typeface="Calibri"/>
                <a:cs typeface="Calibri"/>
                <a:sym typeface="Calibri"/>
              </a:defRPr>
            </a:lvl9pPr>
          </a:lstStyle>
          <a:p/>
        </p:txBody>
      </p:sp>
      <p:sp>
        <p:nvSpPr>
          <p:cNvPr id="87" name="Google Shape;87;p10"/>
          <p:cNvSpPr txBox="1"/>
          <p:nvPr>
            <p:ph idx="1" type="body"/>
          </p:nvPr>
        </p:nvSpPr>
        <p:spPr>
          <a:xfrm>
            <a:off x="8476488" y="3223806"/>
            <a:ext cx="3227832" cy="2872194"/>
          </a:xfrm>
          <a:prstGeom prst="rect">
            <a:avLst/>
          </a:prstGeom>
          <a:noFill/>
          <a:ln>
            <a:noFill/>
          </a:ln>
        </p:spPr>
        <p:txBody>
          <a:bodyPr anchorCtr="0" anchor="t" bIns="45700" lIns="91425" spcFirstLastPara="1" rIns="91425" wrap="square" tIns="45700">
            <a:no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8" name="Google Shape;88;p10"/>
          <p:cNvSpPr txBox="1"/>
          <p:nvPr>
            <p:ph idx="10" type="dt"/>
          </p:nvPr>
        </p:nvSpPr>
        <p:spPr>
          <a:xfrm>
            <a:off x="8476488" y="6291072"/>
            <a:ext cx="322783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1" type="ftr"/>
          </p:nvPr>
        </p:nvSpPr>
        <p:spPr>
          <a:xfrm>
            <a:off x="487731" y="6291072"/>
            <a:ext cx="759866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12" type="sldNum"/>
          </p:nvPr>
        </p:nvSpPr>
        <p:spPr>
          <a:xfrm>
            <a:off x="8476488" y="373607"/>
            <a:ext cx="3227832" cy="816482"/>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grpSp>
        <p:nvGrpSpPr>
          <p:cNvPr id="6" name="Google Shape;6;p1" title="Feathers"/>
          <p:cNvGrpSpPr/>
          <p:nvPr/>
        </p:nvGrpSpPr>
        <p:grpSpPr>
          <a:xfrm>
            <a:off x="400714" y="362425"/>
            <a:ext cx="3495979" cy="6204388"/>
            <a:chOff x="400714" y="362425"/>
            <a:chExt cx="3495979" cy="6204388"/>
          </a:xfrm>
        </p:grpSpPr>
        <p:sp>
          <p:nvSpPr>
            <p:cNvPr id="7" name="Google Shape;7;p1"/>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 name="Google Shape;9;p1"/>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11" name="Google Shape;11;p1"/>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1pPr>
            <a:lvl2pPr indent="0" lvl="1"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2pPr>
            <a:lvl3pPr indent="0" lvl="2"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3pPr>
            <a:lvl4pPr indent="0" lvl="3"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4pPr>
            <a:lvl5pPr indent="0" lvl="4"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5pPr>
            <a:lvl6pPr indent="0" lvl="5"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6pPr>
            <a:lvl7pPr indent="0" lvl="6"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7pPr>
            <a:lvl8pPr indent="0" lvl="7"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8pPr>
            <a:lvl9pPr indent="0" lvl="8"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 title="Rule Line"/>
          <p:cNvCxnSpPr/>
          <p:nvPr/>
        </p:nvCxnSpPr>
        <p:spPr>
          <a:xfrm>
            <a:off x="2933700" y="2176009"/>
            <a:ext cx="8770571"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7631502" y="2199422"/>
            <a:ext cx="5254072" cy="3349641"/>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lt2"/>
              </a:buClr>
              <a:buSzPts val="3900"/>
              <a:buFont typeface="Century Schoolbook"/>
              <a:buNone/>
            </a:pPr>
            <a:r>
              <a:rPr lang="en-US"/>
              <a:t>BREAST CANCER 	DETECTION</a:t>
            </a:r>
            <a:br>
              <a:rPr lang="en-US"/>
            </a:br>
            <a:endParaRPr/>
          </a:p>
        </p:txBody>
      </p:sp>
      <p:sp>
        <p:nvSpPr>
          <p:cNvPr id="112" name="Google Shape;112;p13"/>
          <p:cNvSpPr txBox="1"/>
          <p:nvPr>
            <p:ph idx="1" type="subTitle"/>
          </p:nvPr>
        </p:nvSpPr>
        <p:spPr>
          <a:xfrm>
            <a:off x="8527242" y="4658578"/>
            <a:ext cx="3793678" cy="103776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lt2"/>
              </a:buClr>
              <a:buSzPts val="2400"/>
              <a:buNone/>
            </a:pPr>
            <a:r>
              <a:rPr i="1" lang="en-US" sz="2400"/>
              <a:t>using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p:nvPr/>
        </p:nvSpPr>
        <p:spPr>
          <a:xfrm>
            <a:off x="314325" y="2258614"/>
            <a:ext cx="11579095" cy="2677656"/>
          </a:xfrm>
          <a:prstGeom prst="rect">
            <a:avLst/>
          </a:prstGeom>
          <a:noFill/>
          <a:ln>
            <a:noFill/>
          </a:ln>
        </p:spPr>
        <p:txBody>
          <a:bodyPr anchorCtr="0" anchor="ctr" bIns="45700" lIns="91425" spcFirstLastPara="1" rIns="91425" wrap="square" tIns="45700">
            <a:noAutofit/>
          </a:bodyPr>
          <a:lstStyle/>
          <a:p>
            <a:pPr indent="457200" lvl="0" marL="0" marR="0" rtl="0" algn="just">
              <a:spcBef>
                <a:spcPts val="0"/>
              </a:spcBef>
              <a:spcAft>
                <a:spcPts val="0"/>
              </a:spcAft>
              <a:buNone/>
            </a:pPr>
            <a:r>
              <a:rPr b="0" i="0" lang="en-US" sz="2400" u="none" cap="none" strike="noStrike">
                <a:solidFill>
                  <a:schemeClr val="dk1"/>
                </a:solidFill>
                <a:latin typeface="Calibri"/>
                <a:ea typeface="Calibri"/>
                <a:cs typeface="Calibri"/>
                <a:sym typeface="Calibri"/>
              </a:rPr>
              <a:t>Naive Bayes classifier is a supervised machine learning algorithm that uses the Bayes Theorem, which assumes that features are statistically independent. The theorem relies on the naive assumption that input variables are independent of each other, i.e. there is no way to anything about other variables when given an additional variable. Regardless of this assumption, it has proven itself to be a classifier with good results.</a:t>
            </a:r>
            <a:endParaRPr b="0" i="0" sz="2400" u="none" cap="none" strike="noStrike">
              <a:solidFill>
                <a:schemeClr val="dk1"/>
              </a:solidFill>
              <a:latin typeface="Calibri"/>
              <a:ea typeface="Calibri"/>
              <a:cs typeface="Calibri"/>
              <a:sym typeface="Calibri"/>
            </a:endParaRPr>
          </a:p>
          <a:p>
            <a:pPr indent="457200" lvl="0" marL="0" marR="0" rtl="0" algn="just">
              <a:spcBef>
                <a:spcPts val="0"/>
              </a:spcBef>
              <a:spcAft>
                <a:spcPts val="0"/>
              </a:spcAft>
              <a:buNone/>
            </a:pPr>
            <a:r>
              <a:rPr b="0" i="0" lang="en-US" sz="2400" u="none" cap="none" strike="noStrike">
                <a:solidFill>
                  <a:schemeClr val="dk1"/>
                </a:solidFill>
                <a:latin typeface="Calibri"/>
                <a:ea typeface="Calibri"/>
                <a:cs typeface="Calibri"/>
                <a:sym typeface="Calibri"/>
              </a:rPr>
              <a:t>We used Naïve bayes classifier in our project. Using this classifier the accuracy are 95.61% (with normalization) and 95.61% (without normalization).</a:t>
            </a:r>
            <a:endParaRPr/>
          </a:p>
        </p:txBody>
      </p:sp>
      <p:sp>
        <p:nvSpPr>
          <p:cNvPr id="167" name="Google Shape;167;p22"/>
          <p:cNvSpPr/>
          <p:nvPr/>
        </p:nvSpPr>
        <p:spPr>
          <a:xfrm>
            <a:off x="4656172" y="361973"/>
            <a:ext cx="497591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dk1"/>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NAIVE BAYES CLASSIFIER</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p:nvPr/>
        </p:nvSpPr>
        <p:spPr>
          <a:xfrm>
            <a:off x="4080587" y="1720846"/>
            <a:ext cx="8111413" cy="3336683"/>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0" lang="en-US" sz="2400" u="none" cap="none" strike="noStrike">
                <a:solidFill>
                  <a:schemeClr val="dk1"/>
                </a:solidFill>
                <a:latin typeface="Calibri"/>
                <a:ea typeface="Calibri"/>
                <a:cs typeface="Calibri"/>
                <a:sym typeface="Calibri"/>
              </a:rPr>
              <a:t>Advantage</a:t>
            </a:r>
            <a:endParaRPr b="0" i="0" sz="1600" u="none" cap="none" strike="noStrike">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They are very easy for implementing.</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For estimating the parameters they only needs a very few amount training data.</a:t>
            </a:r>
            <a:endParaRPr b="0" i="0" sz="18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i="0" lang="en-US" sz="2400" u="none" cap="none" strike="noStrike">
                <a:solidFill>
                  <a:schemeClr val="dk1"/>
                </a:solidFill>
                <a:latin typeface="Calibri"/>
                <a:ea typeface="Calibri"/>
                <a:cs typeface="Calibri"/>
                <a:sym typeface="Calibri"/>
              </a:rPr>
              <a:t> </a:t>
            </a:r>
            <a:endParaRPr b="1" i="0" sz="1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i="0" lang="en-US" sz="2400" u="none" cap="none" strike="noStrike">
                <a:solidFill>
                  <a:schemeClr val="dk1"/>
                </a:solidFill>
                <a:latin typeface="Calibri"/>
                <a:ea typeface="Calibri"/>
                <a:cs typeface="Calibri"/>
                <a:sym typeface="Calibri"/>
              </a:rPr>
              <a:t>Disadvantage</a:t>
            </a:r>
            <a:endParaRPr b="0" i="0" sz="1600" u="none" cap="none" strike="noStrike">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Calibri"/>
              <a:buChar char="X"/>
            </a:pPr>
            <a:r>
              <a:rPr b="0" i="0" lang="en-US" sz="1800" u="none" cap="none" strike="noStrike">
                <a:solidFill>
                  <a:schemeClr val="dk1"/>
                </a:solidFill>
                <a:latin typeface="Calibri"/>
                <a:ea typeface="Calibri"/>
                <a:cs typeface="Calibri"/>
                <a:sym typeface="Calibri"/>
              </a:rPr>
              <a:t>Chance of loss of accuracy.</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X"/>
            </a:pPr>
            <a:r>
              <a:rPr b="0" i="0" lang="en-US" sz="1800" u="none" cap="none" strike="noStrike">
                <a:solidFill>
                  <a:schemeClr val="dk1"/>
                </a:solidFill>
                <a:latin typeface="Calibri"/>
                <a:ea typeface="Calibri"/>
                <a:cs typeface="Calibri"/>
                <a:sym typeface="Calibri"/>
              </a:rPr>
              <a:t>Naïve Bayes classifier cannot modify dependencies because dependencies exist between variables.</a:t>
            </a:r>
            <a:endParaRPr b="0" i="0" sz="1800" u="none" cap="none" strike="noStrike">
              <a:solidFill>
                <a:schemeClr val="dk1"/>
              </a:solidFill>
              <a:latin typeface="Calibri"/>
              <a:ea typeface="Calibri"/>
              <a:cs typeface="Calibri"/>
              <a:sym typeface="Calibri"/>
            </a:endParaRPr>
          </a:p>
        </p:txBody>
      </p:sp>
      <p:sp>
        <p:nvSpPr>
          <p:cNvPr id="173" name="Google Shape;173;p23"/>
          <p:cNvSpPr/>
          <p:nvPr/>
        </p:nvSpPr>
        <p:spPr>
          <a:xfrm>
            <a:off x="2862565" y="399296"/>
            <a:ext cx="67530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ADVANTAGES  &amp;  DISADVANTAGES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p:nvPr/>
        </p:nvSpPr>
        <p:spPr>
          <a:xfrm>
            <a:off x="179466" y="1314069"/>
            <a:ext cx="12012534" cy="398211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Logistic Regression was used in the biological sciences in early twentieth century. It was then used in many social science applications. Logistic Regression is used when the dependent variable(target) is categorical.</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2400"/>
              </a:spcBef>
              <a:spcAft>
                <a:spcPts val="0"/>
              </a:spcAft>
              <a:buNone/>
            </a:pPr>
            <a:r>
              <a:rPr b="0" i="0" lang="en-US" sz="1800" u="none" cap="none" strike="noStrike">
                <a:solidFill>
                  <a:srgbClr val="000000"/>
                </a:solidFill>
                <a:latin typeface="Times New Roman"/>
                <a:ea typeface="Times New Roman"/>
                <a:cs typeface="Times New Roman"/>
                <a:sym typeface="Times New Roman"/>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2400"/>
              </a:spcBef>
              <a:spcAft>
                <a:spcPts val="0"/>
              </a:spcAft>
              <a:buNone/>
            </a:pPr>
            <a:r>
              <a:rPr b="0" i="0" lang="en-US" sz="1800" u="none" cap="none" strike="noStrike">
                <a:solidFill>
                  <a:srgbClr val="000000"/>
                </a:solidFill>
                <a:latin typeface="Times New Roman"/>
                <a:ea typeface="Times New Roman"/>
                <a:cs typeface="Times New Roman"/>
                <a:sym typeface="Times New Roman"/>
              </a:rPr>
              <a:t>From this example, it can be inferred that linear regression is not suitable for classification problem. Linear regression is unbounded, and this brings logistic regression into picture. Their value strictly ranges from 0 to 1.</a:t>
            </a:r>
            <a:endParaRPr b="0" i="0" sz="1600" u="none" cap="none" strike="noStrike">
              <a:solidFill>
                <a:schemeClr val="dk1"/>
              </a:solidFill>
              <a:latin typeface="Times New Roman"/>
              <a:ea typeface="Times New Roman"/>
              <a:cs typeface="Times New Roman"/>
              <a:sym typeface="Times New Roman"/>
            </a:endParaRPr>
          </a:p>
        </p:txBody>
      </p:sp>
      <p:sp>
        <p:nvSpPr>
          <p:cNvPr id="179" name="Google Shape;179;p24"/>
          <p:cNvSpPr/>
          <p:nvPr/>
        </p:nvSpPr>
        <p:spPr>
          <a:xfrm>
            <a:off x="4921314" y="361973"/>
            <a:ext cx="444564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LOGISTIC REGRESSION</a:t>
            </a:r>
            <a:endParaRPr b="1" i="0" sz="60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p:nvPr/>
        </p:nvSpPr>
        <p:spPr>
          <a:xfrm>
            <a:off x="3921967" y="1156759"/>
            <a:ext cx="8111413" cy="375147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0" lang="en-US" sz="2000" u="none" cap="none" strike="noStrike">
                <a:solidFill>
                  <a:schemeClr val="dk1"/>
                </a:solidFill>
                <a:latin typeface="Calibri"/>
                <a:ea typeface="Calibri"/>
                <a:cs typeface="Calibri"/>
                <a:sym typeface="Calibri"/>
              </a:rPr>
              <a:t>Advantage</a:t>
            </a:r>
            <a:endParaRPr b="0" i="0" sz="1400" u="none" cap="none" strike="noStrike">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Logistic Regression performs well when the </a:t>
            </a:r>
            <a:r>
              <a:rPr b="1" i="0" lang="en-US" sz="1600" u="none" cap="none" strike="noStrike">
                <a:solidFill>
                  <a:schemeClr val="dk1"/>
                </a:solidFill>
                <a:latin typeface="Calibri"/>
                <a:ea typeface="Calibri"/>
                <a:cs typeface="Calibri"/>
                <a:sym typeface="Calibri"/>
              </a:rPr>
              <a:t>dataset is linearly separable</a:t>
            </a:r>
            <a:r>
              <a:rPr b="0" i="0" lang="en-US" sz="1600" u="none" cap="none" strike="noStrike">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Logistic regression is less prone to over-fitting but it can overfit in high dimensional datasets. You should consider Regularization (L1 and L2) techniques to avoid over-fitting in these scenarios.</a:t>
            </a:r>
            <a:endParaRPr/>
          </a:p>
          <a:p>
            <a:pPr indent="0" lvl="0" marL="0" marR="0" rtl="0" algn="l">
              <a:lnSpc>
                <a:spcPct val="107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i="0" lang="en-US" sz="2000" u="none" cap="none" strike="noStrike">
                <a:solidFill>
                  <a:schemeClr val="dk1"/>
                </a:solidFill>
                <a:latin typeface="Calibri"/>
                <a:ea typeface="Calibri"/>
                <a:cs typeface="Calibri"/>
                <a:sym typeface="Calibri"/>
              </a:rPr>
              <a:t>Disadvantage</a:t>
            </a:r>
            <a:endParaRPr b="0" i="0" sz="1400" u="none" cap="none" strike="noStrike">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600"/>
              <a:buFont typeface="Calibri"/>
              <a:buChar char="X"/>
            </a:pPr>
            <a:r>
              <a:rPr b="0" i="0" lang="en-US" sz="1600" u="none" cap="none" strike="noStrike">
                <a:solidFill>
                  <a:schemeClr val="dk1"/>
                </a:solidFill>
                <a:latin typeface="Calibri"/>
                <a:ea typeface="Calibri"/>
                <a:cs typeface="Calibri"/>
                <a:sym typeface="Calibri"/>
              </a:rPr>
              <a:t>Main limitation of Logistic Regression is the </a:t>
            </a:r>
            <a:r>
              <a:rPr b="1" i="0" lang="en-US" sz="1600" u="none" cap="none" strike="noStrike">
                <a:solidFill>
                  <a:schemeClr val="dk1"/>
                </a:solidFill>
                <a:latin typeface="Calibri"/>
                <a:ea typeface="Calibri"/>
                <a:cs typeface="Calibri"/>
                <a:sym typeface="Calibri"/>
              </a:rPr>
              <a:t>assumption of linearity</a:t>
            </a:r>
            <a:r>
              <a:rPr b="0" i="0" lang="en-US" sz="1600" u="none" cap="none" strike="noStrike">
                <a:solidFill>
                  <a:schemeClr val="dk1"/>
                </a:solidFill>
                <a:latin typeface="Calibri"/>
                <a:ea typeface="Calibri"/>
                <a:cs typeface="Calibri"/>
                <a:sym typeface="Calibri"/>
              </a:rPr>
              <a:t> between the dependent variable and the independent variables. In the real world, the data is rarely linearly separable. Most of the time data would be a jumbled mess.SVM does not perform very well, when the data set has more noise i.e. target classes are overlapping.</a:t>
            </a:r>
            <a:endParaRPr b="0" i="0" sz="16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Calibri"/>
              <a:buChar char="X"/>
            </a:pPr>
            <a:r>
              <a:rPr b="0" i="0" lang="en-US" sz="1600" u="none" cap="none" strike="noStrike">
                <a:solidFill>
                  <a:schemeClr val="dk1"/>
                </a:solidFill>
                <a:latin typeface="Calibri"/>
                <a:ea typeface="Calibri"/>
                <a:cs typeface="Calibri"/>
                <a:sym typeface="Calibri"/>
              </a:rPr>
              <a:t>If the number of observations are lesser than the number of features, Logistic Regression should not be used, otherwise it may lead to overfit.</a:t>
            </a:r>
            <a:endParaRPr/>
          </a:p>
        </p:txBody>
      </p:sp>
      <p:sp>
        <p:nvSpPr>
          <p:cNvPr id="185" name="Google Shape;185;p25"/>
          <p:cNvSpPr/>
          <p:nvPr/>
        </p:nvSpPr>
        <p:spPr>
          <a:xfrm>
            <a:off x="2862565" y="399296"/>
            <a:ext cx="67530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ADVANTAGES  &amp;  DISADVANTAGES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p:nvPr/>
        </p:nvSpPr>
        <p:spPr>
          <a:xfrm>
            <a:off x="251927" y="1583614"/>
            <a:ext cx="11673743" cy="3291286"/>
          </a:xfrm>
          <a:prstGeom prst="rect">
            <a:avLst/>
          </a:prstGeom>
          <a:noFill/>
          <a:ln>
            <a:noFill/>
          </a:ln>
        </p:spPr>
        <p:txBody>
          <a:bodyPr anchorCtr="0" anchor="t" bIns="45700" lIns="91425" spcFirstLastPara="1" rIns="91425" wrap="square" tIns="45700">
            <a:noAutofit/>
          </a:bodyPr>
          <a:lstStyle/>
          <a:p>
            <a:pPr indent="0" lvl="0" marL="30480" marR="30480" rtl="0" algn="just">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K-nearest neighbours (KNN) algorithm is a type of supervised ML algorithm which can be used for both classification as well as regression predictive problems. However, it is mainly used for classification predictive problems in industry. The following two properties would define KNN well −</a:t>
            </a:r>
            <a:endParaRPr b="0" i="0" sz="1600" u="none" cap="none" strike="noStrike">
              <a:solidFill>
                <a:schemeClr val="dk1"/>
              </a:solidFill>
              <a:latin typeface="Calibri"/>
              <a:ea typeface="Calibri"/>
              <a:cs typeface="Calibri"/>
              <a:sym typeface="Calibri"/>
            </a:endParaRPr>
          </a:p>
          <a:p>
            <a:pPr indent="-342900" lvl="0" marL="342900" marR="30480" rtl="0" algn="just">
              <a:lnSpc>
                <a:spcPct val="150000"/>
              </a:lnSpc>
              <a:spcBef>
                <a:spcPts val="1320"/>
              </a:spcBef>
              <a:spcAft>
                <a:spcPts val="0"/>
              </a:spcAft>
              <a:buClr>
                <a:srgbClr val="000000"/>
              </a:buClr>
              <a:buSzPts val="1000"/>
              <a:buFont typeface="Noto Sans Symbols"/>
              <a:buChar char="∙"/>
            </a:pPr>
            <a:r>
              <a:rPr b="1" i="0" lang="en-US" sz="1800" u="none" cap="none" strike="noStrike">
                <a:solidFill>
                  <a:srgbClr val="000000"/>
                </a:solidFill>
                <a:latin typeface="Calibri"/>
                <a:ea typeface="Calibri"/>
                <a:cs typeface="Calibri"/>
                <a:sym typeface="Calibri"/>
              </a:rPr>
              <a:t>Lazy learning algorithm</a:t>
            </a:r>
            <a:r>
              <a:rPr b="0" i="0" lang="en-US" sz="1800" u="none" cap="none" strike="noStrike">
                <a:solidFill>
                  <a:srgbClr val="000000"/>
                </a:solidFill>
                <a:latin typeface="Calibri"/>
                <a:ea typeface="Calibri"/>
                <a:cs typeface="Calibri"/>
                <a:sym typeface="Calibri"/>
              </a:rPr>
              <a:t> − KNN is a lazy learning algorithm because it does not have a specialized training phase and uses all the data for training while classification.</a:t>
            </a:r>
            <a:endParaRPr b="0" i="0" sz="1600" u="none" cap="none" strike="noStrike">
              <a:solidFill>
                <a:schemeClr val="dk1"/>
              </a:solidFill>
              <a:latin typeface="Calibri"/>
              <a:ea typeface="Calibri"/>
              <a:cs typeface="Calibri"/>
              <a:sym typeface="Calibri"/>
            </a:endParaRPr>
          </a:p>
          <a:p>
            <a:pPr indent="-342900" lvl="0" marL="342900" marR="30480" rtl="0" algn="just">
              <a:lnSpc>
                <a:spcPct val="150000"/>
              </a:lnSpc>
              <a:spcBef>
                <a:spcPts val="1320"/>
              </a:spcBef>
              <a:spcAft>
                <a:spcPts val="0"/>
              </a:spcAft>
              <a:buClr>
                <a:srgbClr val="000000"/>
              </a:buClr>
              <a:buSzPts val="1000"/>
              <a:buFont typeface="Noto Sans Symbols"/>
              <a:buChar char="∙"/>
            </a:pPr>
            <a:r>
              <a:rPr b="1" i="0" lang="en-US" sz="1800" u="none" cap="none" strike="noStrike">
                <a:solidFill>
                  <a:srgbClr val="000000"/>
                </a:solidFill>
                <a:latin typeface="Calibri"/>
                <a:ea typeface="Calibri"/>
                <a:cs typeface="Calibri"/>
                <a:sym typeface="Calibri"/>
              </a:rPr>
              <a:t>Non-parametric learning algorithm</a:t>
            </a:r>
            <a:r>
              <a:rPr b="0" i="0" lang="en-US" sz="1800" u="none" cap="none" strike="noStrike">
                <a:solidFill>
                  <a:srgbClr val="000000"/>
                </a:solidFill>
                <a:latin typeface="Calibri"/>
                <a:ea typeface="Calibri"/>
                <a:cs typeface="Calibri"/>
                <a:sym typeface="Calibri"/>
              </a:rPr>
              <a:t> − KNN is also a non-parametric learning algorithm because it doesn’t assume anything about the underlying data.</a:t>
            </a:r>
            <a:endParaRPr b="0" i="0" sz="1600" u="none" cap="none" strike="noStrike">
              <a:solidFill>
                <a:schemeClr val="dk1"/>
              </a:solidFill>
              <a:latin typeface="Calibri"/>
              <a:ea typeface="Calibri"/>
              <a:cs typeface="Calibri"/>
              <a:sym typeface="Calibri"/>
            </a:endParaRPr>
          </a:p>
        </p:txBody>
      </p:sp>
      <p:sp>
        <p:nvSpPr>
          <p:cNvPr id="191" name="Google Shape;191;p26"/>
          <p:cNvSpPr/>
          <p:nvPr/>
        </p:nvSpPr>
        <p:spPr>
          <a:xfrm>
            <a:off x="3988436" y="379728"/>
            <a:ext cx="563968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K-Nearest Neighbours (KNN)</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p:nvPr/>
        </p:nvSpPr>
        <p:spPr>
          <a:xfrm>
            <a:off x="3666478" y="1189726"/>
            <a:ext cx="8525522" cy="5310621"/>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2400">
                <a:solidFill>
                  <a:schemeClr val="dk1"/>
                </a:solidFill>
                <a:latin typeface="Calibri"/>
                <a:ea typeface="Calibri"/>
                <a:cs typeface="Calibri"/>
                <a:sym typeface="Calibri"/>
              </a:rPr>
              <a:t>Advantage</a:t>
            </a:r>
            <a:endParaRPr sz="1600">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Noto Sans Symbols"/>
              <a:buChar char="✔"/>
            </a:pPr>
            <a:r>
              <a:rPr b="1" lang="en-US" sz="1600">
                <a:solidFill>
                  <a:schemeClr val="dk1"/>
                </a:solidFill>
                <a:latin typeface="Calibri"/>
                <a:ea typeface="Calibri"/>
                <a:cs typeface="Calibri"/>
                <a:sym typeface="Calibri"/>
              </a:rPr>
              <a:t>No Training Period:</a:t>
            </a:r>
            <a:r>
              <a:rPr lang="en-US" sz="1600">
                <a:solidFill>
                  <a:schemeClr val="dk1"/>
                </a:solidFill>
                <a:latin typeface="Calibri"/>
                <a:ea typeface="Calibri"/>
                <a:cs typeface="Calibri"/>
                <a:sym typeface="Calibri"/>
              </a:rPr>
              <a:t> KNN is called Lazy Learner (Instance based learning).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 e.g. SVM, Linear Regression etc.</a:t>
            </a:r>
            <a:endParaRPr/>
          </a:p>
          <a:p>
            <a:pPr indent="-285750" lvl="0" marL="285750" marR="0" rtl="0" algn="l">
              <a:lnSpc>
                <a:spcPct val="107000"/>
              </a:lnSpc>
              <a:spcBef>
                <a:spcPts val="80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New data can be added seamlessly which will not impact the accuracy of the algorithm</a:t>
            </a:r>
            <a:endParaRPr sz="20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t/>
            </a:r>
            <a:endParaRPr b="1" sz="24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2400">
                <a:solidFill>
                  <a:schemeClr val="dk1"/>
                </a:solidFill>
                <a:latin typeface="Calibri"/>
                <a:ea typeface="Calibri"/>
                <a:cs typeface="Calibri"/>
                <a:sym typeface="Calibri"/>
              </a:rPr>
              <a:t>Disadvantage</a:t>
            </a:r>
            <a:endParaRPr sz="1600">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600"/>
              <a:buFont typeface="Calibri"/>
              <a:buChar char="X"/>
            </a:pPr>
            <a:r>
              <a:rPr b="1" lang="en-US" sz="1600">
                <a:solidFill>
                  <a:schemeClr val="dk1"/>
                </a:solidFill>
                <a:latin typeface="Calibri"/>
                <a:ea typeface="Calibri"/>
                <a:cs typeface="Calibri"/>
                <a:sym typeface="Calibri"/>
              </a:rPr>
              <a:t>Does not work well with large dataset: </a:t>
            </a:r>
            <a:r>
              <a:rPr lang="en-US" sz="1600">
                <a:solidFill>
                  <a:schemeClr val="dk1"/>
                </a:solidFill>
                <a:latin typeface="Calibri"/>
                <a:ea typeface="Calibri"/>
                <a:cs typeface="Calibri"/>
                <a:sym typeface="Calibri"/>
              </a:rPr>
              <a:t>In large datasets, the cost of calculating the distance between the new point and each existing points is huge which degrades the performance of the algorithm. </a:t>
            </a:r>
            <a:endParaRPr/>
          </a:p>
          <a:p>
            <a:pPr indent="-285750" lvl="0" marL="285750" marR="0" rtl="0" algn="l">
              <a:spcBef>
                <a:spcPts val="0"/>
              </a:spcBef>
              <a:spcAft>
                <a:spcPts val="0"/>
              </a:spcAft>
              <a:buClr>
                <a:schemeClr val="dk1"/>
              </a:buClr>
              <a:buSzPts val="1600"/>
              <a:buFont typeface="Calibri"/>
              <a:buChar char="X"/>
            </a:pPr>
            <a:r>
              <a:rPr b="1" lang="en-US" sz="1600">
                <a:solidFill>
                  <a:schemeClr val="dk1"/>
                </a:solidFill>
                <a:latin typeface="Calibri"/>
                <a:ea typeface="Calibri"/>
                <a:cs typeface="Calibri"/>
                <a:sym typeface="Calibri"/>
              </a:rPr>
              <a:t>Does not work well with high dimensions: </a:t>
            </a:r>
            <a:r>
              <a:rPr lang="en-US" sz="1600">
                <a:solidFill>
                  <a:schemeClr val="dk1"/>
                </a:solidFill>
                <a:latin typeface="Calibri"/>
                <a:ea typeface="Calibri"/>
                <a:cs typeface="Calibri"/>
                <a:sym typeface="Calibri"/>
              </a:rPr>
              <a:t>The KNN algorithm doesn't work well with high dimensional data because with large number of dimensions, it becomes difficult for the algorithm to calculate the distance in each dimension.</a:t>
            </a:r>
            <a:endParaRPr/>
          </a:p>
          <a:p>
            <a:pPr indent="-184150" lvl="0" marL="285750" marR="0" rtl="0" algn="l">
              <a:spcBef>
                <a:spcPts val="0"/>
              </a:spcBef>
              <a:spcAft>
                <a:spcPts val="0"/>
              </a:spcAft>
              <a:buClr>
                <a:schemeClr val="dk1"/>
              </a:buClr>
              <a:buSzPts val="1600"/>
              <a:buFont typeface="Calibri"/>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27"/>
          <p:cNvSpPr/>
          <p:nvPr/>
        </p:nvSpPr>
        <p:spPr>
          <a:xfrm>
            <a:off x="2835932" y="195109"/>
            <a:ext cx="67530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ADVANTAGES  &amp;  DISADVANTAGES</a:t>
            </a:r>
            <a:endParaRPr sz="3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8"/>
          <p:cNvSpPr/>
          <p:nvPr/>
        </p:nvSpPr>
        <p:spPr>
          <a:xfrm>
            <a:off x="309239" y="1335260"/>
            <a:ext cx="11804341" cy="575542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Decision tree classifiers are utilized as a well known classification technique in different pattern recognition issues, for example, image classification and character recognition. Decision tree classifiers perform more successfully, specifically for complex classification problems, due to their high adaptability and computationally effective features.</a:t>
            </a:r>
            <a:endParaRPr/>
          </a:p>
          <a:p>
            <a:pPr indent="0" lvl="0" marL="0" marR="0" rtl="0" algn="just">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600">
                <a:solidFill>
                  <a:schemeClr val="dk1"/>
                </a:solidFill>
                <a:latin typeface="Calibri"/>
                <a:ea typeface="Calibri"/>
                <a:cs typeface="Calibri"/>
                <a:sym typeface="Calibri"/>
              </a:rPr>
              <a:t>Decision Tree consists of :</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Nodes</a:t>
            </a:r>
            <a:r>
              <a:rPr lang="en-US" sz="1600">
                <a:solidFill>
                  <a:schemeClr val="dk1"/>
                </a:solidFill>
                <a:latin typeface="Calibri"/>
                <a:ea typeface="Calibri"/>
                <a:cs typeface="Calibri"/>
                <a:sym typeface="Calibri"/>
              </a:rPr>
              <a:t> : Test for the value of a certain attribute.</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Edges/ Branch</a:t>
            </a:r>
            <a:r>
              <a:rPr lang="en-US" sz="1600">
                <a:solidFill>
                  <a:schemeClr val="dk1"/>
                </a:solidFill>
                <a:latin typeface="Calibri"/>
                <a:ea typeface="Calibri"/>
                <a:cs typeface="Calibri"/>
                <a:sym typeface="Calibri"/>
              </a:rPr>
              <a:t> : Correspond to the outcome of a test and connect to the next node or leaf.</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Leaf nodes</a:t>
            </a:r>
            <a:r>
              <a:rPr lang="en-US" sz="1600">
                <a:solidFill>
                  <a:schemeClr val="dk1"/>
                </a:solidFill>
                <a:latin typeface="Calibri"/>
                <a:ea typeface="Calibri"/>
                <a:cs typeface="Calibri"/>
                <a:sym typeface="Calibri"/>
              </a:rPr>
              <a:t> : Terminal nodes that predict the outcome (represent class labels or class distribution)</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600">
                <a:solidFill>
                  <a:schemeClr val="dk1"/>
                </a:solidFill>
                <a:latin typeface="Calibri"/>
                <a:ea typeface="Calibri"/>
                <a:cs typeface="Calibri"/>
                <a:sym typeface="Calibri"/>
              </a:rPr>
              <a:t>There are two main types of Decision Trees:</a:t>
            </a:r>
            <a:endParaRPr b="1"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Century Schoolbook"/>
              <a:buAutoNum type="arabicPeriod"/>
            </a:pPr>
            <a:r>
              <a:rPr lang="en-US" sz="1600">
                <a:solidFill>
                  <a:schemeClr val="dk1"/>
                </a:solidFill>
                <a:latin typeface="Calibri"/>
                <a:ea typeface="Calibri"/>
                <a:cs typeface="Calibri"/>
                <a:sym typeface="Calibri"/>
              </a:rPr>
              <a:t>Classification Trees.</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Century Schoolbook"/>
              <a:buAutoNum type="arabicPeriod"/>
            </a:pPr>
            <a:r>
              <a:rPr lang="en-US" sz="1600">
                <a:solidFill>
                  <a:schemeClr val="dk1"/>
                </a:solidFill>
                <a:latin typeface="Calibri"/>
                <a:ea typeface="Calibri"/>
                <a:cs typeface="Calibri"/>
                <a:sym typeface="Calibri"/>
              </a:rPr>
              <a:t>Regression Trees.</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600">
                <a:solidFill>
                  <a:schemeClr val="dk1"/>
                </a:solidFill>
                <a:latin typeface="Calibri"/>
                <a:ea typeface="Calibri"/>
                <a:cs typeface="Calibri"/>
                <a:sym typeface="Calibri"/>
              </a:rPr>
              <a:t>1. Classification trees (Yes/No types) :</a:t>
            </a:r>
            <a:endParaRPr b="1" sz="16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600">
                <a:solidFill>
                  <a:schemeClr val="dk1"/>
                </a:solidFill>
                <a:latin typeface="Calibri"/>
                <a:ea typeface="Calibri"/>
                <a:cs typeface="Calibri"/>
                <a:sym typeface="Calibri"/>
              </a:rPr>
              <a:t>What we’ve seen above is an example of classification tree, where the outcome was a variable like ‘fit’ or ‘unfit’. Here the decision variable is </a:t>
            </a:r>
            <a:r>
              <a:rPr b="1" lang="en-US" sz="1600">
                <a:solidFill>
                  <a:schemeClr val="dk1"/>
                </a:solidFill>
                <a:latin typeface="Calibri"/>
                <a:ea typeface="Calibri"/>
                <a:cs typeface="Calibri"/>
                <a:sym typeface="Calibri"/>
              </a:rPr>
              <a:t>Categorical/ discrete</a:t>
            </a:r>
            <a:r>
              <a:rPr lang="en-US" sz="16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lang="en-US" sz="1600">
                <a:solidFill>
                  <a:schemeClr val="dk1"/>
                </a:solidFill>
                <a:latin typeface="Calibri"/>
                <a:ea typeface="Calibri"/>
                <a:cs typeface="Calibri"/>
                <a:sym typeface="Calibri"/>
              </a:rPr>
              <a:t>Such a tree is built through a process known as </a:t>
            </a:r>
            <a:r>
              <a:rPr b="1" lang="en-US" sz="1600">
                <a:solidFill>
                  <a:schemeClr val="dk1"/>
                </a:solidFill>
                <a:latin typeface="Calibri"/>
                <a:ea typeface="Calibri"/>
                <a:cs typeface="Calibri"/>
                <a:sym typeface="Calibri"/>
              </a:rPr>
              <a:t>binary recursive partitioning</a:t>
            </a:r>
            <a:r>
              <a:rPr lang="en-US" sz="1600">
                <a:solidFill>
                  <a:schemeClr val="dk1"/>
                </a:solidFill>
                <a:latin typeface="Calibri"/>
                <a:ea typeface="Calibri"/>
                <a:cs typeface="Calibri"/>
                <a:sym typeface="Calibri"/>
              </a:rPr>
              <a:t>. This is an iterative process of </a:t>
            </a:r>
            <a:r>
              <a:rPr b="1" lang="en-US" sz="1600">
                <a:solidFill>
                  <a:schemeClr val="dk1"/>
                </a:solidFill>
                <a:latin typeface="Calibri"/>
                <a:ea typeface="Calibri"/>
                <a:cs typeface="Calibri"/>
                <a:sym typeface="Calibri"/>
              </a:rPr>
              <a:t>splitting the data into partitions</a:t>
            </a:r>
            <a:r>
              <a:rPr lang="en-US" sz="1600">
                <a:solidFill>
                  <a:schemeClr val="dk1"/>
                </a:solidFill>
                <a:latin typeface="Calibri"/>
                <a:ea typeface="Calibri"/>
                <a:cs typeface="Calibri"/>
                <a:sym typeface="Calibri"/>
              </a:rPr>
              <a:t>, and then splitting it up further on each of the branches.</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2. Regression trees (Continuous data types)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Decision trees where the target variable can take </a:t>
            </a:r>
            <a:r>
              <a:rPr b="1" lang="en-US" sz="1600">
                <a:solidFill>
                  <a:schemeClr val="dk1"/>
                </a:solidFill>
                <a:latin typeface="Calibri"/>
                <a:ea typeface="Calibri"/>
                <a:cs typeface="Calibri"/>
                <a:sym typeface="Calibri"/>
              </a:rPr>
              <a:t>continuous values</a:t>
            </a:r>
            <a:r>
              <a:rPr lang="en-US" sz="1600">
                <a:solidFill>
                  <a:schemeClr val="dk1"/>
                </a:solidFill>
                <a:latin typeface="Calibri"/>
                <a:ea typeface="Calibri"/>
                <a:cs typeface="Calibri"/>
                <a:sym typeface="Calibri"/>
              </a:rPr>
              <a:t> (typically real numbers) are called </a:t>
            </a:r>
            <a:r>
              <a:rPr b="1" lang="en-US" sz="1600">
                <a:solidFill>
                  <a:schemeClr val="dk1"/>
                </a:solidFill>
                <a:latin typeface="Calibri"/>
                <a:ea typeface="Calibri"/>
                <a:cs typeface="Calibri"/>
                <a:sym typeface="Calibri"/>
              </a:rPr>
              <a:t>regression trees</a:t>
            </a:r>
            <a:r>
              <a:rPr lang="en-US" sz="1600">
                <a:solidFill>
                  <a:schemeClr val="dk1"/>
                </a:solidFill>
                <a:latin typeface="Calibri"/>
                <a:ea typeface="Calibri"/>
                <a:cs typeface="Calibri"/>
                <a:sym typeface="Calibri"/>
              </a:rPr>
              <a:t>. (e.g. the price of a house, or a patient’s length of stay in a hospital)</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sp>
        <p:nvSpPr>
          <p:cNvPr id="203" name="Google Shape;203;p28"/>
          <p:cNvSpPr/>
          <p:nvPr/>
        </p:nvSpPr>
        <p:spPr>
          <a:xfrm>
            <a:off x="4450075" y="219931"/>
            <a:ext cx="274466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Decision Tree</a:t>
            </a:r>
            <a:endParaRPr sz="3600">
              <a:solidFill>
                <a:schemeClr val="dk1"/>
              </a:solidFill>
              <a:latin typeface="Calibri"/>
              <a:ea typeface="Calibri"/>
              <a:cs typeface="Calibri"/>
              <a:sym typeface="Calibri"/>
            </a:endParaRPr>
          </a:p>
        </p:txBody>
      </p:sp>
      <p:sp>
        <p:nvSpPr>
          <p:cNvPr id="204" name="Google Shape;204;p28"/>
          <p:cNvSpPr/>
          <p:nvPr/>
        </p:nvSpPr>
        <p:spPr>
          <a:xfrm>
            <a:off x="193829" y="746188"/>
            <a:ext cx="1075038" cy="58907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Theory</a:t>
            </a:r>
            <a:endParaRPr sz="1600">
              <a:solidFill>
                <a:schemeClr val="dk1"/>
              </a:solidFill>
              <a:latin typeface="Calibri"/>
              <a:ea typeface="Calibri"/>
              <a:cs typeface="Calibri"/>
              <a:sym typeface="Calibri"/>
            </a:endParaRPr>
          </a:p>
        </p:txBody>
      </p:sp>
      <p:pic>
        <p:nvPicPr>
          <p:cNvPr id="205" name="Google Shape;205;p28"/>
          <p:cNvPicPr preferRelativeResize="0"/>
          <p:nvPr/>
        </p:nvPicPr>
        <p:blipFill rotWithShape="1">
          <a:blip r:embed="rId3">
            <a:alphaModFix/>
          </a:blip>
          <a:srcRect b="0" l="0" r="0" t="0"/>
          <a:stretch/>
        </p:blipFill>
        <p:spPr>
          <a:xfrm>
            <a:off x="8810532" y="2086252"/>
            <a:ext cx="3183200" cy="24238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p:nvPr/>
        </p:nvSpPr>
        <p:spPr>
          <a:xfrm>
            <a:off x="3666478" y="1189726"/>
            <a:ext cx="8525522" cy="5473165"/>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lang="en-US" sz="2400">
                <a:solidFill>
                  <a:schemeClr val="dk1"/>
                </a:solidFill>
                <a:latin typeface="Calibri"/>
                <a:ea typeface="Calibri"/>
                <a:cs typeface="Calibri"/>
                <a:sym typeface="Calibri"/>
              </a:rPr>
              <a:t>Advantage</a:t>
            </a:r>
            <a:endParaRPr sz="1600">
              <a:solidFill>
                <a:schemeClr val="dk1"/>
              </a:solidFill>
              <a:latin typeface="Calibri"/>
              <a:ea typeface="Calibri"/>
              <a:cs typeface="Calibri"/>
              <a:sym typeface="Calibri"/>
            </a:endParaRPr>
          </a:p>
          <a:p>
            <a:pPr indent="-285750" lvl="0" marL="285750" marR="0" rtl="0" algn="just">
              <a:spcBef>
                <a:spcPts val="8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Compared to other algorithms decision trees requires less effort for data preparation during pre-processing.</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 decision tree does not require normalization of data.</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 decision tree does not require scaling of data as well.</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Missing values in the data also does NOT affect the process of building decision tree to any considerable extent.</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 Decision trees model is very intuitive and easy to explain to technical teams as well as stakeholders.</a:t>
            </a:r>
            <a:endParaRPr/>
          </a:p>
          <a:p>
            <a:pPr indent="0" lvl="0" marL="0" marR="0" rtl="0" algn="just">
              <a:lnSpc>
                <a:spcPct val="107000"/>
              </a:lnSpc>
              <a:spcBef>
                <a:spcPts val="0"/>
              </a:spcBef>
              <a:spcAft>
                <a:spcPts val="0"/>
              </a:spcAft>
              <a:buNone/>
            </a:pPr>
            <a:r>
              <a:rPr b="1" lang="en-US" sz="2400">
                <a:solidFill>
                  <a:schemeClr val="dk1"/>
                </a:solidFill>
                <a:latin typeface="Calibri"/>
                <a:ea typeface="Calibri"/>
                <a:cs typeface="Calibri"/>
                <a:sym typeface="Calibri"/>
              </a:rPr>
              <a:t>Disadvantage</a:t>
            </a:r>
            <a:endParaRPr sz="1600">
              <a:solidFill>
                <a:schemeClr val="dk1"/>
              </a:solidFill>
              <a:latin typeface="Calibri"/>
              <a:ea typeface="Calibri"/>
              <a:cs typeface="Calibri"/>
              <a:sym typeface="Calibri"/>
            </a:endParaRPr>
          </a:p>
          <a:p>
            <a:pPr indent="-285750" lvl="0" marL="285750" marR="0" rtl="0" algn="just">
              <a:spcBef>
                <a:spcPts val="80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A small change in the data can cause a large change in the structure of the decision tree causing instability.</a:t>
            </a:r>
            <a:endParaRPr/>
          </a:p>
          <a:p>
            <a:pPr indent="-285750" lvl="0" marL="285750" marR="0" rtl="0" algn="just">
              <a:spcBef>
                <a:spcPts val="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For a Decision tree sometimes calculation can go far more complex compared to other algorithms.</a:t>
            </a:r>
            <a:endParaRPr/>
          </a:p>
          <a:p>
            <a:pPr indent="-285750" lvl="0" marL="285750" marR="0" rtl="0" algn="just">
              <a:spcBef>
                <a:spcPts val="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Decision tree often involves higher time to train the model.</a:t>
            </a:r>
            <a:endParaRPr/>
          </a:p>
          <a:p>
            <a:pPr indent="-285750" lvl="0" marL="285750" marR="0" rtl="0" algn="just">
              <a:spcBef>
                <a:spcPts val="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Decision tree training is relatively expensive as complexity and time taken is more.</a:t>
            </a:r>
            <a:endParaRPr/>
          </a:p>
          <a:p>
            <a:pPr indent="-285750" lvl="0" marL="285750" marR="0" rtl="0" algn="just">
              <a:spcBef>
                <a:spcPts val="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Decision Tree algorithm is inadequate for applying regression and predicting continuous values.</a:t>
            </a:r>
            <a:endParaRPr/>
          </a:p>
        </p:txBody>
      </p:sp>
      <p:sp>
        <p:nvSpPr>
          <p:cNvPr id="211" name="Google Shape;211;p29"/>
          <p:cNvSpPr/>
          <p:nvPr/>
        </p:nvSpPr>
        <p:spPr>
          <a:xfrm>
            <a:off x="2835932" y="195109"/>
            <a:ext cx="67530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ADVANTAGES  &amp;  DISADVANTAGES</a:t>
            </a:r>
            <a:endParaRPr sz="3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p:nvPr/>
        </p:nvSpPr>
        <p:spPr>
          <a:xfrm>
            <a:off x="297819" y="1816707"/>
            <a:ext cx="11687035" cy="923330"/>
          </a:xfrm>
          <a:prstGeom prst="rect">
            <a:avLst/>
          </a:prstGeom>
          <a:noFill/>
          <a:ln>
            <a:noFill/>
          </a:ln>
        </p:spPr>
        <p:txBody>
          <a:bodyPr anchorCtr="0" anchor="ctr" bIns="45700" lIns="91425" spcFirstLastPara="1" rIns="91425" wrap="square" tIns="45700">
            <a:noAutofit/>
          </a:bodyPr>
          <a:lstStyle/>
          <a:p>
            <a:pPr indent="457200" lvl="0" marL="0" marR="0" rtl="0" algn="just">
              <a:spcBef>
                <a:spcPts val="0"/>
              </a:spcBef>
              <a:spcAft>
                <a:spcPts val="0"/>
              </a:spcAft>
              <a:buNone/>
            </a:pPr>
            <a:r>
              <a:rPr lang="en-US" sz="1800">
                <a:solidFill>
                  <a:schemeClr val="dk1"/>
                </a:solidFill>
                <a:latin typeface="Calibri"/>
                <a:ea typeface="Calibri"/>
                <a:cs typeface="Calibri"/>
                <a:sym typeface="Calibri"/>
              </a:rPr>
              <a:t>Random forest, like its name implies, consists of a large number of individual decision trees that operate as an ensemble. Each individual tree in the random forest spits out a class prediction and the class with the most votes becomes our model’s prediction .</a:t>
            </a:r>
            <a:endParaRPr sz="1800">
              <a:solidFill>
                <a:schemeClr val="dk1"/>
              </a:solidFill>
              <a:latin typeface="Calibri"/>
              <a:ea typeface="Calibri"/>
              <a:cs typeface="Calibri"/>
              <a:sym typeface="Calibri"/>
            </a:endParaRPr>
          </a:p>
        </p:txBody>
      </p:sp>
      <p:sp>
        <p:nvSpPr>
          <p:cNvPr id="217" name="Google Shape;217;p30"/>
          <p:cNvSpPr/>
          <p:nvPr/>
        </p:nvSpPr>
        <p:spPr>
          <a:xfrm>
            <a:off x="4023946" y="526279"/>
            <a:ext cx="4908716"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Random Forest Classifier</a:t>
            </a:r>
            <a:endParaRPr b="1" sz="6000">
              <a:solidFill>
                <a:schemeClr val="dk1"/>
              </a:solidFill>
              <a:latin typeface="Calibri"/>
              <a:ea typeface="Calibri"/>
              <a:cs typeface="Calibri"/>
              <a:sym typeface="Calibri"/>
            </a:endParaRPr>
          </a:p>
        </p:txBody>
      </p:sp>
      <p:sp>
        <p:nvSpPr>
          <p:cNvPr id="218" name="Google Shape;218;p30"/>
          <p:cNvSpPr/>
          <p:nvPr/>
        </p:nvSpPr>
        <p:spPr>
          <a:xfrm>
            <a:off x="297819" y="2959369"/>
            <a:ext cx="8500948" cy="3706079"/>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A large number of relatively uncorrelated models (trees) operating as a committee will outperform any of the individual constituent models.</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The low correlation between models is the key. Just like how investments with low</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correlations (like stocks and bonds) come together to form a portfolio that is greater than the sum of its parts, uncorrelated models can produce ensemble predictions that are more accurate than any of the individual predictions. </a:t>
            </a:r>
            <a:r>
              <a:rPr b="1" lang="en-US" sz="1800">
                <a:solidFill>
                  <a:schemeClr val="dk1"/>
                </a:solidFill>
                <a:latin typeface="Calibri"/>
                <a:ea typeface="Calibri"/>
                <a:cs typeface="Calibri"/>
                <a:sym typeface="Calibri"/>
              </a:rPr>
              <a:t>The reason for this wonderful effect is that the trees protect each other from their individual errors</a:t>
            </a:r>
            <a:r>
              <a:rPr lang="en-US" sz="1800">
                <a:solidFill>
                  <a:schemeClr val="dk1"/>
                </a:solidFill>
                <a:latin typeface="Calibri"/>
                <a:ea typeface="Calibri"/>
                <a:cs typeface="Calibri"/>
                <a:sym typeface="Calibri"/>
              </a:rPr>
              <a:t> (as long as they don’t constantly all err in the same direction). </a:t>
            </a:r>
            <a:endParaRPr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400">
              <a:solidFill>
                <a:schemeClr val="dk1"/>
              </a:solidFill>
              <a:latin typeface="Calibri"/>
              <a:ea typeface="Calibri"/>
              <a:cs typeface="Calibri"/>
              <a:sym typeface="Calibri"/>
            </a:endParaRPr>
          </a:p>
        </p:txBody>
      </p:sp>
      <p:pic>
        <p:nvPicPr>
          <p:cNvPr id="219" name="Google Shape;219;p30"/>
          <p:cNvPicPr preferRelativeResize="0"/>
          <p:nvPr/>
        </p:nvPicPr>
        <p:blipFill rotWithShape="1">
          <a:blip r:embed="rId3">
            <a:alphaModFix/>
          </a:blip>
          <a:srcRect b="6148" l="0" r="0" t="0"/>
          <a:stretch/>
        </p:blipFill>
        <p:spPr>
          <a:xfrm>
            <a:off x="8798767" y="2458571"/>
            <a:ext cx="3393233" cy="29905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p:nvPr/>
        </p:nvSpPr>
        <p:spPr>
          <a:xfrm>
            <a:off x="3947422" y="1133134"/>
            <a:ext cx="8244578" cy="4637808"/>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2400">
                <a:solidFill>
                  <a:schemeClr val="dk1"/>
                </a:solidFill>
                <a:latin typeface="Calibri"/>
                <a:ea typeface="Calibri"/>
                <a:cs typeface="Calibri"/>
                <a:sym typeface="Calibri"/>
              </a:rPr>
              <a:t>Advantage</a:t>
            </a:r>
            <a:endParaRPr sz="1600">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Random Forest can be used to solve both classification as well as regression problems.</a:t>
            </a:r>
            <a:endParaRPr/>
          </a:p>
          <a:p>
            <a:pPr indent="-285750" lvl="0" marL="285750" marR="0" rtl="0" algn="l">
              <a:lnSpc>
                <a:spcPct val="107000"/>
              </a:lnSpc>
              <a:spcBef>
                <a:spcPts val="8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Random Forest works well with both categorical and continuous variables.</a:t>
            </a:r>
            <a:endParaRPr/>
          </a:p>
          <a:p>
            <a:pPr indent="0" lvl="0" marL="0" marR="0" rtl="0" algn="l">
              <a:lnSpc>
                <a:spcPct val="107000"/>
              </a:lnSpc>
              <a:spcBef>
                <a:spcPts val="800"/>
              </a:spcBef>
              <a:spcAft>
                <a:spcPts val="0"/>
              </a:spcAft>
              <a:buNone/>
            </a:pPr>
            <a:r>
              <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2400">
                <a:solidFill>
                  <a:schemeClr val="dk1"/>
                </a:solidFill>
                <a:latin typeface="Calibri"/>
                <a:ea typeface="Calibri"/>
                <a:cs typeface="Calibri"/>
                <a:sym typeface="Calibri"/>
              </a:rPr>
              <a:t>Disadvantage</a:t>
            </a:r>
            <a:endParaRPr sz="1600">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600"/>
              <a:buFont typeface="Calibri"/>
              <a:buChar char="X"/>
            </a:pPr>
            <a:r>
              <a:rPr b="1" lang="en-US" sz="1600">
                <a:solidFill>
                  <a:schemeClr val="dk1"/>
                </a:solidFill>
                <a:latin typeface="Calibri"/>
                <a:ea typeface="Calibri"/>
                <a:cs typeface="Calibri"/>
                <a:sym typeface="Calibri"/>
              </a:rPr>
              <a:t>Complexity:</a:t>
            </a:r>
            <a:r>
              <a:rPr lang="en-US" sz="1600">
                <a:solidFill>
                  <a:schemeClr val="dk1"/>
                </a:solidFill>
                <a:latin typeface="Calibri"/>
                <a:ea typeface="Calibri"/>
                <a:cs typeface="Calibri"/>
                <a:sym typeface="Calibri"/>
              </a:rPr>
              <a:t> Random Forest creates a lot of trees (unlike only one tree in case of decision tree) and combines their outputs. By default, it creates 100 trees in Python sklearn library. To do so, this algorithm requires much more computational power and resources. On the other hand decision tree is simple and does not require so much computational resources.</a:t>
            </a:r>
            <a:endParaRPr/>
          </a:p>
          <a:p>
            <a:pPr indent="-285750" lvl="0" marL="285750" marR="0" rtl="0" algn="l">
              <a:spcBef>
                <a:spcPts val="0"/>
              </a:spcBef>
              <a:spcAft>
                <a:spcPts val="0"/>
              </a:spcAft>
              <a:buClr>
                <a:schemeClr val="dk1"/>
              </a:buClr>
              <a:buSzPts val="1600"/>
              <a:buFont typeface="Calibri"/>
              <a:buChar char="X"/>
            </a:pPr>
            <a:r>
              <a:rPr b="1" lang="en-US" sz="1600">
                <a:solidFill>
                  <a:schemeClr val="dk1"/>
                </a:solidFill>
                <a:latin typeface="Calibri"/>
                <a:ea typeface="Calibri"/>
                <a:cs typeface="Calibri"/>
                <a:sym typeface="Calibri"/>
              </a:rPr>
              <a:t>Longer Training Period:</a:t>
            </a:r>
            <a:r>
              <a:rPr lang="en-US" sz="1600">
                <a:solidFill>
                  <a:schemeClr val="dk1"/>
                </a:solidFill>
                <a:latin typeface="Calibri"/>
                <a:ea typeface="Calibri"/>
                <a:cs typeface="Calibri"/>
                <a:sym typeface="Calibri"/>
              </a:rPr>
              <a:t> Random Forest require much more time to train as compared to decision trees as it generates a lot of trees (instead of one tree in case of decision tree) and makes decision on the majority of votes.</a:t>
            </a:r>
            <a:endParaRPr sz="1600">
              <a:solidFill>
                <a:schemeClr val="dk1"/>
              </a:solidFill>
              <a:latin typeface="Calibri"/>
              <a:ea typeface="Calibri"/>
              <a:cs typeface="Calibri"/>
              <a:sym typeface="Calibri"/>
            </a:endParaRPr>
          </a:p>
        </p:txBody>
      </p:sp>
      <p:sp>
        <p:nvSpPr>
          <p:cNvPr id="225" name="Google Shape;225;p31"/>
          <p:cNvSpPr/>
          <p:nvPr/>
        </p:nvSpPr>
        <p:spPr>
          <a:xfrm>
            <a:off x="2862565" y="399296"/>
            <a:ext cx="67530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ADVANTAGES  &amp;  DISADVANTAGES</a:t>
            </a:r>
            <a:endParaRPr sz="3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4"/>
          <p:cNvSpPr txBox="1"/>
          <p:nvPr>
            <p:ph type="ctrTitle"/>
          </p:nvPr>
        </p:nvSpPr>
        <p:spPr>
          <a:xfrm>
            <a:off x="8044797" y="1392188"/>
            <a:ext cx="4147200" cy="645900"/>
          </a:xfrm>
          <a:prstGeom prst="rect">
            <a:avLst/>
          </a:prstGeom>
          <a:noFill/>
          <a:ln>
            <a:noFill/>
          </a:ln>
        </p:spPr>
        <p:txBody>
          <a:bodyPr anchorCtr="0" anchor="t" bIns="45700" lIns="91425" spcFirstLastPara="1" rIns="91425" wrap="square" tIns="45700">
            <a:noAutofit/>
          </a:bodyPr>
          <a:lstStyle/>
          <a:p>
            <a:pPr indent="0" lvl="0" marL="0" rtl="0" algn="r">
              <a:lnSpc>
                <a:spcPct val="105000"/>
              </a:lnSpc>
              <a:spcBef>
                <a:spcPts val="0"/>
              </a:spcBef>
              <a:spcAft>
                <a:spcPts val="0"/>
              </a:spcAft>
              <a:buClr>
                <a:schemeClr val="lt2"/>
              </a:buClr>
              <a:buSzPts val="3509"/>
              <a:buFont typeface="Calibri"/>
              <a:buNone/>
            </a:pPr>
            <a:r>
              <a:rPr b="1" lang="en-US" sz="3509">
                <a:latin typeface="Calibri"/>
                <a:ea typeface="Calibri"/>
                <a:cs typeface="Calibri"/>
                <a:sym typeface="Calibri"/>
              </a:rPr>
              <a:t>by</a:t>
            </a:r>
            <a:endParaRPr i="1" sz="3509">
              <a:latin typeface="Calibri"/>
              <a:ea typeface="Calibri"/>
              <a:cs typeface="Calibri"/>
              <a:sym typeface="Calibri"/>
            </a:endParaRPr>
          </a:p>
        </p:txBody>
      </p:sp>
      <p:sp>
        <p:nvSpPr>
          <p:cNvPr id="118" name="Google Shape;118;p14"/>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rgbClr val="00B0F0"/>
              </a:buClr>
              <a:buSzPts val="2400"/>
              <a:buNone/>
            </a:pPr>
            <a:r>
              <a:rPr lang="en-US" sz="2400">
                <a:solidFill>
                  <a:srgbClr val="00B0F0"/>
                </a:solidFill>
              </a:rPr>
              <a:t>Guided by</a:t>
            </a:r>
            <a:r>
              <a:rPr lang="en-US" sz="2400">
                <a:solidFill>
                  <a:srgbClr val="FFFF00"/>
                </a:solidFill>
              </a:rPr>
              <a:t> Dr. Pranati Rakshit</a:t>
            </a:r>
            <a:endParaRPr sz="2400">
              <a:solidFill>
                <a:srgbClr val="FFFF00"/>
              </a:solidFill>
            </a:endParaRPr>
          </a:p>
          <a:p>
            <a:pPr indent="0" lvl="0" marL="0" rtl="0" algn="l">
              <a:lnSpc>
                <a:spcPct val="130000"/>
              </a:lnSpc>
              <a:spcBef>
                <a:spcPts val="930"/>
              </a:spcBef>
              <a:spcAft>
                <a:spcPts val="0"/>
              </a:spcAft>
              <a:buClr>
                <a:schemeClr val="lt2"/>
              </a:buClr>
              <a:buSzPts val="2400"/>
              <a:buNone/>
            </a:pPr>
            <a:r>
              <a:t/>
            </a:r>
            <a:endParaRPr sz="2400"/>
          </a:p>
        </p:txBody>
      </p:sp>
      <p:sp>
        <p:nvSpPr>
          <p:cNvPr id="119" name="Google Shape;119;p14"/>
          <p:cNvSpPr/>
          <p:nvPr/>
        </p:nvSpPr>
        <p:spPr>
          <a:xfrm>
            <a:off x="6096000" y="1786583"/>
            <a:ext cx="6096000" cy="14465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br>
              <a:rPr b="1" i="1" lang="en-US" sz="2200" u="none" cap="none" strike="noStrike">
                <a:solidFill>
                  <a:srgbClr val="92D050"/>
                </a:solidFill>
                <a:latin typeface="Calibri"/>
                <a:ea typeface="Calibri"/>
                <a:cs typeface="Calibri"/>
                <a:sym typeface="Calibri"/>
              </a:rPr>
            </a:br>
            <a:r>
              <a:rPr b="1" i="1" lang="en-US" sz="2200" u="none" cap="none" strike="noStrike">
                <a:solidFill>
                  <a:srgbClr val="92D050"/>
                </a:solidFill>
                <a:latin typeface="Calibri"/>
                <a:ea typeface="Calibri"/>
                <a:cs typeface="Calibri"/>
                <a:sym typeface="Calibri"/>
              </a:rPr>
              <a:t>SWARNAVA DUTTA – 380116010119</a:t>
            </a:r>
            <a:endParaRPr b="1" i="0" sz="2200" u="none" cap="none" strike="noStrike">
              <a:solidFill>
                <a:srgbClr val="92D05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p:nvPr/>
        </p:nvSpPr>
        <p:spPr>
          <a:xfrm>
            <a:off x="4450075" y="219931"/>
            <a:ext cx="386144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CHI-SQUARED TEST</a:t>
            </a:r>
            <a:endParaRPr sz="3600">
              <a:solidFill>
                <a:schemeClr val="dk1"/>
              </a:solidFill>
              <a:latin typeface="Calibri"/>
              <a:ea typeface="Calibri"/>
              <a:cs typeface="Calibri"/>
              <a:sym typeface="Calibri"/>
            </a:endParaRPr>
          </a:p>
        </p:txBody>
      </p:sp>
      <p:sp>
        <p:nvSpPr>
          <p:cNvPr id="231" name="Google Shape;231;p32"/>
          <p:cNvSpPr/>
          <p:nvPr/>
        </p:nvSpPr>
        <p:spPr>
          <a:xfrm>
            <a:off x="193829" y="746188"/>
            <a:ext cx="1075038" cy="58907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Theory</a:t>
            </a:r>
            <a:endParaRPr sz="1600">
              <a:solidFill>
                <a:schemeClr val="dk1"/>
              </a:solidFill>
              <a:latin typeface="Calibri"/>
              <a:ea typeface="Calibri"/>
              <a:cs typeface="Calibri"/>
              <a:sym typeface="Calibri"/>
            </a:endParaRPr>
          </a:p>
        </p:txBody>
      </p:sp>
      <p:sp>
        <p:nvSpPr>
          <p:cNvPr id="232" name="Google Shape;232;p32"/>
          <p:cNvSpPr/>
          <p:nvPr/>
        </p:nvSpPr>
        <p:spPr>
          <a:xfrm>
            <a:off x="193828" y="1335260"/>
            <a:ext cx="11998171" cy="342908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The term "chi-squared test," also written as </a:t>
            </a:r>
            <a:r>
              <a:rPr b="1" i="1" lang="en-US" sz="1800">
                <a:solidFill>
                  <a:schemeClr val="dk1"/>
                </a:solidFill>
                <a:latin typeface="Calibri"/>
                <a:ea typeface="Calibri"/>
                <a:cs typeface="Calibri"/>
                <a:sym typeface="Calibri"/>
              </a:rPr>
              <a:t>χ</a:t>
            </a:r>
            <a:r>
              <a:rPr b="1" baseline="30000" lang="en-US" sz="1800">
                <a:solidFill>
                  <a:schemeClr val="dk1"/>
                </a:solidFill>
                <a:latin typeface="Calibri"/>
                <a:ea typeface="Calibri"/>
                <a:cs typeface="Calibri"/>
                <a:sym typeface="Calibri"/>
              </a:rPr>
              <a:t>2</a:t>
            </a:r>
            <a:r>
              <a:rPr b="1" lang="en-US" sz="1800">
                <a:solidFill>
                  <a:schemeClr val="dk1"/>
                </a:solidFill>
                <a:latin typeface="Calibri"/>
                <a:ea typeface="Calibri"/>
                <a:cs typeface="Calibri"/>
                <a:sym typeface="Calibri"/>
              </a:rPr>
              <a:t> test</a:t>
            </a:r>
            <a:r>
              <a:rPr lang="en-US" sz="1800">
                <a:solidFill>
                  <a:schemeClr val="dk1"/>
                </a:solidFill>
                <a:latin typeface="Calibri"/>
                <a:ea typeface="Calibri"/>
                <a:cs typeface="Calibri"/>
                <a:sym typeface="Calibri"/>
              </a:rPr>
              <a:t>, refers to certain types of statistical hypothesis tests that are valid to perform when the test statistic is chi-squared distributed under the null hypothesis. Often, however, the term is used to refer to </a:t>
            </a:r>
            <a:r>
              <a:rPr i="1" lang="en-US" sz="1800">
                <a:solidFill>
                  <a:schemeClr val="dk1"/>
                </a:solidFill>
                <a:latin typeface="Calibri"/>
                <a:ea typeface="Calibri"/>
                <a:cs typeface="Calibri"/>
                <a:sym typeface="Calibri"/>
              </a:rPr>
              <a:t>Pearson's</a:t>
            </a:r>
            <a:r>
              <a:rPr lang="en-US" sz="1800">
                <a:solidFill>
                  <a:schemeClr val="dk1"/>
                </a:solidFill>
                <a:latin typeface="Calibri"/>
                <a:ea typeface="Calibri"/>
                <a:cs typeface="Calibri"/>
                <a:sym typeface="Calibri"/>
              </a:rPr>
              <a:t> chi-squared test and variants thereof. Pearson's chi-squared test is used to determine whether there is a statistically significant difference (i.e., a magnitude of difference that is unlikely to be due to chance alone) between the expected frequencies and the observed frequencies in one or more categories of a so-called contingency table.</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In the standard applications of this test, the observations are classified into mutually exclusive classes. If the so-called null hypothesis is true, the test statistic computed from the observations follows a </a:t>
            </a:r>
            <a:r>
              <a:rPr b="1" i="1" lang="en-US" sz="1800">
                <a:solidFill>
                  <a:schemeClr val="dk1"/>
                </a:solidFill>
                <a:latin typeface="Calibri"/>
                <a:ea typeface="Calibri"/>
                <a:cs typeface="Calibri"/>
                <a:sym typeface="Calibri"/>
              </a:rPr>
              <a:t>χ</a:t>
            </a:r>
            <a:r>
              <a:rPr b="1"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distribution. The purpose of the test is to evaluate how likely the observed frequencies would be assuming the null hypothesis is true.</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Test statistics that follow a </a:t>
            </a:r>
            <a:r>
              <a:rPr b="1" i="1" lang="en-US" sz="1800">
                <a:solidFill>
                  <a:schemeClr val="dk1"/>
                </a:solidFill>
                <a:latin typeface="Calibri"/>
                <a:ea typeface="Calibri"/>
                <a:cs typeface="Calibri"/>
                <a:sym typeface="Calibri"/>
              </a:rPr>
              <a:t>χ</a:t>
            </a:r>
            <a:r>
              <a:rPr b="1"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distribution occur when the observations are independent and normally distributed, which assumptions are often justified under the central limit theorem. There are also </a:t>
            </a:r>
            <a:r>
              <a:rPr b="1" i="1" lang="en-US" sz="1800">
                <a:solidFill>
                  <a:schemeClr val="dk1"/>
                </a:solidFill>
                <a:latin typeface="Calibri"/>
                <a:ea typeface="Calibri"/>
                <a:cs typeface="Calibri"/>
                <a:sym typeface="Calibri"/>
              </a:rPr>
              <a:t>χ</a:t>
            </a:r>
            <a:r>
              <a:rPr b="1"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tests for testing the null hypothesis of independence of a pair of random variables based on observations of the pairs.</a:t>
            </a:r>
            <a:endParaRPr/>
          </a:p>
          <a:p>
            <a:pPr indent="-196850" lvl="1" marL="742950" marR="0" rtl="0" algn="just">
              <a:lnSpc>
                <a:spcPct val="150000"/>
              </a:lnSpc>
              <a:spcBef>
                <a:spcPts val="0"/>
              </a:spcBef>
              <a:spcAft>
                <a:spcPts val="0"/>
              </a:spcAft>
              <a:buClr>
                <a:schemeClr val="dk1"/>
              </a:buClr>
              <a:buSzPts val="1400"/>
              <a:buFont typeface="Noto Sans Symbols"/>
              <a:buNone/>
            </a:pPr>
            <a:r>
              <a:t/>
            </a:r>
            <a:endParaRPr b="0" i="0" sz="1400" u="none" cap="none" strike="noStrike">
              <a:solidFill>
                <a:schemeClr val="dk1"/>
              </a:solidFill>
              <a:latin typeface="Calibri"/>
              <a:ea typeface="Calibri"/>
              <a:cs typeface="Calibri"/>
              <a:sym typeface="Calibri"/>
            </a:endParaRPr>
          </a:p>
        </p:txBody>
      </p:sp>
      <p:pic>
        <p:nvPicPr>
          <p:cNvPr id="233" name="Google Shape;233;p32"/>
          <p:cNvPicPr preferRelativeResize="0"/>
          <p:nvPr/>
        </p:nvPicPr>
        <p:blipFill rotWithShape="1">
          <a:blip r:embed="rId3">
            <a:alphaModFix/>
          </a:blip>
          <a:srcRect b="0" l="0" r="0" t="0"/>
          <a:stretch/>
        </p:blipFill>
        <p:spPr>
          <a:xfrm>
            <a:off x="4063060" y="4439012"/>
            <a:ext cx="3509593" cy="23925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p:nvPr/>
        </p:nvSpPr>
        <p:spPr>
          <a:xfrm>
            <a:off x="3773010" y="1917695"/>
            <a:ext cx="8525522" cy="3191386"/>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lang="en-US" sz="2400">
                <a:solidFill>
                  <a:schemeClr val="dk1"/>
                </a:solidFill>
                <a:latin typeface="Calibri"/>
                <a:ea typeface="Calibri"/>
                <a:cs typeface="Calibri"/>
                <a:sym typeface="Calibri"/>
              </a:rPr>
              <a:t>Advantage</a:t>
            </a:r>
            <a:endParaRPr sz="1600">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Can test association between variables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Identifies differences between observed and expected values</a:t>
            </a:r>
            <a:endParaRPr b="1" sz="2400">
              <a:solidFill>
                <a:schemeClr val="dk1"/>
              </a:solidFill>
              <a:latin typeface="Calibri"/>
              <a:ea typeface="Calibri"/>
              <a:cs typeface="Calibri"/>
              <a:sym typeface="Calibri"/>
            </a:endParaRPr>
          </a:p>
          <a:p>
            <a:pPr indent="0" lvl="0" marL="0" marR="0" rtl="0" algn="just">
              <a:lnSpc>
                <a:spcPct val="107000"/>
              </a:lnSpc>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t/>
            </a:r>
            <a:endParaRPr b="1" sz="24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US" sz="2400">
                <a:solidFill>
                  <a:schemeClr val="dk1"/>
                </a:solidFill>
                <a:latin typeface="Calibri"/>
                <a:ea typeface="Calibri"/>
                <a:cs typeface="Calibri"/>
                <a:sym typeface="Calibri"/>
              </a:rPr>
              <a:t>Disadvantage</a:t>
            </a:r>
            <a:endParaRPr sz="1600">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Can't use percentages</a:t>
            </a:r>
            <a:endParaRPr/>
          </a:p>
          <a:p>
            <a:pPr indent="-285750" lvl="0" marL="285750" marR="0" rtl="0" algn="l">
              <a:spcBef>
                <a:spcPts val="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Data must be numerical</a:t>
            </a:r>
            <a:endParaRPr/>
          </a:p>
        </p:txBody>
      </p:sp>
      <p:sp>
        <p:nvSpPr>
          <p:cNvPr id="239" name="Google Shape;239;p33"/>
          <p:cNvSpPr/>
          <p:nvPr/>
        </p:nvSpPr>
        <p:spPr>
          <a:xfrm>
            <a:off x="2719498" y="434806"/>
            <a:ext cx="67530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ADVANTAGES  &amp;  DISADVANTAGES</a:t>
            </a:r>
            <a:endParaRPr sz="3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p:nvPr/>
        </p:nvSpPr>
        <p:spPr>
          <a:xfrm>
            <a:off x="4450075" y="219931"/>
            <a:ext cx="431618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GENETIC ALGORITHM</a:t>
            </a:r>
            <a:endParaRPr sz="3600">
              <a:solidFill>
                <a:schemeClr val="dk1"/>
              </a:solidFill>
              <a:latin typeface="Calibri"/>
              <a:ea typeface="Calibri"/>
              <a:cs typeface="Calibri"/>
              <a:sym typeface="Calibri"/>
            </a:endParaRPr>
          </a:p>
        </p:txBody>
      </p:sp>
      <p:sp>
        <p:nvSpPr>
          <p:cNvPr id="245" name="Google Shape;245;p34"/>
          <p:cNvSpPr/>
          <p:nvPr/>
        </p:nvSpPr>
        <p:spPr>
          <a:xfrm>
            <a:off x="193829" y="746188"/>
            <a:ext cx="1075038" cy="58907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Theory</a:t>
            </a:r>
            <a:endParaRPr sz="1600">
              <a:solidFill>
                <a:schemeClr val="dk1"/>
              </a:solidFill>
              <a:latin typeface="Calibri"/>
              <a:ea typeface="Calibri"/>
              <a:cs typeface="Calibri"/>
              <a:sym typeface="Calibri"/>
            </a:endParaRPr>
          </a:p>
        </p:txBody>
      </p:sp>
      <p:sp>
        <p:nvSpPr>
          <p:cNvPr id="246" name="Google Shape;246;p34"/>
          <p:cNvSpPr/>
          <p:nvPr/>
        </p:nvSpPr>
        <p:spPr>
          <a:xfrm>
            <a:off x="193828" y="1335260"/>
            <a:ext cx="11998171" cy="552196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400">
                <a:solidFill>
                  <a:srgbClr val="000000"/>
                </a:solidFill>
                <a:latin typeface="Calibri"/>
                <a:ea typeface="Calibri"/>
                <a:cs typeface="Calibri"/>
                <a:sym typeface="Calibri"/>
              </a:rPr>
              <a:t>Genetic algorithms (GA) like neural networks are biologically inspired and represent a new computational model having its roots in evolutionary sciences. Usually GAs represent an optimization procedure in a binary search space, and unlike traditional hill climbers they do not evaluate and improve a single solution but a set of solutions or hypotheses, a so-called population. The GAs produce successor hypotheses by mutation and recombination of the best currently known hypotheses. Thus, at each iteration a part of the current population is replaced by offspring of the most fit hypotheses.</a:t>
            </a:r>
            <a:endParaRPr sz="1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1400">
                <a:solidFill>
                  <a:srgbClr val="000000"/>
                </a:solidFill>
                <a:latin typeface="Calibri"/>
                <a:ea typeface="Calibri"/>
                <a:cs typeface="Calibri"/>
                <a:sym typeface="Calibri"/>
              </a:rPr>
              <a:t>A living being is only a decoded structure of the chromosomes. Natural selection is the link between chromosomes and the performance of their decoded structures. In genetic algorithms the design variables or features that characterize an individual are represented in an ordered list called a string. Each design variable corresponds to a gene and the string of genes corresponds to a chromosome. A group of chromosomes is called a population. During each iterative procedure (referred to as generation), a new set of strings with improved performance is generated using three GA operators (namely, reproduction, crossover, and mutation).</a:t>
            </a:r>
            <a:endParaRPr sz="1400">
              <a:solidFill>
                <a:schemeClr val="dk1"/>
              </a:solidFill>
              <a:latin typeface="Calibri"/>
              <a:ea typeface="Calibri"/>
              <a:cs typeface="Calibri"/>
              <a:sym typeface="Calibri"/>
            </a:endParaRPr>
          </a:p>
          <a:p>
            <a:pPr indent="0" lvl="0" marL="0" marR="0" rtl="0" algn="just">
              <a:lnSpc>
                <a:spcPct val="150000"/>
              </a:lnSpc>
              <a:spcBef>
                <a:spcPts val="800"/>
              </a:spcBef>
              <a:spcAft>
                <a:spcPts val="0"/>
              </a:spcAft>
              <a:buNone/>
            </a:pPr>
            <a:r>
              <a:rPr lang="en-US" sz="1400">
                <a:solidFill>
                  <a:schemeClr val="dk1"/>
                </a:solidFill>
                <a:latin typeface="Calibri"/>
                <a:ea typeface="Calibri"/>
                <a:cs typeface="Calibri"/>
                <a:sym typeface="Calibri"/>
              </a:rPr>
              <a:t>Five phases are considered in a genetic algorithm are: </a:t>
            </a:r>
            <a:endParaRPr/>
          </a:p>
          <a:p>
            <a:pPr indent="-285750" lvl="1" marL="742950" marR="0" rtl="0" algn="just">
              <a:lnSpc>
                <a:spcPct val="150000"/>
              </a:lnSpc>
              <a:spcBef>
                <a:spcPts val="8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Initial population</a:t>
            </a:r>
            <a:endParaRPr/>
          </a:p>
          <a:p>
            <a:pPr indent="-285750" lvl="1" marL="742950" marR="0" rtl="0" algn="just">
              <a:lnSpc>
                <a:spcPct val="150000"/>
              </a:lnSpc>
              <a:spcBef>
                <a:spcPts val="8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Fitness function</a:t>
            </a:r>
            <a:endParaRPr/>
          </a:p>
          <a:p>
            <a:pPr indent="-285750" lvl="1" marL="742950" marR="0" rtl="0" algn="just">
              <a:lnSpc>
                <a:spcPct val="150000"/>
              </a:lnSpc>
              <a:spcBef>
                <a:spcPts val="8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Selection</a:t>
            </a:r>
            <a:endParaRPr/>
          </a:p>
          <a:p>
            <a:pPr indent="-285750" lvl="1" marL="742950" marR="0" rtl="0" algn="just">
              <a:lnSpc>
                <a:spcPct val="150000"/>
              </a:lnSpc>
              <a:spcBef>
                <a:spcPts val="8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Crossover</a:t>
            </a:r>
            <a:endParaRPr/>
          </a:p>
          <a:p>
            <a:pPr indent="-285750" lvl="1" marL="742950" marR="0" rtl="0" algn="just">
              <a:lnSpc>
                <a:spcPct val="150000"/>
              </a:lnSpc>
              <a:spcBef>
                <a:spcPts val="8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Mutation</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5"/>
          <p:cNvSpPr/>
          <p:nvPr/>
        </p:nvSpPr>
        <p:spPr>
          <a:xfrm>
            <a:off x="3666478" y="1189726"/>
            <a:ext cx="8525522" cy="4299382"/>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lang="en-US" sz="2400">
                <a:solidFill>
                  <a:schemeClr val="dk1"/>
                </a:solidFill>
                <a:latin typeface="Calibri"/>
                <a:ea typeface="Calibri"/>
                <a:cs typeface="Calibri"/>
                <a:sym typeface="Calibri"/>
              </a:rPr>
              <a:t>Advantage</a:t>
            </a:r>
            <a:endParaRPr sz="1600">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 can find </a:t>
            </a:r>
            <a:r>
              <a:rPr b="1" i="1" lang="en-US" sz="1800">
                <a:solidFill>
                  <a:schemeClr val="dk1"/>
                </a:solidFill>
                <a:latin typeface="Calibri"/>
                <a:ea typeface="Calibri"/>
                <a:cs typeface="Calibri"/>
                <a:sym typeface="Calibri"/>
              </a:rPr>
              <a:t>fit </a:t>
            </a:r>
            <a:r>
              <a:rPr lang="en-US" sz="1800">
                <a:solidFill>
                  <a:schemeClr val="dk1"/>
                </a:solidFill>
                <a:latin typeface="Calibri"/>
                <a:ea typeface="Calibri"/>
                <a:cs typeface="Calibri"/>
                <a:sym typeface="Calibri"/>
              </a:rPr>
              <a:t>solutions in a very less time. (fit solutions are solutions which are good according to the defined heuristic)</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random mutation guarantees to some extent that we see a wide range of solutions.</a:t>
            </a:r>
            <a:endParaRPr/>
          </a:p>
          <a:p>
            <a:pPr indent="0" lvl="0" marL="0" marR="0" rtl="0" algn="just">
              <a:lnSpc>
                <a:spcPct val="107000"/>
              </a:lnSpc>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t/>
            </a:r>
            <a:endParaRPr b="1" sz="24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US" sz="2400">
                <a:solidFill>
                  <a:schemeClr val="dk1"/>
                </a:solidFill>
                <a:latin typeface="Calibri"/>
                <a:ea typeface="Calibri"/>
                <a:cs typeface="Calibri"/>
                <a:sym typeface="Calibri"/>
              </a:rPr>
              <a:t>Disadvantage</a:t>
            </a:r>
            <a:endParaRPr sz="1600">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Its hard for people to produce a good heuristic which actually reflects what we want the algorithm to do.</a:t>
            </a:r>
            <a:endParaRPr/>
          </a:p>
          <a:p>
            <a:pPr indent="-285750" lvl="0" marL="285750" marR="0" rtl="0" algn="l">
              <a:spcBef>
                <a:spcPts val="0"/>
              </a:spcBef>
              <a:spcAft>
                <a:spcPts val="0"/>
              </a:spcAft>
              <a:buClr>
                <a:schemeClr val="dk1"/>
              </a:buClr>
              <a:buSzPts val="1800"/>
              <a:buFont typeface="Calibri"/>
              <a:buChar char="X"/>
            </a:pPr>
            <a:r>
              <a:rPr lang="en-US" sz="1800">
                <a:solidFill>
                  <a:schemeClr val="dk1"/>
                </a:solidFill>
                <a:latin typeface="Calibri"/>
                <a:ea typeface="Calibri"/>
                <a:cs typeface="Calibri"/>
                <a:sym typeface="Calibri"/>
              </a:rPr>
              <a:t>It might not find the most optimal solution to the defined problem in all cases.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35"/>
          <p:cNvSpPr/>
          <p:nvPr/>
        </p:nvSpPr>
        <p:spPr>
          <a:xfrm>
            <a:off x="2835932" y="195109"/>
            <a:ext cx="67530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ADVANTAGES  &amp;  DISADVANTAGES</a:t>
            </a:r>
            <a:endParaRPr sz="3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descr="A picture containing screenshot&#10;&#10;Description automatically generated" id="257" name="Google Shape;257;p36"/>
          <p:cNvPicPr preferRelativeResize="0"/>
          <p:nvPr/>
        </p:nvPicPr>
        <p:blipFill rotWithShape="1">
          <a:blip r:embed="rId3">
            <a:alphaModFix/>
          </a:blip>
          <a:srcRect b="0" l="5229" r="7058" t="0"/>
          <a:stretch/>
        </p:blipFill>
        <p:spPr>
          <a:xfrm>
            <a:off x="65314" y="0"/>
            <a:ext cx="6260842" cy="3632392"/>
          </a:xfrm>
          <a:prstGeom prst="rect">
            <a:avLst/>
          </a:prstGeom>
          <a:noFill/>
          <a:ln>
            <a:noFill/>
          </a:ln>
        </p:spPr>
      </p:pic>
      <p:pic>
        <p:nvPicPr>
          <p:cNvPr descr="A close up of a logo&#10;&#10;Description automatically generated" id="258" name="Google Shape;258;p36"/>
          <p:cNvPicPr preferRelativeResize="0"/>
          <p:nvPr/>
        </p:nvPicPr>
        <p:blipFill rotWithShape="1">
          <a:blip r:embed="rId4">
            <a:alphaModFix/>
          </a:blip>
          <a:srcRect b="0" l="2542" r="0" t="0"/>
          <a:stretch/>
        </p:blipFill>
        <p:spPr>
          <a:xfrm>
            <a:off x="6229730" y="2701213"/>
            <a:ext cx="5962270" cy="4078520"/>
          </a:xfrm>
          <a:prstGeom prst="rect">
            <a:avLst/>
          </a:prstGeom>
          <a:noFill/>
          <a:ln>
            <a:noFill/>
          </a:ln>
        </p:spPr>
      </p:pic>
      <p:sp>
        <p:nvSpPr>
          <p:cNvPr id="259" name="Google Shape;259;p36"/>
          <p:cNvSpPr/>
          <p:nvPr/>
        </p:nvSpPr>
        <p:spPr>
          <a:xfrm>
            <a:off x="6961050" y="965886"/>
            <a:ext cx="449963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1"/>
                </a:solidFill>
                <a:latin typeface="Calibri"/>
                <a:ea typeface="Calibri"/>
                <a:cs typeface="Calibri"/>
                <a:sym typeface="Calibri"/>
              </a:rPr>
              <a:t>IMPLEMENTATION</a:t>
            </a:r>
            <a:endParaRPr sz="4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graphicFrame>
        <p:nvGraphicFramePr>
          <p:cNvPr id="264" name="Google Shape;264;p37"/>
          <p:cNvGraphicFramePr/>
          <p:nvPr/>
        </p:nvGraphicFramePr>
        <p:xfrm>
          <a:off x="610841" y="1192043"/>
          <a:ext cx="3000000" cy="3000000"/>
        </p:xfrm>
        <a:graphic>
          <a:graphicData uri="http://schemas.openxmlformats.org/drawingml/2006/table">
            <a:tbl>
              <a:tblPr bandRow="1" firstCol="1" firstRow="1">
                <a:noFill/>
                <a:tableStyleId>{7F7971CE-F54A-4C7C-9885-C81DE1D6BF37}</a:tableStyleId>
              </a:tblPr>
              <a:tblGrid>
                <a:gridCol w="2931150"/>
                <a:gridCol w="2931150"/>
              </a:tblGrid>
              <a:tr h="274600">
                <a:tc>
                  <a:txBody>
                    <a:bodyPr/>
                    <a:lstStyle/>
                    <a:p>
                      <a:pPr indent="0" lvl="0" marL="0" marR="0" rtl="0" algn="just">
                        <a:spcBef>
                          <a:spcPts val="0"/>
                        </a:spcBef>
                        <a:spcAft>
                          <a:spcPts val="0"/>
                        </a:spcAft>
                        <a:buNone/>
                      </a:pPr>
                      <a:r>
                        <a:rPr lang="en-US" sz="1400"/>
                        <a:t>              Algorithm</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             Accuracy</a:t>
                      </a:r>
                      <a:endParaRPr sz="1200">
                        <a:latin typeface="Times New Roman"/>
                        <a:ea typeface="Times New Roman"/>
                        <a:cs typeface="Times New Roman"/>
                        <a:sym typeface="Times New Roman"/>
                      </a:endParaRPr>
                    </a:p>
                  </a:txBody>
                  <a:tcPr marT="0" marB="0" marR="68575" marL="68575"/>
                </a:tc>
              </a:tr>
              <a:tr h="297250">
                <a:tc>
                  <a:txBody>
                    <a:bodyPr/>
                    <a:lstStyle/>
                    <a:p>
                      <a:pPr indent="-342900" lvl="0" marL="342900" marR="0" rtl="0" algn="just">
                        <a:lnSpc>
                          <a:spcPct val="115000"/>
                        </a:lnSpc>
                        <a:spcBef>
                          <a:spcPts val="0"/>
                        </a:spcBef>
                        <a:spcAft>
                          <a:spcPts val="0"/>
                        </a:spcAft>
                        <a:buClr>
                          <a:schemeClr val="dk1"/>
                        </a:buClr>
                        <a:buSzPts val="1400"/>
                        <a:buFont typeface="Century Schoolbook"/>
                        <a:buAutoNum type="arabicPeriod"/>
                      </a:pPr>
                      <a:r>
                        <a:rPr lang="en-US" sz="1400"/>
                        <a:t>Support vector machine classifier</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96.49%</a:t>
                      </a:r>
                      <a:endParaRPr sz="1200">
                        <a:latin typeface="Times New Roman"/>
                        <a:ea typeface="Times New Roman"/>
                        <a:cs typeface="Times New Roman"/>
                        <a:sym typeface="Times New Roman"/>
                      </a:endParaRPr>
                    </a:p>
                  </a:txBody>
                  <a:tcPr marT="0" marB="0" marR="68575" marL="68575"/>
                </a:tc>
              </a:tr>
              <a:tr h="297250">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2.     Logistic regression</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45.61%</a:t>
                      </a:r>
                      <a:endParaRPr sz="1200">
                        <a:latin typeface="Times New Roman"/>
                        <a:ea typeface="Times New Roman"/>
                        <a:cs typeface="Times New Roman"/>
                        <a:sym typeface="Times New Roman"/>
                      </a:endParaRPr>
                    </a:p>
                  </a:txBody>
                  <a:tcPr marT="0" marB="0" marR="68575" marL="68575"/>
                </a:tc>
              </a:tr>
              <a:tr h="297250">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3.     K-nearest neighbor classifier</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57.89%</a:t>
                      </a:r>
                      <a:endParaRPr sz="1200">
                        <a:latin typeface="Times New Roman"/>
                        <a:ea typeface="Times New Roman"/>
                        <a:cs typeface="Times New Roman"/>
                        <a:sym typeface="Times New Roman"/>
                      </a:endParaRPr>
                    </a:p>
                  </a:txBody>
                  <a:tcPr marT="0" marB="0" marR="68575" marL="68575"/>
                </a:tc>
              </a:tr>
              <a:tr h="297250">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4.     Naïve Bayes</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93.86%</a:t>
                      </a:r>
                      <a:endParaRPr sz="1200">
                        <a:latin typeface="Times New Roman"/>
                        <a:ea typeface="Times New Roman"/>
                        <a:cs typeface="Times New Roman"/>
                        <a:sym typeface="Times New Roman"/>
                      </a:endParaRPr>
                    </a:p>
                  </a:txBody>
                  <a:tcPr marT="0" marB="0" marR="68575" marL="68575"/>
                </a:tc>
              </a:tr>
              <a:tr h="297250">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5.     Decision tree</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75.44%</a:t>
                      </a:r>
                      <a:endParaRPr sz="1200">
                        <a:latin typeface="Times New Roman"/>
                        <a:ea typeface="Times New Roman"/>
                        <a:cs typeface="Times New Roman"/>
                        <a:sym typeface="Times New Roman"/>
                      </a:endParaRPr>
                    </a:p>
                  </a:txBody>
                  <a:tcPr marT="0" marB="0" marR="68575" marL="68575"/>
                </a:tc>
              </a:tr>
              <a:tr h="297250">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6.     Random forest classifier</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75.44%</a:t>
                      </a:r>
                      <a:endParaRPr sz="1200">
                        <a:latin typeface="Times New Roman"/>
                        <a:ea typeface="Times New Roman"/>
                        <a:cs typeface="Times New Roman"/>
                        <a:sym typeface="Times New Roman"/>
                      </a:endParaRPr>
                    </a:p>
                  </a:txBody>
                  <a:tcPr marT="0" marB="0" marR="68575" marL="68575"/>
                </a:tc>
              </a:tr>
            </a:tbl>
          </a:graphicData>
        </a:graphic>
      </p:graphicFrame>
      <p:sp>
        <p:nvSpPr>
          <p:cNvPr id="265" name="Google Shape;265;p37"/>
          <p:cNvSpPr/>
          <p:nvPr/>
        </p:nvSpPr>
        <p:spPr>
          <a:xfrm>
            <a:off x="97899" y="748820"/>
            <a:ext cx="2632003" cy="36933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With Normalization</a:t>
            </a:r>
            <a:endParaRPr b="0" i="0" sz="2400" u="none" cap="none" strike="noStrike">
              <a:solidFill>
                <a:schemeClr val="dk1"/>
              </a:solidFill>
              <a:latin typeface="Arial"/>
              <a:ea typeface="Arial"/>
              <a:cs typeface="Arial"/>
              <a:sym typeface="Arial"/>
            </a:endParaRPr>
          </a:p>
        </p:txBody>
      </p:sp>
      <p:graphicFrame>
        <p:nvGraphicFramePr>
          <p:cNvPr id="266" name="Google Shape;266;p37"/>
          <p:cNvGraphicFramePr/>
          <p:nvPr/>
        </p:nvGraphicFramePr>
        <p:xfrm>
          <a:off x="610841" y="4383987"/>
          <a:ext cx="3000000" cy="3000000"/>
        </p:xfrm>
        <a:graphic>
          <a:graphicData uri="http://schemas.openxmlformats.org/drawingml/2006/table">
            <a:tbl>
              <a:tblPr bandRow="1" firstCol="1" firstRow="1">
                <a:noFill/>
                <a:tableStyleId>{7F7971CE-F54A-4C7C-9885-C81DE1D6BF37}</a:tableStyleId>
              </a:tblPr>
              <a:tblGrid>
                <a:gridCol w="2957825"/>
                <a:gridCol w="2957825"/>
              </a:tblGrid>
              <a:tr h="163825">
                <a:tc>
                  <a:txBody>
                    <a:bodyPr/>
                    <a:lstStyle/>
                    <a:p>
                      <a:pPr indent="0" lvl="0" marL="0" marR="0" rtl="0" algn="just">
                        <a:spcBef>
                          <a:spcPts val="0"/>
                        </a:spcBef>
                        <a:spcAft>
                          <a:spcPts val="0"/>
                        </a:spcAft>
                        <a:buNone/>
                      </a:pPr>
                      <a:r>
                        <a:rPr lang="en-US" sz="1400"/>
                        <a:t>           Algorithm</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                 Accuracy</a:t>
                      </a:r>
                      <a:endParaRPr sz="1200">
                        <a:latin typeface="Times New Roman"/>
                        <a:ea typeface="Times New Roman"/>
                        <a:cs typeface="Times New Roman"/>
                        <a:sym typeface="Times New Roman"/>
                      </a:endParaRPr>
                    </a:p>
                  </a:txBody>
                  <a:tcPr marT="0" marB="0" marR="68575" marL="68575"/>
                </a:tc>
              </a:tr>
              <a:tr h="445125">
                <a:tc>
                  <a:txBody>
                    <a:bodyPr/>
                    <a:lstStyle/>
                    <a:p>
                      <a:pPr indent="-342900" lvl="0" marL="342900" marR="0" rtl="0" algn="just">
                        <a:lnSpc>
                          <a:spcPct val="115000"/>
                        </a:lnSpc>
                        <a:spcBef>
                          <a:spcPts val="0"/>
                        </a:spcBef>
                        <a:spcAft>
                          <a:spcPts val="0"/>
                        </a:spcAft>
                        <a:buClr>
                          <a:schemeClr val="dk1"/>
                        </a:buClr>
                        <a:buSzPts val="1400"/>
                        <a:buFont typeface="Century Schoolbook"/>
                        <a:buAutoNum type="arabicPeriod"/>
                      </a:pPr>
                      <a:r>
                        <a:rPr lang="en-US" sz="1400"/>
                        <a:t>Support vector machine classifier</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93.86%</a:t>
                      </a:r>
                      <a:endParaRPr sz="1200">
                        <a:latin typeface="Times New Roman"/>
                        <a:ea typeface="Times New Roman"/>
                        <a:cs typeface="Times New Roman"/>
                        <a:sym typeface="Times New Roman"/>
                      </a:endParaRPr>
                    </a:p>
                  </a:txBody>
                  <a:tcPr marT="0" marB="0" marR="68575" marL="68575"/>
                </a:tc>
              </a:tr>
              <a:tr h="26162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2.     Logistic regression</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95.61%</a:t>
                      </a:r>
                      <a:endParaRPr sz="1200">
                        <a:latin typeface="Times New Roman"/>
                        <a:ea typeface="Times New Roman"/>
                        <a:cs typeface="Times New Roman"/>
                        <a:sym typeface="Times New Roman"/>
                      </a:endParaRPr>
                    </a:p>
                  </a:txBody>
                  <a:tcPr marT="0" marB="0" marR="68575" marL="68575"/>
                </a:tc>
              </a:tr>
              <a:tr h="44512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3.     K-nearest neighbor classifier</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93.85%</a:t>
                      </a:r>
                      <a:endParaRPr sz="1200">
                        <a:latin typeface="Times New Roman"/>
                        <a:ea typeface="Times New Roman"/>
                        <a:cs typeface="Times New Roman"/>
                        <a:sym typeface="Times New Roman"/>
                      </a:endParaRPr>
                    </a:p>
                  </a:txBody>
                  <a:tcPr marT="0" marB="0" marR="68575" marL="68575"/>
                </a:tc>
              </a:tr>
              <a:tr h="16382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4.     Naïve Bayes</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94.74%</a:t>
                      </a:r>
                      <a:endParaRPr sz="1200">
                        <a:latin typeface="Times New Roman"/>
                        <a:ea typeface="Times New Roman"/>
                        <a:cs typeface="Times New Roman"/>
                        <a:sym typeface="Times New Roman"/>
                      </a:endParaRPr>
                    </a:p>
                  </a:txBody>
                  <a:tcPr marT="0" marB="0" marR="68575" marL="68575"/>
                </a:tc>
              </a:tr>
              <a:tr h="17017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5.     Decision tree</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94.74%</a:t>
                      </a:r>
                      <a:endParaRPr sz="1200">
                        <a:latin typeface="Times New Roman"/>
                        <a:ea typeface="Times New Roman"/>
                        <a:cs typeface="Times New Roman"/>
                        <a:sym typeface="Times New Roman"/>
                      </a:endParaRPr>
                    </a:p>
                  </a:txBody>
                  <a:tcPr marT="0" marB="0" marR="68575" marL="68575"/>
                </a:tc>
              </a:tr>
              <a:tr h="15812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6.     Random forest classifier</a:t>
                      </a:r>
                      <a:endParaRPr sz="1100">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400"/>
                        <a:t>97.37%</a:t>
                      </a:r>
                      <a:endParaRPr sz="1200">
                        <a:latin typeface="Times New Roman"/>
                        <a:ea typeface="Times New Roman"/>
                        <a:cs typeface="Times New Roman"/>
                        <a:sym typeface="Times New Roman"/>
                      </a:endParaRPr>
                    </a:p>
                  </a:txBody>
                  <a:tcPr marT="0" marB="0" marR="68575" marL="68575"/>
                </a:tc>
              </a:tr>
            </a:tbl>
          </a:graphicData>
        </a:graphic>
      </p:graphicFrame>
      <p:sp>
        <p:nvSpPr>
          <p:cNvPr id="267" name="Google Shape;267;p37"/>
          <p:cNvSpPr/>
          <p:nvPr/>
        </p:nvSpPr>
        <p:spPr>
          <a:xfrm>
            <a:off x="97899" y="3916831"/>
            <a:ext cx="2632003"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Without Normalization</a:t>
            </a:r>
            <a:endParaRPr sz="2400">
              <a:solidFill>
                <a:schemeClr val="dk1"/>
              </a:solidFill>
              <a:latin typeface="Arial"/>
              <a:ea typeface="Arial"/>
              <a:cs typeface="Arial"/>
              <a:sym typeface="Arial"/>
            </a:endParaRPr>
          </a:p>
        </p:txBody>
      </p:sp>
      <p:sp>
        <p:nvSpPr>
          <p:cNvPr id="268" name="Google Shape;268;p37"/>
          <p:cNvSpPr txBox="1"/>
          <p:nvPr/>
        </p:nvSpPr>
        <p:spPr>
          <a:xfrm>
            <a:off x="3210092" y="80034"/>
            <a:ext cx="5978295"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RESULT</a:t>
            </a:r>
            <a:endParaRPr b="1" sz="8000">
              <a:solidFill>
                <a:schemeClr val="dk1"/>
              </a:solidFill>
              <a:latin typeface="Aparajita"/>
              <a:ea typeface="Aparajita"/>
              <a:cs typeface="Aparajita"/>
              <a:sym typeface="Aparajita"/>
            </a:endParaRPr>
          </a:p>
        </p:txBody>
      </p:sp>
      <p:graphicFrame>
        <p:nvGraphicFramePr>
          <p:cNvPr id="269" name="Google Shape;269;p37"/>
          <p:cNvGraphicFramePr/>
          <p:nvPr/>
        </p:nvGraphicFramePr>
        <p:xfrm>
          <a:off x="6953187" y="978290"/>
          <a:ext cx="3000000" cy="3000000"/>
        </p:xfrm>
        <a:graphic>
          <a:graphicData uri="http://schemas.openxmlformats.org/drawingml/2006/table">
            <a:tbl>
              <a:tblPr bandRow="1" firstCol="1" firstRow="1">
                <a:noFill/>
                <a:tableStyleId>{EF675EC6-58FF-473F-8CAA-691EFA5DE5E4}</a:tableStyleId>
              </a:tblPr>
              <a:tblGrid>
                <a:gridCol w="403650"/>
                <a:gridCol w="2392325"/>
                <a:gridCol w="2422575"/>
              </a:tblGrid>
              <a:tr h="267875">
                <a:tc>
                  <a:txBody>
                    <a:bodyPr/>
                    <a:lstStyle/>
                    <a:p>
                      <a:pPr indent="0" lvl="0" marL="0" marR="0" rtl="0" algn="l">
                        <a:spcBef>
                          <a:spcPts val="0"/>
                        </a:spcBef>
                        <a:spcAft>
                          <a:spcPts val="0"/>
                        </a:spcAft>
                        <a:buNone/>
                      </a:pPr>
                      <a:r>
                        <a:rPr lang="en-US" sz="1200"/>
                        <a:t>S.no</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                    Specs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                            Score</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radius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266.104917</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texture</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93.897508</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3</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perimeter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2011.102864</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4</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area</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53991.655924</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5</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smoothness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0.149899</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6</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compactness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5.403075</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7</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concavity</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19.712354</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8</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concave points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10.544035</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9</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symmetry</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0.257380</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10</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Mean fractal dimension</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0.000074</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11</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Radius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34.675247</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12</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Texture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0.009794</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13</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Perimeter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250.571896</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14</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Area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8758.504705</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15</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Smoothness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0.003266</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16</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Compactness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0.613785</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17</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Concavity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1.044718</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18</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Concave point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0.305232</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19</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symmetry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0.000080</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20</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fractal dimension error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0.006371</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21</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radius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491.689157</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22</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texture</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174.449400</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23</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perimeter</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3665.035416</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24</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area</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112598.431564</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25</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smoothness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0.397366</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26</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compactness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19.314922</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27</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concavity</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39.516915</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28</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concave points</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13.485419</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29</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symmetry</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1.298861</a:t>
                      </a:r>
                      <a:endParaRPr sz="1200">
                        <a:latin typeface="Times New Roman"/>
                        <a:ea typeface="Times New Roman"/>
                        <a:cs typeface="Times New Roman"/>
                        <a:sym typeface="Times New Roman"/>
                      </a:endParaRPr>
                    </a:p>
                  </a:txBody>
                  <a:tcPr marT="0" marB="0" marR="42800" marL="42800"/>
                </a:tc>
              </a:tr>
              <a:tr h="185750">
                <a:tc>
                  <a:txBody>
                    <a:bodyPr/>
                    <a:lstStyle/>
                    <a:p>
                      <a:pPr indent="0" lvl="0" marL="0" marR="0" rtl="0" algn="l">
                        <a:spcBef>
                          <a:spcPts val="0"/>
                        </a:spcBef>
                        <a:spcAft>
                          <a:spcPts val="0"/>
                        </a:spcAft>
                        <a:buNone/>
                      </a:pPr>
                      <a:r>
                        <a:rPr lang="en-US" sz="1200"/>
                        <a:t>30</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Worst fractal dimension</a:t>
                      </a:r>
                      <a:endParaRPr sz="1200">
                        <a:latin typeface="Times New Roman"/>
                        <a:ea typeface="Times New Roman"/>
                        <a:cs typeface="Times New Roman"/>
                        <a:sym typeface="Times New Roman"/>
                      </a:endParaRPr>
                    </a:p>
                  </a:txBody>
                  <a:tcPr marT="0" marB="0" marR="42800" marL="42800"/>
                </a:tc>
                <a:tc>
                  <a:txBody>
                    <a:bodyPr/>
                    <a:lstStyle/>
                    <a:p>
                      <a:pPr indent="0" lvl="0" marL="0" marR="0" rtl="0" algn="l">
                        <a:spcBef>
                          <a:spcPts val="0"/>
                        </a:spcBef>
                        <a:spcAft>
                          <a:spcPts val="0"/>
                        </a:spcAft>
                        <a:buNone/>
                      </a:pPr>
                      <a:r>
                        <a:rPr lang="en-US" sz="1200"/>
                        <a:t>0.231522</a:t>
                      </a:r>
                      <a:endParaRPr sz="1200">
                        <a:latin typeface="Times New Roman"/>
                        <a:ea typeface="Times New Roman"/>
                        <a:cs typeface="Times New Roman"/>
                        <a:sym typeface="Times New Roman"/>
                      </a:endParaRPr>
                    </a:p>
                  </a:txBody>
                  <a:tcPr marT="0" marB="0" marR="42800" marL="42800"/>
                </a:tc>
              </a:tr>
            </a:tbl>
          </a:graphicData>
        </a:graphic>
      </p:graphicFrame>
      <p:sp>
        <p:nvSpPr>
          <p:cNvPr id="270" name="Google Shape;270;p37"/>
          <p:cNvSpPr/>
          <p:nvPr/>
        </p:nvSpPr>
        <p:spPr>
          <a:xfrm>
            <a:off x="5468794" y="1513770"/>
            <a:ext cx="17187282" cy="70749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37"/>
          <p:cNvSpPr/>
          <p:nvPr/>
        </p:nvSpPr>
        <p:spPr>
          <a:xfrm>
            <a:off x="9003660" y="641341"/>
            <a:ext cx="2632003" cy="338554"/>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Features Used</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p:nvPr/>
        </p:nvSpPr>
        <p:spPr>
          <a:xfrm>
            <a:off x="242656" y="566678"/>
            <a:ext cx="6016101" cy="286232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Chi Square statistic is commonly used for testing relationships between categorical variables .</a:t>
            </a:r>
            <a:r>
              <a:rPr lang="en-US" sz="1800">
                <a:solidFill>
                  <a:srgbClr val="222222"/>
                </a:solidFill>
                <a:latin typeface="Times New Roman"/>
                <a:ea typeface="Times New Roman"/>
                <a:cs typeface="Times New Roman"/>
                <a:sym typeface="Times New Roman"/>
              </a:rPr>
              <a:t>The null hypothesis of the </a:t>
            </a:r>
            <a:r>
              <a:rPr b="1" lang="en-US" sz="1800">
                <a:solidFill>
                  <a:srgbClr val="222222"/>
                </a:solidFill>
                <a:latin typeface="Times New Roman"/>
                <a:ea typeface="Times New Roman"/>
                <a:cs typeface="Times New Roman"/>
                <a:sym typeface="Times New Roman"/>
              </a:rPr>
              <a:t>Chi</a:t>
            </a:r>
            <a:r>
              <a:rPr lang="en-US" sz="1800">
                <a:solidFill>
                  <a:srgbClr val="222222"/>
                </a:solidFill>
                <a:latin typeface="Times New Roman"/>
                <a:ea typeface="Times New Roman"/>
                <a:cs typeface="Times New Roman"/>
                <a:sym typeface="Times New Roman"/>
              </a:rPr>
              <a:t>-</a:t>
            </a:r>
            <a:r>
              <a:rPr b="1" lang="en-US" sz="1800">
                <a:solidFill>
                  <a:srgbClr val="222222"/>
                </a:solidFill>
                <a:latin typeface="Times New Roman"/>
                <a:ea typeface="Times New Roman"/>
                <a:cs typeface="Times New Roman"/>
                <a:sym typeface="Times New Roman"/>
              </a:rPr>
              <a:t>Square test</a:t>
            </a:r>
            <a:r>
              <a:rPr lang="en-US" sz="1800">
                <a:solidFill>
                  <a:srgbClr val="222222"/>
                </a:solidFill>
                <a:latin typeface="Times New Roman"/>
                <a:ea typeface="Times New Roman"/>
                <a:cs typeface="Times New Roman"/>
                <a:sym typeface="Times New Roman"/>
              </a:rPr>
              <a:t> is that no relationship exists on the categorical variables in the population; they are independent. </a:t>
            </a:r>
            <a:r>
              <a:rPr lang="en-US" sz="1800">
                <a:solidFill>
                  <a:schemeClr val="dk1"/>
                </a:solidFill>
                <a:latin typeface="Times New Roman"/>
                <a:ea typeface="Times New Roman"/>
                <a:cs typeface="Times New Roman"/>
                <a:sym typeface="Times New Roman"/>
              </a:rPr>
              <a:t>After performing chi Square Test we are getting the accuracy of 98.24%.</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b="1" lang="en-US" sz="1800">
                <a:solidFill>
                  <a:srgbClr val="202124"/>
                </a:solidFill>
                <a:latin typeface="Times New Roman"/>
                <a:ea typeface="Times New Roman"/>
                <a:cs typeface="Times New Roman"/>
                <a:sym typeface="Times New Roman"/>
              </a:rPr>
              <a:t>Final 15 features</a:t>
            </a:r>
            <a:r>
              <a:rPr lang="en-US" sz="1800">
                <a:solidFill>
                  <a:srgbClr val="202124"/>
                </a:solidFill>
                <a:latin typeface="Times New Roman"/>
                <a:ea typeface="Times New Roman"/>
                <a:cs typeface="Times New Roman"/>
                <a:sym typeface="Times New Roman"/>
              </a:rPr>
              <a:t> are selected after selecting common features for chi squared test. The features are taken into account for their best score.</a:t>
            </a:r>
            <a:endParaRPr sz="1800">
              <a:solidFill>
                <a:schemeClr val="dk1"/>
              </a:solidFill>
              <a:latin typeface="Calibri"/>
              <a:ea typeface="Calibri"/>
              <a:cs typeface="Calibri"/>
              <a:sym typeface="Calibri"/>
            </a:endParaRPr>
          </a:p>
        </p:txBody>
      </p:sp>
      <p:graphicFrame>
        <p:nvGraphicFramePr>
          <p:cNvPr id="277" name="Google Shape;277;p38"/>
          <p:cNvGraphicFramePr/>
          <p:nvPr/>
        </p:nvGraphicFramePr>
        <p:xfrm>
          <a:off x="6673630" y="625490"/>
          <a:ext cx="3000000" cy="3000000"/>
        </p:xfrm>
        <a:graphic>
          <a:graphicData uri="http://schemas.openxmlformats.org/drawingml/2006/table">
            <a:tbl>
              <a:tblPr bandRow="1" firstCol="1" firstRow="1">
                <a:noFill/>
                <a:tableStyleId>{EF675EC6-58FF-473F-8CAA-691EFA5DE5E4}</a:tableStyleId>
              </a:tblPr>
              <a:tblGrid>
                <a:gridCol w="447050"/>
                <a:gridCol w="2340600"/>
                <a:gridCol w="2249800"/>
              </a:tblGrid>
              <a:tr h="152400">
                <a:tc>
                  <a:txBody>
                    <a:bodyPr/>
                    <a:lstStyle/>
                    <a:p>
                      <a:pPr indent="0" lvl="0" marL="0" marR="0" rtl="0" algn="l">
                        <a:spcBef>
                          <a:spcPts val="0"/>
                        </a:spcBef>
                        <a:spcAft>
                          <a:spcPts val="0"/>
                        </a:spcAft>
                        <a:buNone/>
                      </a:pPr>
                      <a:r>
                        <a:rPr lang="en-US" sz="1200"/>
                        <a:t>S.no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                  specs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                score</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1</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area</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112598.431564</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2</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Mean area</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53991.655924</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3</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Area error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8758.504705</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4</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perimeter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3665.035416</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5</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Mean perimeter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2011.102864</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6</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radius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491.689157</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7</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Mean radius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266.104917</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8</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Perimeter error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250.571896</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9</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texture</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174.449400</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10</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Mean texture</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93.897508</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11</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concavity</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39.516915</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12</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Radius error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34.675247</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13</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Mean concavity</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19.712354</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14</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compactness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19.314922</a:t>
                      </a:r>
                      <a:endParaRPr sz="1200">
                        <a:latin typeface="Times New Roman"/>
                        <a:ea typeface="Times New Roman"/>
                        <a:cs typeface="Times New Roman"/>
                        <a:sym typeface="Times New Roman"/>
                      </a:endParaRPr>
                    </a:p>
                  </a:txBody>
                  <a:tcPr marT="0" marB="0" marR="68575" marL="68575"/>
                </a:tc>
              </a:tr>
              <a:tr h="152400">
                <a:tc>
                  <a:txBody>
                    <a:bodyPr/>
                    <a:lstStyle/>
                    <a:p>
                      <a:pPr indent="0" lvl="0" marL="0" marR="0" rtl="0" algn="l">
                        <a:spcBef>
                          <a:spcPts val="0"/>
                        </a:spcBef>
                        <a:spcAft>
                          <a:spcPts val="0"/>
                        </a:spcAft>
                        <a:buNone/>
                      </a:pPr>
                      <a:r>
                        <a:rPr lang="en-US" sz="1200"/>
                        <a:t>15</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concave points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13.485419</a:t>
                      </a:r>
                      <a:endParaRPr sz="1200">
                        <a:latin typeface="Times New Roman"/>
                        <a:ea typeface="Times New Roman"/>
                        <a:cs typeface="Times New Roman"/>
                        <a:sym typeface="Times New Roman"/>
                      </a:endParaRPr>
                    </a:p>
                  </a:txBody>
                  <a:tcPr marT="0" marB="0" marR="68575" marL="68575"/>
                </a:tc>
              </a:tr>
            </a:tbl>
          </a:graphicData>
        </a:graphic>
      </p:graphicFrame>
      <p:graphicFrame>
        <p:nvGraphicFramePr>
          <p:cNvPr id="278" name="Google Shape;278;p38"/>
          <p:cNvGraphicFramePr/>
          <p:nvPr/>
        </p:nvGraphicFramePr>
        <p:xfrm>
          <a:off x="1881614" y="4206679"/>
          <a:ext cx="3000000" cy="3000000"/>
        </p:xfrm>
        <a:graphic>
          <a:graphicData uri="http://schemas.openxmlformats.org/drawingml/2006/table">
            <a:tbl>
              <a:tblPr bandRow="1" firstCol="1" firstRow="1">
                <a:noFill/>
                <a:tableStyleId>{7F7971CE-F54A-4C7C-9885-C81DE1D6BF37}</a:tableStyleId>
              </a:tblPr>
              <a:tblGrid>
                <a:gridCol w="2989950"/>
                <a:gridCol w="2989950"/>
                <a:gridCol w="2990950"/>
              </a:tblGrid>
              <a:tr h="329975">
                <a:tc>
                  <a:txBody>
                    <a:bodyPr/>
                    <a:lstStyle/>
                    <a:p>
                      <a:pPr indent="0" lvl="0" marL="0" marR="0" rtl="0" algn="l">
                        <a:spcBef>
                          <a:spcPts val="0"/>
                        </a:spcBef>
                        <a:spcAft>
                          <a:spcPts val="0"/>
                        </a:spcAft>
                        <a:buNone/>
                      </a:pPr>
                      <a:r>
                        <a:rPr lang="en-US" sz="1400"/>
                        <a:t>Classifiers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Accuracy without normalization</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Accuracy with normalization</a:t>
                      </a:r>
                      <a:endParaRPr sz="1200">
                        <a:latin typeface="Times New Roman"/>
                        <a:ea typeface="Times New Roman"/>
                        <a:cs typeface="Times New Roman"/>
                        <a:sym typeface="Times New Roman"/>
                      </a:endParaRPr>
                    </a:p>
                  </a:txBody>
                  <a:tcPr marT="0" marB="0" marR="68575" marL="68575"/>
                </a:tc>
              </a:tr>
              <a:tr h="357175">
                <a:tc>
                  <a:txBody>
                    <a:bodyPr/>
                    <a:lstStyle/>
                    <a:p>
                      <a:pPr indent="-342900" lvl="0" marL="342900" marR="0" rtl="0" algn="just">
                        <a:lnSpc>
                          <a:spcPct val="115000"/>
                        </a:lnSpc>
                        <a:spcBef>
                          <a:spcPts val="0"/>
                        </a:spcBef>
                        <a:spcAft>
                          <a:spcPts val="0"/>
                        </a:spcAft>
                        <a:buClr>
                          <a:schemeClr val="dk1"/>
                        </a:buClr>
                        <a:buSzPts val="1400"/>
                        <a:buFont typeface="Century Schoolbook"/>
                        <a:buAutoNum type="arabicPeriod"/>
                      </a:pPr>
                      <a:r>
                        <a:rPr lang="en-US" sz="1400"/>
                        <a:t>Support vector machine classifier</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400"/>
                        <a:t>92.98%</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98.24%</a:t>
                      </a:r>
                      <a:endParaRPr sz="1200">
                        <a:latin typeface="Times New Roman"/>
                        <a:ea typeface="Times New Roman"/>
                        <a:cs typeface="Times New Roman"/>
                        <a:sym typeface="Times New Roman"/>
                      </a:endParaRPr>
                    </a:p>
                  </a:txBody>
                  <a:tcPr marT="0" marB="0" marR="68575" marL="68575"/>
                </a:tc>
              </a:tr>
              <a:tr h="35717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2.     Logistic regression</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400"/>
                        <a:t>94.73%</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36.84%</a:t>
                      </a:r>
                      <a:endParaRPr sz="1200">
                        <a:latin typeface="Times New Roman"/>
                        <a:ea typeface="Times New Roman"/>
                        <a:cs typeface="Times New Roman"/>
                        <a:sym typeface="Times New Roman"/>
                      </a:endParaRPr>
                    </a:p>
                  </a:txBody>
                  <a:tcPr marT="0" marB="0" marR="68575" marL="68575"/>
                </a:tc>
              </a:tr>
              <a:tr h="35717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3.     K-nearest neighbor classifier</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400"/>
                        <a:t>93.85%</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57.89%</a:t>
                      </a:r>
                      <a:endParaRPr sz="1200">
                        <a:latin typeface="Times New Roman"/>
                        <a:ea typeface="Times New Roman"/>
                        <a:cs typeface="Times New Roman"/>
                        <a:sym typeface="Times New Roman"/>
                      </a:endParaRPr>
                    </a:p>
                  </a:txBody>
                  <a:tcPr marT="0" marB="0" marR="68575" marL="68575"/>
                </a:tc>
              </a:tr>
              <a:tr h="35717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4.     Naïve Bayes</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400"/>
                        <a:t>95.61%</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95.61%</a:t>
                      </a:r>
                      <a:endParaRPr sz="1200">
                        <a:latin typeface="Times New Roman"/>
                        <a:ea typeface="Times New Roman"/>
                        <a:cs typeface="Times New Roman"/>
                        <a:sym typeface="Times New Roman"/>
                      </a:endParaRPr>
                    </a:p>
                  </a:txBody>
                  <a:tcPr marT="0" marB="0" marR="68575" marL="68575"/>
                </a:tc>
              </a:tr>
              <a:tr h="35717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5.     Decision tree</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400"/>
                        <a:t>95.61%</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92.98%</a:t>
                      </a:r>
                      <a:endParaRPr sz="1200">
                        <a:latin typeface="Times New Roman"/>
                        <a:ea typeface="Times New Roman"/>
                        <a:cs typeface="Times New Roman"/>
                        <a:sym typeface="Times New Roman"/>
                      </a:endParaRPr>
                    </a:p>
                  </a:txBody>
                  <a:tcPr marT="0" marB="0" marR="68575" marL="68575"/>
                </a:tc>
              </a:tr>
              <a:tr h="357175">
                <a:tc>
                  <a:txBody>
                    <a:bodyPr/>
                    <a:lstStyle/>
                    <a:p>
                      <a:pPr indent="0" lvl="0" marL="0" marR="0" rtl="0" algn="just">
                        <a:lnSpc>
                          <a:spcPct val="115000"/>
                        </a:lnSpc>
                        <a:spcBef>
                          <a:spcPts val="0"/>
                        </a:spcBef>
                        <a:spcAft>
                          <a:spcPts val="0"/>
                        </a:spcAft>
                        <a:buClr>
                          <a:schemeClr val="dk1"/>
                        </a:buClr>
                        <a:buSzPts val="1400"/>
                        <a:buFont typeface="Century Schoolbook"/>
                        <a:buNone/>
                      </a:pPr>
                      <a:r>
                        <a:rPr lang="en-US" sz="1400"/>
                        <a:t>6.     Random forest classifier</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400"/>
                        <a:t>97.36%</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400"/>
                        <a:t>63.15%</a:t>
                      </a:r>
                      <a:endParaRPr sz="1200">
                        <a:latin typeface="Times New Roman"/>
                        <a:ea typeface="Times New Roman"/>
                        <a:cs typeface="Times New Roman"/>
                        <a:sym typeface="Times New Roman"/>
                      </a:endParaRPr>
                    </a:p>
                  </a:txBody>
                  <a:tcPr marT="0" marB="0" marR="68575" marL="68575"/>
                </a:tc>
              </a:tr>
            </a:tbl>
          </a:graphicData>
        </a:graphic>
      </p:graphicFrame>
      <p:sp>
        <p:nvSpPr>
          <p:cNvPr id="279" name="Google Shape;279;p38"/>
          <p:cNvSpPr/>
          <p:nvPr/>
        </p:nvSpPr>
        <p:spPr>
          <a:xfrm>
            <a:off x="4488624" y="3801444"/>
            <a:ext cx="3540265"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After applying Chi Square Test</a:t>
            </a:r>
            <a:endParaRPr sz="2400">
              <a:solidFill>
                <a:schemeClr val="dk1"/>
              </a:solidFill>
              <a:latin typeface="Arial"/>
              <a:ea typeface="Arial"/>
              <a:cs typeface="Arial"/>
              <a:sym typeface="Arial"/>
            </a:endParaRPr>
          </a:p>
        </p:txBody>
      </p:sp>
      <p:sp>
        <p:nvSpPr>
          <p:cNvPr id="280" name="Google Shape;280;p38"/>
          <p:cNvSpPr/>
          <p:nvPr/>
        </p:nvSpPr>
        <p:spPr>
          <a:xfrm>
            <a:off x="8246104" y="194873"/>
            <a:ext cx="18925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202124"/>
                </a:solidFill>
                <a:latin typeface="Times New Roman"/>
                <a:ea typeface="Times New Roman"/>
                <a:cs typeface="Times New Roman"/>
                <a:sym typeface="Times New Roman"/>
              </a:rPr>
              <a:t>Final 15 features</a:t>
            </a:r>
            <a:r>
              <a:rPr lang="en-US" sz="1800">
                <a:solidFill>
                  <a:srgbClr val="202124"/>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9"/>
          <p:cNvSpPr/>
          <p:nvPr/>
        </p:nvSpPr>
        <p:spPr>
          <a:xfrm>
            <a:off x="269289" y="336002"/>
            <a:ext cx="5323644"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After selecting the best 9 features from the attributes table, genetic algorithm is used to get the accuracy</a:t>
            </a:r>
            <a:endParaRPr sz="1800">
              <a:solidFill>
                <a:schemeClr val="dk1"/>
              </a:solidFill>
              <a:latin typeface="Calibri"/>
              <a:ea typeface="Calibri"/>
              <a:cs typeface="Calibri"/>
              <a:sym typeface="Calibri"/>
            </a:endParaRPr>
          </a:p>
        </p:txBody>
      </p:sp>
      <p:graphicFrame>
        <p:nvGraphicFramePr>
          <p:cNvPr id="286" name="Google Shape;286;p39"/>
          <p:cNvGraphicFramePr/>
          <p:nvPr/>
        </p:nvGraphicFramePr>
        <p:xfrm>
          <a:off x="5592933" y="336002"/>
          <a:ext cx="3000000" cy="3000000"/>
        </p:xfrm>
        <a:graphic>
          <a:graphicData uri="http://schemas.openxmlformats.org/drawingml/2006/table">
            <a:tbl>
              <a:tblPr bandRow="1" firstCol="1" firstRow="1">
                <a:noFill/>
                <a:tableStyleId>{EF675EC6-58FF-473F-8CAA-691EFA5DE5E4}</a:tableStyleId>
              </a:tblPr>
              <a:tblGrid>
                <a:gridCol w="561725"/>
                <a:gridCol w="2941175"/>
                <a:gridCol w="2826875"/>
              </a:tblGrid>
              <a:tr h="254625">
                <a:tc>
                  <a:txBody>
                    <a:bodyPr/>
                    <a:lstStyle/>
                    <a:p>
                      <a:pPr indent="0" lvl="0" marL="0" marR="0" rtl="0" algn="l">
                        <a:spcBef>
                          <a:spcPts val="0"/>
                        </a:spcBef>
                        <a:spcAft>
                          <a:spcPts val="0"/>
                        </a:spcAft>
                        <a:buNone/>
                      </a:pPr>
                      <a:r>
                        <a:rPr lang="en-US" sz="1200"/>
                        <a:t>Sl.No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                 </a:t>
                      </a:r>
                      <a:r>
                        <a:rPr lang="en-US" sz="1600"/>
                        <a:t> Specs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                </a:t>
                      </a:r>
                      <a:r>
                        <a:rPr lang="en-US" sz="1600"/>
                        <a:t>Score</a:t>
                      </a:r>
                      <a:endParaRPr sz="1200">
                        <a:latin typeface="Times New Roman"/>
                        <a:ea typeface="Times New Roman"/>
                        <a:cs typeface="Times New Roman"/>
                        <a:sym typeface="Times New Roman"/>
                      </a:endParaRPr>
                    </a:p>
                  </a:txBody>
                  <a:tcPr marT="0" marB="0" marR="68575" marL="68575"/>
                </a:tc>
              </a:tr>
              <a:tr h="254625">
                <a:tc>
                  <a:txBody>
                    <a:bodyPr/>
                    <a:lstStyle/>
                    <a:p>
                      <a:pPr indent="0" lvl="0" marL="0" marR="0" rtl="0" algn="l">
                        <a:spcBef>
                          <a:spcPts val="0"/>
                        </a:spcBef>
                        <a:spcAft>
                          <a:spcPts val="0"/>
                        </a:spcAft>
                        <a:buNone/>
                      </a:pPr>
                      <a:r>
                        <a:rPr lang="en-US" sz="1200"/>
                        <a:t>1</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area</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112598.431564</a:t>
                      </a:r>
                      <a:endParaRPr sz="1200">
                        <a:latin typeface="Times New Roman"/>
                        <a:ea typeface="Times New Roman"/>
                        <a:cs typeface="Times New Roman"/>
                        <a:sym typeface="Times New Roman"/>
                      </a:endParaRPr>
                    </a:p>
                  </a:txBody>
                  <a:tcPr marT="0" marB="0" marR="68575" marL="68575"/>
                </a:tc>
              </a:tr>
              <a:tr h="254625">
                <a:tc>
                  <a:txBody>
                    <a:bodyPr/>
                    <a:lstStyle/>
                    <a:p>
                      <a:pPr indent="0" lvl="0" marL="0" marR="0" rtl="0" algn="l">
                        <a:spcBef>
                          <a:spcPts val="0"/>
                        </a:spcBef>
                        <a:spcAft>
                          <a:spcPts val="0"/>
                        </a:spcAft>
                        <a:buNone/>
                      </a:pPr>
                      <a:r>
                        <a:rPr lang="en-US" sz="1200"/>
                        <a:t>2</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Mean area</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53991.655924</a:t>
                      </a:r>
                      <a:endParaRPr sz="1200">
                        <a:latin typeface="Times New Roman"/>
                        <a:ea typeface="Times New Roman"/>
                        <a:cs typeface="Times New Roman"/>
                        <a:sym typeface="Times New Roman"/>
                      </a:endParaRPr>
                    </a:p>
                  </a:txBody>
                  <a:tcPr marT="0" marB="0" marR="68575" marL="68575"/>
                </a:tc>
              </a:tr>
              <a:tr h="254625">
                <a:tc>
                  <a:txBody>
                    <a:bodyPr/>
                    <a:lstStyle/>
                    <a:p>
                      <a:pPr indent="0" lvl="0" marL="0" marR="0" rtl="0" algn="l">
                        <a:spcBef>
                          <a:spcPts val="0"/>
                        </a:spcBef>
                        <a:spcAft>
                          <a:spcPts val="0"/>
                        </a:spcAft>
                        <a:buNone/>
                      </a:pPr>
                      <a:r>
                        <a:rPr lang="en-US" sz="1200"/>
                        <a:t>3</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Area error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8758.504705</a:t>
                      </a:r>
                      <a:endParaRPr sz="1200">
                        <a:latin typeface="Times New Roman"/>
                        <a:ea typeface="Times New Roman"/>
                        <a:cs typeface="Times New Roman"/>
                        <a:sym typeface="Times New Roman"/>
                      </a:endParaRPr>
                    </a:p>
                  </a:txBody>
                  <a:tcPr marT="0" marB="0" marR="68575" marL="68575"/>
                </a:tc>
              </a:tr>
              <a:tr h="254625">
                <a:tc>
                  <a:txBody>
                    <a:bodyPr/>
                    <a:lstStyle/>
                    <a:p>
                      <a:pPr indent="0" lvl="0" marL="0" marR="0" rtl="0" algn="l">
                        <a:spcBef>
                          <a:spcPts val="0"/>
                        </a:spcBef>
                        <a:spcAft>
                          <a:spcPts val="0"/>
                        </a:spcAft>
                        <a:buNone/>
                      </a:pPr>
                      <a:r>
                        <a:rPr lang="en-US" sz="1200"/>
                        <a:t>4</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perimeter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3665.035416</a:t>
                      </a:r>
                      <a:endParaRPr sz="1200">
                        <a:latin typeface="Times New Roman"/>
                        <a:ea typeface="Times New Roman"/>
                        <a:cs typeface="Times New Roman"/>
                        <a:sym typeface="Times New Roman"/>
                      </a:endParaRPr>
                    </a:p>
                  </a:txBody>
                  <a:tcPr marT="0" marB="0" marR="68575" marL="68575"/>
                </a:tc>
              </a:tr>
              <a:tr h="254625">
                <a:tc>
                  <a:txBody>
                    <a:bodyPr/>
                    <a:lstStyle/>
                    <a:p>
                      <a:pPr indent="0" lvl="0" marL="0" marR="0" rtl="0" algn="l">
                        <a:spcBef>
                          <a:spcPts val="0"/>
                        </a:spcBef>
                        <a:spcAft>
                          <a:spcPts val="0"/>
                        </a:spcAft>
                        <a:buNone/>
                      </a:pPr>
                      <a:r>
                        <a:rPr lang="en-US" sz="1200"/>
                        <a:t>5</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Mean perimeter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2011.102864</a:t>
                      </a:r>
                      <a:endParaRPr sz="1200">
                        <a:latin typeface="Times New Roman"/>
                        <a:ea typeface="Times New Roman"/>
                        <a:cs typeface="Times New Roman"/>
                        <a:sym typeface="Times New Roman"/>
                      </a:endParaRPr>
                    </a:p>
                  </a:txBody>
                  <a:tcPr marT="0" marB="0" marR="68575" marL="68575"/>
                </a:tc>
              </a:tr>
              <a:tr h="254625">
                <a:tc>
                  <a:txBody>
                    <a:bodyPr/>
                    <a:lstStyle/>
                    <a:p>
                      <a:pPr indent="0" lvl="0" marL="0" marR="0" rtl="0" algn="l">
                        <a:spcBef>
                          <a:spcPts val="0"/>
                        </a:spcBef>
                        <a:spcAft>
                          <a:spcPts val="0"/>
                        </a:spcAft>
                        <a:buNone/>
                      </a:pPr>
                      <a:r>
                        <a:rPr lang="en-US" sz="1200"/>
                        <a:t>6</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radius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491.689157</a:t>
                      </a:r>
                      <a:endParaRPr sz="1200">
                        <a:latin typeface="Times New Roman"/>
                        <a:ea typeface="Times New Roman"/>
                        <a:cs typeface="Times New Roman"/>
                        <a:sym typeface="Times New Roman"/>
                      </a:endParaRPr>
                    </a:p>
                  </a:txBody>
                  <a:tcPr marT="0" marB="0" marR="68575" marL="68575"/>
                </a:tc>
              </a:tr>
              <a:tr h="268600">
                <a:tc>
                  <a:txBody>
                    <a:bodyPr/>
                    <a:lstStyle/>
                    <a:p>
                      <a:pPr indent="0" lvl="0" marL="0" marR="0" rtl="0" algn="l">
                        <a:spcBef>
                          <a:spcPts val="0"/>
                        </a:spcBef>
                        <a:spcAft>
                          <a:spcPts val="0"/>
                        </a:spcAft>
                        <a:buNone/>
                      </a:pPr>
                      <a:r>
                        <a:rPr lang="en-US" sz="1200"/>
                        <a:t>7</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Mean radius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266.104917</a:t>
                      </a:r>
                      <a:endParaRPr sz="1200">
                        <a:latin typeface="Times New Roman"/>
                        <a:ea typeface="Times New Roman"/>
                        <a:cs typeface="Times New Roman"/>
                        <a:sym typeface="Times New Roman"/>
                      </a:endParaRPr>
                    </a:p>
                  </a:txBody>
                  <a:tcPr marT="0" marB="0" marR="68575" marL="68575"/>
                </a:tc>
              </a:tr>
              <a:tr h="254625">
                <a:tc>
                  <a:txBody>
                    <a:bodyPr/>
                    <a:lstStyle/>
                    <a:p>
                      <a:pPr indent="0" lvl="0" marL="0" marR="0" rtl="0" algn="l">
                        <a:spcBef>
                          <a:spcPts val="0"/>
                        </a:spcBef>
                        <a:spcAft>
                          <a:spcPts val="0"/>
                        </a:spcAft>
                        <a:buNone/>
                      </a:pPr>
                      <a:r>
                        <a:rPr lang="en-US" sz="1200"/>
                        <a:t>8</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Perimeter error</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250.571896</a:t>
                      </a:r>
                      <a:endParaRPr sz="1200">
                        <a:latin typeface="Times New Roman"/>
                        <a:ea typeface="Times New Roman"/>
                        <a:cs typeface="Times New Roman"/>
                        <a:sym typeface="Times New Roman"/>
                      </a:endParaRPr>
                    </a:p>
                  </a:txBody>
                  <a:tcPr marT="0" marB="0" marR="68575" marL="68575"/>
                </a:tc>
              </a:tr>
              <a:tr h="240675">
                <a:tc>
                  <a:txBody>
                    <a:bodyPr/>
                    <a:lstStyle/>
                    <a:p>
                      <a:pPr indent="0" lvl="0" marL="0" marR="0" rtl="0" algn="l">
                        <a:spcBef>
                          <a:spcPts val="0"/>
                        </a:spcBef>
                        <a:spcAft>
                          <a:spcPts val="0"/>
                        </a:spcAft>
                        <a:buNone/>
                      </a:pPr>
                      <a:r>
                        <a:rPr lang="en-US" sz="1200"/>
                        <a:t>9</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Worst texture</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200"/>
                        <a:t>174.449400</a:t>
                      </a:r>
                      <a:endParaRPr sz="1200">
                        <a:latin typeface="Times New Roman"/>
                        <a:ea typeface="Times New Roman"/>
                        <a:cs typeface="Times New Roman"/>
                        <a:sym typeface="Times New Roman"/>
                      </a:endParaRPr>
                    </a:p>
                  </a:txBody>
                  <a:tcPr marT="0" marB="0" marR="68575" marL="68575"/>
                </a:tc>
              </a:tr>
            </a:tbl>
          </a:graphicData>
        </a:graphic>
      </p:graphicFrame>
      <p:graphicFrame>
        <p:nvGraphicFramePr>
          <p:cNvPr id="287" name="Google Shape;287;p39"/>
          <p:cNvGraphicFramePr/>
          <p:nvPr/>
        </p:nvGraphicFramePr>
        <p:xfrm>
          <a:off x="325120" y="3121051"/>
          <a:ext cx="3000000" cy="3000000"/>
        </p:xfrm>
        <a:graphic>
          <a:graphicData uri="http://schemas.openxmlformats.org/drawingml/2006/table">
            <a:tbl>
              <a:tblPr bandRow="1" firstCol="1" firstRow="1">
                <a:noFill/>
                <a:tableStyleId>{7F7971CE-F54A-4C7C-9885-C81DE1D6BF37}</a:tableStyleId>
              </a:tblPr>
              <a:tblGrid>
                <a:gridCol w="1923425"/>
                <a:gridCol w="1923425"/>
                <a:gridCol w="1924050"/>
              </a:tblGrid>
              <a:tr h="585475">
                <a:tc>
                  <a:txBody>
                    <a:bodyPr/>
                    <a:lstStyle/>
                    <a:p>
                      <a:pPr indent="0" lvl="0" marL="0" marR="0" rtl="0" algn="just">
                        <a:spcBef>
                          <a:spcPts val="0"/>
                        </a:spcBef>
                        <a:spcAft>
                          <a:spcPts val="0"/>
                        </a:spcAft>
                        <a:buNone/>
                      </a:pPr>
                      <a:r>
                        <a:rPr lang="en-US" sz="1400"/>
                        <a:t>Classifiers</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Accuracy without normalization</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Accuracy with normalization</a:t>
                      </a:r>
                      <a:endParaRPr sz="1200">
                        <a:latin typeface="Times New Roman"/>
                        <a:ea typeface="Times New Roman"/>
                        <a:cs typeface="Times New Roman"/>
                        <a:sym typeface="Times New Roman"/>
                      </a:endParaRPr>
                    </a:p>
                  </a:txBody>
                  <a:tcPr marT="0" marB="0" marR="68575" marL="68575"/>
                </a:tc>
              </a:tr>
              <a:tr h="510925">
                <a:tc>
                  <a:txBody>
                    <a:bodyPr/>
                    <a:lstStyle/>
                    <a:p>
                      <a:pPr indent="0" lvl="0" marL="0" marR="0" rtl="0" algn="l">
                        <a:spcBef>
                          <a:spcPts val="0"/>
                        </a:spcBef>
                        <a:spcAft>
                          <a:spcPts val="0"/>
                        </a:spcAft>
                        <a:buNone/>
                      </a:pPr>
                      <a:r>
                        <a:rPr lang="en-US" sz="1400"/>
                        <a:t>Support vector machine classifier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94.77%</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97.37%</a:t>
                      </a:r>
                      <a:endParaRPr sz="1200">
                        <a:latin typeface="Times New Roman"/>
                        <a:ea typeface="Times New Roman"/>
                        <a:cs typeface="Times New Roman"/>
                        <a:sym typeface="Times New Roman"/>
                      </a:endParaRPr>
                    </a:p>
                  </a:txBody>
                  <a:tcPr marT="0" marB="0" marR="68575" marL="68575"/>
                </a:tc>
              </a:tr>
              <a:tr h="397500">
                <a:tc>
                  <a:txBody>
                    <a:bodyPr/>
                    <a:lstStyle/>
                    <a:p>
                      <a:pPr indent="0" lvl="0" marL="0" marR="0" rtl="0" algn="l">
                        <a:spcBef>
                          <a:spcPts val="0"/>
                        </a:spcBef>
                        <a:spcAft>
                          <a:spcPts val="0"/>
                        </a:spcAft>
                        <a:buNone/>
                      </a:pPr>
                      <a:r>
                        <a:rPr lang="en-US" sz="1400"/>
                        <a:t>Logistic regression</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94.74%</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42.11%</a:t>
                      </a:r>
                      <a:endParaRPr sz="1200">
                        <a:latin typeface="Times New Roman"/>
                        <a:ea typeface="Times New Roman"/>
                        <a:cs typeface="Times New Roman"/>
                        <a:sym typeface="Times New Roman"/>
                      </a:endParaRPr>
                    </a:p>
                  </a:txBody>
                  <a:tcPr marT="0" marB="0" marR="68575" marL="68575"/>
                </a:tc>
              </a:tr>
              <a:tr h="638800">
                <a:tc>
                  <a:txBody>
                    <a:bodyPr/>
                    <a:lstStyle/>
                    <a:p>
                      <a:pPr indent="0" lvl="0" marL="0" marR="0" rtl="0" algn="l">
                        <a:spcBef>
                          <a:spcPts val="0"/>
                        </a:spcBef>
                        <a:spcAft>
                          <a:spcPts val="0"/>
                        </a:spcAft>
                        <a:buNone/>
                      </a:pPr>
                      <a:r>
                        <a:rPr lang="en-US" sz="1400"/>
                        <a:t>K-nearest neighbor classifier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92.98%</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57.89%</a:t>
                      </a:r>
                      <a:endParaRPr sz="1200">
                        <a:latin typeface="Times New Roman"/>
                        <a:ea typeface="Times New Roman"/>
                        <a:cs typeface="Times New Roman"/>
                        <a:sym typeface="Times New Roman"/>
                      </a:endParaRPr>
                    </a:p>
                  </a:txBody>
                  <a:tcPr marT="0" marB="0" marR="68575" marL="68575"/>
                </a:tc>
              </a:tr>
              <a:tr h="397500">
                <a:tc>
                  <a:txBody>
                    <a:bodyPr/>
                    <a:lstStyle/>
                    <a:p>
                      <a:pPr indent="0" lvl="0" marL="0" marR="0" rtl="0" algn="l">
                        <a:spcBef>
                          <a:spcPts val="0"/>
                        </a:spcBef>
                        <a:spcAft>
                          <a:spcPts val="0"/>
                        </a:spcAft>
                        <a:buNone/>
                      </a:pPr>
                      <a:r>
                        <a:rPr lang="en-US" sz="1400"/>
                        <a:t>Naive Bayes</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95.61%</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95.61%</a:t>
                      </a:r>
                      <a:endParaRPr sz="1200">
                        <a:latin typeface="Times New Roman"/>
                        <a:ea typeface="Times New Roman"/>
                        <a:cs typeface="Times New Roman"/>
                        <a:sym typeface="Times New Roman"/>
                      </a:endParaRPr>
                    </a:p>
                  </a:txBody>
                  <a:tcPr marT="0" marB="0" marR="68575" marL="68575"/>
                </a:tc>
              </a:tr>
              <a:tr h="439425">
                <a:tc>
                  <a:txBody>
                    <a:bodyPr/>
                    <a:lstStyle/>
                    <a:p>
                      <a:pPr indent="0" lvl="0" marL="0" marR="0" rtl="0" algn="l">
                        <a:spcBef>
                          <a:spcPts val="0"/>
                        </a:spcBef>
                        <a:spcAft>
                          <a:spcPts val="0"/>
                        </a:spcAft>
                        <a:buNone/>
                      </a:pPr>
                      <a:r>
                        <a:rPr lang="en-US" sz="1400"/>
                        <a:t>Decision tree</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95.61%</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57.89%</a:t>
                      </a:r>
                      <a:endParaRPr sz="1200">
                        <a:latin typeface="Times New Roman"/>
                        <a:ea typeface="Times New Roman"/>
                        <a:cs typeface="Times New Roman"/>
                        <a:sym typeface="Times New Roman"/>
                      </a:endParaRPr>
                    </a:p>
                  </a:txBody>
                  <a:tcPr marT="0" marB="0" marR="68575" marL="68575"/>
                </a:tc>
              </a:tr>
              <a:tr h="490225">
                <a:tc>
                  <a:txBody>
                    <a:bodyPr/>
                    <a:lstStyle/>
                    <a:p>
                      <a:pPr indent="0" lvl="0" marL="0" marR="0" rtl="0" algn="l">
                        <a:spcBef>
                          <a:spcPts val="0"/>
                        </a:spcBef>
                        <a:spcAft>
                          <a:spcPts val="0"/>
                        </a:spcAft>
                        <a:buNone/>
                      </a:pPr>
                      <a:r>
                        <a:rPr lang="en-US" sz="1400"/>
                        <a:t>Random forest classifier</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96.49%</a:t>
                      </a:r>
                      <a:endParaRPr sz="1200">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1400"/>
                        <a:t>57.89%</a:t>
                      </a:r>
                      <a:endParaRPr sz="1200">
                        <a:latin typeface="Times New Roman"/>
                        <a:ea typeface="Times New Roman"/>
                        <a:cs typeface="Times New Roman"/>
                        <a:sym typeface="Times New Roman"/>
                      </a:endParaRPr>
                    </a:p>
                  </a:txBody>
                  <a:tcPr marT="0" marB="0" marR="68575" marL="68575"/>
                </a:tc>
              </a:tr>
            </a:tbl>
          </a:graphicData>
        </a:graphic>
      </p:graphicFrame>
      <p:sp>
        <p:nvSpPr>
          <p:cNvPr id="288" name="Google Shape;288;p39"/>
          <p:cNvSpPr/>
          <p:nvPr/>
        </p:nvSpPr>
        <p:spPr>
          <a:xfrm>
            <a:off x="269289" y="2633540"/>
            <a:ext cx="3792448"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After applying Genetic Algorithm</a:t>
            </a:r>
            <a:endParaRPr sz="2400">
              <a:solidFill>
                <a:schemeClr val="dk1"/>
              </a:solidFill>
              <a:latin typeface="Arial"/>
              <a:ea typeface="Arial"/>
              <a:cs typeface="Arial"/>
              <a:sym typeface="Arial"/>
            </a:endParaRPr>
          </a:p>
        </p:txBody>
      </p:sp>
      <p:sp>
        <p:nvSpPr>
          <p:cNvPr id="289" name="Google Shape;289;p39"/>
          <p:cNvSpPr/>
          <p:nvPr/>
        </p:nvSpPr>
        <p:spPr>
          <a:xfrm>
            <a:off x="7914161" y="-33330"/>
            <a:ext cx="168732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202124"/>
                </a:solidFill>
                <a:latin typeface="Times New Roman"/>
                <a:ea typeface="Times New Roman"/>
                <a:cs typeface="Times New Roman"/>
                <a:sym typeface="Times New Roman"/>
              </a:rPr>
              <a:t>Best 9 features</a:t>
            </a:r>
            <a:r>
              <a:rPr lang="en-US" sz="1800">
                <a:solidFill>
                  <a:srgbClr val="202124"/>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5051749" y="1249480"/>
            <a:ext cx="8770571" cy="1560716"/>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rgbClr val="464B56"/>
              </a:buClr>
              <a:buSzPts val="4400"/>
              <a:buFont typeface="Calibri"/>
              <a:buNone/>
            </a:pPr>
            <a:r>
              <a:rPr b="1" lang="en-US">
                <a:latin typeface="Calibri"/>
                <a:ea typeface="Calibri"/>
                <a:cs typeface="Calibri"/>
                <a:sym typeface="Calibri"/>
              </a:rPr>
              <a:t>CONCLUSION</a:t>
            </a:r>
            <a:endParaRPr b="1">
              <a:latin typeface="Calibri"/>
              <a:ea typeface="Calibri"/>
              <a:cs typeface="Calibri"/>
              <a:sym typeface="Calibri"/>
            </a:endParaRPr>
          </a:p>
        </p:txBody>
      </p:sp>
      <p:sp>
        <p:nvSpPr>
          <p:cNvPr id="295" name="Google Shape;295;p40"/>
          <p:cNvSpPr txBox="1"/>
          <p:nvPr>
            <p:ph idx="1" type="body"/>
          </p:nvPr>
        </p:nvSpPr>
        <p:spPr>
          <a:xfrm>
            <a:off x="2989683" y="2466392"/>
            <a:ext cx="8770571" cy="3651504"/>
          </a:xfrm>
          <a:prstGeom prst="rect">
            <a:avLst/>
          </a:prstGeom>
          <a:noFill/>
          <a:ln>
            <a:noFill/>
          </a:ln>
        </p:spPr>
        <p:txBody>
          <a:bodyPr anchorCtr="0" anchor="t" bIns="45700" lIns="91425" spcFirstLastPara="1" rIns="91425" wrap="square" tIns="45700">
            <a:noAutofit/>
          </a:bodyPr>
          <a:lstStyle/>
          <a:p>
            <a:pPr indent="0" lvl="0" marL="0" rtl="0" algn="just">
              <a:lnSpc>
                <a:spcPct val="101000"/>
              </a:lnSpc>
              <a:spcBef>
                <a:spcPts val="0"/>
              </a:spcBef>
              <a:spcAft>
                <a:spcPts val="0"/>
              </a:spcAft>
              <a:buClr>
                <a:srgbClr val="464B56"/>
              </a:buClr>
              <a:buSzPts val="1700"/>
              <a:buNone/>
            </a:pPr>
            <a:r>
              <a:rPr lang="en-US" sz="1700"/>
              <a:t>Comparing to all other cancers, breast cancer is one of the major causes of death in women. So, the early detection of breast cancer is needed in reducing life losses. In this paper we have applied techniques namely feature selection, feature extraction, and classification to further optimize the feature model and increasing the accuracy It helps in predicting the breast cancer as accurately as possible. </a:t>
            </a:r>
            <a:endParaRPr/>
          </a:p>
          <a:p>
            <a:pPr indent="0" lvl="0" marL="0" rtl="0" algn="just">
              <a:lnSpc>
                <a:spcPct val="101000"/>
              </a:lnSpc>
              <a:spcBef>
                <a:spcPts val="930"/>
              </a:spcBef>
              <a:spcAft>
                <a:spcPts val="0"/>
              </a:spcAft>
              <a:buClr>
                <a:srgbClr val="464B56"/>
              </a:buClr>
              <a:buSzPts val="1700"/>
              <a:buNone/>
            </a:pPr>
            <a:r>
              <a:t/>
            </a:r>
            <a:endParaRPr sz="1700"/>
          </a:p>
          <a:p>
            <a:pPr indent="0" lvl="0" marL="0" rtl="0" algn="just">
              <a:lnSpc>
                <a:spcPct val="101000"/>
              </a:lnSpc>
              <a:spcBef>
                <a:spcPts val="930"/>
              </a:spcBef>
              <a:spcAft>
                <a:spcPts val="0"/>
              </a:spcAft>
              <a:buClr>
                <a:srgbClr val="464B56"/>
              </a:buClr>
              <a:buSzPts val="1700"/>
              <a:buNone/>
            </a:pPr>
            <a:r>
              <a:rPr lang="en-US" sz="1700"/>
              <a:t>Our study reveals that </a:t>
            </a:r>
            <a:r>
              <a:rPr b="1" lang="en-US" sz="1700"/>
              <a:t>Support Vector Machine Classifier </a:t>
            </a:r>
            <a:r>
              <a:rPr lang="en-US" sz="1700"/>
              <a:t>gives the maximum accuracy of </a:t>
            </a:r>
            <a:r>
              <a:rPr b="1" lang="en-US" sz="1700"/>
              <a:t>96.49%</a:t>
            </a:r>
            <a:r>
              <a:rPr lang="en-US" sz="1700"/>
              <a:t> and </a:t>
            </a:r>
            <a:r>
              <a:rPr b="1" lang="en-US" sz="1700"/>
              <a:t>Logistic Regression </a:t>
            </a:r>
            <a:r>
              <a:rPr lang="en-US" sz="1700"/>
              <a:t>gives the lowest accuracy of </a:t>
            </a:r>
            <a:r>
              <a:rPr b="1" lang="en-US" sz="1700"/>
              <a:t>45.61%</a:t>
            </a:r>
            <a:r>
              <a:rPr lang="en-US" sz="1530">
                <a:latin typeface="Times New Roman"/>
                <a:ea typeface="Times New Roman"/>
                <a:cs typeface="Times New Roman"/>
                <a:sym typeface="Times New Roman"/>
              </a:rPr>
              <a:t> </a:t>
            </a:r>
            <a:r>
              <a:rPr lang="en-US" sz="1530"/>
              <a:t>without</a:t>
            </a:r>
            <a:r>
              <a:rPr lang="en-US" sz="1530">
                <a:latin typeface="Times New Roman"/>
                <a:ea typeface="Times New Roman"/>
                <a:cs typeface="Times New Roman"/>
                <a:sym typeface="Times New Roman"/>
              </a:rPr>
              <a:t> </a:t>
            </a:r>
            <a:r>
              <a:rPr lang="en-US" sz="1700"/>
              <a:t>using feature selection.</a:t>
            </a:r>
            <a:endParaRPr/>
          </a:p>
          <a:p>
            <a:pPr indent="-320040" lvl="1" marL="640080" rtl="0" algn="just">
              <a:lnSpc>
                <a:spcPct val="101000"/>
              </a:lnSpc>
              <a:spcBef>
                <a:spcPts val="930"/>
              </a:spcBef>
              <a:spcAft>
                <a:spcPts val="0"/>
              </a:spcAft>
              <a:buClr>
                <a:srgbClr val="464B56"/>
              </a:buClr>
              <a:buSzPts val="1785"/>
              <a:buFont typeface="Noto Sans Symbols"/>
              <a:buChar char="❑"/>
            </a:pPr>
            <a:r>
              <a:rPr lang="en-US" sz="1785"/>
              <a:t>After using CHI SQUARED TEST we get accuracy of </a:t>
            </a:r>
            <a:r>
              <a:rPr b="1" lang="en-US" sz="1785"/>
              <a:t>98.24%</a:t>
            </a:r>
            <a:r>
              <a:rPr lang="en-US" sz="1785"/>
              <a:t> and </a:t>
            </a:r>
            <a:r>
              <a:rPr b="1" lang="en-US" sz="1785"/>
              <a:t>36.84%</a:t>
            </a:r>
            <a:r>
              <a:rPr lang="en-US" sz="1785"/>
              <a:t> respectively.</a:t>
            </a:r>
            <a:endParaRPr/>
          </a:p>
          <a:p>
            <a:pPr indent="-320040" lvl="1" marL="640080" rtl="0" algn="just">
              <a:lnSpc>
                <a:spcPct val="101000"/>
              </a:lnSpc>
              <a:spcBef>
                <a:spcPts val="930"/>
              </a:spcBef>
              <a:spcAft>
                <a:spcPts val="0"/>
              </a:spcAft>
              <a:buClr>
                <a:srgbClr val="464B56"/>
              </a:buClr>
              <a:buSzPts val="1785"/>
              <a:buFont typeface="Noto Sans Symbols"/>
              <a:buChar char="❑"/>
            </a:pPr>
            <a:r>
              <a:rPr lang="en-US" sz="1785"/>
              <a:t>After using GENETIC ALGORITHM we get accuracy of </a:t>
            </a:r>
            <a:r>
              <a:rPr b="1" lang="en-US" sz="1785"/>
              <a:t>97.37%</a:t>
            </a:r>
            <a:r>
              <a:rPr lang="en-US" sz="1785"/>
              <a:t> and </a:t>
            </a:r>
            <a:r>
              <a:rPr b="1" lang="en-US" sz="1785"/>
              <a:t>42.11%</a:t>
            </a:r>
            <a:r>
              <a:rPr lang="en-US" sz="1785"/>
              <a:t> respectively. </a:t>
            </a:r>
            <a:endParaRPr sz="2040"/>
          </a:p>
          <a:p>
            <a:pPr indent="0" lvl="0" marL="0" rtl="0" algn="just">
              <a:lnSpc>
                <a:spcPct val="101000"/>
              </a:lnSpc>
              <a:spcBef>
                <a:spcPts val="930"/>
              </a:spcBef>
              <a:spcAft>
                <a:spcPts val="0"/>
              </a:spcAft>
              <a:buClr>
                <a:srgbClr val="464B56"/>
              </a:buClr>
              <a:buSzPts val="1700"/>
              <a:buNone/>
            </a:pPr>
            <a:r>
              <a:rPr lang="en-US" sz="1700"/>
              <a:t>This work can further be enhanced by identification of breast cancer, can be done in near future.</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5452966" y="1016215"/>
            <a:ext cx="3162300" cy="1560716"/>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rgbClr val="464B56"/>
              </a:buClr>
              <a:buSzPts val="4400"/>
              <a:buFont typeface="Calibri"/>
              <a:buNone/>
            </a:pPr>
            <a:r>
              <a:rPr b="1" lang="en-US">
                <a:latin typeface="Calibri"/>
                <a:ea typeface="Calibri"/>
                <a:cs typeface="Calibri"/>
                <a:sym typeface="Calibri"/>
              </a:rPr>
              <a:t>DISCUSSION</a:t>
            </a:r>
            <a:endParaRPr b="1">
              <a:latin typeface="Calibri"/>
              <a:ea typeface="Calibri"/>
              <a:cs typeface="Calibri"/>
              <a:sym typeface="Calibri"/>
            </a:endParaRPr>
          </a:p>
        </p:txBody>
      </p:sp>
      <p:sp>
        <p:nvSpPr>
          <p:cNvPr id="301" name="Google Shape;301;p41"/>
          <p:cNvSpPr txBox="1"/>
          <p:nvPr>
            <p:ph idx="1" type="body"/>
          </p:nvPr>
        </p:nvSpPr>
        <p:spPr>
          <a:xfrm>
            <a:off x="3054998" y="2455318"/>
            <a:ext cx="8770571" cy="3651504"/>
          </a:xfrm>
          <a:prstGeom prst="rect">
            <a:avLst/>
          </a:prstGeom>
          <a:noFill/>
          <a:ln>
            <a:noFill/>
          </a:ln>
        </p:spPr>
        <p:txBody>
          <a:bodyPr anchorCtr="0" anchor="t" bIns="45700" lIns="91425" spcFirstLastPara="1" rIns="91425" wrap="square" tIns="45700">
            <a:noAutofit/>
          </a:bodyPr>
          <a:lstStyle/>
          <a:p>
            <a:pPr indent="0" lvl="0" marL="0" rtl="0" algn="just">
              <a:lnSpc>
                <a:spcPct val="111000"/>
              </a:lnSpc>
              <a:spcBef>
                <a:spcPts val="0"/>
              </a:spcBef>
              <a:spcAft>
                <a:spcPts val="0"/>
              </a:spcAft>
              <a:buClr>
                <a:srgbClr val="464B56"/>
              </a:buClr>
              <a:buSzPts val="2000"/>
              <a:buNone/>
            </a:pPr>
            <a:r>
              <a:rPr lang="en-US"/>
              <a:t>The use of feature selection, genetic algorithm improves the accuracy of the features as only the best features are used for the algorithm to run. The work can be further be improved in future by categorizing the features to get more accurate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5"/>
          <p:cNvSpPr/>
          <p:nvPr/>
        </p:nvSpPr>
        <p:spPr>
          <a:xfrm>
            <a:off x="4641916" y="177918"/>
            <a:ext cx="290816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dk1"/>
                </a:solidFill>
                <a:latin typeface="Aparajita"/>
                <a:ea typeface="Aparajita"/>
                <a:cs typeface="Aparajita"/>
                <a:sym typeface="Aparajita"/>
              </a:rPr>
              <a:t>CONTENTS</a:t>
            </a:r>
            <a:endParaRPr/>
          </a:p>
        </p:txBody>
      </p:sp>
      <p:graphicFrame>
        <p:nvGraphicFramePr>
          <p:cNvPr id="125" name="Google Shape;125;p15"/>
          <p:cNvGraphicFramePr/>
          <p:nvPr/>
        </p:nvGraphicFramePr>
        <p:xfrm>
          <a:off x="2255934" y="1008915"/>
          <a:ext cx="3000000" cy="3000000"/>
        </p:xfrm>
        <a:graphic>
          <a:graphicData uri="http://schemas.openxmlformats.org/drawingml/2006/table">
            <a:tbl>
              <a:tblPr bandRow="1" firstRow="1">
                <a:noFill/>
                <a:tableStyleId>{7F7971CE-F54A-4C7C-9885-C81DE1D6BF37}</a:tableStyleId>
              </a:tblPr>
              <a:tblGrid>
                <a:gridCol w="4064000"/>
                <a:gridCol w="4064000"/>
              </a:tblGrid>
              <a:tr h="370850">
                <a:tc>
                  <a:txBody>
                    <a:bodyPr/>
                    <a:lstStyle/>
                    <a:p>
                      <a:pPr indent="0" lvl="0" marL="0" marR="0" rtl="0" algn="l">
                        <a:spcBef>
                          <a:spcPts val="0"/>
                        </a:spcBef>
                        <a:spcAft>
                          <a:spcPts val="0"/>
                        </a:spcAft>
                        <a:buNone/>
                      </a:pPr>
                      <a:r>
                        <a:rPr b="1" lang="en-US" sz="1800" u="none" cap="none" strike="noStrike"/>
                        <a:t>TOPICS</a:t>
                      </a:r>
                      <a:endParaRPr/>
                    </a:p>
                  </a:txBody>
                  <a:tcPr marT="45725" marB="45725" marR="91450" marL="91450"/>
                </a:tc>
                <a:tc>
                  <a:txBody>
                    <a:bodyPr/>
                    <a:lstStyle/>
                    <a:p>
                      <a:pPr indent="0" lvl="0" marL="0" marR="0" rtl="0" algn="l">
                        <a:spcBef>
                          <a:spcPts val="0"/>
                        </a:spcBef>
                        <a:spcAft>
                          <a:spcPts val="0"/>
                        </a:spcAft>
                        <a:buNone/>
                      </a:pPr>
                      <a:r>
                        <a:rPr b="1" lang="en-US" sz="1800"/>
                        <a:t>SLIDE No</a:t>
                      </a:r>
                      <a:endParaRPr/>
                    </a:p>
                  </a:txBody>
                  <a:tcPr marT="45725" marB="45725" marR="91450" marL="91450"/>
                </a:tc>
              </a:tr>
              <a:tr h="370850">
                <a:tc>
                  <a:txBody>
                    <a:bodyPr/>
                    <a:lstStyle/>
                    <a:p>
                      <a:pPr indent="0" lvl="0" marL="0" marR="0" rtl="0" algn="l">
                        <a:spcBef>
                          <a:spcPts val="0"/>
                        </a:spcBef>
                        <a:spcAft>
                          <a:spcPts val="0"/>
                        </a:spcAft>
                        <a:buNone/>
                      </a:pPr>
                      <a:r>
                        <a:rPr b="1" lang="en-US" sz="1800"/>
                        <a:t>Introduction</a:t>
                      </a:r>
                      <a:endParaRPr/>
                    </a:p>
                  </a:txBody>
                  <a:tcPr marT="45725" marB="45725" marR="91450" marL="91450"/>
                </a:tc>
                <a:tc>
                  <a:txBody>
                    <a:bodyPr/>
                    <a:lstStyle/>
                    <a:p>
                      <a:pPr indent="0" lvl="0" marL="0" marR="0" rtl="0" algn="ctr">
                        <a:spcBef>
                          <a:spcPts val="0"/>
                        </a:spcBef>
                        <a:spcAft>
                          <a:spcPts val="0"/>
                        </a:spcAft>
                        <a:buNone/>
                      </a:pPr>
                      <a:r>
                        <a:rPr b="1" lang="en-US" sz="1800"/>
                        <a:t>04</a:t>
                      </a:r>
                      <a:endParaRPr/>
                    </a:p>
                  </a:txBody>
                  <a:tcPr marT="45725" marB="45725" marR="91450" marL="91450"/>
                </a:tc>
              </a:tr>
              <a:tr h="370850">
                <a:tc>
                  <a:txBody>
                    <a:bodyPr/>
                    <a:lstStyle/>
                    <a:p>
                      <a:pPr indent="0" lvl="0" marL="0" marR="0" rtl="0" algn="l">
                        <a:spcBef>
                          <a:spcPts val="0"/>
                        </a:spcBef>
                        <a:spcAft>
                          <a:spcPts val="0"/>
                        </a:spcAft>
                        <a:buNone/>
                      </a:pPr>
                      <a:r>
                        <a:rPr b="1" lang="en-US" sz="1800"/>
                        <a:t>Objective</a:t>
                      </a:r>
                      <a:endParaRPr/>
                    </a:p>
                  </a:txBody>
                  <a:tcPr marT="45725" marB="45725" marR="91450" marL="91450"/>
                </a:tc>
                <a:tc>
                  <a:txBody>
                    <a:bodyPr/>
                    <a:lstStyle/>
                    <a:p>
                      <a:pPr indent="0" lvl="0" marL="0" marR="0" rtl="0" algn="ctr">
                        <a:spcBef>
                          <a:spcPts val="0"/>
                        </a:spcBef>
                        <a:spcAft>
                          <a:spcPts val="0"/>
                        </a:spcAft>
                        <a:buNone/>
                      </a:pPr>
                      <a:r>
                        <a:rPr b="1" lang="en-US" sz="1800"/>
                        <a:t>05</a:t>
                      </a:r>
                      <a:endParaRPr/>
                    </a:p>
                  </a:txBody>
                  <a:tcPr marT="45725" marB="45725" marR="91450" marL="91450"/>
                </a:tc>
              </a:tr>
              <a:tr h="370850">
                <a:tc>
                  <a:txBody>
                    <a:bodyPr/>
                    <a:lstStyle/>
                    <a:p>
                      <a:pPr indent="0" lvl="0" marL="0" marR="0" rtl="0" algn="l">
                        <a:spcBef>
                          <a:spcPts val="0"/>
                        </a:spcBef>
                        <a:spcAft>
                          <a:spcPts val="0"/>
                        </a:spcAft>
                        <a:buNone/>
                      </a:pPr>
                      <a:r>
                        <a:rPr b="1" lang="en-US" sz="1800"/>
                        <a:t>Algorithms Used</a:t>
                      </a:r>
                      <a:endParaRPr/>
                    </a:p>
                  </a:txBody>
                  <a:tcPr marT="45725" marB="45725" marR="91450" marL="91450"/>
                </a:tc>
                <a:tc>
                  <a:txBody>
                    <a:bodyPr/>
                    <a:lstStyle/>
                    <a:p>
                      <a:pPr indent="0" lvl="0" marL="0" marR="0" rtl="0" algn="ctr">
                        <a:spcBef>
                          <a:spcPts val="0"/>
                        </a:spcBef>
                        <a:spcAft>
                          <a:spcPts val="0"/>
                        </a:spcAft>
                        <a:buNone/>
                      </a:pPr>
                      <a:r>
                        <a:rPr b="1" lang="en-US" sz="1800"/>
                        <a:t>06</a:t>
                      </a:r>
                      <a:endParaRPr/>
                    </a:p>
                  </a:txBody>
                  <a:tcPr marT="45725" marB="45725" marR="91450" marL="91450"/>
                </a:tc>
              </a:tr>
              <a:tr h="370850">
                <a:tc>
                  <a:txBody>
                    <a:bodyPr/>
                    <a:lstStyle/>
                    <a:p>
                      <a:pPr indent="0" lvl="0" marL="0" marR="0" rtl="0" algn="l">
                        <a:spcBef>
                          <a:spcPts val="0"/>
                        </a:spcBef>
                        <a:spcAft>
                          <a:spcPts val="0"/>
                        </a:spcAft>
                        <a:buNone/>
                      </a:pPr>
                      <a:r>
                        <a:rPr b="1" lang="en-US" sz="1800"/>
                        <a:t>SVM Classifier</a:t>
                      </a:r>
                      <a:endParaRPr/>
                    </a:p>
                  </a:txBody>
                  <a:tcPr marT="45725" marB="45725" marR="91450" marL="91450"/>
                </a:tc>
                <a:tc>
                  <a:txBody>
                    <a:bodyPr/>
                    <a:lstStyle/>
                    <a:p>
                      <a:pPr indent="0" lvl="0" marL="0" marR="0" rtl="0" algn="ctr">
                        <a:spcBef>
                          <a:spcPts val="0"/>
                        </a:spcBef>
                        <a:spcAft>
                          <a:spcPts val="0"/>
                        </a:spcAft>
                        <a:buNone/>
                      </a:pPr>
                      <a:r>
                        <a:rPr b="1" lang="en-US" sz="1800"/>
                        <a:t>07-09</a:t>
                      </a:r>
                      <a:endParaRPr/>
                    </a:p>
                  </a:txBody>
                  <a:tcPr marT="45725" marB="45725" marR="91450" marL="91450"/>
                </a:tc>
              </a:tr>
              <a:tr h="370850">
                <a:tc>
                  <a:txBody>
                    <a:bodyPr/>
                    <a:lstStyle/>
                    <a:p>
                      <a:pPr indent="0" lvl="0" marL="0" marR="0" rtl="0" algn="l">
                        <a:spcBef>
                          <a:spcPts val="0"/>
                        </a:spcBef>
                        <a:spcAft>
                          <a:spcPts val="0"/>
                        </a:spcAft>
                        <a:buNone/>
                      </a:pPr>
                      <a:r>
                        <a:rPr b="1" lang="en-US" sz="1800"/>
                        <a:t>Naïve Bayes Classifier</a:t>
                      </a:r>
                      <a:endParaRPr/>
                    </a:p>
                  </a:txBody>
                  <a:tcPr marT="45725" marB="45725" marR="91450" marL="91450"/>
                </a:tc>
                <a:tc>
                  <a:txBody>
                    <a:bodyPr/>
                    <a:lstStyle/>
                    <a:p>
                      <a:pPr indent="0" lvl="0" marL="0" marR="0" rtl="0" algn="ctr">
                        <a:spcBef>
                          <a:spcPts val="0"/>
                        </a:spcBef>
                        <a:spcAft>
                          <a:spcPts val="0"/>
                        </a:spcAft>
                        <a:buNone/>
                      </a:pPr>
                      <a:r>
                        <a:rPr b="1" lang="en-US" sz="1800"/>
                        <a:t>10-11</a:t>
                      </a:r>
                      <a:endParaRPr/>
                    </a:p>
                  </a:txBody>
                  <a:tcPr marT="45725" marB="45725" marR="91450" marL="91450"/>
                </a:tc>
              </a:tr>
              <a:tr h="370850">
                <a:tc>
                  <a:txBody>
                    <a:bodyPr/>
                    <a:lstStyle/>
                    <a:p>
                      <a:pPr indent="0" lvl="0" marL="0" marR="0" rtl="0" algn="l">
                        <a:spcBef>
                          <a:spcPts val="0"/>
                        </a:spcBef>
                        <a:spcAft>
                          <a:spcPts val="0"/>
                        </a:spcAft>
                        <a:buNone/>
                      </a:pPr>
                      <a:r>
                        <a:rPr b="1" lang="en-US" sz="1800"/>
                        <a:t>Logistic Regression</a:t>
                      </a:r>
                      <a:endParaRPr/>
                    </a:p>
                  </a:txBody>
                  <a:tcPr marT="45725" marB="45725" marR="91450" marL="91450"/>
                </a:tc>
                <a:tc>
                  <a:txBody>
                    <a:bodyPr/>
                    <a:lstStyle/>
                    <a:p>
                      <a:pPr indent="0" lvl="0" marL="0" marR="0" rtl="0" algn="ctr">
                        <a:spcBef>
                          <a:spcPts val="0"/>
                        </a:spcBef>
                        <a:spcAft>
                          <a:spcPts val="0"/>
                        </a:spcAft>
                        <a:buNone/>
                      </a:pPr>
                      <a:r>
                        <a:rPr b="1" lang="en-US" sz="1800"/>
                        <a:t>12-13</a:t>
                      </a:r>
                      <a:endParaRPr/>
                    </a:p>
                  </a:txBody>
                  <a:tcPr marT="45725" marB="45725" marR="91450" marL="91450"/>
                </a:tc>
              </a:tr>
              <a:tr h="370850">
                <a:tc>
                  <a:txBody>
                    <a:bodyPr/>
                    <a:lstStyle/>
                    <a:p>
                      <a:pPr indent="0" lvl="0" marL="0" marR="0" rtl="0" algn="l">
                        <a:spcBef>
                          <a:spcPts val="0"/>
                        </a:spcBef>
                        <a:spcAft>
                          <a:spcPts val="0"/>
                        </a:spcAft>
                        <a:buNone/>
                      </a:pPr>
                      <a:r>
                        <a:rPr b="1" lang="en-US" sz="1800"/>
                        <a:t>K Nearest Neighbour</a:t>
                      </a:r>
                      <a:endParaRPr/>
                    </a:p>
                  </a:txBody>
                  <a:tcPr marT="45725" marB="45725" marR="91450" marL="91450"/>
                </a:tc>
                <a:tc>
                  <a:txBody>
                    <a:bodyPr/>
                    <a:lstStyle/>
                    <a:p>
                      <a:pPr indent="0" lvl="0" marL="0" marR="0" rtl="0" algn="ctr">
                        <a:spcBef>
                          <a:spcPts val="0"/>
                        </a:spcBef>
                        <a:spcAft>
                          <a:spcPts val="0"/>
                        </a:spcAft>
                        <a:buNone/>
                      </a:pPr>
                      <a:r>
                        <a:rPr b="1" lang="en-US" sz="1800"/>
                        <a:t>14-15</a:t>
                      </a:r>
                      <a:endParaRPr/>
                    </a:p>
                  </a:txBody>
                  <a:tcPr marT="45725" marB="45725" marR="91450" marL="91450"/>
                </a:tc>
              </a:tr>
              <a:tr h="370850">
                <a:tc>
                  <a:txBody>
                    <a:bodyPr/>
                    <a:lstStyle/>
                    <a:p>
                      <a:pPr indent="0" lvl="0" marL="0" marR="0" rtl="0" algn="l">
                        <a:spcBef>
                          <a:spcPts val="0"/>
                        </a:spcBef>
                        <a:spcAft>
                          <a:spcPts val="0"/>
                        </a:spcAft>
                        <a:buNone/>
                      </a:pPr>
                      <a:r>
                        <a:rPr b="1" lang="en-US" sz="1800"/>
                        <a:t>Decision Tree</a:t>
                      </a:r>
                      <a:endParaRPr/>
                    </a:p>
                  </a:txBody>
                  <a:tcPr marT="45725" marB="45725" marR="91450" marL="91450"/>
                </a:tc>
                <a:tc>
                  <a:txBody>
                    <a:bodyPr/>
                    <a:lstStyle/>
                    <a:p>
                      <a:pPr indent="0" lvl="0" marL="0" marR="0" rtl="0" algn="ctr">
                        <a:spcBef>
                          <a:spcPts val="0"/>
                        </a:spcBef>
                        <a:spcAft>
                          <a:spcPts val="0"/>
                        </a:spcAft>
                        <a:buNone/>
                      </a:pPr>
                      <a:r>
                        <a:rPr b="1" lang="en-US" sz="1800"/>
                        <a:t>16-17</a:t>
                      </a:r>
                      <a:endParaRPr/>
                    </a:p>
                  </a:txBody>
                  <a:tcPr marT="45725" marB="45725" marR="91450" marL="91450"/>
                </a:tc>
              </a:tr>
              <a:tr h="370850">
                <a:tc>
                  <a:txBody>
                    <a:bodyPr/>
                    <a:lstStyle/>
                    <a:p>
                      <a:pPr indent="0" lvl="0" marL="0" marR="0" rtl="0" algn="l">
                        <a:spcBef>
                          <a:spcPts val="0"/>
                        </a:spcBef>
                        <a:spcAft>
                          <a:spcPts val="0"/>
                        </a:spcAft>
                        <a:buNone/>
                      </a:pPr>
                      <a:r>
                        <a:rPr b="1" lang="en-US" sz="1800"/>
                        <a:t>Random Forest Classifier</a:t>
                      </a:r>
                      <a:endParaRPr/>
                    </a:p>
                  </a:txBody>
                  <a:tcPr marT="45725" marB="45725" marR="91450" marL="91450"/>
                </a:tc>
                <a:tc>
                  <a:txBody>
                    <a:bodyPr/>
                    <a:lstStyle/>
                    <a:p>
                      <a:pPr indent="0" lvl="0" marL="0" marR="0" rtl="0" algn="ctr">
                        <a:spcBef>
                          <a:spcPts val="0"/>
                        </a:spcBef>
                        <a:spcAft>
                          <a:spcPts val="0"/>
                        </a:spcAft>
                        <a:buNone/>
                      </a:pPr>
                      <a:r>
                        <a:rPr b="1" lang="en-US" sz="1800"/>
                        <a:t>18-19</a:t>
                      </a:r>
                      <a:endParaRPr/>
                    </a:p>
                  </a:txBody>
                  <a:tcPr marT="45725" marB="45725" marR="91450" marL="91450"/>
                </a:tc>
              </a:tr>
              <a:tr h="370850">
                <a:tc>
                  <a:txBody>
                    <a:bodyPr/>
                    <a:lstStyle/>
                    <a:p>
                      <a:pPr indent="0" lvl="0" marL="0" marR="0" rtl="0" algn="l">
                        <a:spcBef>
                          <a:spcPts val="0"/>
                        </a:spcBef>
                        <a:spcAft>
                          <a:spcPts val="0"/>
                        </a:spcAft>
                        <a:buNone/>
                      </a:pPr>
                      <a:r>
                        <a:rPr b="1" lang="en-US" sz="1800"/>
                        <a:t>Chi Squared Test</a:t>
                      </a:r>
                      <a:endParaRPr/>
                    </a:p>
                  </a:txBody>
                  <a:tcPr marT="45725" marB="45725" marR="91450" marL="91450"/>
                </a:tc>
                <a:tc>
                  <a:txBody>
                    <a:bodyPr/>
                    <a:lstStyle/>
                    <a:p>
                      <a:pPr indent="0" lvl="0" marL="0" marR="0" rtl="0" algn="ctr">
                        <a:spcBef>
                          <a:spcPts val="0"/>
                        </a:spcBef>
                        <a:spcAft>
                          <a:spcPts val="0"/>
                        </a:spcAft>
                        <a:buNone/>
                      </a:pPr>
                      <a:r>
                        <a:rPr b="1" lang="en-US" sz="1800"/>
                        <a:t>20-21</a:t>
                      </a:r>
                      <a:endParaRPr/>
                    </a:p>
                  </a:txBody>
                  <a:tcPr marT="45725" marB="45725" marR="91450" marL="91450"/>
                </a:tc>
              </a:tr>
              <a:tr h="370850">
                <a:tc>
                  <a:txBody>
                    <a:bodyPr/>
                    <a:lstStyle/>
                    <a:p>
                      <a:pPr indent="0" lvl="0" marL="0" marR="0" rtl="0" algn="l">
                        <a:spcBef>
                          <a:spcPts val="0"/>
                        </a:spcBef>
                        <a:spcAft>
                          <a:spcPts val="0"/>
                        </a:spcAft>
                        <a:buNone/>
                      </a:pPr>
                      <a:r>
                        <a:rPr b="1" lang="en-US" sz="1800"/>
                        <a:t>Genetic Algorithm</a:t>
                      </a:r>
                      <a:endParaRPr/>
                    </a:p>
                  </a:txBody>
                  <a:tcPr marT="45725" marB="45725" marR="91450" marL="91450"/>
                </a:tc>
                <a:tc>
                  <a:txBody>
                    <a:bodyPr/>
                    <a:lstStyle/>
                    <a:p>
                      <a:pPr indent="0" lvl="0" marL="0" marR="0" rtl="0" algn="ctr">
                        <a:spcBef>
                          <a:spcPts val="0"/>
                        </a:spcBef>
                        <a:spcAft>
                          <a:spcPts val="0"/>
                        </a:spcAft>
                        <a:buNone/>
                      </a:pPr>
                      <a:r>
                        <a:rPr b="1" lang="en-US" sz="1800"/>
                        <a:t>22-23</a:t>
                      </a:r>
                      <a:endParaRPr/>
                    </a:p>
                  </a:txBody>
                  <a:tcPr marT="45725" marB="45725" marR="91450" marL="91450"/>
                </a:tc>
              </a:tr>
              <a:tr h="370850">
                <a:tc>
                  <a:txBody>
                    <a:bodyPr/>
                    <a:lstStyle/>
                    <a:p>
                      <a:pPr indent="0" lvl="0" marL="0" marR="0" rtl="0" algn="l">
                        <a:spcBef>
                          <a:spcPts val="0"/>
                        </a:spcBef>
                        <a:spcAft>
                          <a:spcPts val="0"/>
                        </a:spcAft>
                        <a:buNone/>
                      </a:pPr>
                      <a:r>
                        <a:rPr b="1" lang="en-US" sz="1800"/>
                        <a:t>Implementation</a:t>
                      </a:r>
                      <a:endParaRPr/>
                    </a:p>
                  </a:txBody>
                  <a:tcPr marT="45725" marB="45725" marR="91450" marL="91450"/>
                </a:tc>
                <a:tc>
                  <a:txBody>
                    <a:bodyPr/>
                    <a:lstStyle/>
                    <a:p>
                      <a:pPr indent="0" lvl="0" marL="0" marR="0" rtl="0" algn="ctr">
                        <a:spcBef>
                          <a:spcPts val="0"/>
                        </a:spcBef>
                        <a:spcAft>
                          <a:spcPts val="0"/>
                        </a:spcAft>
                        <a:buNone/>
                      </a:pPr>
                      <a:r>
                        <a:rPr b="1" lang="en-US" sz="1800"/>
                        <a:t>24</a:t>
                      </a:r>
                      <a:endParaRPr/>
                    </a:p>
                  </a:txBody>
                  <a:tcPr marT="45725" marB="45725" marR="91450" marL="91450"/>
                </a:tc>
              </a:tr>
              <a:tr h="370850">
                <a:tc>
                  <a:txBody>
                    <a:bodyPr/>
                    <a:lstStyle/>
                    <a:p>
                      <a:pPr indent="0" lvl="0" marL="0" marR="0" rtl="0" algn="l">
                        <a:spcBef>
                          <a:spcPts val="0"/>
                        </a:spcBef>
                        <a:spcAft>
                          <a:spcPts val="0"/>
                        </a:spcAft>
                        <a:buNone/>
                      </a:pPr>
                      <a:r>
                        <a:rPr b="1" lang="en-US" sz="1800"/>
                        <a:t>Result</a:t>
                      </a:r>
                      <a:endParaRPr/>
                    </a:p>
                  </a:txBody>
                  <a:tcPr marT="45725" marB="45725" marR="91450" marL="91450"/>
                </a:tc>
                <a:tc>
                  <a:txBody>
                    <a:bodyPr/>
                    <a:lstStyle/>
                    <a:p>
                      <a:pPr indent="0" lvl="0" marL="0" marR="0" rtl="0" algn="ctr">
                        <a:spcBef>
                          <a:spcPts val="0"/>
                        </a:spcBef>
                        <a:spcAft>
                          <a:spcPts val="0"/>
                        </a:spcAft>
                        <a:buNone/>
                      </a:pPr>
                      <a:r>
                        <a:rPr b="1" lang="en-US" sz="1800"/>
                        <a:t>25-27</a:t>
                      </a:r>
                      <a:endParaRPr/>
                    </a:p>
                  </a:txBody>
                  <a:tcPr marT="45725" marB="45725" marR="91450" marL="91450"/>
                </a:tc>
              </a:tr>
              <a:tr h="370850">
                <a:tc>
                  <a:txBody>
                    <a:bodyPr/>
                    <a:lstStyle/>
                    <a:p>
                      <a:pPr indent="0" lvl="0" marL="0" marR="0" rtl="0" algn="l">
                        <a:spcBef>
                          <a:spcPts val="0"/>
                        </a:spcBef>
                        <a:spcAft>
                          <a:spcPts val="0"/>
                        </a:spcAft>
                        <a:buNone/>
                      </a:pPr>
                      <a:r>
                        <a:rPr b="1" lang="en-US" sz="1800"/>
                        <a:t>Conclusion</a:t>
                      </a:r>
                      <a:endParaRPr/>
                    </a:p>
                  </a:txBody>
                  <a:tcPr marT="45725" marB="45725" marR="91450" marL="91450"/>
                </a:tc>
                <a:tc>
                  <a:txBody>
                    <a:bodyPr/>
                    <a:lstStyle/>
                    <a:p>
                      <a:pPr indent="0" lvl="0" marL="0" marR="0" rtl="0" algn="ctr">
                        <a:spcBef>
                          <a:spcPts val="0"/>
                        </a:spcBef>
                        <a:spcAft>
                          <a:spcPts val="0"/>
                        </a:spcAft>
                        <a:buNone/>
                      </a:pPr>
                      <a:r>
                        <a:rPr b="1" lang="en-US" sz="1800"/>
                        <a:t>28</a:t>
                      </a:r>
                      <a:endParaRPr/>
                    </a:p>
                  </a:txBody>
                  <a:tcPr marT="45725" marB="45725" marR="91450" marL="91450"/>
                </a:tc>
              </a:tr>
              <a:tr h="370850">
                <a:tc>
                  <a:txBody>
                    <a:bodyPr/>
                    <a:lstStyle/>
                    <a:p>
                      <a:pPr indent="0" lvl="0" marL="0" marR="0" rtl="0" algn="l">
                        <a:spcBef>
                          <a:spcPts val="0"/>
                        </a:spcBef>
                        <a:spcAft>
                          <a:spcPts val="0"/>
                        </a:spcAft>
                        <a:buNone/>
                      </a:pPr>
                      <a:r>
                        <a:rPr b="1" lang="en-US" sz="1800"/>
                        <a:t>Discussion</a:t>
                      </a:r>
                      <a:endParaRPr/>
                    </a:p>
                  </a:txBody>
                  <a:tcPr marT="45725" marB="45725" marR="91450" marL="91450"/>
                </a:tc>
                <a:tc>
                  <a:txBody>
                    <a:bodyPr/>
                    <a:lstStyle/>
                    <a:p>
                      <a:pPr indent="0" lvl="0" marL="0" marR="0" rtl="0" algn="ctr">
                        <a:spcBef>
                          <a:spcPts val="0"/>
                        </a:spcBef>
                        <a:spcAft>
                          <a:spcPts val="0"/>
                        </a:spcAft>
                        <a:buNone/>
                      </a:pPr>
                      <a:r>
                        <a:rPr b="1" lang="en-US" sz="1800"/>
                        <a:t>29</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6"/>
          <p:cNvSpPr/>
          <p:nvPr/>
        </p:nvSpPr>
        <p:spPr>
          <a:xfrm>
            <a:off x="466532" y="689388"/>
            <a:ext cx="11504644" cy="6168612"/>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600" u="none" cap="none" strike="noStrike">
                <a:solidFill>
                  <a:srgbClr val="2E2E2E"/>
                </a:solidFill>
                <a:latin typeface="Calibri"/>
                <a:ea typeface="Calibri"/>
                <a:cs typeface="Calibri"/>
                <a:sym typeface="Calibri"/>
              </a:rPr>
              <a:t>We present a review of recent ML approaches employed in the modeling of cancer progression.</a:t>
            </a:r>
            <a:r>
              <a:rPr b="0" i="0" lang="en-US" sz="1600" u="none" cap="none" strike="noStrike">
                <a:solidFill>
                  <a:schemeClr val="dk1"/>
                </a:solidFill>
                <a:latin typeface="Calibri"/>
                <a:ea typeface="Calibri"/>
                <a:cs typeface="Calibri"/>
                <a:sym typeface="Calibri"/>
              </a:rPr>
              <a:t> Breast Cancer becomes dangerous disease in today’s era. The most common type of this type of breast cancer is ductal carcinoma, which begins in the lining of the milk ducts. It is nothing but only thin tubes that carry milk from the lobules of the breast to the little nipple. Another type of breast cancer is lobular carcinoma, which begins in the lobules of the breast. Invasive breast cancer is breast cancer that has spread from where it began in the breast ducts or lobules to surrounding normal tissue. Breast cancer occurs in both men and women, although male breast cancer is rare.</a:t>
            </a:r>
            <a:endParaRPr/>
          </a:p>
          <a:p>
            <a:pPr indent="0" lvl="0" marL="0" marR="0" rtl="0" algn="just">
              <a:lnSpc>
                <a:spcPct val="150000"/>
              </a:lnSpc>
              <a:spcBef>
                <a:spcPts val="800"/>
              </a:spcBef>
              <a:spcAft>
                <a:spcPts val="0"/>
              </a:spcAft>
              <a:buNone/>
            </a:pPr>
            <a:r>
              <a:rPr b="0" i="0" lang="en-US" sz="1600" u="none" cap="none" strike="noStrike">
                <a:solidFill>
                  <a:schemeClr val="dk1"/>
                </a:solidFill>
                <a:latin typeface="Calibri"/>
                <a:ea typeface="Calibri"/>
                <a:cs typeface="Calibri"/>
                <a:sym typeface="Calibri"/>
              </a:rPr>
              <a:t>According to the survey of in 2014, there are 232,670 females and 2,360 males having this type of new cases regarding the breast cancer. Among them 40,000 females and 430 males was death during the period this survey .These are the signs and symptoms for the early detection of the breast cancer. Machine Learning is a powerful tool and technique to handling this task. In data mining breast cancer research has been one of the important research topics in medical science during the recent years The classification of Breast Cancer data can be useful to predict the result of some diseases or discover the genetic behavior of tumors. There are many techniques to predict and classification breast cancer pattern. This paper empirically compares performance of different classification rules that are suitable for direct interpretability of their results.</a:t>
            </a:r>
            <a:endParaRPr b="0" i="0" sz="1600" u="none" cap="none" strike="noStrike">
              <a:solidFill>
                <a:schemeClr val="dk1"/>
              </a:solidFill>
              <a:latin typeface="Calibri"/>
              <a:ea typeface="Calibri"/>
              <a:cs typeface="Calibri"/>
              <a:sym typeface="Calibri"/>
            </a:endParaRPr>
          </a:p>
          <a:p>
            <a:pPr indent="0" lvl="0" marL="0" marR="0" rtl="0" algn="just">
              <a:lnSpc>
                <a:spcPct val="150000"/>
              </a:lnSpc>
              <a:spcBef>
                <a:spcPts val="800"/>
              </a:spcBef>
              <a:spcAft>
                <a:spcPts val="0"/>
              </a:spcAft>
              <a:buNone/>
            </a:pPr>
            <a:r>
              <a:rPr b="0" i="0" lang="en-US" sz="1600" u="none" cap="none" strike="noStrike">
                <a:solidFill>
                  <a:srgbClr val="2E2E2E"/>
                </a:solidFill>
                <a:latin typeface="Calibri"/>
                <a:ea typeface="Calibri"/>
                <a:cs typeface="Calibri"/>
                <a:sym typeface="Calibri"/>
              </a:rPr>
              <a:t> Even though it is evident that the use of ML methods can improve our understanding of cancer progression, an appropriate level of validation is needed in order for these methods to be considered in the everyday clinical practice. In this work, we present a review of recent ML approaches employed in the modeling of cancer progression.</a:t>
            </a:r>
            <a:endParaRPr b="0" i="0" sz="1600" u="none" cap="none" strike="noStrike">
              <a:solidFill>
                <a:schemeClr val="dk1"/>
              </a:solidFill>
              <a:latin typeface="Calibri"/>
              <a:ea typeface="Calibri"/>
              <a:cs typeface="Calibri"/>
              <a:sym typeface="Calibri"/>
            </a:endParaRPr>
          </a:p>
        </p:txBody>
      </p:sp>
      <p:sp>
        <p:nvSpPr>
          <p:cNvPr id="131" name="Google Shape;131;p16"/>
          <p:cNvSpPr/>
          <p:nvPr/>
        </p:nvSpPr>
        <p:spPr>
          <a:xfrm>
            <a:off x="3652049" y="-9325"/>
            <a:ext cx="55116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dk1"/>
                </a:solidFill>
                <a:latin typeface="Aparajita"/>
                <a:ea typeface="Aparajita"/>
                <a:cs typeface="Aparajita"/>
                <a:sym typeface="Aparajita"/>
              </a:rPr>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7"/>
          <p:cNvSpPr/>
          <p:nvPr/>
        </p:nvSpPr>
        <p:spPr>
          <a:xfrm>
            <a:off x="317241" y="1822039"/>
            <a:ext cx="11783022" cy="212686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800" u="none" cap="none" strike="noStrike">
                <a:solidFill>
                  <a:schemeClr val="dk1"/>
                </a:solidFill>
                <a:latin typeface="Calibri"/>
                <a:ea typeface="Calibri"/>
                <a:cs typeface="Calibri"/>
                <a:sym typeface="Calibri"/>
              </a:rPr>
              <a:t>The objective of our project is to predict the occurrence of breast cancer with utmost accuracy possible using different classification techniques, feature selection methods, feature importance, hypothesis and heuristic test like chi squared test and genetic algorithm.</a:t>
            </a:r>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Calibri"/>
                <a:ea typeface="Calibri"/>
                <a:cs typeface="Calibri"/>
                <a:sym typeface="Calibri"/>
              </a:rPr>
              <a:t>The dataset we are using is UCI dataset which includes different physical features that is required to determine whether the person has a probability of breast cancer and how much accurate the result is (whether it is benign or malignant).</a:t>
            </a:r>
            <a:endParaRPr/>
          </a:p>
        </p:txBody>
      </p:sp>
      <p:sp>
        <p:nvSpPr>
          <p:cNvPr id="137" name="Google Shape;137;p17"/>
          <p:cNvSpPr/>
          <p:nvPr/>
        </p:nvSpPr>
        <p:spPr>
          <a:xfrm>
            <a:off x="4572972" y="336900"/>
            <a:ext cx="37629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dk1"/>
                </a:solidFill>
                <a:latin typeface="Aparajita"/>
                <a:ea typeface="Aparajita"/>
                <a:cs typeface="Aparajita"/>
                <a:sym typeface="Aparajita"/>
              </a:rPr>
              <a:t>OBJECTIVE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2933700" y="1258811"/>
            <a:ext cx="8770571" cy="1560716"/>
          </a:xfrm>
          <a:prstGeom prst="rect">
            <a:avLst/>
          </a:prstGeom>
          <a:noFill/>
          <a:ln>
            <a:noFill/>
          </a:ln>
        </p:spPr>
        <p:txBody>
          <a:bodyPr anchorCtr="0" anchor="t" bIns="45700" lIns="91425" spcFirstLastPara="1" rIns="91425" wrap="square" tIns="45700">
            <a:noAutofit/>
          </a:bodyPr>
          <a:lstStyle/>
          <a:p>
            <a:pPr indent="0" lvl="0" marL="0" rtl="0" algn="ctr">
              <a:lnSpc>
                <a:spcPct val="99000"/>
              </a:lnSpc>
              <a:spcBef>
                <a:spcPts val="0"/>
              </a:spcBef>
              <a:spcAft>
                <a:spcPts val="0"/>
              </a:spcAft>
              <a:buClr>
                <a:srgbClr val="464B56"/>
              </a:buClr>
              <a:buSzPts val="4400"/>
              <a:buFont typeface="Century Schoolbook"/>
              <a:buNone/>
            </a:pPr>
            <a:r>
              <a:rPr lang="en-US"/>
              <a:t>Algorithms Used</a:t>
            </a:r>
            <a:endParaRPr/>
          </a:p>
        </p:txBody>
      </p:sp>
      <p:sp>
        <p:nvSpPr>
          <p:cNvPr id="143" name="Google Shape;143;p18"/>
          <p:cNvSpPr txBox="1"/>
          <p:nvPr>
            <p:ph idx="1" type="body"/>
          </p:nvPr>
        </p:nvSpPr>
        <p:spPr>
          <a:xfrm>
            <a:off x="2933700" y="2287480"/>
            <a:ext cx="8770571" cy="3651504"/>
          </a:xfrm>
          <a:prstGeom prst="rect">
            <a:avLst/>
          </a:prstGeom>
          <a:noFill/>
          <a:ln>
            <a:noFill/>
          </a:ln>
        </p:spPr>
        <p:txBody>
          <a:bodyPr anchorCtr="0" anchor="t" bIns="45700" lIns="91425" spcFirstLastPara="1" rIns="91425" wrap="square" tIns="45700">
            <a:noAutofit/>
          </a:bodyPr>
          <a:lstStyle/>
          <a:p>
            <a:pPr indent="-320040" lvl="0" marL="320040" rtl="0" algn="l">
              <a:lnSpc>
                <a:spcPct val="101000"/>
              </a:lnSpc>
              <a:spcBef>
                <a:spcPts val="0"/>
              </a:spcBef>
              <a:spcAft>
                <a:spcPts val="0"/>
              </a:spcAft>
              <a:buClr>
                <a:srgbClr val="0C0C0C"/>
              </a:buClr>
              <a:buSzPts val="1850"/>
              <a:buFont typeface="Noto Sans Symbols"/>
              <a:buChar char="❖"/>
            </a:pPr>
            <a:r>
              <a:rPr lang="en-US" sz="1850">
                <a:solidFill>
                  <a:srgbClr val="0C0C0C"/>
                </a:solidFill>
              </a:rPr>
              <a:t>Support Vector Machine (SVM)</a:t>
            </a:r>
            <a:endParaRPr/>
          </a:p>
          <a:p>
            <a:pPr indent="-320040" lvl="0" marL="320040" rtl="0" algn="l">
              <a:lnSpc>
                <a:spcPct val="101000"/>
              </a:lnSpc>
              <a:spcBef>
                <a:spcPts val="930"/>
              </a:spcBef>
              <a:spcAft>
                <a:spcPts val="0"/>
              </a:spcAft>
              <a:buClr>
                <a:srgbClr val="0C0C0C"/>
              </a:buClr>
              <a:buSzPts val="1850"/>
              <a:buFont typeface="Noto Sans Symbols"/>
              <a:buChar char="❖"/>
            </a:pPr>
            <a:r>
              <a:rPr lang="en-US" sz="1850">
                <a:solidFill>
                  <a:srgbClr val="0C0C0C"/>
                </a:solidFill>
              </a:rPr>
              <a:t>Naïve Bayes</a:t>
            </a:r>
            <a:endParaRPr sz="1850">
              <a:solidFill>
                <a:srgbClr val="0C0C0C"/>
              </a:solidFill>
            </a:endParaRPr>
          </a:p>
          <a:p>
            <a:pPr indent="-320040" lvl="0" marL="320040" rtl="0" algn="l">
              <a:lnSpc>
                <a:spcPct val="101000"/>
              </a:lnSpc>
              <a:spcBef>
                <a:spcPts val="930"/>
              </a:spcBef>
              <a:spcAft>
                <a:spcPts val="0"/>
              </a:spcAft>
              <a:buClr>
                <a:srgbClr val="0C0C0C"/>
              </a:buClr>
              <a:buSzPts val="1850"/>
              <a:buFont typeface="Noto Sans Symbols"/>
              <a:buChar char="❖"/>
            </a:pPr>
            <a:r>
              <a:rPr lang="en-US" sz="1850">
                <a:solidFill>
                  <a:srgbClr val="0C0C0C"/>
                </a:solidFill>
              </a:rPr>
              <a:t>Logistic Regression</a:t>
            </a:r>
            <a:endParaRPr/>
          </a:p>
          <a:p>
            <a:pPr indent="-320040" lvl="0" marL="320040" rtl="0" algn="l">
              <a:lnSpc>
                <a:spcPct val="101000"/>
              </a:lnSpc>
              <a:spcBef>
                <a:spcPts val="930"/>
              </a:spcBef>
              <a:spcAft>
                <a:spcPts val="0"/>
              </a:spcAft>
              <a:buClr>
                <a:srgbClr val="0C0C0C"/>
              </a:buClr>
              <a:buSzPts val="1850"/>
              <a:buFont typeface="Noto Sans Symbols"/>
              <a:buChar char="❖"/>
            </a:pPr>
            <a:r>
              <a:rPr lang="en-US" sz="1850">
                <a:solidFill>
                  <a:srgbClr val="0C0C0C"/>
                </a:solidFill>
              </a:rPr>
              <a:t>K Nearest Neighbor</a:t>
            </a:r>
            <a:endParaRPr/>
          </a:p>
          <a:p>
            <a:pPr indent="-320040" lvl="0" marL="320040" rtl="0" algn="l">
              <a:lnSpc>
                <a:spcPct val="101000"/>
              </a:lnSpc>
              <a:spcBef>
                <a:spcPts val="930"/>
              </a:spcBef>
              <a:spcAft>
                <a:spcPts val="0"/>
              </a:spcAft>
              <a:buClr>
                <a:srgbClr val="0C0C0C"/>
              </a:buClr>
              <a:buSzPts val="1850"/>
              <a:buFont typeface="Noto Sans Symbols"/>
              <a:buChar char="❖"/>
            </a:pPr>
            <a:r>
              <a:rPr lang="en-US" sz="1850">
                <a:solidFill>
                  <a:srgbClr val="0C0C0C"/>
                </a:solidFill>
              </a:rPr>
              <a:t>Decision Tree</a:t>
            </a:r>
            <a:endParaRPr sz="1850">
              <a:solidFill>
                <a:srgbClr val="0C0C0C"/>
              </a:solidFill>
            </a:endParaRPr>
          </a:p>
          <a:p>
            <a:pPr indent="-320040" lvl="0" marL="320040" rtl="0" algn="l">
              <a:lnSpc>
                <a:spcPct val="101000"/>
              </a:lnSpc>
              <a:spcBef>
                <a:spcPts val="930"/>
              </a:spcBef>
              <a:spcAft>
                <a:spcPts val="0"/>
              </a:spcAft>
              <a:buClr>
                <a:srgbClr val="0C0C0C"/>
              </a:buClr>
              <a:buSzPts val="1850"/>
              <a:buFont typeface="Noto Sans Symbols"/>
              <a:buChar char="❖"/>
            </a:pPr>
            <a:r>
              <a:rPr lang="en-US" sz="1850">
                <a:solidFill>
                  <a:srgbClr val="0C0C0C"/>
                </a:solidFill>
              </a:rPr>
              <a:t>Random Forest Classifier</a:t>
            </a:r>
            <a:endParaRPr sz="1850">
              <a:solidFill>
                <a:srgbClr val="0C0C0C"/>
              </a:solidFill>
            </a:endParaRPr>
          </a:p>
          <a:p>
            <a:pPr indent="0" lvl="0" marL="0" rtl="0" algn="l">
              <a:lnSpc>
                <a:spcPct val="101000"/>
              </a:lnSpc>
              <a:spcBef>
                <a:spcPts val="930"/>
              </a:spcBef>
              <a:spcAft>
                <a:spcPts val="0"/>
              </a:spcAft>
              <a:buClr>
                <a:srgbClr val="0C0C0C"/>
              </a:buClr>
              <a:buSzPts val="1850"/>
              <a:buNone/>
            </a:pPr>
            <a:r>
              <a:rPr b="1" lang="en-US" sz="1850">
                <a:solidFill>
                  <a:srgbClr val="0C0C0C"/>
                </a:solidFill>
              </a:rPr>
              <a:t>For Feature Selection</a:t>
            </a:r>
            <a:endParaRPr/>
          </a:p>
          <a:p>
            <a:pPr indent="-320040" lvl="1" marL="640080" rtl="0" algn="l">
              <a:lnSpc>
                <a:spcPct val="101000"/>
              </a:lnSpc>
              <a:spcBef>
                <a:spcPts val="930"/>
              </a:spcBef>
              <a:spcAft>
                <a:spcPts val="0"/>
              </a:spcAft>
              <a:buClr>
                <a:srgbClr val="0C0C0C"/>
              </a:buClr>
              <a:buSzPts val="1665"/>
              <a:buFont typeface="Noto Sans Symbols"/>
              <a:buChar char="❖"/>
            </a:pPr>
            <a:r>
              <a:rPr lang="en-US" sz="1665">
                <a:solidFill>
                  <a:srgbClr val="0C0C0C"/>
                </a:solidFill>
              </a:rPr>
              <a:t>Chi-squared Test</a:t>
            </a:r>
            <a:endParaRPr sz="1665">
              <a:solidFill>
                <a:srgbClr val="0C0C0C"/>
              </a:solidFill>
            </a:endParaRPr>
          </a:p>
          <a:p>
            <a:pPr indent="-320040" lvl="1" marL="640080" rtl="0" algn="l">
              <a:lnSpc>
                <a:spcPct val="101000"/>
              </a:lnSpc>
              <a:spcBef>
                <a:spcPts val="930"/>
              </a:spcBef>
              <a:spcAft>
                <a:spcPts val="0"/>
              </a:spcAft>
              <a:buClr>
                <a:srgbClr val="0C0C0C"/>
              </a:buClr>
              <a:buSzPts val="1665"/>
              <a:buFont typeface="Noto Sans Symbols"/>
              <a:buChar char="❖"/>
            </a:pPr>
            <a:r>
              <a:rPr lang="en-US" sz="1665">
                <a:solidFill>
                  <a:srgbClr val="0C0C0C"/>
                </a:solidFill>
              </a:rPr>
              <a:t>Genetic Algorithm</a:t>
            </a:r>
            <a:endParaRPr/>
          </a:p>
          <a:p>
            <a:pPr indent="-202565" lvl="0" marL="320040" rtl="0" algn="l">
              <a:lnSpc>
                <a:spcPct val="101000"/>
              </a:lnSpc>
              <a:spcBef>
                <a:spcPts val="930"/>
              </a:spcBef>
              <a:spcAft>
                <a:spcPts val="0"/>
              </a:spcAft>
              <a:buClr>
                <a:srgbClr val="464B56"/>
              </a:buClr>
              <a:buSzPts val="1850"/>
              <a:buNone/>
            </a:pPr>
            <a:r>
              <a:t/>
            </a:r>
            <a:endParaRPr sz="185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p:nvPr/>
        </p:nvSpPr>
        <p:spPr>
          <a:xfrm>
            <a:off x="145694" y="1905506"/>
            <a:ext cx="11900612" cy="3046988"/>
          </a:xfrm>
          <a:prstGeom prst="rect">
            <a:avLst/>
          </a:prstGeom>
          <a:noFill/>
          <a:ln>
            <a:noFill/>
          </a:ln>
        </p:spPr>
        <p:txBody>
          <a:bodyPr anchorCtr="0" anchor="ctr" bIns="45700" lIns="91425" spcFirstLastPara="1" rIns="91425" wrap="square" tIns="45700">
            <a:noAutofit/>
          </a:bodyPr>
          <a:lstStyle/>
          <a:p>
            <a:pPr indent="457200" lvl="0" marL="0" marR="0" rtl="0" algn="just">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objective of the support vector machine algorithm is to find a hyperplane in an N-dimensional space (N — the number of features) that distinctly classifies the data points.</a:t>
            </a:r>
            <a:endParaRPr b="0" i="0" sz="2400" u="none" cap="none" strike="noStrike">
              <a:solidFill>
                <a:schemeClr val="dk1"/>
              </a:solidFill>
              <a:latin typeface="Calibri"/>
              <a:ea typeface="Calibri"/>
              <a:cs typeface="Calibri"/>
              <a:sym typeface="Calibri"/>
            </a:endParaRPr>
          </a:p>
          <a:p>
            <a:pPr indent="457200" lvl="0" marL="0" marR="0" rtl="0" algn="just">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a:t>
            </a:r>
            <a:endParaRPr b="0" i="0" sz="2400" u="none" cap="none" strike="noStrike">
              <a:solidFill>
                <a:schemeClr val="dk1"/>
              </a:solidFill>
              <a:latin typeface="Calibri"/>
              <a:ea typeface="Calibri"/>
              <a:cs typeface="Calibri"/>
              <a:sym typeface="Calibri"/>
            </a:endParaRPr>
          </a:p>
          <a:p>
            <a:pPr indent="457200" lvl="0" marL="0" marR="0" rtl="0" algn="just">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We used Support Vector Machine classifier in our project. Using this classifier the accuracy are 97.36% (with normalization) and 94.73% (without normalization).</a:t>
            </a:r>
            <a:endParaRPr b="0" i="0" sz="2400" u="none" cap="none" strike="noStrike">
              <a:solidFill>
                <a:schemeClr val="dk1"/>
              </a:solidFill>
              <a:latin typeface="Calibri"/>
              <a:ea typeface="Calibri"/>
              <a:cs typeface="Calibri"/>
              <a:sym typeface="Calibri"/>
            </a:endParaRPr>
          </a:p>
        </p:txBody>
      </p:sp>
      <p:sp>
        <p:nvSpPr>
          <p:cNvPr id="149" name="Google Shape;149;p19"/>
          <p:cNvSpPr/>
          <p:nvPr/>
        </p:nvSpPr>
        <p:spPr>
          <a:xfrm>
            <a:off x="2463039" y="847165"/>
            <a:ext cx="7794634"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SUPPORT VECTOR MACHINE CLASSIFIER</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0"/>
          <p:cNvPicPr preferRelativeResize="0"/>
          <p:nvPr/>
        </p:nvPicPr>
        <p:blipFill rotWithShape="1">
          <a:blip r:embed="rId3">
            <a:alphaModFix/>
          </a:blip>
          <a:srcRect b="0" l="0" r="0" t="0"/>
          <a:stretch/>
        </p:blipFill>
        <p:spPr>
          <a:xfrm>
            <a:off x="6410131" y="2276670"/>
            <a:ext cx="5697894" cy="3045064"/>
          </a:xfrm>
          <a:prstGeom prst="rect">
            <a:avLst/>
          </a:prstGeom>
          <a:noFill/>
          <a:ln>
            <a:noFill/>
          </a:ln>
        </p:spPr>
      </p:pic>
      <p:sp>
        <p:nvSpPr>
          <p:cNvPr id="155" name="Google Shape;155;p20"/>
          <p:cNvSpPr/>
          <p:nvPr/>
        </p:nvSpPr>
        <p:spPr>
          <a:xfrm>
            <a:off x="314131" y="206835"/>
            <a:ext cx="6096000" cy="6444328"/>
          </a:xfrm>
          <a:prstGeom prst="rect">
            <a:avLst/>
          </a:prstGeom>
          <a:noFill/>
          <a:ln>
            <a:noFill/>
          </a:ln>
        </p:spPr>
        <p:txBody>
          <a:bodyPr anchorCtr="0" anchor="t" bIns="45700" lIns="91425" spcFirstLastPara="1" rIns="91425" wrap="square" tIns="45700">
            <a:noAutofit/>
          </a:bodyPr>
          <a:lstStyle/>
          <a:p>
            <a:pPr indent="457200" lvl="0" marL="0" marR="0" rtl="0" algn="just">
              <a:lnSpc>
                <a:spcPct val="150000"/>
              </a:lnSpc>
              <a:spcBef>
                <a:spcPts val="0"/>
              </a:spcBef>
              <a:spcAft>
                <a:spcPts val="0"/>
              </a:spcAft>
              <a:buNone/>
            </a:pPr>
            <a:r>
              <a:rPr b="1" i="0" lang="en-US" sz="2400" u="sng" cap="none" strike="noStrike">
                <a:solidFill>
                  <a:srgbClr val="000000"/>
                </a:solidFill>
                <a:latin typeface="Times New Roman"/>
                <a:ea typeface="Times New Roman"/>
                <a:cs typeface="Times New Roman"/>
                <a:sym typeface="Times New Roman"/>
              </a:rPr>
              <a:t>Hyperplanes</a:t>
            </a:r>
            <a:r>
              <a:rPr b="0" i="0" lang="en-US" sz="24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b="0" i="0" sz="1800" u="none" cap="none" strike="noStrike">
              <a:solidFill>
                <a:schemeClr val="dk1"/>
              </a:solidFill>
              <a:latin typeface="Times New Roman"/>
              <a:ea typeface="Times New Roman"/>
              <a:cs typeface="Times New Roman"/>
              <a:sym typeface="Times New Roman"/>
            </a:endParaRPr>
          </a:p>
          <a:p>
            <a:pPr indent="457200" lvl="0" marL="0" marR="0" rtl="0" algn="just">
              <a:lnSpc>
                <a:spcPct val="150000"/>
              </a:lnSpc>
              <a:spcBef>
                <a:spcPts val="2400"/>
              </a:spcBef>
              <a:spcAft>
                <a:spcPts val="0"/>
              </a:spcAft>
              <a:buNone/>
            </a:pPr>
            <a:r>
              <a:rPr b="1" i="0" lang="en-US" sz="2400" u="sng" cap="none" strike="noStrike">
                <a:solidFill>
                  <a:srgbClr val="000000"/>
                </a:solidFill>
                <a:latin typeface="Times New Roman"/>
                <a:ea typeface="Times New Roman"/>
                <a:cs typeface="Times New Roman"/>
                <a:sym typeface="Times New Roman"/>
              </a:rPr>
              <a:t>Support vectors</a:t>
            </a:r>
            <a:r>
              <a:rPr b="0" i="0" lang="en-US" sz="24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are data points that are closer to the hyperplane and influence the position and orientation of the hyperplane. Using these support vectors, we maximize the margin of the classifier. Deleting the support vectors will change the position of the hyperplane. These are the points that help us build our SVM.</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p:nvPr/>
        </p:nvSpPr>
        <p:spPr>
          <a:xfrm>
            <a:off x="4080587" y="1720846"/>
            <a:ext cx="8111413" cy="389068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0" lang="en-US" sz="2400" u="none" cap="none" strike="noStrike">
                <a:solidFill>
                  <a:schemeClr val="dk1"/>
                </a:solidFill>
                <a:latin typeface="Calibri"/>
                <a:ea typeface="Calibri"/>
                <a:cs typeface="Calibri"/>
                <a:sym typeface="Calibri"/>
              </a:rPr>
              <a:t>Advantage</a:t>
            </a:r>
            <a:endParaRPr b="0" i="0" sz="1600" u="none" cap="none" strike="noStrike">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SVM works relatively well when there is clear margin of separation between classes.</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SVM is more effective in high dimensional spaces.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i="0" lang="en-US" sz="2400" u="none" cap="none" strike="noStrike">
                <a:solidFill>
                  <a:schemeClr val="dk1"/>
                </a:solidFill>
                <a:latin typeface="Calibri"/>
                <a:ea typeface="Calibri"/>
                <a:cs typeface="Calibri"/>
                <a:sym typeface="Calibri"/>
              </a:rPr>
              <a:t> </a:t>
            </a:r>
            <a:endParaRPr b="1" i="0" sz="1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i="0" lang="en-US" sz="2400" u="none" cap="none" strike="noStrike">
                <a:solidFill>
                  <a:schemeClr val="dk1"/>
                </a:solidFill>
                <a:latin typeface="Calibri"/>
                <a:ea typeface="Calibri"/>
                <a:cs typeface="Calibri"/>
                <a:sym typeface="Calibri"/>
              </a:rPr>
              <a:t>Disadvantage</a:t>
            </a:r>
            <a:endParaRPr b="0" i="0" sz="1600" u="none" cap="none" strike="noStrike">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Calibri"/>
              <a:buChar char="X"/>
            </a:pPr>
            <a:r>
              <a:rPr b="0" i="0" lang="en-US" sz="1800" u="none" cap="none" strike="noStrike">
                <a:solidFill>
                  <a:schemeClr val="dk1"/>
                </a:solidFill>
                <a:latin typeface="Calibri"/>
                <a:ea typeface="Calibri"/>
                <a:cs typeface="Calibri"/>
                <a:sym typeface="Calibri"/>
              </a:rPr>
              <a:t>SVM algorithm is not suitable for large data sets.</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X"/>
            </a:pPr>
            <a:r>
              <a:rPr b="0" i="0" lang="en-US" sz="1800" u="none" cap="none" strike="noStrike">
                <a:solidFill>
                  <a:schemeClr val="dk1"/>
                </a:solidFill>
                <a:latin typeface="Calibri"/>
                <a:ea typeface="Calibri"/>
                <a:cs typeface="Calibri"/>
                <a:sym typeface="Calibri"/>
              </a:rPr>
              <a:t>SVM does not perform very well, when the data set has more noise i.e. target classes are overlapping.</a:t>
            </a:r>
            <a:endParaRPr b="0" i="0" sz="1800" u="none" cap="none" strike="noStrike">
              <a:solidFill>
                <a:schemeClr val="dk1"/>
              </a:solidFill>
              <a:latin typeface="Calibri"/>
              <a:ea typeface="Calibri"/>
              <a:cs typeface="Calibri"/>
              <a:sym typeface="Calibri"/>
            </a:endParaRPr>
          </a:p>
        </p:txBody>
      </p:sp>
      <p:sp>
        <p:nvSpPr>
          <p:cNvPr id="161" name="Google Shape;161;p21"/>
          <p:cNvSpPr/>
          <p:nvPr/>
        </p:nvSpPr>
        <p:spPr>
          <a:xfrm>
            <a:off x="2862565" y="399296"/>
            <a:ext cx="67530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ADVANTAGES  &amp;  DISADVANTAGES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