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1" r:id="rId4"/>
    <p:sldId id="257" r:id="rId5"/>
    <p:sldId id="260" r:id="rId6"/>
    <p:sldId id="258" r:id="rId7"/>
    <p:sldId id="259"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F54601-86D9-429A-801A-9C69B6FD9C3C}"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311086-6475-4286-9ED0-7532C925A29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9379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F54601-86D9-429A-801A-9C69B6FD9C3C}"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311086-6475-4286-9ED0-7532C925A299}" type="slidenum">
              <a:rPr lang="en-IN" smtClean="0"/>
              <a:t>‹#›</a:t>
            </a:fld>
            <a:endParaRPr lang="en-IN"/>
          </a:p>
        </p:txBody>
      </p:sp>
    </p:spTree>
    <p:extLst>
      <p:ext uri="{BB962C8B-B14F-4D97-AF65-F5344CB8AC3E}">
        <p14:creationId xmlns:p14="http://schemas.microsoft.com/office/powerpoint/2010/main" val="370375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F54601-86D9-429A-801A-9C69B6FD9C3C}"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311086-6475-4286-9ED0-7532C925A299}" type="slidenum">
              <a:rPr lang="en-IN" smtClean="0"/>
              <a:t>‹#›</a:t>
            </a:fld>
            <a:endParaRPr lang="en-IN"/>
          </a:p>
        </p:txBody>
      </p:sp>
    </p:spTree>
    <p:extLst>
      <p:ext uri="{BB962C8B-B14F-4D97-AF65-F5344CB8AC3E}">
        <p14:creationId xmlns:p14="http://schemas.microsoft.com/office/powerpoint/2010/main" val="140616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F54601-86D9-429A-801A-9C69B6FD9C3C}"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311086-6475-4286-9ED0-7532C925A299}" type="slidenum">
              <a:rPr lang="en-IN" smtClean="0"/>
              <a:t>‹#›</a:t>
            </a:fld>
            <a:endParaRPr lang="en-IN"/>
          </a:p>
        </p:txBody>
      </p:sp>
    </p:spTree>
    <p:extLst>
      <p:ext uri="{BB962C8B-B14F-4D97-AF65-F5344CB8AC3E}">
        <p14:creationId xmlns:p14="http://schemas.microsoft.com/office/powerpoint/2010/main" val="565852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F54601-86D9-429A-801A-9C69B6FD9C3C}" type="datetimeFigureOut">
              <a:rPr lang="en-IN" smtClean="0"/>
              <a:t>15-03-2024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311086-6475-4286-9ED0-7532C925A29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396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F54601-86D9-429A-801A-9C69B6FD9C3C}"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311086-6475-4286-9ED0-7532C925A299}" type="slidenum">
              <a:rPr lang="en-IN" smtClean="0"/>
              <a:t>‹#›</a:t>
            </a:fld>
            <a:endParaRPr lang="en-IN"/>
          </a:p>
        </p:txBody>
      </p:sp>
    </p:spTree>
    <p:extLst>
      <p:ext uri="{BB962C8B-B14F-4D97-AF65-F5344CB8AC3E}">
        <p14:creationId xmlns:p14="http://schemas.microsoft.com/office/powerpoint/2010/main" val="157506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F54601-86D9-429A-801A-9C69B6FD9C3C}" type="datetimeFigureOut">
              <a:rPr lang="en-IN" smtClean="0"/>
              <a:t>15-03-2024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311086-6475-4286-9ED0-7532C925A299}" type="slidenum">
              <a:rPr lang="en-IN" smtClean="0"/>
              <a:t>‹#›</a:t>
            </a:fld>
            <a:endParaRPr lang="en-IN"/>
          </a:p>
        </p:txBody>
      </p:sp>
    </p:spTree>
    <p:extLst>
      <p:ext uri="{BB962C8B-B14F-4D97-AF65-F5344CB8AC3E}">
        <p14:creationId xmlns:p14="http://schemas.microsoft.com/office/powerpoint/2010/main" val="1012676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F54601-86D9-429A-801A-9C69B6FD9C3C}" type="datetimeFigureOut">
              <a:rPr lang="en-IN" smtClean="0"/>
              <a:t>15-03-2024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311086-6475-4286-9ED0-7532C925A299}" type="slidenum">
              <a:rPr lang="en-IN" smtClean="0"/>
              <a:t>‹#›</a:t>
            </a:fld>
            <a:endParaRPr lang="en-IN"/>
          </a:p>
        </p:txBody>
      </p:sp>
    </p:spTree>
    <p:extLst>
      <p:ext uri="{BB962C8B-B14F-4D97-AF65-F5344CB8AC3E}">
        <p14:creationId xmlns:p14="http://schemas.microsoft.com/office/powerpoint/2010/main" val="4053593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1F54601-86D9-429A-801A-9C69B6FD9C3C}" type="datetimeFigureOut">
              <a:rPr lang="en-IN" smtClean="0"/>
              <a:t>15-03-2024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7311086-6475-4286-9ED0-7532C925A299}" type="slidenum">
              <a:rPr lang="en-IN" smtClean="0"/>
              <a:t>‹#›</a:t>
            </a:fld>
            <a:endParaRPr lang="en-IN"/>
          </a:p>
        </p:txBody>
      </p:sp>
    </p:spTree>
    <p:extLst>
      <p:ext uri="{BB962C8B-B14F-4D97-AF65-F5344CB8AC3E}">
        <p14:creationId xmlns:p14="http://schemas.microsoft.com/office/powerpoint/2010/main" val="629531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1F54601-86D9-429A-801A-9C69B6FD9C3C}" type="datetimeFigureOut">
              <a:rPr lang="en-IN" smtClean="0"/>
              <a:t>15-03-2024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7311086-6475-4286-9ED0-7532C925A299}" type="slidenum">
              <a:rPr lang="en-IN" smtClean="0"/>
              <a:t>‹#›</a:t>
            </a:fld>
            <a:endParaRPr lang="en-IN"/>
          </a:p>
        </p:txBody>
      </p:sp>
    </p:spTree>
    <p:extLst>
      <p:ext uri="{BB962C8B-B14F-4D97-AF65-F5344CB8AC3E}">
        <p14:creationId xmlns:p14="http://schemas.microsoft.com/office/powerpoint/2010/main" val="3592295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1F54601-86D9-429A-801A-9C69B6FD9C3C}" type="datetimeFigureOut">
              <a:rPr lang="en-IN" smtClean="0"/>
              <a:t>15-03-2024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311086-6475-4286-9ED0-7532C925A299}" type="slidenum">
              <a:rPr lang="en-IN" smtClean="0"/>
              <a:t>‹#›</a:t>
            </a:fld>
            <a:endParaRPr lang="en-IN"/>
          </a:p>
        </p:txBody>
      </p:sp>
    </p:spTree>
    <p:extLst>
      <p:ext uri="{BB962C8B-B14F-4D97-AF65-F5344CB8AC3E}">
        <p14:creationId xmlns:p14="http://schemas.microsoft.com/office/powerpoint/2010/main" val="3174809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1F54601-86D9-429A-801A-9C69B6FD9C3C}" type="datetimeFigureOut">
              <a:rPr lang="en-IN" smtClean="0"/>
              <a:t>15-03-2024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7311086-6475-4286-9ED0-7532C925A29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29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file:///C:\Users\DELL\Downloads\ERR11468775_fastp%20(1).html"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file:///C:\Users\DELL\Downloads\ERR11468777_fastp%20(1).html" TargetMode="External"/><Relationship Id="rId4" Type="http://schemas.openxmlformats.org/officeDocument/2006/relationships/hyperlink" Target="file:///C:\Users\DELL\Downloads\ERR11468776_fastp%20(1).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file:///C:\Users\DELL\Downloads\ERR11468775_fastp.html"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file:///C:\Users\DELL\Downloads\ERR11468777_fastp.html" TargetMode="External"/><Relationship Id="rId4" Type="http://schemas.openxmlformats.org/officeDocument/2006/relationships/hyperlink" Target="file:///C:\Users\DELL\Downloads\ERR11468776_fastp.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GROUP 2</a:t>
            </a:r>
            <a:endParaRPr lang="en-IN" dirty="0"/>
          </a:p>
        </p:txBody>
      </p:sp>
      <p:sp>
        <p:nvSpPr>
          <p:cNvPr id="3" name="Subtitle 2"/>
          <p:cNvSpPr>
            <a:spLocks noGrp="1"/>
          </p:cNvSpPr>
          <p:nvPr>
            <p:ph type="subTitle" idx="1"/>
          </p:nvPr>
        </p:nvSpPr>
        <p:spPr/>
        <p:txBody>
          <a:bodyPr/>
          <a:lstStyle/>
          <a:p>
            <a:r>
              <a:rPr lang="en-US" dirty="0" smtClean="0"/>
              <a:t>JYOTHI SWAROOP C</a:t>
            </a:r>
          </a:p>
          <a:p>
            <a:r>
              <a:rPr lang="en-US" dirty="0" smtClean="0"/>
              <a:t>LEENA PATIL</a:t>
            </a:r>
            <a:endParaRPr lang="en-IN" dirty="0"/>
          </a:p>
        </p:txBody>
      </p:sp>
    </p:spTree>
    <p:extLst>
      <p:ext uri="{BB962C8B-B14F-4D97-AF65-F5344CB8AC3E}">
        <p14:creationId xmlns:p14="http://schemas.microsoft.com/office/powerpoint/2010/main" val="1507587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NGS</a:t>
            </a:r>
            <a:endParaRPr lang="en-IN" dirty="0"/>
          </a:p>
        </p:txBody>
      </p:sp>
      <p:sp>
        <p:nvSpPr>
          <p:cNvPr id="3" name="Content Placeholder 2"/>
          <p:cNvSpPr>
            <a:spLocks noGrp="1"/>
          </p:cNvSpPr>
          <p:nvPr>
            <p:ph idx="1"/>
          </p:nvPr>
        </p:nvSpPr>
        <p:spPr/>
        <p:txBody>
          <a:bodyPr>
            <a:normAutofit/>
          </a:bodyPr>
          <a:lstStyle/>
          <a:p>
            <a:pPr algn="just">
              <a:lnSpc>
                <a:spcPct val="100000"/>
              </a:lnSpc>
              <a:buFont typeface="Arial" panose="020B0604020202020204" pitchFamily="34" charset="0"/>
              <a:buChar char="•"/>
            </a:pPr>
            <a:r>
              <a:rPr lang="en-US" dirty="0"/>
              <a:t>The emergence of next-generation sequencing (NGS) technologies, starting in 2005, led to major advances in genomics and improvements in contrast to the Sanger method, such as a massively parallel sequencing capacity, high-throughput sequencing, and cost reductions.</a:t>
            </a:r>
          </a:p>
          <a:p>
            <a:pPr algn="just">
              <a:lnSpc>
                <a:spcPct val="100000"/>
              </a:lnSpc>
              <a:buFont typeface="Arial" panose="020B0604020202020204" pitchFamily="34" charset="0"/>
              <a:buChar char="•"/>
            </a:pPr>
            <a:endParaRPr lang="en-US" dirty="0" smtClean="0"/>
          </a:p>
          <a:p>
            <a:pPr algn="just">
              <a:buFont typeface="Arial" panose="020B0604020202020204" pitchFamily="34" charset="0"/>
              <a:buChar char="•"/>
            </a:pPr>
            <a:r>
              <a:rPr lang="en-US" dirty="0" smtClean="0"/>
              <a:t>Among </a:t>
            </a:r>
            <a:r>
              <a:rPr lang="en-US" dirty="0"/>
              <a:t>the new sequencing technologies that have been </a:t>
            </a:r>
            <a:r>
              <a:rPr lang="en-US" dirty="0" smtClean="0"/>
              <a:t>released over </a:t>
            </a:r>
            <a:r>
              <a:rPr lang="en-US" dirty="0"/>
              <a:t>the last 10 years, the most commonly used are the 454 GS FLX (Roche), </a:t>
            </a:r>
            <a:r>
              <a:rPr lang="en-US" dirty="0" err="1" smtClean="0"/>
              <a:t>HiSeq</a:t>
            </a:r>
            <a:r>
              <a:rPr lang="en-US" dirty="0" smtClean="0"/>
              <a:t> (Illumina</a:t>
            </a:r>
            <a:r>
              <a:rPr lang="en-US" dirty="0"/>
              <a:t>), </a:t>
            </a:r>
            <a:r>
              <a:rPr lang="en-US" dirty="0" err="1"/>
              <a:t>SOLiD</a:t>
            </a:r>
            <a:r>
              <a:rPr lang="en-US" dirty="0"/>
              <a:t> (Sequencing by Oligonucleotide Ligation and Detection; </a:t>
            </a:r>
            <a:r>
              <a:rPr lang="en-US" dirty="0" err="1"/>
              <a:t>Thermo</a:t>
            </a:r>
            <a:r>
              <a:rPr lang="en-US" dirty="0"/>
              <a:t> </a:t>
            </a:r>
            <a:r>
              <a:rPr lang="en-US" dirty="0" smtClean="0"/>
              <a:t>Fisher Scientific</a:t>
            </a:r>
            <a:r>
              <a:rPr lang="en-US" dirty="0"/>
              <a:t>), Ion Torrent (</a:t>
            </a:r>
            <a:r>
              <a:rPr lang="en-US" dirty="0" err="1"/>
              <a:t>Thermo</a:t>
            </a:r>
            <a:r>
              <a:rPr lang="en-US" dirty="0"/>
              <a:t> Fisher Scientific), and </a:t>
            </a:r>
            <a:r>
              <a:rPr lang="en-US" dirty="0" err="1"/>
              <a:t>PacBio</a:t>
            </a:r>
            <a:r>
              <a:rPr lang="en-US" dirty="0"/>
              <a:t> (Pacific </a:t>
            </a:r>
            <a:r>
              <a:rPr lang="en-US" dirty="0" smtClean="0"/>
              <a:t>Biosciences) platforms. </a:t>
            </a:r>
            <a:r>
              <a:rPr lang="en-US" dirty="0"/>
              <a:t>The </a:t>
            </a:r>
            <a:r>
              <a:rPr lang="en-US" dirty="0" smtClean="0"/>
              <a:t>commercialization of </a:t>
            </a:r>
            <a:r>
              <a:rPr lang="en-US" dirty="0"/>
              <a:t>the </a:t>
            </a:r>
            <a:r>
              <a:rPr lang="en-US" dirty="0" err="1"/>
              <a:t>SOLiD</a:t>
            </a:r>
            <a:r>
              <a:rPr lang="en-US" dirty="0"/>
              <a:t> platform was discontinued, and a new version of the Ion Torrent </a:t>
            </a:r>
            <a:r>
              <a:rPr lang="en-US" dirty="0" smtClean="0"/>
              <a:t>system was </a:t>
            </a:r>
            <a:r>
              <a:rPr lang="en-US" dirty="0"/>
              <a:t>launched by </a:t>
            </a:r>
            <a:r>
              <a:rPr lang="en-US" dirty="0" err="1"/>
              <a:t>Thermo</a:t>
            </a:r>
            <a:r>
              <a:rPr lang="en-US" dirty="0"/>
              <a:t> Fisher Scientific in 2015.</a:t>
            </a:r>
            <a:endParaRPr lang="en-IN" dirty="0"/>
          </a:p>
        </p:txBody>
      </p:sp>
    </p:spTree>
    <p:extLst>
      <p:ext uri="{BB962C8B-B14F-4D97-AF65-F5344CB8AC3E}">
        <p14:creationId xmlns:p14="http://schemas.microsoft.com/office/powerpoint/2010/main" val="4195284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Chr</a:t>
            </a:r>
            <a:r>
              <a:rPr lang="en-US" dirty="0" smtClean="0"/>
              <a:t> 5</a:t>
            </a:r>
            <a:endParaRPr lang="en-IN" dirty="0"/>
          </a:p>
        </p:txBody>
      </p:sp>
      <p:sp>
        <p:nvSpPr>
          <p:cNvPr id="3" name="Content Placeholder 2"/>
          <p:cNvSpPr>
            <a:spLocks noGrp="1"/>
          </p:cNvSpPr>
          <p:nvPr>
            <p:ph idx="1"/>
          </p:nvPr>
        </p:nvSpPr>
        <p:spPr/>
        <p:txBody>
          <a:bodyPr/>
          <a:lstStyle/>
          <a:p>
            <a:r>
              <a:rPr lang="en-US" b="1" dirty="0" smtClean="0"/>
              <a:t>Chromosome 5 is the carrier of genes that cause spinal muscular atrophy (SMA), a common hereditary disease in children, as well as tumors in the large bowel and a group of blood cancers. It also contains genes for complement, interleukins, and growth factors, and their receptors. Loss of some of these genes contributes to the 5q-syndrome. </a:t>
            </a:r>
          </a:p>
          <a:p>
            <a:r>
              <a:rPr lang="en-US" b="1" dirty="0" smtClean="0"/>
              <a:t>Chromosome 5 contains about 900 genes that provide instructions for making proteins, which perform various roles in the body. 66 of these genes are known to be involved in human disease if they are mutated. </a:t>
            </a:r>
            <a:endParaRPr lang="en-US" b="1" dirty="0"/>
          </a:p>
        </p:txBody>
      </p:sp>
    </p:spTree>
    <p:extLst>
      <p:ext uri="{BB962C8B-B14F-4D97-AF65-F5344CB8AC3E}">
        <p14:creationId xmlns:p14="http://schemas.microsoft.com/office/powerpoint/2010/main" val="1661375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Chr</a:t>
            </a:r>
            <a:r>
              <a:rPr lang="en-US" dirty="0" smtClean="0"/>
              <a:t> 5 results</a:t>
            </a:r>
            <a:endParaRPr lang="en-IN" dirty="0"/>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364" y="2786743"/>
            <a:ext cx="10059272" cy="2334788"/>
          </a:xfrm>
        </p:spPr>
      </p:pic>
      <p:sp>
        <p:nvSpPr>
          <p:cNvPr id="11" name="TextBox 10"/>
          <p:cNvSpPr txBox="1"/>
          <p:nvPr/>
        </p:nvSpPr>
        <p:spPr>
          <a:xfrm>
            <a:off x="600892" y="5286104"/>
            <a:ext cx="7968343" cy="1477328"/>
          </a:xfrm>
          <a:prstGeom prst="rect">
            <a:avLst/>
          </a:prstGeom>
          <a:noFill/>
        </p:spPr>
        <p:txBody>
          <a:bodyPr wrap="square" rtlCol="0">
            <a:spAutoFit/>
          </a:bodyPr>
          <a:lstStyle/>
          <a:p>
            <a:r>
              <a:rPr lang="en-IN" dirty="0" smtClean="0">
                <a:hlinkClick r:id="rId3" action="ppaction://hlinkfile"/>
              </a:rPr>
              <a:t>file:///C:/Users/DELL/Downloads/ERR11468775_fastp%20(1).html</a:t>
            </a:r>
            <a:endParaRPr lang="en-US" dirty="0"/>
          </a:p>
          <a:p>
            <a:r>
              <a:rPr lang="en-IN" dirty="0" smtClean="0">
                <a:hlinkClick r:id="rId4" action="ppaction://hlinkfile"/>
              </a:rPr>
              <a:t>file:///C:/Users/DELL/Downloads/ERR11468776_fastp%20(1).html</a:t>
            </a:r>
            <a:endParaRPr lang="en-US" dirty="0"/>
          </a:p>
          <a:p>
            <a:r>
              <a:rPr lang="en-IN" dirty="0" smtClean="0">
                <a:hlinkClick r:id="rId5" action="ppaction://hlinkfile"/>
              </a:rPr>
              <a:t>file:///C:/Users/DELL/Downloads/ERR11468777_fastp%20(1).html</a:t>
            </a:r>
            <a:endParaRPr lang="en-IN" dirty="0" smtClean="0"/>
          </a:p>
          <a:p>
            <a:endParaRPr lang="en-IN" dirty="0" smtClean="0"/>
          </a:p>
          <a:p>
            <a:endParaRPr lang="en-IN" dirty="0"/>
          </a:p>
        </p:txBody>
      </p:sp>
    </p:spTree>
    <p:extLst>
      <p:ext uri="{BB962C8B-B14F-4D97-AF65-F5344CB8AC3E}">
        <p14:creationId xmlns:p14="http://schemas.microsoft.com/office/powerpoint/2010/main" val="26265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Chr</a:t>
            </a:r>
            <a:r>
              <a:rPr lang="en-US" dirty="0" smtClean="0"/>
              <a:t> 7</a:t>
            </a:r>
            <a:endParaRPr lang="en-IN" dirty="0"/>
          </a:p>
        </p:txBody>
      </p:sp>
      <p:sp>
        <p:nvSpPr>
          <p:cNvPr id="3" name="Content Placeholder 2"/>
          <p:cNvSpPr>
            <a:spLocks noGrp="1"/>
          </p:cNvSpPr>
          <p:nvPr>
            <p:ph idx="1"/>
          </p:nvPr>
        </p:nvSpPr>
        <p:spPr/>
        <p:txBody>
          <a:bodyPr/>
          <a:lstStyle/>
          <a:p>
            <a:r>
              <a:rPr lang="en-US" b="1" dirty="0"/>
              <a:t>Chromosome 7 contains many genes that are crucial to development, including the gene for cystic fibrosis. It also plays a role in the growth and division of cells, and some genes on chromosome 7 may control the development of leukemia. </a:t>
            </a:r>
            <a:endParaRPr lang="en-US" b="1" dirty="0" smtClean="0"/>
          </a:p>
          <a:p>
            <a:endParaRPr lang="en-US" b="1" dirty="0"/>
          </a:p>
          <a:p>
            <a:r>
              <a:rPr lang="en-US" b="1" dirty="0" smtClean="0"/>
              <a:t>Without </a:t>
            </a:r>
            <a:r>
              <a:rPr lang="en-US" b="1" dirty="0"/>
              <a:t>these genes, cells could grow and divide too quickly or in an uncontrolled way, resulting in a cancerous tumor.</a:t>
            </a:r>
            <a:endParaRPr lang="en-IN" b="1" dirty="0"/>
          </a:p>
        </p:txBody>
      </p:sp>
    </p:spTree>
    <p:extLst>
      <p:ext uri="{BB962C8B-B14F-4D97-AF65-F5344CB8AC3E}">
        <p14:creationId xmlns:p14="http://schemas.microsoft.com/office/powerpoint/2010/main" val="1126914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Chr</a:t>
            </a:r>
            <a:r>
              <a:rPr lang="en-US" dirty="0" smtClean="0"/>
              <a:t> 7 results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0557" y="2569734"/>
            <a:ext cx="7971211" cy="2575783"/>
          </a:xfrm>
        </p:spPr>
      </p:pic>
      <p:sp>
        <p:nvSpPr>
          <p:cNvPr id="5" name="TextBox 4"/>
          <p:cNvSpPr txBox="1"/>
          <p:nvPr/>
        </p:nvSpPr>
        <p:spPr>
          <a:xfrm flipH="1">
            <a:off x="1097280" y="5233852"/>
            <a:ext cx="9333413" cy="1200329"/>
          </a:xfrm>
          <a:prstGeom prst="rect">
            <a:avLst/>
          </a:prstGeom>
          <a:noFill/>
        </p:spPr>
        <p:txBody>
          <a:bodyPr wrap="square" rtlCol="0">
            <a:spAutoFit/>
          </a:bodyPr>
          <a:lstStyle/>
          <a:p>
            <a:r>
              <a:rPr lang="en-IN" dirty="0" smtClean="0">
                <a:hlinkClick r:id="rId3" action="ppaction://hlinkfile"/>
              </a:rPr>
              <a:t>file:///C:/Users/DELL/Downloads/ERR11468775_fastp.html</a:t>
            </a:r>
            <a:endParaRPr lang="en-IN" dirty="0" smtClean="0"/>
          </a:p>
          <a:p>
            <a:r>
              <a:rPr lang="en-IN" dirty="0" smtClean="0">
                <a:hlinkClick r:id="rId4" action="ppaction://hlinkfile"/>
              </a:rPr>
              <a:t>file:///C:/Users/DELL/Downloads/ERR11468776_fastp.html</a:t>
            </a:r>
            <a:endParaRPr lang="en-IN" dirty="0" smtClean="0"/>
          </a:p>
          <a:p>
            <a:r>
              <a:rPr lang="en-IN" dirty="0" smtClean="0">
                <a:hlinkClick r:id="rId5" action="ppaction://hlinkfile"/>
              </a:rPr>
              <a:t>file:///C:/Users/DELL/Downloads/ERR11468777_fastp.html</a:t>
            </a:r>
            <a:endParaRPr lang="en-IN" dirty="0" smtClean="0"/>
          </a:p>
          <a:p>
            <a:endParaRPr lang="en-IN" dirty="0"/>
          </a:p>
        </p:txBody>
      </p:sp>
    </p:spTree>
    <p:extLst>
      <p:ext uri="{BB962C8B-B14F-4D97-AF65-F5344CB8AC3E}">
        <p14:creationId xmlns:p14="http://schemas.microsoft.com/office/powerpoint/2010/main" val="2997187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onclusion</a:t>
            </a:r>
            <a:endParaRPr lang="en-IN" dirty="0"/>
          </a:p>
        </p:txBody>
      </p:sp>
      <p:sp>
        <p:nvSpPr>
          <p:cNvPr id="3" name="Content Placeholder 2"/>
          <p:cNvSpPr>
            <a:spLocks noGrp="1"/>
          </p:cNvSpPr>
          <p:nvPr>
            <p:ph idx="1"/>
          </p:nvPr>
        </p:nvSpPr>
        <p:spPr/>
        <p:txBody>
          <a:bodyPr/>
          <a:lstStyle/>
          <a:p>
            <a:r>
              <a:rPr lang="en-US" dirty="0" smtClean="0"/>
              <a:t>CHR 5 had more variants than </a:t>
            </a:r>
            <a:r>
              <a:rPr lang="en-US" dirty="0" err="1" smtClean="0"/>
              <a:t>chr</a:t>
            </a:r>
            <a:r>
              <a:rPr lang="en-US" dirty="0" smtClean="0"/>
              <a:t> 7</a:t>
            </a:r>
          </a:p>
          <a:p>
            <a:r>
              <a:rPr lang="en-US" dirty="0" smtClean="0"/>
              <a:t>In various categories </a:t>
            </a:r>
            <a:r>
              <a:rPr lang="en-US" dirty="0" err="1" smtClean="0"/>
              <a:t>Chr</a:t>
            </a:r>
            <a:r>
              <a:rPr lang="en-US" dirty="0" smtClean="0"/>
              <a:t> 5 had more count </a:t>
            </a:r>
            <a:r>
              <a:rPr lang="en-US" dirty="0"/>
              <a:t>t</a:t>
            </a:r>
            <a:r>
              <a:rPr lang="en-US" dirty="0" smtClean="0"/>
              <a:t>han </a:t>
            </a:r>
            <a:r>
              <a:rPr lang="en-US" dirty="0" err="1" smtClean="0"/>
              <a:t>chr</a:t>
            </a:r>
            <a:r>
              <a:rPr lang="en-US" dirty="0" smtClean="0"/>
              <a:t> 7</a:t>
            </a:r>
          </a:p>
          <a:p>
            <a:r>
              <a:rPr lang="en-US" dirty="0" smtClean="0"/>
              <a:t>ERR11468777 SAMPLE had less overlapping and </a:t>
            </a:r>
            <a:r>
              <a:rPr lang="en-US" dirty="0" err="1" smtClean="0"/>
              <a:t>and</a:t>
            </a:r>
            <a:r>
              <a:rPr lang="en-US" dirty="0" smtClean="0"/>
              <a:t> reads with </a:t>
            </a:r>
            <a:r>
              <a:rPr lang="en-US" smtClean="0"/>
              <a:t>unknown lengths. </a:t>
            </a:r>
            <a:endParaRPr lang="en-IN" dirty="0"/>
          </a:p>
        </p:txBody>
      </p:sp>
    </p:spTree>
    <p:extLst>
      <p:ext uri="{BB962C8B-B14F-4D97-AF65-F5344CB8AC3E}">
        <p14:creationId xmlns:p14="http://schemas.microsoft.com/office/powerpoint/2010/main" val="263422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2371" y="783771"/>
            <a:ext cx="8777193" cy="4937171"/>
          </a:xfrm>
        </p:spPr>
      </p:pic>
    </p:spTree>
    <p:extLst>
      <p:ext uri="{BB962C8B-B14F-4D97-AF65-F5344CB8AC3E}">
        <p14:creationId xmlns:p14="http://schemas.microsoft.com/office/powerpoint/2010/main" val="24680485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50</TotalTime>
  <Words>321</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Retrospect</vt:lpstr>
      <vt:lpstr>GROUP 2</vt:lpstr>
      <vt:lpstr>NGS</vt:lpstr>
      <vt:lpstr>Chr 5</vt:lpstr>
      <vt:lpstr>Chr 5 results</vt:lpstr>
      <vt:lpstr>Chr 7</vt:lpstr>
      <vt:lpstr>Chr 7 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2</dc:title>
  <dc:creator>jyothiswaroop1947@gmail.com</dc:creator>
  <cp:lastModifiedBy>jyothiswaroop1947@gmail.com</cp:lastModifiedBy>
  <cp:revision>6</cp:revision>
  <dcterms:created xsi:type="dcterms:W3CDTF">2024-03-15T13:01:57Z</dcterms:created>
  <dcterms:modified xsi:type="dcterms:W3CDTF">2024-03-15T13:52:01Z</dcterms:modified>
</cp:coreProperties>
</file>