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Light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Light-italic.fntdata"/><Relationship Id="rId23" Type="http://schemas.openxmlformats.org/officeDocument/2006/relationships/font" Target="fonts/Montserrat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3b71cd45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3b71cd45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 rot="4535666">
            <a:off x="-657871" y="-776168"/>
            <a:ext cx="7698241" cy="7298488"/>
          </a:xfrm>
          <a:prstGeom prst="rtTriangle">
            <a:avLst/>
          </a:prstGeom>
          <a:solidFill>
            <a:srgbClr val="FFE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533400" y="1504950"/>
            <a:ext cx="30957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Diario di Bordo</a:t>
            </a:r>
            <a:endParaRPr b="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535192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swateng.team@gmail.com</a:t>
            </a:r>
            <a:endParaRPr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9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Riccardo Costantin • Giacomo D’Ovidio • Nancy Kalaj • Matteo Rango • Riccardo Toniolo • Simone Caregnato</a:t>
            </a:r>
            <a:endParaRPr sz="9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88" y="0"/>
            <a:ext cx="2085466" cy="208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 rotWithShape="1">
          <a:blip r:embed="rId4">
            <a:alphaModFix/>
          </a:blip>
          <a:srcRect b="1057" l="0" r="0" t="1057"/>
          <a:stretch/>
        </p:blipFill>
        <p:spPr>
          <a:xfrm>
            <a:off x="5015475" y="1135202"/>
            <a:ext cx="3180575" cy="22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 rot="2102126">
            <a:off x="4127185" y="745589"/>
            <a:ext cx="421716" cy="366123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3"/>
          <p:cNvSpPr/>
          <p:nvPr/>
        </p:nvSpPr>
        <p:spPr>
          <a:xfrm rot="9022545">
            <a:off x="1792107" y="3909625"/>
            <a:ext cx="583237" cy="266018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265500" y="29287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t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Panoramica</a:t>
            </a:r>
            <a:endParaRPr b="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Progressi recenti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 Light"/>
              <a:buChar char="●"/>
            </a:pPr>
            <a:r>
              <a:rPr lang="it" sz="11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Partecipazione all’incontro con la proponente di maggior interesse;</a:t>
            </a:r>
            <a:endParaRPr sz="11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 Light"/>
              <a:buChar char="●"/>
            </a:pPr>
            <a:r>
              <a:rPr lang="it" sz="11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</a:t>
            </a:r>
            <a:r>
              <a:rPr lang="it" sz="11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nalisi dei capitolati e stesura del documento di valutazione;</a:t>
            </a:r>
            <a:endParaRPr sz="11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 Light"/>
              <a:buChar char="●"/>
            </a:pPr>
            <a:r>
              <a:rPr lang="it" sz="11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Selezione dei template da utilizzare per la stesura dei diversi documenti;</a:t>
            </a:r>
            <a:endParaRPr sz="11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 Light"/>
              <a:buChar char="●"/>
            </a:pPr>
            <a:r>
              <a:rPr lang="it" sz="11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Definizione di una bozza di </a:t>
            </a:r>
            <a:r>
              <a:rPr i="1" lang="it" sz="11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Way of Working</a:t>
            </a:r>
            <a:r>
              <a:rPr lang="it" sz="11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 sz="11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 Light"/>
              <a:buChar char="●"/>
            </a:pPr>
            <a:r>
              <a:rPr lang="it" sz="11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Valutazione e discussione dello stack tecnologico conosciuto dal team;</a:t>
            </a:r>
            <a:endParaRPr sz="11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 Light"/>
              <a:buChar char="●"/>
            </a:pPr>
            <a:r>
              <a:rPr lang="it" sz="11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Creazione repository per la documentazione;</a:t>
            </a:r>
            <a:endParaRPr sz="11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Montserrat Light"/>
              <a:buChar char="●"/>
            </a:pPr>
            <a:r>
              <a:rPr lang="it" sz="11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Scelta dell’ITS da utilizzare, sia per la gestione esterna, sia per quella interna.</a:t>
            </a:r>
            <a:endParaRPr sz="7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1" y="4473475"/>
            <a:ext cx="896550" cy="8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8379375" y="4711650"/>
            <a:ext cx="660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2</a:t>
            </a: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/4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75" y="1021925"/>
            <a:ext cx="3317951" cy="19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4294967295" type="body"/>
          </p:nvPr>
        </p:nvSpPr>
        <p:spPr>
          <a:xfrm>
            <a:off x="526800" y="3406325"/>
            <a:ext cx="24879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400">
                <a:latin typeface="Montserrat Light"/>
                <a:ea typeface="Montserrat Light"/>
                <a:cs typeface="Montserrat Light"/>
                <a:sym typeface="Montserrat Light"/>
              </a:rPr>
              <a:t>Stesura preventivo costi e suddivisione oraria</a:t>
            </a:r>
            <a:endParaRPr sz="14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2658325" y="1545125"/>
            <a:ext cx="20160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400">
                <a:latin typeface="Montserrat Light"/>
                <a:ea typeface="Montserrat Light"/>
                <a:cs typeface="Montserrat Light"/>
                <a:sym typeface="Montserrat Light"/>
              </a:rPr>
              <a:t>Stesura lettera di presentazione </a:t>
            </a:r>
            <a:endParaRPr sz="14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5" name="Google Shape;95;p15"/>
          <p:cNvSpPr txBox="1"/>
          <p:nvPr>
            <p:ph idx="4294967295" type="body"/>
          </p:nvPr>
        </p:nvSpPr>
        <p:spPr>
          <a:xfrm>
            <a:off x="4425275" y="3406325"/>
            <a:ext cx="22428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400">
                <a:latin typeface="Montserrat Light"/>
                <a:ea typeface="Montserrat Light"/>
                <a:cs typeface="Montserrat Light"/>
                <a:sym typeface="Montserrat Light"/>
              </a:rPr>
              <a:t>Presentazione candidatura</a:t>
            </a:r>
            <a:endParaRPr sz="14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8379375" y="4711650"/>
            <a:ext cx="660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3</a:t>
            </a: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/4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7" name="Google Shape;97;p15"/>
          <p:cNvSpPr txBox="1"/>
          <p:nvPr>
            <p:ph idx="4294967295" type="title"/>
          </p:nvPr>
        </p:nvSpPr>
        <p:spPr>
          <a:xfrm>
            <a:off x="526800" y="1558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">
                <a:latin typeface="Montserrat Light"/>
                <a:ea typeface="Montserrat Light"/>
                <a:cs typeface="Montserrat Light"/>
                <a:sym typeface="Montserrat Light"/>
              </a:rPr>
              <a:t>Prossimo periodo</a:t>
            </a:r>
            <a:endParaRPr b="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839600" y="2590913"/>
            <a:ext cx="7558800" cy="389400"/>
            <a:chOff x="551900" y="3857575"/>
            <a:chExt cx="7558800" cy="389400"/>
          </a:xfrm>
        </p:grpSpPr>
        <p:sp>
          <p:nvSpPr>
            <p:cNvPr descr="Forma di un puntatore sullo sfondo in un grafico cronologico" id="99" name="Google Shape;99;p15"/>
            <p:cNvSpPr/>
            <p:nvPr/>
          </p:nvSpPr>
          <p:spPr>
            <a:xfrm>
              <a:off x="551900" y="3857575"/>
              <a:ext cx="1889700" cy="389400"/>
            </a:xfrm>
            <a:prstGeom prst="chevron">
              <a:avLst>
                <a:gd fmla="val 50000" name="adj"/>
              </a:avLst>
            </a:prstGeom>
            <a:solidFill>
              <a:srgbClr val="FFE600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descr="Forma di un puntatore sullo sfondo in un grafico cronologico" id="100" name="Google Shape;100;p15"/>
            <p:cNvSpPr/>
            <p:nvPr/>
          </p:nvSpPr>
          <p:spPr>
            <a:xfrm>
              <a:off x="2441600" y="3857575"/>
              <a:ext cx="1889700" cy="389400"/>
            </a:xfrm>
            <a:prstGeom prst="chevron">
              <a:avLst>
                <a:gd fmla="val 50000" name="adj"/>
              </a:avLst>
            </a:prstGeom>
            <a:solidFill>
              <a:srgbClr val="FFE600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descr="Forma di un puntatore sullo sfondo in un grafico cronologico" id="101" name="Google Shape;101;p15"/>
            <p:cNvSpPr/>
            <p:nvPr/>
          </p:nvSpPr>
          <p:spPr>
            <a:xfrm>
              <a:off x="4331300" y="3857575"/>
              <a:ext cx="1889700" cy="389400"/>
            </a:xfrm>
            <a:prstGeom prst="chevron">
              <a:avLst>
                <a:gd fmla="val 50000" name="adj"/>
              </a:avLst>
            </a:prstGeom>
            <a:solidFill>
              <a:srgbClr val="FFE600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descr="Forma di un puntatore sullo sfondo in un grafico cronologico" id="102" name="Google Shape;102;p15"/>
            <p:cNvSpPr/>
            <p:nvPr/>
          </p:nvSpPr>
          <p:spPr>
            <a:xfrm>
              <a:off x="6221000" y="3857575"/>
              <a:ext cx="1889700" cy="389400"/>
            </a:xfrm>
            <a:prstGeom prst="chevron">
              <a:avLst>
                <a:gd fmla="val 50000" name="adj"/>
              </a:avLst>
            </a:prstGeom>
            <a:solidFill>
              <a:srgbClr val="FFE600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6320950" y="1520525"/>
            <a:ext cx="22428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400">
                <a:latin typeface="Montserrat Light"/>
                <a:ea typeface="Montserrat Light"/>
                <a:cs typeface="Montserrat Light"/>
                <a:sym typeface="Montserrat Light"/>
              </a:rPr>
              <a:t>Miglioramento        </a:t>
            </a:r>
            <a:r>
              <a:rPr i="1" lang="it" sz="1400">
                <a:latin typeface="Montserrat Light"/>
                <a:ea typeface="Montserrat Light"/>
                <a:cs typeface="Montserrat Light"/>
                <a:sym typeface="Montserrat Light"/>
              </a:rPr>
              <a:t>Way of Working</a:t>
            </a:r>
            <a:endParaRPr i="1" sz="14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 rot="10800000">
            <a:off x="1677450" y="2980325"/>
            <a:ext cx="186600" cy="450600"/>
            <a:chOff x="3404525" y="4455825"/>
            <a:chExt cx="186600" cy="450600"/>
          </a:xfrm>
        </p:grpSpPr>
        <p:cxnSp>
          <p:nvCxnSpPr>
            <p:cNvPr id="105" name="Google Shape;105;p15"/>
            <p:cNvCxnSpPr/>
            <p:nvPr/>
          </p:nvCxnSpPr>
          <p:spPr>
            <a:xfrm>
              <a:off x="3497825" y="4642425"/>
              <a:ext cx="0" cy="26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" name="Google Shape;106;p15"/>
            <p:cNvSpPr/>
            <p:nvPr/>
          </p:nvSpPr>
          <p:spPr>
            <a:xfrm>
              <a:off x="3404525" y="4455825"/>
              <a:ext cx="186600" cy="1866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7" name="Google Shape;107;p15"/>
          <p:cNvGrpSpPr/>
          <p:nvPr/>
        </p:nvGrpSpPr>
        <p:grpSpPr>
          <a:xfrm rot="10800000">
            <a:off x="5453375" y="2980325"/>
            <a:ext cx="186600" cy="450600"/>
            <a:chOff x="3404525" y="4455825"/>
            <a:chExt cx="186600" cy="450600"/>
          </a:xfrm>
        </p:grpSpPr>
        <p:cxnSp>
          <p:nvCxnSpPr>
            <p:cNvPr id="108" name="Google Shape;108;p15"/>
            <p:cNvCxnSpPr/>
            <p:nvPr/>
          </p:nvCxnSpPr>
          <p:spPr>
            <a:xfrm>
              <a:off x="3497825" y="4642425"/>
              <a:ext cx="0" cy="26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" name="Google Shape;109;p15"/>
            <p:cNvSpPr/>
            <p:nvPr/>
          </p:nvSpPr>
          <p:spPr>
            <a:xfrm>
              <a:off x="3404525" y="4455825"/>
              <a:ext cx="186600" cy="1866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3573025" y="2140325"/>
            <a:ext cx="186600" cy="450600"/>
            <a:chOff x="3404525" y="4455825"/>
            <a:chExt cx="186600" cy="450600"/>
          </a:xfrm>
        </p:grpSpPr>
        <p:cxnSp>
          <p:nvCxnSpPr>
            <p:cNvPr id="111" name="Google Shape;111;p15"/>
            <p:cNvCxnSpPr/>
            <p:nvPr/>
          </p:nvCxnSpPr>
          <p:spPr>
            <a:xfrm>
              <a:off x="3497825" y="4642425"/>
              <a:ext cx="0" cy="26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" name="Google Shape;112;p15"/>
            <p:cNvSpPr/>
            <p:nvPr/>
          </p:nvSpPr>
          <p:spPr>
            <a:xfrm>
              <a:off x="3404525" y="4455825"/>
              <a:ext cx="186600" cy="1866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7349050" y="2140325"/>
            <a:ext cx="186600" cy="450600"/>
            <a:chOff x="3404525" y="4455825"/>
            <a:chExt cx="186600" cy="450600"/>
          </a:xfrm>
        </p:grpSpPr>
        <p:cxnSp>
          <p:nvCxnSpPr>
            <p:cNvPr id="114" name="Google Shape;114;p15"/>
            <p:cNvCxnSpPr/>
            <p:nvPr/>
          </p:nvCxnSpPr>
          <p:spPr>
            <a:xfrm>
              <a:off x="3497825" y="4642425"/>
              <a:ext cx="0" cy="26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5"/>
            <p:cNvSpPr/>
            <p:nvPr/>
          </p:nvSpPr>
          <p:spPr>
            <a:xfrm>
              <a:off x="3404525" y="4455825"/>
              <a:ext cx="186600" cy="1866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1" y="4473475"/>
            <a:ext cx="896550" cy="8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1346700" y="2614775"/>
            <a:ext cx="848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 Light"/>
                <a:ea typeface="Montserrat Light"/>
                <a:cs typeface="Montserrat Light"/>
                <a:sym typeface="Montserrat Light"/>
              </a:rPr>
              <a:t>WIP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242275" y="2614775"/>
            <a:ext cx="848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 Light"/>
                <a:ea typeface="Montserrat Light"/>
                <a:cs typeface="Montserrat Light"/>
                <a:sym typeface="Montserrat Light"/>
              </a:rPr>
              <a:t>WIP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4961825" y="2614775"/>
            <a:ext cx="1169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 Light"/>
                <a:ea typeface="Montserrat Light"/>
                <a:cs typeface="Montserrat Light"/>
                <a:sym typeface="Montserrat Light"/>
              </a:rPr>
              <a:t>FOLLOW UP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6857500" y="2614775"/>
            <a:ext cx="1169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 Light"/>
                <a:ea typeface="Montserrat Light"/>
                <a:cs typeface="Montserrat Light"/>
                <a:sym typeface="Montserrat Light"/>
              </a:rPr>
              <a:t>FOLLOW UP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>
            <p:ph idx="4294967295" type="title"/>
          </p:nvPr>
        </p:nvSpPr>
        <p:spPr>
          <a:xfrm>
            <a:off x="747750" y="155800"/>
            <a:ext cx="30765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t">
                <a:latin typeface="Montserrat Light"/>
                <a:ea typeface="Montserrat Light"/>
                <a:cs typeface="Montserrat Light"/>
                <a:sym typeface="Montserrat Light"/>
              </a:rPr>
              <a:t>Difficoltà Incontrate</a:t>
            </a:r>
            <a:endParaRPr b="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7" name="Google Shape;127;p16"/>
          <p:cNvSpPr txBox="1"/>
          <p:nvPr>
            <p:ph idx="4294967295" type="title"/>
          </p:nvPr>
        </p:nvSpPr>
        <p:spPr>
          <a:xfrm>
            <a:off x="5564550" y="155800"/>
            <a:ext cx="2586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t">
                <a:latin typeface="Montserrat Light"/>
                <a:ea typeface="Montserrat Light"/>
                <a:cs typeface="Montserrat Light"/>
                <a:sym typeface="Montserrat Light"/>
              </a:rPr>
              <a:t>Dubbi</a:t>
            </a:r>
            <a:endParaRPr b="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8" name="Google Shape;128;p16"/>
          <p:cNvSpPr txBox="1"/>
          <p:nvPr>
            <p:ph idx="4294967295" type="body"/>
          </p:nvPr>
        </p:nvSpPr>
        <p:spPr>
          <a:xfrm>
            <a:off x="367500" y="1728950"/>
            <a:ext cx="38370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Stesura dei documenti: non è stato sempre facile capire “dove” scrivere “cosa”.</a:t>
            </a:r>
            <a:endParaRPr sz="7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9" name="Google Shape;129;p16"/>
          <p:cNvSpPr txBox="1"/>
          <p:nvPr>
            <p:ph idx="4294967295" type="body"/>
          </p:nvPr>
        </p:nvSpPr>
        <p:spPr>
          <a:xfrm>
            <a:off x="4939500" y="1728950"/>
            <a:ext cx="38370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Suddivisione iniziale dei ruoli;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Specificità del documento </a:t>
            </a:r>
            <a:r>
              <a:rPr i="1" lang="it" sz="1100">
                <a:latin typeface="Montserrat Light"/>
                <a:ea typeface="Montserrat Light"/>
                <a:cs typeface="Montserrat Light"/>
                <a:sym typeface="Montserrat Light"/>
              </a:rPr>
              <a:t>Way of Working</a:t>
            </a: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8379375" y="4711650"/>
            <a:ext cx="660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4</a:t>
            </a: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/4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7848" r="7848" t="0"/>
          <a:stretch/>
        </p:blipFill>
        <p:spPr>
          <a:xfrm>
            <a:off x="1085662" y="2491975"/>
            <a:ext cx="2400674" cy="198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51" y="4473475"/>
            <a:ext cx="896550" cy="8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