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Lato"/>
      <p:regular r:id="rId10"/>
      <p:bold r:id="rId11"/>
      <p:italic r:id="rId12"/>
      <p:boldItalic r:id="rId13"/>
    </p:embeddedFont>
    <p:embeddedFont>
      <p:font typeface="Montserrat"/>
      <p:regular r:id="rId14"/>
      <p:bold r:id="rId15"/>
      <p:italic r:id="rId16"/>
      <p:boldItalic r:id="rId17"/>
    </p:embeddedFont>
    <p:embeddedFont>
      <p:font typeface="Montserrat Light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Light-italic.fntdata"/><Relationship Id="rId11" Type="http://schemas.openxmlformats.org/officeDocument/2006/relationships/font" Target="fonts/Lato-bold.fntdata"/><Relationship Id="rId10" Type="http://schemas.openxmlformats.org/officeDocument/2006/relationships/font" Target="fonts/Lato-regular.fntdata"/><Relationship Id="rId21" Type="http://schemas.openxmlformats.org/officeDocument/2006/relationships/font" Target="fonts/MontserratLight-boldItalic.fntdata"/><Relationship Id="rId13" Type="http://schemas.openxmlformats.org/officeDocument/2006/relationships/font" Target="fonts/Lato-boldItalic.fntdata"/><Relationship Id="rId12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Light-bold.fntdata"/><Relationship Id="rId6" Type="http://schemas.openxmlformats.org/officeDocument/2006/relationships/slide" Target="slides/slide1.xml"/><Relationship Id="rId18" Type="http://schemas.openxmlformats.org/officeDocument/2006/relationships/font" Target="fonts/MontserratLigh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98b23b877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98b23b877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98b23b877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98b23b877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98b23b877a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98b23b877a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 rot="4535666">
            <a:off x="-657871" y="-776168"/>
            <a:ext cx="7698241" cy="7298488"/>
          </a:xfrm>
          <a:prstGeom prst="rtTriangle">
            <a:avLst/>
          </a:prstGeom>
          <a:solidFill>
            <a:srgbClr val="FFE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533400" y="1504950"/>
            <a:ext cx="3095700" cy="15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4800">
                <a:latin typeface="Montserrat Light"/>
                <a:ea typeface="Montserrat Light"/>
                <a:cs typeface="Montserrat Light"/>
                <a:sym typeface="Montserrat Light"/>
              </a:rPr>
              <a:t>Diario di Bordo</a:t>
            </a:r>
            <a:endParaRPr sz="4800"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535192" y="3238450"/>
            <a:ext cx="63315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latin typeface="Montserrat Light"/>
                <a:ea typeface="Montserrat Light"/>
                <a:cs typeface="Montserrat Light"/>
                <a:sym typeface="Montserrat Light"/>
              </a:rPr>
              <a:t>swateng.team@gmail.com</a:t>
            </a:r>
            <a:endParaRPr sz="180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latin typeface="Montserrat Light"/>
                <a:ea typeface="Montserrat Light"/>
                <a:cs typeface="Montserrat Light"/>
                <a:sym typeface="Montserrat Light"/>
              </a:rPr>
              <a:t>Riccardo Costantin • Giacomo D’Ovidio • Nancy Kalaj • Matteo Rango • Riccardo Toniolo • Simone Caregnato</a:t>
            </a:r>
            <a:endParaRPr sz="900"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288" y="0"/>
            <a:ext cx="2085466" cy="2085466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 rotWithShape="1">
          <a:blip r:embed="rId4">
            <a:alphaModFix/>
          </a:blip>
          <a:srcRect b="1057" l="0" r="0" t="1057"/>
          <a:stretch/>
        </p:blipFill>
        <p:spPr>
          <a:xfrm>
            <a:off x="5015475" y="1135202"/>
            <a:ext cx="3180575" cy="226182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/>
          <p:nvPr/>
        </p:nvSpPr>
        <p:spPr>
          <a:xfrm rot="2102126">
            <a:off x="4127185" y="745589"/>
            <a:ext cx="421716" cy="366123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" name="Google Shape;60;p13"/>
          <p:cNvSpPr/>
          <p:nvPr/>
        </p:nvSpPr>
        <p:spPr>
          <a:xfrm rot="9022545">
            <a:off x="1792107" y="3909625"/>
            <a:ext cx="583237" cy="266018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/>
        </p:nvSpPr>
        <p:spPr>
          <a:xfrm>
            <a:off x="265500" y="2928750"/>
            <a:ext cx="4045200" cy="131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3600">
                <a:solidFill>
                  <a:srgbClr val="000000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Panoramica</a:t>
            </a:r>
            <a:endParaRPr sz="3600">
              <a:solidFill>
                <a:srgbClr val="000000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FFE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Progressi recenti</a:t>
            </a:r>
            <a:endParaRPr sz="15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 Light"/>
              <a:buChar char="●"/>
            </a:pPr>
            <a:r>
              <a:rPr lang="it" sz="1100">
                <a:latin typeface="Montserrat Light"/>
                <a:ea typeface="Montserrat Light"/>
                <a:cs typeface="Montserrat Light"/>
                <a:sym typeface="Montserrat Light"/>
              </a:rPr>
              <a:t>Passati da LaTex a </a:t>
            </a:r>
            <a:r>
              <a:rPr b="1" lang="it" sz="1100">
                <a:latin typeface="Montserrat"/>
                <a:ea typeface="Montserrat"/>
                <a:cs typeface="Montserrat"/>
                <a:sym typeface="Montserrat"/>
              </a:rPr>
              <a:t>Typst per migliorare</a:t>
            </a:r>
            <a:r>
              <a:rPr lang="it" sz="1100">
                <a:latin typeface="Montserrat Light"/>
                <a:ea typeface="Montserrat Light"/>
                <a:cs typeface="Montserrat Light"/>
                <a:sym typeface="Montserrat Light"/>
              </a:rPr>
              <a:t> il processo di stesura dei documenti</a:t>
            </a:r>
            <a:r>
              <a:rPr lang="it" sz="1100">
                <a:solidFill>
                  <a:srgbClr val="000000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;</a:t>
            </a:r>
            <a:endParaRPr sz="1100">
              <a:solidFill>
                <a:srgbClr val="000000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29845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 Light"/>
              <a:buChar char="●"/>
            </a:pPr>
            <a:r>
              <a:rPr b="1" lang="it" sz="1100">
                <a:latin typeface="Montserrat"/>
                <a:ea typeface="Montserrat"/>
                <a:cs typeface="Montserrat"/>
                <a:sym typeface="Montserrat"/>
              </a:rPr>
              <a:t>Miglioramento del </a:t>
            </a:r>
            <a:r>
              <a:rPr b="1" i="1" lang="it" sz="1100">
                <a:latin typeface="Montserrat"/>
                <a:ea typeface="Montserrat"/>
                <a:cs typeface="Montserrat"/>
                <a:sym typeface="Montserrat"/>
              </a:rPr>
              <a:t>Way of Working</a:t>
            </a:r>
            <a:r>
              <a:rPr lang="it" sz="1100">
                <a:latin typeface="Montserrat Light"/>
                <a:ea typeface="Montserrat Light"/>
                <a:cs typeface="Montserrat Light"/>
                <a:sym typeface="Montserrat Light"/>
              </a:rPr>
              <a:t> per quanto riguarda l’</a:t>
            </a:r>
            <a:r>
              <a:rPr b="1" lang="it" sz="1100">
                <a:latin typeface="Montserrat"/>
                <a:ea typeface="Montserrat"/>
                <a:cs typeface="Montserrat"/>
                <a:sym typeface="Montserrat"/>
              </a:rPr>
              <a:t>utilizzo e struttura del repository</a:t>
            </a:r>
            <a:r>
              <a:rPr lang="it" sz="1100">
                <a:solidFill>
                  <a:srgbClr val="000000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;</a:t>
            </a:r>
            <a:endParaRPr sz="1100">
              <a:solidFill>
                <a:srgbClr val="000000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29845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 Light"/>
              <a:buChar char="●"/>
            </a:pPr>
            <a:r>
              <a:rPr lang="it" sz="1100">
                <a:latin typeface="Montserrat Light"/>
                <a:ea typeface="Montserrat Light"/>
                <a:cs typeface="Montserrat Light"/>
                <a:sym typeface="Montserrat Light"/>
              </a:rPr>
              <a:t>Impostato un </a:t>
            </a:r>
            <a:r>
              <a:rPr b="1" lang="it" sz="1100">
                <a:latin typeface="Montserrat"/>
                <a:ea typeface="Montserrat"/>
                <a:cs typeface="Montserrat"/>
                <a:sym typeface="Montserrat"/>
              </a:rPr>
              <a:t>GitHub project</a:t>
            </a:r>
            <a:r>
              <a:rPr lang="it" sz="1100">
                <a:latin typeface="Montserrat Light"/>
                <a:ea typeface="Montserrat Light"/>
                <a:cs typeface="Montserrat Light"/>
                <a:sym typeface="Montserrat Light"/>
              </a:rPr>
              <a:t> da utilizzare come </a:t>
            </a:r>
            <a:r>
              <a:rPr b="1" lang="it" sz="1100">
                <a:latin typeface="Montserrat"/>
                <a:ea typeface="Montserrat"/>
                <a:cs typeface="Montserrat"/>
                <a:sym typeface="Montserrat"/>
              </a:rPr>
              <a:t>ITS ufficiale di progetto</a:t>
            </a:r>
            <a:endParaRPr b="1"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1" marL="9144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 Light"/>
              <a:buChar char="○"/>
            </a:pPr>
            <a:r>
              <a:rPr lang="it" sz="1100">
                <a:latin typeface="Montserrat Light"/>
                <a:ea typeface="Montserrat Light"/>
                <a:cs typeface="Montserrat Light"/>
                <a:sym typeface="Montserrat Light"/>
              </a:rPr>
              <a:t>Con annessa vista </a:t>
            </a:r>
            <a:r>
              <a:rPr b="1" lang="it" sz="1100">
                <a:latin typeface="Montserrat"/>
                <a:ea typeface="Montserrat"/>
                <a:cs typeface="Montserrat"/>
                <a:sym typeface="Montserrat"/>
              </a:rPr>
              <a:t>Kanban e Gantt</a:t>
            </a:r>
            <a:endParaRPr b="1"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 Light"/>
              <a:buChar char="●"/>
            </a:pPr>
            <a:r>
              <a:rPr lang="it" sz="1100">
                <a:latin typeface="Montserrat Light"/>
                <a:ea typeface="Montserrat Light"/>
                <a:cs typeface="Montserrat Light"/>
                <a:sym typeface="Montserrat Light"/>
              </a:rPr>
              <a:t>Creato un </a:t>
            </a:r>
            <a:r>
              <a:rPr b="1" lang="it" sz="1100">
                <a:latin typeface="Montserrat"/>
                <a:ea typeface="Montserrat"/>
                <a:cs typeface="Montserrat"/>
                <a:sym typeface="Montserrat"/>
              </a:rPr>
              <a:t>sistema per gestire l’impegno richiesto</a:t>
            </a:r>
            <a:r>
              <a:rPr lang="it" sz="1100">
                <a:latin typeface="Montserrat Light"/>
                <a:ea typeface="Montserrat Light"/>
                <a:cs typeface="Montserrat Light"/>
                <a:sym typeface="Montserrat Light"/>
              </a:rPr>
              <a:t> dalle varie issues (stile poker planning)</a:t>
            </a:r>
            <a:r>
              <a:rPr lang="it" sz="1100">
                <a:solidFill>
                  <a:srgbClr val="000000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;</a:t>
            </a:r>
            <a:endParaRPr sz="1100">
              <a:solidFill>
                <a:srgbClr val="000000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29845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 Light"/>
              <a:buChar char="●"/>
            </a:pPr>
            <a:r>
              <a:rPr b="1" lang="it" sz="1100">
                <a:latin typeface="Montserrat"/>
                <a:ea typeface="Montserrat"/>
                <a:cs typeface="Montserrat"/>
                <a:sym typeface="Montserrat"/>
              </a:rPr>
              <a:t>Assegnati i ruoli</a:t>
            </a:r>
            <a:r>
              <a:rPr lang="it" sz="1100">
                <a:latin typeface="Montserrat Light"/>
                <a:ea typeface="Montserrat Light"/>
                <a:cs typeface="Montserrat Light"/>
                <a:sym typeface="Montserrat Light"/>
              </a:rPr>
              <a:t> per il primo periodo</a:t>
            </a:r>
            <a:endParaRPr sz="110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298450" lvl="0" marL="45720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Montserrat Light"/>
              <a:buChar char="●"/>
            </a:pPr>
            <a:r>
              <a:rPr b="1" lang="it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Iniziata corrispondenza</a:t>
            </a:r>
            <a:r>
              <a:rPr lang="it" sz="11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con la </a:t>
            </a:r>
            <a:r>
              <a:rPr b="1" lang="it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Proponente</a:t>
            </a:r>
            <a:endParaRPr b="1"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051" y="4473475"/>
            <a:ext cx="896550" cy="89655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/>
          <p:nvPr/>
        </p:nvSpPr>
        <p:spPr>
          <a:xfrm>
            <a:off x="8379375" y="4711650"/>
            <a:ext cx="660000" cy="3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Montserrat Light"/>
                <a:ea typeface="Montserrat Light"/>
                <a:cs typeface="Montserrat Light"/>
                <a:sym typeface="Montserrat Light"/>
              </a:rPr>
              <a:t>2/4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5075" y="1021925"/>
            <a:ext cx="3317951" cy="1951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/>
        </p:nvSpPr>
        <p:spPr>
          <a:xfrm>
            <a:off x="1501363" y="3077250"/>
            <a:ext cx="24879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t">
                <a:latin typeface="Montserrat Light"/>
                <a:ea typeface="Montserrat Light"/>
                <a:cs typeface="Montserrat Light"/>
                <a:sym typeface="Montserrat Light"/>
              </a:rPr>
              <a:t>Norme di progetto</a:t>
            </a:r>
            <a:endParaRPr>
              <a:solidFill>
                <a:srgbClr val="000000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3632888" y="1446450"/>
            <a:ext cx="2016000" cy="3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Montserrat Light"/>
                <a:ea typeface="Montserrat Light"/>
                <a:cs typeface="Montserrat Light"/>
                <a:sym typeface="Montserrat Light"/>
              </a:rPr>
              <a:t>Analisi dei requisiti</a:t>
            </a:r>
            <a:endParaRPr>
              <a:solidFill>
                <a:srgbClr val="000000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5033850" y="3077250"/>
            <a:ext cx="2974800" cy="6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Montserrat Light"/>
                <a:ea typeface="Montserrat Light"/>
                <a:cs typeface="Montserrat Light"/>
                <a:sym typeface="Montserrat Light"/>
              </a:rPr>
              <a:t>Formazione &amp; sperimentazione stack tecnologico</a:t>
            </a:r>
            <a:endParaRPr>
              <a:solidFill>
                <a:srgbClr val="000000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8379375" y="4711650"/>
            <a:ext cx="660000" cy="3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Montserrat Light"/>
                <a:ea typeface="Montserrat Light"/>
                <a:cs typeface="Montserrat Light"/>
                <a:sym typeface="Montserrat Light"/>
              </a:rPr>
              <a:t>3/4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526800" y="155800"/>
            <a:ext cx="4045200" cy="131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000">
                <a:solidFill>
                  <a:srgbClr val="000000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Prossimo periodo</a:t>
            </a:r>
            <a:endParaRPr sz="3000">
              <a:solidFill>
                <a:srgbClr val="000000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descr="Forma di un puntatore sullo sfondo in un grafico cronologico" id="80" name="Google Shape;80;p15"/>
          <p:cNvSpPr/>
          <p:nvPr/>
        </p:nvSpPr>
        <p:spPr>
          <a:xfrm>
            <a:off x="1814163" y="2261838"/>
            <a:ext cx="1889700" cy="389400"/>
          </a:xfrm>
          <a:prstGeom prst="chevron">
            <a:avLst>
              <a:gd fmla="val 50000" name="adj"/>
            </a:avLst>
          </a:prstGeom>
          <a:solidFill>
            <a:srgbClr val="FFE600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descr="Forma di un puntatore sullo sfondo in un grafico cronologico" id="81" name="Google Shape;81;p15"/>
          <p:cNvSpPr/>
          <p:nvPr/>
        </p:nvSpPr>
        <p:spPr>
          <a:xfrm>
            <a:off x="3703863" y="2261838"/>
            <a:ext cx="1889700" cy="389400"/>
          </a:xfrm>
          <a:prstGeom prst="chevron">
            <a:avLst>
              <a:gd fmla="val 50000" name="adj"/>
            </a:avLst>
          </a:prstGeom>
          <a:solidFill>
            <a:srgbClr val="FFE600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descr="Forma di un puntatore sullo sfondo in un grafico cronologico" id="82" name="Google Shape;82;p15"/>
          <p:cNvSpPr/>
          <p:nvPr/>
        </p:nvSpPr>
        <p:spPr>
          <a:xfrm>
            <a:off x="5593563" y="2261838"/>
            <a:ext cx="1889700" cy="389400"/>
          </a:xfrm>
          <a:prstGeom prst="chevron">
            <a:avLst>
              <a:gd fmla="val 50000" name="adj"/>
            </a:avLst>
          </a:prstGeom>
          <a:solidFill>
            <a:srgbClr val="FFE600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" name="Google Shape;83;p15"/>
          <p:cNvGrpSpPr/>
          <p:nvPr/>
        </p:nvGrpSpPr>
        <p:grpSpPr>
          <a:xfrm rot="10800000">
            <a:off x="2652013" y="2651250"/>
            <a:ext cx="186600" cy="450600"/>
            <a:chOff x="3404525" y="4455825"/>
            <a:chExt cx="186600" cy="450600"/>
          </a:xfrm>
        </p:grpSpPr>
        <p:cxnSp>
          <p:nvCxnSpPr>
            <p:cNvPr id="84" name="Google Shape;84;p15"/>
            <p:cNvCxnSpPr/>
            <p:nvPr/>
          </p:nvCxnSpPr>
          <p:spPr>
            <a:xfrm>
              <a:off x="3497825" y="4642425"/>
              <a:ext cx="0" cy="2640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5" name="Google Shape;85;p15"/>
            <p:cNvSpPr/>
            <p:nvPr/>
          </p:nvSpPr>
          <p:spPr>
            <a:xfrm>
              <a:off x="3404525" y="4455825"/>
              <a:ext cx="186600" cy="186600"/>
            </a:xfrm>
            <a:prstGeom prst="ellipse">
              <a:avLst/>
            </a:prstGeom>
            <a:solidFill>
              <a:srgbClr val="FFE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86" name="Google Shape;86;p15"/>
          <p:cNvGrpSpPr/>
          <p:nvPr/>
        </p:nvGrpSpPr>
        <p:grpSpPr>
          <a:xfrm rot="10800000">
            <a:off x="6427938" y="2651250"/>
            <a:ext cx="186600" cy="450600"/>
            <a:chOff x="3404525" y="4455825"/>
            <a:chExt cx="186600" cy="450600"/>
          </a:xfrm>
        </p:grpSpPr>
        <p:cxnSp>
          <p:nvCxnSpPr>
            <p:cNvPr id="87" name="Google Shape;87;p15"/>
            <p:cNvCxnSpPr/>
            <p:nvPr/>
          </p:nvCxnSpPr>
          <p:spPr>
            <a:xfrm>
              <a:off x="3497825" y="4642425"/>
              <a:ext cx="0" cy="2640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8" name="Google Shape;88;p15"/>
            <p:cNvSpPr/>
            <p:nvPr/>
          </p:nvSpPr>
          <p:spPr>
            <a:xfrm>
              <a:off x="3404525" y="4455825"/>
              <a:ext cx="186600" cy="186600"/>
            </a:xfrm>
            <a:prstGeom prst="ellipse">
              <a:avLst/>
            </a:prstGeom>
            <a:solidFill>
              <a:srgbClr val="FFE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89" name="Google Shape;89;p15"/>
          <p:cNvGrpSpPr/>
          <p:nvPr/>
        </p:nvGrpSpPr>
        <p:grpSpPr>
          <a:xfrm>
            <a:off x="4547588" y="1811250"/>
            <a:ext cx="186600" cy="450600"/>
            <a:chOff x="3404525" y="4455825"/>
            <a:chExt cx="186600" cy="450600"/>
          </a:xfrm>
        </p:grpSpPr>
        <p:cxnSp>
          <p:nvCxnSpPr>
            <p:cNvPr id="90" name="Google Shape;90;p15"/>
            <p:cNvCxnSpPr/>
            <p:nvPr/>
          </p:nvCxnSpPr>
          <p:spPr>
            <a:xfrm>
              <a:off x="3497825" y="4642425"/>
              <a:ext cx="0" cy="2640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1" name="Google Shape;91;p15"/>
            <p:cNvSpPr/>
            <p:nvPr/>
          </p:nvSpPr>
          <p:spPr>
            <a:xfrm>
              <a:off x="3404525" y="4455825"/>
              <a:ext cx="186600" cy="186600"/>
            </a:xfrm>
            <a:prstGeom prst="ellipse">
              <a:avLst/>
            </a:prstGeom>
            <a:solidFill>
              <a:srgbClr val="FFE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  <p:pic>
        <p:nvPicPr>
          <p:cNvPr id="92" name="Google Shape;9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051" y="4473475"/>
            <a:ext cx="896550" cy="89655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5"/>
          <p:cNvSpPr txBox="1"/>
          <p:nvPr/>
        </p:nvSpPr>
        <p:spPr>
          <a:xfrm>
            <a:off x="2321263" y="2285700"/>
            <a:ext cx="848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Montserrat Light"/>
                <a:ea typeface="Montserrat Light"/>
                <a:cs typeface="Montserrat Light"/>
                <a:sym typeface="Montserrat Light"/>
              </a:rPr>
              <a:t>WIP</a:t>
            </a:r>
            <a:endParaRPr sz="1000"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94" name="Google Shape;94;p15"/>
          <p:cNvSpPr txBox="1"/>
          <p:nvPr/>
        </p:nvSpPr>
        <p:spPr>
          <a:xfrm>
            <a:off x="4216838" y="2285700"/>
            <a:ext cx="848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Montserrat Light"/>
                <a:ea typeface="Montserrat Light"/>
                <a:cs typeface="Montserrat Light"/>
                <a:sym typeface="Montserrat Light"/>
              </a:rPr>
              <a:t>WIP</a:t>
            </a:r>
            <a:endParaRPr sz="1000"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5936388" y="2285700"/>
            <a:ext cx="11697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Montserrat Light"/>
                <a:ea typeface="Montserrat Light"/>
                <a:cs typeface="Montserrat Light"/>
                <a:sym typeface="Montserrat Light"/>
              </a:rPr>
              <a:t>WIP</a:t>
            </a:r>
            <a:endParaRPr sz="1000"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FFE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1" name="Google Shape;101;p16"/>
          <p:cNvSpPr txBox="1"/>
          <p:nvPr/>
        </p:nvSpPr>
        <p:spPr>
          <a:xfrm>
            <a:off x="747750" y="155800"/>
            <a:ext cx="3076500" cy="131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3000">
                <a:solidFill>
                  <a:srgbClr val="000000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Difficoltà Incontrate</a:t>
            </a:r>
            <a:endParaRPr sz="3000">
              <a:solidFill>
                <a:srgbClr val="000000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02" name="Google Shape;102;p16"/>
          <p:cNvSpPr txBox="1"/>
          <p:nvPr/>
        </p:nvSpPr>
        <p:spPr>
          <a:xfrm>
            <a:off x="5564550" y="155800"/>
            <a:ext cx="2586900" cy="131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3000">
                <a:solidFill>
                  <a:srgbClr val="000000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Dubbi</a:t>
            </a:r>
            <a:endParaRPr sz="3000">
              <a:solidFill>
                <a:srgbClr val="000000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4939500" y="1513875"/>
            <a:ext cx="3837000" cy="31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 Light"/>
              <a:buChar char="●"/>
            </a:pPr>
            <a:r>
              <a:rPr lang="it" sz="1100">
                <a:latin typeface="Montserrat Light"/>
                <a:ea typeface="Montserrat Light"/>
                <a:cs typeface="Montserrat Light"/>
                <a:sym typeface="Montserrat Light"/>
              </a:rPr>
              <a:t>Come redigere una buona analisi dei requisiti</a:t>
            </a:r>
            <a:r>
              <a:rPr lang="it" sz="1100">
                <a:solidFill>
                  <a:srgbClr val="000000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;</a:t>
            </a:r>
            <a:endParaRPr sz="1100">
              <a:solidFill>
                <a:srgbClr val="000000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29845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 Light"/>
              <a:buChar char="●"/>
            </a:pPr>
            <a:r>
              <a:rPr lang="it" sz="1100">
                <a:latin typeface="Montserrat Light"/>
                <a:ea typeface="Montserrat Light"/>
                <a:cs typeface="Montserrat Light"/>
                <a:sym typeface="Montserrat Light"/>
              </a:rPr>
              <a:t>Sistema per quantificare correttamente le ore produttività, rispetto alle ore orologio;</a:t>
            </a:r>
            <a:endParaRPr sz="110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29845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 Light"/>
              <a:buChar char="●"/>
            </a:pPr>
            <a:r>
              <a:rPr lang="it" sz="1100">
                <a:latin typeface="Montserrat Light"/>
                <a:ea typeface="Montserrat Light"/>
                <a:cs typeface="Montserrat Light"/>
                <a:sym typeface="Montserrat Light"/>
              </a:rPr>
              <a:t>Come proseguire per fare avanzare il progetto:</a:t>
            </a:r>
            <a:endParaRPr sz="110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298450" lvl="1" marL="914400" rtl="0" algn="l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Montserrat Light"/>
              <a:buChar char="○"/>
            </a:pPr>
            <a:r>
              <a:rPr lang="it" sz="1100">
                <a:latin typeface="Montserrat Light"/>
                <a:ea typeface="Montserrat Light"/>
                <a:cs typeface="Montserrat Light"/>
                <a:sym typeface="Montserrat Light"/>
              </a:rPr>
              <a:t>Il processo che ci porta dal trovare una user story fino alla risoluzione di tutte le issue che la compongono.</a:t>
            </a:r>
            <a:endParaRPr sz="1100"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04" name="Google Shape;104;p16"/>
          <p:cNvSpPr txBox="1"/>
          <p:nvPr/>
        </p:nvSpPr>
        <p:spPr>
          <a:xfrm>
            <a:off x="8379375" y="4711650"/>
            <a:ext cx="660000" cy="3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Montserrat Light"/>
                <a:ea typeface="Montserrat Light"/>
                <a:cs typeface="Montserrat Light"/>
                <a:sym typeface="Montserrat Light"/>
              </a:rPr>
              <a:t>4/4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105" name="Google Shape;105;p16"/>
          <p:cNvPicPr preferRelativeResize="0"/>
          <p:nvPr/>
        </p:nvPicPr>
        <p:blipFill rotWithShape="1">
          <a:blip r:embed="rId3">
            <a:alphaModFix/>
          </a:blip>
          <a:srcRect b="0" l="7848" r="7848" t="0"/>
          <a:stretch/>
        </p:blipFill>
        <p:spPr>
          <a:xfrm>
            <a:off x="1340688" y="3323475"/>
            <a:ext cx="1890626" cy="156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051" y="4473475"/>
            <a:ext cx="896550" cy="896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6"/>
          <p:cNvSpPr txBox="1"/>
          <p:nvPr/>
        </p:nvSpPr>
        <p:spPr>
          <a:xfrm>
            <a:off x="367500" y="1513875"/>
            <a:ext cx="3000000" cy="10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 Light"/>
              <a:buChar char="●"/>
            </a:pPr>
            <a:r>
              <a:rPr lang="it" sz="11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Classificare nel modo corretto la grandezza delle issue;</a:t>
            </a:r>
            <a:endParaRPr sz="1100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298450" lvl="0" marL="45720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Montserrat Light"/>
              <a:buChar char="●"/>
            </a:pPr>
            <a:r>
              <a:rPr lang="it" sz="11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Apprendere l’uso corretto delle tecnologie usate finora.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