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6" r:id="rId9"/>
    <p:sldId id="268" r:id="rId10"/>
    <p:sldId id="269"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60"/>
  </p:normalViewPr>
  <p:slideViewPr>
    <p:cSldViewPr>
      <p:cViewPr varScale="1">
        <p:scale>
          <a:sx n="86" d="100"/>
          <a:sy n="86" d="100"/>
        </p:scale>
        <p:origin x="-154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swathy%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manualLayout>
          <c:layoutTarget val="inner"/>
          <c:xMode val="edge"/>
          <c:yMode val="edge"/>
          <c:x val="0.13248840769903777"/>
          <c:y val="2.8252405949256338E-2"/>
          <c:w val="0.57620516185476756"/>
          <c:h val="0.8813775882181395"/>
        </c:manualLayout>
      </c:layout>
      <c:bar3DChart>
        <c:barDir val="col"/>
        <c:grouping val="standard"/>
        <c:ser>
          <c:idx val="0"/>
          <c:order val="0"/>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Sheet1!$D$5:$D$17</c:f>
              <c:numCache>
                <c:formatCode>General</c:formatCode>
                <c:ptCount val="13"/>
                <c:pt idx="0">
                  <c:v>25000</c:v>
                </c:pt>
                <c:pt idx="1">
                  <c:v>30000</c:v>
                </c:pt>
                <c:pt idx="2">
                  <c:v>50000</c:v>
                </c:pt>
                <c:pt idx="3">
                  <c:v>50000</c:v>
                </c:pt>
                <c:pt idx="4">
                  <c:v>50000</c:v>
                </c:pt>
                <c:pt idx="5">
                  <c:v>40000</c:v>
                </c:pt>
                <c:pt idx="6">
                  <c:v>65000</c:v>
                </c:pt>
                <c:pt idx="7">
                  <c:v>65000</c:v>
                </c:pt>
                <c:pt idx="8">
                  <c:v>65000</c:v>
                </c:pt>
                <c:pt idx="9">
                  <c:v>40000</c:v>
                </c:pt>
                <c:pt idx="10">
                  <c:v>40000</c:v>
                </c:pt>
                <c:pt idx="11">
                  <c:v>15000</c:v>
                </c:pt>
                <c:pt idx="12">
                  <c:v>8000</c:v>
                </c:pt>
              </c:numCache>
            </c:numRef>
          </c:val>
        </c:ser>
        <c:ser>
          <c:idx val="1"/>
          <c:order val="1"/>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Sheet1!$E$5:$E$17</c:f>
              <c:numCache>
                <c:formatCode>General</c:formatCode>
                <c:ptCount val="13"/>
                <c:pt idx="0">
                  <c:v>2500</c:v>
                </c:pt>
                <c:pt idx="1">
                  <c:v>3000</c:v>
                </c:pt>
                <c:pt idx="2">
                  <c:v>5000</c:v>
                </c:pt>
                <c:pt idx="3">
                  <c:v>5000</c:v>
                </c:pt>
                <c:pt idx="4">
                  <c:v>5000</c:v>
                </c:pt>
                <c:pt idx="5">
                  <c:v>4000</c:v>
                </c:pt>
                <c:pt idx="6">
                  <c:v>6500</c:v>
                </c:pt>
                <c:pt idx="7">
                  <c:v>6500</c:v>
                </c:pt>
                <c:pt idx="8">
                  <c:v>6500</c:v>
                </c:pt>
                <c:pt idx="9">
                  <c:v>4000</c:v>
                </c:pt>
                <c:pt idx="10">
                  <c:v>4000</c:v>
                </c:pt>
                <c:pt idx="11">
                  <c:v>1500</c:v>
                </c:pt>
                <c:pt idx="12">
                  <c:v>800</c:v>
                </c:pt>
              </c:numCache>
            </c:numRef>
          </c:val>
        </c:ser>
        <c:ser>
          <c:idx val="2"/>
          <c:order val="2"/>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Sheet1!$F$5:$F$17</c:f>
              <c:numCache>
                <c:formatCode>General</c:formatCode>
                <c:ptCount val="13"/>
                <c:pt idx="0">
                  <c:v>2000</c:v>
                </c:pt>
                <c:pt idx="1">
                  <c:v>2400</c:v>
                </c:pt>
                <c:pt idx="2">
                  <c:v>4000</c:v>
                </c:pt>
                <c:pt idx="3">
                  <c:v>4000</c:v>
                </c:pt>
                <c:pt idx="4">
                  <c:v>4000</c:v>
                </c:pt>
                <c:pt idx="5">
                  <c:v>3200</c:v>
                </c:pt>
                <c:pt idx="6">
                  <c:v>5200</c:v>
                </c:pt>
                <c:pt idx="7">
                  <c:v>5200</c:v>
                </c:pt>
                <c:pt idx="8">
                  <c:v>5200</c:v>
                </c:pt>
                <c:pt idx="9">
                  <c:v>3200</c:v>
                </c:pt>
                <c:pt idx="10">
                  <c:v>3200</c:v>
                </c:pt>
                <c:pt idx="11">
                  <c:v>1200</c:v>
                </c:pt>
                <c:pt idx="12">
                  <c:v>640</c:v>
                </c:pt>
              </c:numCache>
            </c:numRef>
          </c:val>
        </c:ser>
        <c:ser>
          <c:idx val="3"/>
          <c:order val="3"/>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Sheet1!$G$5:$G$17</c:f>
              <c:numCache>
                <c:formatCode>General</c:formatCode>
                <c:ptCount val="13"/>
                <c:pt idx="0">
                  <c:v>3500</c:v>
                </c:pt>
                <c:pt idx="1">
                  <c:v>4200</c:v>
                </c:pt>
                <c:pt idx="2">
                  <c:v>7000</c:v>
                </c:pt>
                <c:pt idx="3">
                  <c:v>7000</c:v>
                </c:pt>
                <c:pt idx="4">
                  <c:v>7000</c:v>
                </c:pt>
                <c:pt idx="5">
                  <c:v>5600</c:v>
                </c:pt>
                <c:pt idx="6">
                  <c:v>9100</c:v>
                </c:pt>
                <c:pt idx="7">
                  <c:v>9100</c:v>
                </c:pt>
                <c:pt idx="8">
                  <c:v>9100</c:v>
                </c:pt>
                <c:pt idx="9">
                  <c:v>5600</c:v>
                </c:pt>
                <c:pt idx="10">
                  <c:v>5600</c:v>
                </c:pt>
                <c:pt idx="11">
                  <c:v>2100</c:v>
                </c:pt>
                <c:pt idx="12">
                  <c:v>1120</c:v>
                </c:pt>
              </c:numCache>
            </c:numRef>
          </c:val>
        </c:ser>
        <c:ser>
          <c:idx val="4"/>
          <c:order val="4"/>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Sheet1!$H$5:$H$17</c:f>
              <c:numCache>
                <c:formatCode>General</c:formatCode>
                <c:ptCount val="13"/>
                <c:pt idx="0">
                  <c:v>33000</c:v>
                </c:pt>
                <c:pt idx="1">
                  <c:v>39600</c:v>
                </c:pt>
                <c:pt idx="2">
                  <c:v>66000</c:v>
                </c:pt>
                <c:pt idx="3">
                  <c:v>66000</c:v>
                </c:pt>
                <c:pt idx="4">
                  <c:v>66000</c:v>
                </c:pt>
                <c:pt idx="5">
                  <c:v>52800</c:v>
                </c:pt>
                <c:pt idx="6">
                  <c:v>85800</c:v>
                </c:pt>
                <c:pt idx="7">
                  <c:v>85800</c:v>
                </c:pt>
                <c:pt idx="8">
                  <c:v>85800</c:v>
                </c:pt>
                <c:pt idx="9">
                  <c:v>52800</c:v>
                </c:pt>
                <c:pt idx="10">
                  <c:v>52800</c:v>
                </c:pt>
                <c:pt idx="11">
                  <c:v>19800</c:v>
                </c:pt>
                <c:pt idx="12">
                  <c:v>10560</c:v>
                </c:pt>
              </c:numCache>
            </c:numRef>
          </c:val>
        </c:ser>
        <c:ser>
          <c:idx val="5"/>
          <c:order val="5"/>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Sheet1!$I$5:$I$17</c:f>
              <c:numCache>
                <c:formatCode>General</c:formatCode>
                <c:ptCount val="13"/>
                <c:pt idx="0">
                  <c:v>1750</c:v>
                </c:pt>
                <c:pt idx="1">
                  <c:v>2100</c:v>
                </c:pt>
                <c:pt idx="2">
                  <c:v>3500</c:v>
                </c:pt>
                <c:pt idx="3">
                  <c:v>3500</c:v>
                </c:pt>
                <c:pt idx="4">
                  <c:v>3500</c:v>
                </c:pt>
                <c:pt idx="5">
                  <c:v>2800</c:v>
                </c:pt>
                <c:pt idx="6">
                  <c:v>4550</c:v>
                </c:pt>
                <c:pt idx="7">
                  <c:v>4550</c:v>
                </c:pt>
                <c:pt idx="8">
                  <c:v>4550</c:v>
                </c:pt>
                <c:pt idx="9">
                  <c:v>2800</c:v>
                </c:pt>
                <c:pt idx="10">
                  <c:v>2800</c:v>
                </c:pt>
                <c:pt idx="11">
                  <c:v>1050</c:v>
                </c:pt>
                <c:pt idx="12">
                  <c:v>560</c:v>
                </c:pt>
              </c:numCache>
            </c:numRef>
          </c:val>
        </c:ser>
        <c:ser>
          <c:idx val="6"/>
          <c:order val="6"/>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Sheet1!$J$5:$J$17</c:f>
              <c:numCache>
                <c:formatCode>General</c:formatCode>
                <c:ptCount val="13"/>
                <c:pt idx="0">
                  <c:v>875</c:v>
                </c:pt>
                <c:pt idx="1">
                  <c:v>1050</c:v>
                </c:pt>
                <c:pt idx="2">
                  <c:v>1750</c:v>
                </c:pt>
                <c:pt idx="3">
                  <c:v>1750</c:v>
                </c:pt>
                <c:pt idx="4">
                  <c:v>1750</c:v>
                </c:pt>
                <c:pt idx="5">
                  <c:v>1400</c:v>
                </c:pt>
                <c:pt idx="6">
                  <c:v>2275</c:v>
                </c:pt>
                <c:pt idx="7">
                  <c:v>2275</c:v>
                </c:pt>
                <c:pt idx="8">
                  <c:v>2275</c:v>
                </c:pt>
                <c:pt idx="9">
                  <c:v>1400</c:v>
                </c:pt>
                <c:pt idx="10">
                  <c:v>1400</c:v>
                </c:pt>
                <c:pt idx="11">
                  <c:v>525</c:v>
                </c:pt>
                <c:pt idx="12">
                  <c:v>280</c:v>
                </c:pt>
              </c:numCache>
            </c:numRef>
          </c:val>
        </c:ser>
        <c:ser>
          <c:idx val="7"/>
          <c:order val="7"/>
          <c:cat>
            <c:multiLvlStrRef>
              <c:f>Sheet1!$A$5:$C$17</c:f>
              <c:multiLvlStrCache>
                <c:ptCount val="13"/>
                <c:lvl>
                  <c:pt idx="0">
                    <c:v>lecturer</c:v>
                  </c:pt>
                  <c:pt idx="1">
                    <c:v>lecturer</c:v>
                  </c:pt>
                  <c:pt idx="2">
                    <c:v>professor</c:v>
                  </c:pt>
                  <c:pt idx="3">
                    <c:v>professor</c:v>
                  </c:pt>
                  <c:pt idx="4">
                    <c:v>professor</c:v>
                  </c:pt>
                  <c:pt idx="5">
                    <c:v>lecturer</c:v>
                  </c:pt>
                  <c:pt idx="6">
                    <c:v>assitant professor</c:v>
                  </c:pt>
                  <c:pt idx="7">
                    <c:v>assitant professor</c:v>
                  </c:pt>
                  <c:pt idx="8">
                    <c:v>assitant professor</c:v>
                  </c:pt>
                  <c:pt idx="9">
                    <c:v>lecturer</c:v>
                  </c:pt>
                  <c:pt idx="10">
                    <c:v>professor</c:v>
                  </c:pt>
                  <c:pt idx="11">
                    <c:v>clerck</c:v>
                  </c:pt>
                  <c:pt idx="12">
                    <c:v>assitant professor</c:v>
                  </c:pt>
                </c:lvl>
                <c:lvl>
                  <c:pt idx="0">
                    <c:v>swathy</c:v>
                  </c:pt>
                  <c:pt idx="1">
                    <c:v>jayapradha</c:v>
                  </c:pt>
                  <c:pt idx="2">
                    <c:v>muthukumar</c:v>
                  </c:pt>
                  <c:pt idx="3">
                    <c:v>sandhya</c:v>
                  </c:pt>
                  <c:pt idx="4">
                    <c:v>arnika</c:v>
                  </c:pt>
                  <c:pt idx="5">
                    <c:v>teja</c:v>
                  </c:pt>
                  <c:pt idx="6">
                    <c:v>suleka</c:v>
                  </c:pt>
                  <c:pt idx="7">
                    <c:v>ajay</c:v>
                  </c:pt>
                  <c:pt idx="8">
                    <c:v>ananth</c:v>
                  </c:pt>
                  <c:pt idx="9">
                    <c:v>ravichandran</c:v>
                  </c:pt>
                  <c:pt idx="10">
                    <c:v>mathiselvi</c:v>
                  </c:pt>
                  <c:pt idx="11">
                    <c:v>pranav</c:v>
                  </c:pt>
                  <c:pt idx="12">
                    <c:v>vicky</c:v>
                  </c:pt>
                </c:lvl>
                <c:lvl>
                  <c:pt idx="0">
                    <c:v>1</c:v>
                  </c:pt>
                  <c:pt idx="1">
                    <c:v>2</c:v>
                  </c:pt>
                  <c:pt idx="2">
                    <c:v>3</c:v>
                  </c:pt>
                  <c:pt idx="3">
                    <c:v>4</c:v>
                  </c:pt>
                  <c:pt idx="4">
                    <c:v>5</c:v>
                  </c:pt>
                  <c:pt idx="5">
                    <c:v>6</c:v>
                  </c:pt>
                  <c:pt idx="6">
                    <c:v>7</c:v>
                  </c:pt>
                  <c:pt idx="7">
                    <c:v>8</c:v>
                  </c:pt>
                  <c:pt idx="8">
                    <c:v>9</c:v>
                  </c:pt>
                  <c:pt idx="9">
                    <c:v>10</c:v>
                  </c:pt>
                  <c:pt idx="10">
                    <c:v>11</c:v>
                  </c:pt>
                  <c:pt idx="11">
                    <c:v>12</c:v>
                  </c:pt>
                  <c:pt idx="12">
                    <c:v>13</c:v>
                  </c:pt>
                </c:lvl>
              </c:multiLvlStrCache>
            </c:multiLvlStrRef>
          </c:cat>
          <c:val>
            <c:numRef>
              <c:f>Sheet1!$K$5:$K$17</c:f>
              <c:numCache>
                <c:formatCode>General</c:formatCode>
                <c:ptCount val="13"/>
                <c:pt idx="0">
                  <c:v>3150</c:v>
                </c:pt>
                <c:pt idx="1">
                  <c:v>5250</c:v>
                </c:pt>
                <c:pt idx="2">
                  <c:v>5250</c:v>
                </c:pt>
                <c:pt idx="3">
                  <c:v>5250</c:v>
                </c:pt>
                <c:pt idx="4">
                  <c:v>4200</c:v>
                </c:pt>
                <c:pt idx="5">
                  <c:v>6825</c:v>
                </c:pt>
                <c:pt idx="6">
                  <c:v>6825</c:v>
                </c:pt>
                <c:pt idx="7">
                  <c:v>6825</c:v>
                </c:pt>
                <c:pt idx="8">
                  <c:v>4200</c:v>
                </c:pt>
                <c:pt idx="9">
                  <c:v>4200</c:v>
                </c:pt>
                <c:pt idx="10">
                  <c:v>1575</c:v>
                </c:pt>
                <c:pt idx="11">
                  <c:v>840</c:v>
                </c:pt>
                <c:pt idx="12">
                  <c:v>0</c:v>
                </c:pt>
              </c:numCache>
            </c:numRef>
          </c:val>
        </c:ser>
        <c:shape val="pyramid"/>
        <c:axId val="157735936"/>
        <c:axId val="156091136"/>
        <c:axId val="150918464"/>
      </c:bar3DChart>
      <c:catAx>
        <c:axId val="157735936"/>
        <c:scaling>
          <c:orientation val="minMax"/>
        </c:scaling>
        <c:delete val="1"/>
        <c:axPos val="b"/>
        <c:tickLblPos val="nextTo"/>
        <c:crossAx val="156091136"/>
        <c:crosses val="autoZero"/>
        <c:auto val="1"/>
        <c:lblAlgn val="ctr"/>
        <c:lblOffset val="100"/>
      </c:catAx>
      <c:valAx>
        <c:axId val="156091136"/>
        <c:scaling>
          <c:orientation val="minMax"/>
        </c:scaling>
        <c:axPos val="l"/>
        <c:numFmt formatCode="General" sourceLinked="1"/>
        <c:tickLblPos val="nextTo"/>
        <c:txPr>
          <a:bodyPr/>
          <a:lstStyle/>
          <a:p>
            <a:pPr>
              <a:defRPr b="1">
                <a:solidFill>
                  <a:srgbClr val="FF0000"/>
                </a:solidFill>
              </a:defRPr>
            </a:pPr>
            <a:endParaRPr lang="en-US"/>
          </a:p>
        </c:txPr>
        <c:crossAx val="157735936"/>
        <c:crosses val="autoZero"/>
        <c:crossBetween val="between"/>
      </c:valAx>
      <c:serAx>
        <c:axId val="150918464"/>
        <c:scaling>
          <c:orientation val="minMax"/>
        </c:scaling>
        <c:axPos val="b"/>
        <c:tickLblPos val="nextTo"/>
        <c:txPr>
          <a:bodyPr/>
          <a:lstStyle/>
          <a:p>
            <a:pPr>
              <a:defRPr b="1">
                <a:solidFill>
                  <a:srgbClr val="FF0000"/>
                </a:solidFill>
              </a:defRPr>
            </a:pPr>
            <a:endParaRPr lang="en-US"/>
          </a:p>
        </c:txPr>
        <c:crossAx val="156091136"/>
        <c:crosses val="autoZero"/>
      </c:serAx>
    </c:plotArea>
    <c:legend>
      <c:legendPos val="r"/>
      <c:txPr>
        <a:bodyPr/>
        <a:lstStyle/>
        <a:p>
          <a:pPr>
            <a:defRPr b="1">
              <a:solidFill>
                <a:srgbClr val="FF0000"/>
              </a:solidFill>
            </a:defRPr>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51FE6-C414-4BFB-9FE9-041B11D1A469}"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7F1FFB97-7A69-4549-96A7-4AA8D19905DD}">
      <dgm:prSet/>
      <dgm:spPr/>
      <dgm:t>
        <a:bodyPr/>
        <a:lstStyle/>
        <a:p>
          <a:pPr rtl="0"/>
          <a:r>
            <a:rPr lang="en-IN" dirty="0" smtClean="0"/>
            <a:t>Define or review your compensation philosophy</a:t>
          </a:r>
          <a:endParaRPr lang="en-US" dirty="0"/>
        </a:p>
      </dgm:t>
    </dgm:pt>
    <dgm:pt modelId="{DC4FE144-94D5-47FE-9465-8ADA52D948A9}" type="parTrans" cxnId="{4EFA5E5A-9DD3-4FDB-9D7B-2842342B5EE3}">
      <dgm:prSet/>
      <dgm:spPr/>
      <dgm:t>
        <a:bodyPr/>
        <a:lstStyle/>
        <a:p>
          <a:endParaRPr lang="en-US"/>
        </a:p>
      </dgm:t>
    </dgm:pt>
    <dgm:pt modelId="{4B42EBE3-A03A-443D-9D93-F60DA777BDF3}" type="sibTrans" cxnId="{4EFA5E5A-9DD3-4FDB-9D7B-2842342B5EE3}">
      <dgm:prSet/>
      <dgm:spPr/>
      <dgm:t>
        <a:bodyPr/>
        <a:lstStyle/>
        <a:p>
          <a:endParaRPr lang="en-US"/>
        </a:p>
      </dgm:t>
    </dgm:pt>
    <dgm:pt modelId="{BDD329F6-B595-489B-9428-A34CA87A910C}">
      <dgm:prSet/>
      <dgm:spPr/>
      <dgm:t>
        <a:bodyPr/>
        <a:lstStyle/>
        <a:p>
          <a:pPr rtl="0"/>
          <a:r>
            <a:rPr lang="en-IN" dirty="0" smtClean="0"/>
            <a:t>Do you industry / market research</a:t>
          </a:r>
          <a:endParaRPr lang="en-US" dirty="0"/>
        </a:p>
      </dgm:t>
    </dgm:pt>
    <dgm:pt modelId="{A94A3244-531F-4A2C-BD1C-C6AE67867291}" type="parTrans" cxnId="{209459F6-5A9E-4730-B0E9-37B0CCF2DD2A}">
      <dgm:prSet/>
      <dgm:spPr/>
      <dgm:t>
        <a:bodyPr/>
        <a:lstStyle/>
        <a:p>
          <a:endParaRPr lang="en-US"/>
        </a:p>
      </dgm:t>
    </dgm:pt>
    <dgm:pt modelId="{FBD8CD7F-3D35-47AD-AAD4-87CFF012A997}" type="sibTrans" cxnId="{209459F6-5A9E-4730-B0E9-37B0CCF2DD2A}">
      <dgm:prSet/>
      <dgm:spPr/>
      <dgm:t>
        <a:bodyPr/>
        <a:lstStyle/>
        <a:p>
          <a:endParaRPr lang="en-US"/>
        </a:p>
      </dgm:t>
    </dgm:pt>
    <dgm:pt modelId="{C62A8897-8BF3-4328-994B-6D6A84DD5B25}">
      <dgm:prSet/>
      <dgm:spPr/>
      <dgm:t>
        <a:bodyPr/>
        <a:lstStyle/>
        <a:p>
          <a:pPr rtl="0"/>
          <a:r>
            <a:rPr lang="en-IN" dirty="0" smtClean="0"/>
            <a:t>Analyze your internal compensation data</a:t>
          </a:r>
          <a:endParaRPr lang="en-US" dirty="0"/>
        </a:p>
      </dgm:t>
    </dgm:pt>
    <dgm:pt modelId="{C11156E5-8F18-4CD2-AAED-1CE15A48368A}" type="parTrans" cxnId="{4850AA44-6697-49B8-A39C-B0B84353F863}">
      <dgm:prSet/>
      <dgm:spPr/>
      <dgm:t>
        <a:bodyPr/>
        <a:lstStyle/>
        <a:p>
          <a:endParaRPr lang="en-US"/>
        </a:p>
      </dgm:t>
    </dgm:pt>
    <dgm:pt modelId="{BFBCFD9C-95B2-4D6F-B93C-857A40CD7987}" type="sibTrans" cxnId="{4850AA44-6697-49B8-A39C-B0B84353F863}">
      <dgm:prSet/>
      <dgm:spPr/>
      <dgm:t>
        <a:bodyPr/>
        <a:lstStyle/>
        <a:p>
          <a:endParaRPr lang="en-US"/>
        </a:p>
      </dgm:t>
    </dgm:pt>
    <dgm:pt modelId="{F52DD751-69FC-4A05-AA65-761BB72B7212}">
      <dgm:prSet/>
      <dgm:spPr/>
      <dgm:t>
        <a:bodyPr/>
        <a:lstStyle/>
        <a:p>
          <a:pPr rtl="0"/>
          <a:r>
            <a:rPr lang="en-IN" dirty="0" smtClean="0"/>
            <a:t>Align your planning with your business goals</a:t>
          </a:r>
          <a:endParaRPr lang="en-US" dirty="0"/>
        </a:p>
      </dgm:t>
    </dgm:pt>
    <dgm:pt modelId="{DE0047F4-7186-43EB-9322-76D677F7B1AC}" type="parTrans" cxnId="{4A0FA957-8766-4642-9721-DDAE2B094E54}">
      <dgm:prSet/>
      <dgm:spPr/>
      <dgm:t>
        <a:bodyPr/>
        <a:lstStyle/>
        <a:p>
          <a:endParaRPr lang="en-US"/>
        </a:p>
      </dgm:t>
    </dgm:pt>
    <dgm:pt modelId="{C66CA4A5-0B64-4EC1-AED5-08C48EE3B08D}" type="sibTrans" cxnId="{4A0FA957-8766-4642-9721-DDAE2B094E54}">
      <dgm:prSet/>
      <dgm:spPr/>
      <dgm:t>
        <a:bodyPr/>
        <a:lstStyle/>
        <a:p>
          <a:endParaRPr lang="en-US"/>
        </a:p>
      </dgm:t>
    </dgm:pt>
    <dgm:pt modelId="{A084E760-56C4-4C1C-B0A0-92F5BB0B7A56}">
      <dgm:prSet/>
      <dgm:spPr/>
      <dgm:t>
        <a:bodyPr/>
        <a:lstStyle/>
        <a:p>
          <a:pPr rtl="0"/>
          <a:r>
            <a:rPr lang="en-IN" dirty="0" smtClean="0"/>
            <a:t>Start creating salary ranges and grades</a:t>
          </a:r>
          <a:endParaRPr lang="en-US" dirty="0"/>
        </a:p>
      </dgm:t>
    </dgm:pt>
    <dgm:pt modelId="{615A1A19-56F3-4520-A411-8817AD9BF2C4}" type="parTrans" cxnId="{BB1CFF7B-B66E-4E07-B344-B252A4C042A4}">
      <dgm:prSet/>
      <dgm:spPr/>
      <dgm:t>
        <a:bodyPr/>
        <a:lstStyle/>
        <a:p>
          <a:endParaRPr lang="en-US"/>
        </a:p>
      </dgm:t>
    </dgm:pt>
    <dgm:pt modelId="{834AE1B8-A491-42B7-8D73-A2F950B953BC}" type="sibTrans" cxnId="{BB1CFF7B-B66E-4E07-B344-B252A4C042A4}">
      <dgm:prSet/>
      <dgm:spPr/>
      <dgm:t>
        <a:bodyPr/>
        <a:lstStyle/>
        <a:p>
          <a:endParaRPr lang="en-US"/>
        </a:p>
      </dgm:t>
    </dgm:pt>
    <dgm:pt modelId="{EC5D6094-2198-4DE6-A6D6-8DE6F002C532}">
      <dgm:prSet/>
      <dgm:spPr/>
      <dgm:t>
        <a:bodyPr/>
        <a:lstStyle/>
        <a:p>
          <a:pPr rtl="0"/>
          <a:r>
            <a:rPr lang="en-IN" dirty="0" smtClean="0"/>
            <a:t>Manage your compensation budget</a:t>
          </a:r>
          <a:endParaRPr lang="en-US" dirty="0"/>
        </a:p>
      </dgm:t>
    </dgm:pt>
    <dgm:pt modelId="{5F013717-CB73-4A3C-9DE1-9FB779DF3782}" type="parTrans" cxnId="{16BA016D-D494-490B-BCE9-A6186FF05785}">
      <dgm:prSet/>
      <dgm:spPr/>
      <dgm:t>
        <a:bodyPr/>
        <a:lstStyle/>
        <a:p>
          <a:endParaRPr lang="en-US"/>
        </a:p>
      </dgm:t>
    </dgm:pt>
    <dgm:pt modelId="{2E59A220-2FD7-4455-A9AC-6D4A5527C941}" type="sibTrans" cxnId="{16BA016D-D494-490B-BCE9-A6186FF05785}">
      <dgm:prSet/>
      <dgm:spPr/>
      <dgm:t>
        <a:bodyPr/>
        <a:lstStyle/>
        <a:p>
          <a:endParaRPr lang="en-US"/>
        </a:p>
      </dgm:t>
    </dgm:pt>
    <dgm:pt modelId="{54EA57F4-FCF0-4319-A2CE-67C62A788B85}">
      <dgm:prSet/>
      <dgm:spPr/>
      <dgm:t>
        <a:bodyPr/>
        <a:lstStyle/>
        <a:p>
          <a:pPr rtl="0"/>
          <a:r>
            <a:rPr lang="en-IN" dirty="0" smtClean="0"/>
            <a:t>Monitor the planning execution and make adjustments</a:t>
          </a:r>
          <a:endParaRPr lang="en-US" dirty="0"/>
        </a:p>
      </dgm:t>
    </dgm:pt>
    <dgm:pt modelId="{A0BAA767-5977-4A43-89DF-059BF43FE17B}" type="parTrans" cxnId="{BE75DEB1-472A-4F7D-9F1E-3E1D4496103D}">
      <dgm:prSet/>
      <dgm:spPr/>
      <dgm:t>
        <a:bodyPr/>
        <a:lstStyle/>
        <a:p>
          <a:endParaRPr lang="en-US"/>
        </a:p>
      </dgm:t>
    </dgm:pt>
    <dgm:pt modelId="{2A20B3ED-3EFE-49BB-AE3F-66266AD81DC5}" type="sibTrans" cxnId="{BE75DEB1-472A-4F7D-9F1E-3E1D4496103D}">
      <dgm:prSet/>
      <dgm:spPr/>
      <dgm:t>
        <a:bodyPr/>
        <a:lstStyle/>
        <a:p>
          <a:endParaRPr lang="en-US"/>
        </a:p>
      </dgm:t>
    </dgm:pt>
    <dgm:pt modelId="{BC77F200-D9B1-4C59-A4C2-FB1DCF6FAFBF}" type="pres">
      <dgm:prSet presAssocID="{D1D51FE6-C414-4BFB-9FE9-041B11D1A469}" presName="Name0" presStyleCnt="0">
        <dgm:presLayoutVars>
          <dgm:dir/>
          <dgm:resizeHandles val="exact"/>
        </dgm:presLayoutVars>
      </dgm:prSet>
      <dgm:spPr/>
      <dgm:t>
        <a:bodyPr/>
        <a:lstStyle/>
        <a:p>
          <a:endParaRPr lang="en-US"/>
        </a:p>
      </dgm:t>
    </dgm:pt>
    <dgm:pt modelId="{C0C49E9F-AFC5-4671-8277-296CB19E8707}" type="pres">
      <dgm:prSet presAssocID="{D1D51FE6-C414-4BFB-9FE9-041B11D1A469}" presName="cycle" presStyleCnt="0"/>
      <dgm:spPr/>
    </dgm:pt>
    <dgm:pt modelId="{F3C50818-FA65-4849-8BD2-C42E44C360C4}" type="pres">
      <dgm:prSet presAssocID="{7F1FFB97-7A69-4549-96A7-4AA8D19905DD}" presName="nodeFirstNode" presStyleLbl="node1" presStyleIdx="0" presStyleCnt="7">
        <dgm:presLayoutVars>
          <dgm:bulletEnabled val="1"/>
        </dgm:presLayoutVars>
      </dgm:prSet>
      <dgm:spPr/>
      <dgm:t>
        <a:bodyPr/>
        <a:lstStyle/>
        <a:p>
          <a:endParaRPr lang="en-US"/>
        </a:p>
      </dgm:t>
    </dgm:pt>
    <dgm:pt modelId="{6F9DC82C-DF09-4BAC-A17A-C88EE8F35C61}" type="pres">
      <dgm:prSet presAssocID="{4B42EBE3-A03A-443D-9D93-F60DA777BDF3}" presName="sibTransFirstNode" presStyleLbl="bgShp" presStyleIdx="0" presStyleCnt="1"/>
      <dgm:spPr/>
      <dgm:t>
        <a:bodyPr/>
        <a:lstStyle/>
        <a:p>
          <a:endParaRPr lang="en-US"/>
        </a:p>
      </dgm:t>
    </dgm:pt>
    <dgm:pt modelId="{9172F299-CE51-4232-839D-F353CB17C65F}" type="pres">
      <dgm:prSet presAssocID="{BDD329F6-B595-489B-9428-A34CA87A910C}" presName="nodeFollowingNodes" presStyleLbl="node1" presStyleIdx="1" presStyleCnt="7">
        <dgm:presLayoutVars>
          <dgm:bulletEnabled val="1"/>
        </dgm:presLayoutVars>
      </dgm:prSet>
      <dgm:spPr/>
      <dgm:t>
        <a:bodyPr/>
        <a:lstStyle/>
        <a:p>
          <a:endParaRPr lang="en-US"/>
        </a:p>
      </dgm:t>
    </dgm:pt>
    <dgm:pt modelId="{7933FE65-B21A-4615-9C80-D2D9663749E3}" type="pres">
      <dgm:prSet presAssocID="{C62A8897-8BF3-4328-994B-6D6A84DD5B25}" presName="nodeFollowingNodes" presStyleLbl="node1" presStyleIdx="2" presStyleCnt="7">
        <dgm:presLayoutVars>
          <dgm:bulletEnabled val="1"/>
        </dgm:presLayoutVars>
      </dgm:prSet>
      <dgm:spPr/>
      <dgm:t>
        <a:bodyPr/>
        <a:lstStyle/>
        <a:p>
          <a:endParaRPr lang="en-US"/>
        </a:p>
      </dgm:t>
    </dgm:pt>
    <dgm:pt modelId="{4EE38AAB-933B-490A-8568-B4186E9772AC}" type="pres">
      <dgm:prSet presAssocID="{F52DD751-69FC-4A05-AA65-761BB72B7212}" presName="nodeFollowingNodes" presStyleLbl="node1" presStyleIdx="3" presStyleCnt="7">
        <dgm:presLayoutVars>
          <dgm:bulletEnabled val="1"/>
        </dgm:presLayoutVars>
      </dgm:prSet>
      <dgm:spPr/>
      <dgm:t>
        <a:bodyPr/>
        <a:lstStyle/>
        <a:p>
          <a:endParaRPr lang="en-US"/>
        </a:p>
      </dgm:t>
    </dgm:pt>
    <dgm:pt modelId="{235D5E59-F021-4CE2-83E5-F0639C20AA1E}" type="pres">
      <dgm:prSet presAssocID="{A084E760-56C4-4C1C-B0A0-92F5BB0B7A56}" presName="nodeFollowingNodes" presStyleLbl="node1" presStyleIdx="4" presStyleCnt="7">
        <dgm:presLayoutVars>
          <dgm:bulletEnabled val="1"/>
        </dgm:presLayoutVars>
      </dgm:prSet>
      <dgm:spPr/>
      <dgm:t>
        <a:bodyPr/>
        <a:lstStyle/>
        <a:p>
          <a:endParaRPr lang="en-US"/>
        </a:p>
      </dgm:t>
    </dgm:pt>
    <dgm:pt modelId="{D4E403A4-0ED2-4699-86D7-66E2A103CFD2}" type="pres">
      <dgm:prSet presAssocID="{EC5D6094-2198-4DE6-A6D6-8DE6F002C532}" presName="nodeFollowingNodes" presStyleLbl="node1" presStyleIdx="5" presStyleCnt="7">
        <dgm:presLayoutVars>
          <dgm:bulletEnabled val="1"/>
        </dgm:presLayoutVars>
      </dgm:prSet>
      <dgm:spPr/>
      <dgm:t>
        <a:bodyPr/>
        <a:lstStyle/>
        <a:p>
          <a:endParaRPr lang="en-US"/>
        </a:p>
      </dgm:t>
    </dgm:pt>
    <dgm:pt modelId="{BC1F0602-3073-4D7D-A2D8-F084C97AB8FB}" type="pres">
      <dgm:prSet presAssocID="{54EA57F4-FCF0-4319-A2CE-67C62A788B85}" presName="nodeFollowingNodes" presStyleLbl="node1" presStyleIdx="6" presStyleCnt="7">
        <dgm:presLayoutVars>
          <dgm:bulletEnabled val="1"/>
        </dgm:presLayoutVars>
      </dgm:prSet>
      <dgm:spPr/>
      <dgm:t>
        <a:bodyPr/>
        <a:lstStyle/>
        <a:p>
          <a:endParaRPr lang="en-US"/>
        </a:p>
      </dgm:t>
    </dgm:pt>
  </dgm:ptLst>
  <dgm:cxnLst>
    <dgm:cxn modelId="{5FCCFC13-3BA6-44D8-840F-8AD77BB4F798}" type="presOf" srcId="{4B42EBE3-A03A-443D-9D93-F60DA777BDF3}" destId="{6F9DC82C-DF09-4BAC-A17A-C88EE8F35C61}" srcOrd="0" destOrd="0" presId="urn:microsoft.com/office/officeart/2005/8/layout/cycle3"/>
    <dgm:cxn modelId="{BB1CFF7B-B66E-4E07-B344-B252A4C042A4}" srcId="{D1D51FE6-C414-4BFB-9FE9-041B11D1A469}" destId="{A084E760-56C4-4C1C-B0A0-92F5BB0B7A56}" srcOrd="4" destOrd="0" parTransId="{615A1A19-56F3-4520-A411-8817AD9BF2C4}" sibTransId="{834AE1B8-A491-42B7-8D73-A2F950B953BC}"/>
    <dgm:cxn modelId="{71622562-AE2B-4A43-A8BC-E9FB8D9EFEAD}" type="presOf" srcId="{54EA57F4-FCF0-4319-A2CE-67C62A788B85}" destId="{BC1F0602-3073-4D7D-A2D8-F084C97AB8FB}" srcOrd="0" destOrd="0" presId="urn:microsoft.com/office/officeart/2005/8/layout/cycle3"/>
    <dgm:cxn modelId="{4AA948CC-637A-4769-BDE5-8A98180856B5}" type="presOf" srcId="{7F1FFB97-7A69-4549-96A7-4AA8D19905DD}" destId="{F3C50818-FA65-4849-8BD2-C42E44C360C4}" srcOrd="0" destOrd="0" presId="urn:microsoft.com/office/officeart/2005/8/layout/cycle3"/>
    <dgm:cxn modelId="{4D97F73B-39AC-43F9-9D44-00A734D0E886}" type="presOf" srcId="{C62A8897-8BF3-4328-994B-6D6A84DD5B25}" destId="{7933FE65-B21A-4615-9C80-D2D9663749E3}" srcOrd="0" destOrd="0" presId="urn:microsoft.com/office/officeart/2005/8/layout/cycle3"/>
    <dgm:cxn modelId="{58DDAAC2-71B4-4219-B758-2E80E6D61723}" type="presOf" srcId="{BDD329F6-B595-489B-9428-A34CA87A910C}" destId="{9172F299-CE51-4232-839D-F353CB17C65F}" srcOrd="0" destOrd="0" presId="urn:microsoft.com/office/officeart/2005/8/layout/cycle3"/>
    <dgm:cxn modelId="{81A8D40E-4D1D-457A-9FBE-AB29EBB516C3}" type="presOf" srcId="{D1D51FE6-C414-4BFB-9FE9-041B11D1A469}" destId="{BC77F200-D9B1-4C59-A4C2-FB1DCF6FAFBF}" srcOrd="0" destOrd="0" presId="urn:microsoft.com/office/officeart/2005/8/layout/cycle3"/>
    <dgm:cxn modelId="{16BA016D-D494-490B-BCE9-A6186FF05785}" srcId="{D1D51FE6-C414-4BFB-9FE9-041B11D1A469}" destId="{EC5D6094-2198-4DE6-A6D6-8DE6F002C532}" srcOrd="5" destOrd="0" parTransId="{5F013717-CB73-4A3C-9DE1-9FB779DF3782}" sibTransId="{2E59A220-2FD7-4455-A9AC-6D4A5527C941}"/>
    <dgm:cxn modelId="{BE75DEB1-472A-4F7D-9F1E-3E1D4496103D}" srcId="{D1D51FE6-C414-4BFB-9FE9-041B11D1A469}" destId="{54EA57F4-FCF0-4319-A2CE-67C62A788B85}" srcOrd="6" destOrd="0" parTransId="{A0BAA767-5977-4A43-89DF-059BF43FE17B}" sibTransId="{2A20B3ED-3EFE-49BB-AE3F-66266AD81DC5}"/>
    <dgm:cxn modelId="{4EFA5E5A-9DD3-4FDB-9D7B-2842342B5EE3}" srcId="{D1D51FE6-C414-4BFB-9FE9-041B11D1A469}" destId="{7F1FFB97-7A69-4549-96A7-4AA8D19905DD}" srcOrd="0" destOrd="0" parTransId="{DC4FE144-94D5-47FE-9465-8ADA52D948A9}" sibTransId="{4B42EBE3-A03A-443D-9D93-F60DA777BDF3}"/>
    <dgm:cxn modelId="{4A0FA957-8766-4642-9721-DDAE2B094E54}" srcId="{D1D51FE6-C414-4BFB-9FE9-041B11D1A469}" destId="{F52DD751-69FC-4A05-AA65-761BB72B7212}" srcOrd="3" destOrd="0" parTransId="{DE0047F4-7186-43EB-9322-76D677F7B1AC}" sibTransId="{C66CA4A5-0B64-4EC1-AED5-08C48EE3B08D}"/>
    <dgm:cxn modelId="{318CFF30-1A5C-48F8-9896-D21CCE3962A5}" type="presOf" srcId="{EC5D6094-2198-4DE6-A6D6-8DE6F002C532}" destId="{D4E403A4-0ED2-4699-86D7-66E2A103CFD2}" srcOrd="0" destOrd="0" presId="urn:microsoft.com/office/officeart/2005/8/layout/cycle3"/>
    <dgm:cxn modelId="{209459F6-5A9E-4730-B0E9-37B0CCF2DD2A}" srcId="{D1D51FE6-C414-4BFB-9FE9-041B11D1A469}" destId="{BDD329F6-B595-489B-9428-A34CA87A910C}" srcOrd="1" destOrd="0" parTransId="{A94A3244-531F-4A2C-BD1C-C6AE67867291}" sibTransId="{FBD8CD7F-3D35-47AD-AAD4-87CFF012A997}"/>
    <dgm:cxn modelId="{30D68F76-3969-4D4D-A82D-EBFB8E203769}" type="presOf" srcId="{F52DD751-69FC-4A05-AA65-761BB72B7212}" destId="{4EE38AAB-933B-490A-8568-B4186E9772AC}" srcOrd="0" destOrd="0" presId="urn:microsoft.com/office/officeart/2005/8/layout/cycle3"/>
    <dgm:cxn modelId="{4850AA44-6697-49B8-A39C-B0B84353F863}" srcId="{D1D51FE6-C414-4BFB-9FE9-041B11D1A469}" destId="{C62A8897-8BF3-4328-994B-6D6A84DD5B25}" srcOrd="2" destOrd="0" parTransId="{C11156E5-8F18-4CD2-AAED-1CE15A48368A}" sibTransId="{BFBCFD9C-95B2-4D6F-B93C-857A40CD7987}"/>
    <dgm:cxn modelId="{2C4C7B3A-834E-43DD-8C06-85CD9085E849}" type="presOf" srcId="{A084E760-56C4-4C1C-B0A0-92F5BB0B7A56}" destId="{235D5E59-F021-4CE2-83E5-F0639C20AA1E}" srcOrd="0" destOrd="0" presId="urn:microsoft.com/office/officeart/2005/8/layout/cycle3"/>
    <dgm:cxn modelId="{C5D3AFBA-6E3F-4859-9E45-02D6F210DD7F}" type="presParOf" srcId="{BC77F200-D9B1-4C59-A4C2-FB1DCF6FAFBF}" destId="{C0C49E9F-AFC5-4671-8277-296CB19E8707}" srcOrd="0" destOrd="0" presId="urn:microsoft.com/office/officeart/2005/8/layout/cycle3"/>
    <dgm:cxn modelId="{C587EAD1-4C43-4BCF-8B63-1A76BB77F4D7}" type="presParOf" srcId="{C0C49E9F-AFC5-4671-8277-296CB19E8707}" destId="{F3C50818-FA65-4849-8BD2-C42E44C360C4}" srcOrd="0" destOrd="0" presId="urn:microsoft.com/office/officeart/2005/8/layout/cycle3"/>
    <dgm:cxn modelId="{AC5B4F11-D7AF-4F78-A773-7B6CE0B15228}" type="presParOf" srcId="{C0C49E9F-AFC5-4671-8277-296CB19E8707}" destId="{6F9DC82C-DF09-4BAC-A17A-C88EE8F35C61}" srcOrd="1" destOrd="0" presId="urn:microsoft.com/office/officeart/2005/8/layout/cycle3"/>
    <dgm:cxn modelId="{5F3FF8B0-1DF3-4D62-80B0-933E7D3A1717}" type="presParOf" srcId="{C0C49E9F-AFC5-4671-8277-296CB19E8707}" destId="{9172F299-CE51-4232-839D-F353CB17C65F}" srcOrd="2" destOrd="0" presId="urn:microsoft.com/office/officeart/2005/8/layout/cycle3"/>
    <dgm:cxn modelId="{8CFC5A11-966B-4216-9AEA-B96616BE2C53}" type="presParOf" srcId="{C0C49E9F-AFC5-4671-8277-296CB19E8707}" destId="{7933FE65-B21A-4615-9C80-D2D9663749E3}" srcOrd="3" destOrd="0" presId="urn:microsoft.com/office/officeart/2005/8/layout/cycle3"/>
    <dgm:cxn modelId="{FAFD3F57-5CA5-42CA-818A-B08466FAAFEF}" type="presParOf" srcId="{C0C49E9F-AFC5-4671-8277-296CB19E8707}" destId="{4EE38AAB-933B-490A-8568-B4186E9772AC}" srcOrd="4" destOrd="0" presId="urn:microsoft.com/office/officeart/2005/8/layout/cycle3"/>
    <dgm:cxn modelId="{5C6C1A62-4AD5-46FA-9343-858F37373D3D}" type="presParOf" srcId="{C0C49E9F-AFC5-4671-8277-296CB19E8707}" destId="{235D5E59-F021-4CE2-83E5-F0639C20AA1E}" srcOrd="5" destOrd="0" presId="urn:microsoft.com/office/officeart/2005/8/layout/cycle3"/>
    <dgm:cxn modelId="{9B946ABD-F053-4165-B930-E2FCE67531E4}" type="presParOf" srcId="{C0C49E9F-AFC5-4671-8277-296CB19E8707}" destId="{D4E403A4-0ED2-4699-86D7-66E2A103CFD2}" srcOrd="6" destOrd="0" presId="urn:microsoft.com/office/officeart/2005/8/layout/cycle3"/>
    <dgm:cxn modelId="{072C7EC0-4EE8-4883-BB43-9A23DEF9BF4A}" type="presParOf" srcId="{C0C49E9F-AFC5-4671-8277-296CB19E8707}" destId="{BC1F0602-3073-4D7D-A2D8-F084C97AB8FB}" srcOrd="7" destOrd="0" presId="urn:microsoft.com/office/officeart/2005/8/layout/cycle3"/>
  </dgm:cxnLst>
  <dgm:bg/>
  <dgm:whole/>
</dgm:dataModel>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EED5696-D2E2-467C-B1E4-E810882E6AF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ED5696-D2E2-467C-B1E4-E810882E6AF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EED5696-D2E2-467C-B1E4-E810882E6AF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ED5696-D2E2-467C-B1E4-E810882E6A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23D0F3D-7E06-4D33-ADA3-53B49B1C0557}"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ED5696-D2E2-467C-B1E4-E810882E6AF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3D0F3D-7E06-4D33-ADA3-53B49B1C0557}" type="datetimeFigureOut">
              <a:rPr lang="en-US" smtClean="0"/>
              <a:pPr/>
              <a:t>8/31/2024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ED5696-D2E2-467C-B1E4-E810882E6AF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886728" cy="2286015"/>
          </a:xfrm>
        </p:spPr>
        <p:txBody>
          <a:bodyPr>
            <a:normAutofit/>
          </a:bodyPr>
          <a:lstStyle/>
          <a:p>
            <a:pPr algn="l"/>
            <a:r>
              <a:rPr lang="en-IN" sz="4400" b="1" dirty="0" smtClean="0">
                <a:latin typeface="Algerian" pitchFamily="82" charset="0"/>
              </a:rPr>
              <a:t>Salary And </a:t>
            </a:r>
            <a:r>
              <a:rPr lang="en-IN" b="1" dirty="0">
                <a:latin typeface="Algerian" pitchFamily="82" charset="0"/>
              </a:rPr>
              <a:t>C</a:t>
            </a:r>
            <a:r>
              <a:rPr lang="en-IN" sz="4400" b="1" dirty="0" smtClean="0">
                <a:latin typeface="Algerian" pitchFamily="82" charset="0"/>
              </a:rPr>
              <a:t>ompensation </a:t>
            </a:r>
            <a:r>
              <a:rPr lang="en-IN" b="1" dirty="0">
                <a:latin typeface="Algerian" pitchFamily="82" charset="0"/>
              </a:rPr>
              <a:t>A</a:t>
            </a:r>
            <a:r>
              <a:rPr lang="en-IN" sz="4400" b="1" dirty="0" smtClean="0">
                <a:latin typeface="Algerian" pitchFamily="82" charset="0"/>
              </a:rPr>
              <a:t>nalysis </a:t>
            </a:r>
            <a:r>
              <a:rPr lang="en-IN" b="1" dirty="0">
                <a:latin typeface="Algerian" pitchFamily="82" charset="0"/>
              </a:rPr>
              <a:t>T</a:t>
            </a:r>
            <a:r>
              <a:rPr lang="en-IN" sz="4400" b="1" dirty="0" smtClean="0">
                <a:latin typeface="Algerian" pitchFamily="82" charset="0"/>
              </a:rPr>
              <a:t>hrough </a:t>
            </a:r>
            <a:r>
              <a:rPr lang="en-IN" b="1" dirty="0">
                <a:latin typeface="Algerian" pitchFamily="82" charset="0"/>
              </a:rPr>
              <a:t>E</a:t>
            </a:r>
            <a:r>
              <a:rPr lang="en-IN" sz="4400" b="1" dirty="0" smtClean="0">
                <a:latin typeface="Algerian" pitchFamily="82" charset="0"/>
              </a:rPr>
              <a:t>xcel </a:t>
            </a:r>
            <a:r>
              <a:rPr lang="en-IN" b="1" dirty="0">
                <a:latin typeface="Algerian" pitchFamily="82" charset="0"/>
              </a:rPr>
              <a:t>D</a:t>
            </a:r>
            <a:r>
              <a:rPr lang="en-IN" sz="4400" b="1" dirty="0" smtClean="0">
                <a:latin typeface="Algerian" pitchFamily="82" charset="0"/>
              </a:rPr>
              <a:t>ata </a:t>
            </a:r>
            <a:r>
              <a:rPr lang="en-IN" b="1" dirty="0">
                <a:latin typeface="Algerian" pitchFamily="82" charset="0"/>
              </a:rPr>
              <a:t>M</a:t>
            </a:r>
            <a:r>
              <a:rPr lang="en-IN" sz="4400" b="1" dirty="0" smtClean="0">
                <a:latin typeface="Algerian" pitchFamily="82" charset="0"/>
              </a:rPr>
              <a:t>odelling</a:t>
            </a:r>
            <a:endParaRPr lang="en-US" sz="4400" b="1" dirty="0">
              <a:latin typeface="Algerian" pitchFamily="82" charset="0"/>
            </a:endParaRPr>
          </a:p>
        </p:txBody>
      </p:sp>
      <p:sp>
        <p:nvSpPr>
          <p:cNvPr id="3" name="Subtitle 2"/>
          <p:cNvSpPr>
            <a:spLocks noGrp="1"/>
          </p:cNvSpPr>
          <p:nvPr>
            <p:ph type="subTitle" idx="1"/>
          </p:nvPr>
        </p:nvSpPr>
        <p:spPr>
          <a:xfrm>
            <a:off x="1371600" y="3886200"/>
            <a:ext cx="6400800" cy="2471758"/>
          </a:xfrm>
        </p:spPr>
        <p:txBody>
          <a:bodyPr>
            <a:normAutofit/>
          </a:bodyPr>
          <a:lstStyle/>
          <a:p>
            <a:pPr algn="l"/>
            <a:r>
              <a:rPr lang="en-IN" dirty="0" smtClean="0"/>
              <a:t>Student name: swathy R</a:t>
            </a:r>
          </a:p>
          <a:p>
            <a:pPr algn="l"/>
            <a:r>
              <a:rPr lang="en-IN" dirty="0" smtClean="0"/>
              <a:t>Register No	:</a:t>
            </a:r>
          </a:p>
          <a:p>
            <a:pPr algn="l"/>
            <a:r>
              <a:rPr lang="en-IN" dirty="0" smtClean="0"/>
              <a:t>Department	:accounting and finance</a:t>
            </a:r>
          </a:p>
          <a:p>
            <a:pPr algn="l"/>
            <a:r>
              <a:rPr lang="en-IN" dirty="0" smtClean="0"/>
              <a:t>College	:</a:t>
            </a:r>
            <a:r>
              <a:rPr lang="en-IN" dirty="0" err="1" smtClean="0"/>
              <a:t>vallal</a:t>
            </a:r>
            <a:r>
              <a:rPr lang="en-IN" dirty="0" smtClean="0"/>
              <a:t> </a:t>
            </a:r>
            <a:r>
              <a:rPr lang="en-IN" dirty="0" err="1" smtClean="0"/>
              <a:t>p.t.lee</a:t>
            </a:r>
            <a:r>
              <a:rPr lang="en-IN" dirty="0" smtClean="0"/>
              <a:t> </a:t>
            </a:r>
            <a:r>
              <a:rPr lang="en-IN" dirty="0" err="1" smtClean="0"/>
              <a:t>chengal</a:t>
            </a:r>
            <a:r>
              <a:rPr lang="en-IN" dirty="0" smtClean="0"/>
              <a:t> </a:t>
            </a:r>
            <a:r>
              <a:rPr lang="en-IN" dirty="0" err="1" smtClean="0"/>
              <a:t>varaya</a:t>
            </a:r>
            <a:r>
              <a:rPr lang="en-IN" dirty="0" smtClean="0"/>
              <a:t> 		</a:t>
            </a:r>
            <a:r>
              <a:rPr lang="en-IN" dirty="0" err="1" smtClean="0"/>
              <a:t>naicker</a:t>
            </a:r>
            <a:r>
              <a:rPr lang="en-IN" dirty="0" smtClean="0"/>
              <a:t> arts and science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and discussion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000" dirty="0" smtClean="0"/>
              <a:t>Results/Findings</a:t>
            </a:r>
          </a:p>
          <a:p>
            <a:pPr>
              <a:buNone/>
            </a:pPr>
            <a:r>
              <a:rPr lang="en-US" sz="2000" dirty="0" smtClean="0"/>
              <a:t>				The Results (or Findings) section follows the Methods and precedes the Discussion section. This is where the authors provide the data collected during their study. That data can sometimes be difficult to understand because it is often quite technical. Do not let this intimidate you; you will discover the significance of the results next</a:t>
            </a:r>
          </a:p>
          <a:p>
            <a:pPr>
              <a:buNone/>
            </a:pPr>
            <a:r>
              <a:rPr lang="en-US" sz="2000" dirty="0" smtClean="0"/>
              <a:t>Discussion</a:t>
            </a:r>
          </a:p>
          <a:p>
            <a:pPr>
              <a:buNone/>
            </a:pPr>
            <a:r>
              <a:rPr lang="en-US" sz="2000" dirty="0" smtClean="0"/>
              <a:t>		The Discussion section follows the Results and precedes the Conclusions and Recommendations section. It is here that the authors indicate the significance of their results. They answer the question, “Why did we get the results we did?” This section provides logical explanations for the results from the study. Those explanations are often reached by comparing and contrasting the results to prior studies’ findings, so citations to the studies discussed in the Literature Review generally reappear here. This section also usually discusses the limitations of the study and speculates on what the results say about the problem(s) identified in the research question(s). This section is very important because it is finally moving towards an argument. Since the researchers interpret their results according to theoretical underpinnings in this section, there is more room for difference of opinion. The way the authors interpret their results may be quite different from the way you would interpret them or the way another researcher would interpret them.</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itchFamily="82" charset="0"/>
              </a:rPr>
              <a:t>conclusion</a:t>
            </a:r>
            <a:endParaRPr lang="en-US" b="1" dirty="0">
              <a:latin typeface="Algerian" pitchFamily="82" charset="0"/>
            </a:endParaRPr>
          </a:p>
        </p:txBody>
      </p:sp>
      <p:sp>
        <p:nvSpPr>
          <p:cNvPr id="3" name="Content Placeholder 2"/>
          <p:cNvSpPr>
            <a:spLocks noGrp="1"/>
          </p:cNvSpPr>
          <p:nvPr>
            <p:ph idx="1"/>
          </p:nvPr>
        </p:nvSpPr>
        <p:spPr/>
        <p:txBody>
          <a:bodyPr>
            <a:normAutofit fontScale="62500" lnSpcReduction="20000"/>
          </a:bodyPr>
          <a:lstStyle/>
          <a:p>
            <a:r>
              <a:rPr lang="en-US" dirty="0" smtClean="0"/>
              <a:t>Conclusion When you first skim an article, it may be useful to go straight to the Conclusion and see if you can figure out what the thesis is since it is usually in this final section. The research gap identified in the introduction indicates what the researchers wanted to look at; what did they claim, ultimately, when they completed their research? What did it show them—and what are they showing us—about the topic? Did they get the results they expected? Why or why not? The thesis is not a sweeping proclamation; rather, it is likely a very reasonable and conditional claim.</a:t>
            </a:r>
          </a:p>
          <a:p>
            <a:endParaRPr lang="en-IN" dirty="0" smtClean="0"/>
          </a:p>
          <a:p>
            <a:r>
              <a:rPr lang="en-US" dirty="0" smtClean="0"/>
              <a:t>Nearly every research article ends by inviting other scholars to continue the work by saying that more research needs to be done on the matter. However, do not mistake this directive for the thesis; it’s a convention. Often, the authors provide specific details about future possible studies that could or should be conducted in order to make more sense of their own study’s conclusions.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Algerian" pitchFamily="82" charset="0"/>
              </a:rPr>
              <a:t>SALARY AND COMPPENSATION EXCEL</a:t>
            </a:r>
            <a:endParaRPr lang="en-US" b="1" dirty="0">
              <a:latin typeface="Algerian" pitchFamily="82" charset="0"/>
            </a:endParaRPr>
          </a:p>
        </p:txBody>
      </p:sp>
      <p:graphicFrame>
        <p:nvGraphicFramePr>
          <p:cNvPr id="17410" name="Object 2"/>
          <p:cNvGraphicFramePr>
            <a:graphicFrameLocks noChangeAspect="1"/>
          </p:cNvGraphicFramePr>
          <p:nvPr>
            <p:ph idx="1"/>
          </p:nvPr>
        </p:nvGraphicFramePr>
        <p:xfrm>
          <a:off x="1435100" y="2290763"/>
          <a:ext cx="7497763" cy="3114675"/>
        </p:xfrm>
        <a:graphic>
          <a:graphicData uri="http://schemas.openxmlformats.org/presentationml/2006/ole">
            <p:oleObj spid="_x0000_s17410" name="Worksheet" r:id="rId3" imgW="8048807" imgH="3343427" progId="Excel.Sheet.1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itchFamily="82" charset="0"/>
              </a:rPr>
              <a:t>Project Title</a:t>
            </a:r>
            <a:endParaRPr lang="en-US" b="1" dirty="0">
              <a:latin typeface="Algerian" pitchFamily="82" charset="0"/>
            </a:endParaRPr>
          </a:p>
        </p:txBody>
      </p:sp>
      <p:sp>
        <p:nvSpPr>
          <p:cNvPr id="3" name="Content Placeholder 2"/>
          <p:cNvSpPr>
            <a:spLocks noGrp="1"/>
          </p:cNvSpPr>
          <p:nvPr>
            <p:ph idx="1"/>
          </p:nvPr>
        </p:nvSpPr>
        <p:spPr>
          <a:xfrm>
            <a:off x="457200" y="2357430"/>
            <a:ext cx="8229600" cy="3967170"/>
          </a:xfrm>
        </p:spPr>
        <p:txBody>
          <a:bodyPr>
            <a:normAutofit/>
          </a:bodyPr>
          <a:lstStyle/>
          <a:p>
            <a:r>
              <a:rPr lang="en-IN" sz="3600" dirty="0" smtClean="0"/>
              <a:t>Salary and compensation analysis through excel data modelling</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itchFamily="82" charset="0"/>
              </a:rPr>
              <a:t>AGENDA</a:t>
            </a:r>
            <a:endParaRPr lang="en-US" b="1" dirty="0">
              <a:latin typeface="Algerian" pitchFamily="82"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IN" dirty="0" smtClean="0"/>
              <a:t>Problem Statement</a:t>
            </a:r>
          </a:p>
          <a:p>
            <a:pPr>
              <a:buFont typeface="Wingdings" pitchFamily="2" charset="2"/>
              <a:buChar char="v"/>
            </a:pPr>
            <a:r>
              <a:rPr lang="en-IN" dirty="0" smtClean="0"/>
              <a:t>Project overview</a:t>
            </a:r>
          </a:p>
          <a:p>
            <a:pPr>
              <a:buFont typeface="Wingdings" pitchFamily="2" charset="2"/>
              <a:buChar char="v"/>
            </a:pPr>
            <a:r>
              <a:rPr lang="en-IN" dirty="0" smtClean="0"/>
              <a:t>End users</a:t>
            </a:r>
          </a:p>
          <a:p>
            <a:pPr>
              <a:buFont typeface="Wingdings" pitchFamily="2" charset="2"/>
              <a:buChar char="v"/>
            </a:pPr>
            <a:r>
              <a:rPr lang="en-IN" dirty="0" smtClean="0"/>
              <a:t>Our solution and Proposition</a:t>
            </a:r>
          </a:p>
          <a:p>
            <a:pPr>
              <a:buFont typeface="Wingdings" pitchFamily="2" charset="2"/>
              <a:buChar char="v"/>
            </a:pPr>
            <a:r>
              <a:rPr lang="en-IN" dirty="0" smtClean="0"/>
              <a:t>Dataset Description</a:t>
            </a:r>
          </a:p>
          <a:p>
            <a:pPr>
              <a:buFont typeface="Wingdings" pitchFamily="2" charset="2"/>
              <a:buChar char="v"/>
            </a:pPr>
            <a:r>
              <a:rPr lang="en-IN" dirty="0" smtClean="0"/>
              <a:t>Modelling Approach</a:t>
            </a:r>
          </a:p>
          <a:p>
            <a:pPr>
              <a:buFont typeface="Wingdings" pitchFamily="2" charset="2"/>
              <a:buChar char="v"/>
            </a:pPr>
            <a:r>
              <a:rPr lang="en-IN" dirty="0" smtClean="0"/>
              <a:t>Results and Discussion</a:t>
            </a:r>
          </a:p>
          <a:p>
            <a:pPr>
              <a:buFont typeface="Wingdings" pitchFamily="2" charset="2"/>
              <a:buChar char="v"/>
            </a:pPr>
            <a:r>
              <a:rPr lang="en-IN" dirty="0" err="1" smtClean="0"/>
              <a:t>Conculsion</a:t>
            </a:r>
            <a:endParaRPr lang="en-IN" dirty="0" smtClean="0"/>
          </a:p>
          <a:p>
            <a:pPr>
              <a:buFont typeface="Wingdings" pitchFamily="2" charset="2"/>
              <a:buChar char="v"/>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Algerian" pitchFamily="82" charset="0"/>
              </a:rPr>
              <a:t>Problem Statement </a:t>
            </a:r>
            <a:r>
              <a:rPr lang="en-IN" b="1" dirty="0">
                <a:latin typeface="Algerian" pitchFamily="82" charset="0"/>
              </a:rPr>
              <a:t>S</a:t>
            </a:r>
            <a:r>
              <a:rPr lang="en-IN" b="1" dirty="0" smtClean="0">
                <a:latin typeface="Algerian" pitchFamily="82" charset="0"/>
              </a:rPr>
              <a:t>alary </a:t>
            </a:r>
            <a:r>
              <a:rPr lang="en-IN" b="1" dirty="0">
                <a:latin typeface="Algerian" pitchFamily="82" charset="0"/>
              </a:rPr>
              <a:t>A</a:t>
            </a:r>
            <a:r>
              <a:rPr lang="en-IN" b="1" dirty="0" smtClean="0">
                <a:latin typeface="Algerian" pitchFamily="82" charset="0"/>
              </a:rPr>
              <a:t>nd </a:t>
            </a:r>
            <a:r>
              <a:rPr lang="en-IN" b="1" dirty="0">
                <a:latin typeface="Algerian" pitchFamily="82" charset="0"/>
              </a:rPr>
              <a:t>C</a:t>
            </a:r>
            <a:r>
              <a:rPr lang="en-IN" b="1" dirty="0" smtClean="0">
                <a:latin typeface="Algerian" pitchFamily="82" charset="0"/>
              </a:rPr>
              <a:t>ompensation</a:t>
            </a:r>
            <a:endParaRPr lang="en-US" b="1" dirty="0">
              <a:latin typeface="Algerian" pitchFamily="82" charset="0"/>
            </a:endParaRPr>
          </a:p>
        </p:txBody>
      </p:sp>
      <p:sp>
        <p:nvSpPr>
          <p:cNvPr id="3" name="Content Placeholder 2"/>
          <p:cNvSpPr>
            <a:spLocks noGrp="1"/>
          </p:cNvSpPr>
          <p:nvPr>
            <p:ph idx="1"/>
          </p:nvPr>
        </p:nvSpPr>
        <p:spPr/>
        <p:txBody>
          <a:bodyPr>
            <a:normAutofit fontScale="92500" lnSpcReduction="10000"/>
          </a:bodyPr>
          <a:lstStyle/>
          <a:p>
            <a:r>
              <a:rPr lang="en-US" dirty="0" smtClean="0"/>
              <a:t>Included in an executive summary</a:t>
            </a:r>
          </a:p>
          <a:p>
            <a:r>
              <a:rPr lang="en-US" dirty="0" smtClean="0"/>
              <a:t>Identifying issues affecting product or service quality</a:t>
            </a:r>
          </a:p>
          <a:p>
            <a:r>
              <a:rPr lang="en-US" dirty="0" smtClean="0"/>
              <a:t>Addressing delays in project progress</a:t>
            </a:r>
          </a:p>
          <a:p>
            <a:r>
              <a:rPr lang="en-US" dirty="0" smtClean="0"/>
              <a:t>Building rapport between different teams</a:t>
            </a:r>
          </a:p>
          <a:p>
            <a:r>
              <a:rPr lang="en-US" dirty="0" smtClean="0"/>
              <a:t> working across a project</a:t>
            </a:r>
          </a:p>
          <a:p>
            <a:r>
              <a:rPr lang="en-US" dirty="0" smtClean="0"/>
              <a:t>Correcting flagging KPIs</a:t>
            </a:r>
          </a:p>
          <a:p>
            <a:r>
              <a:rPr lang="en-US" dirty="0" smtClean="0"/>
              <a:t>Promote brainstorming for potential solutions</a:t>
            </a:r>
          </a:p>
          <a:p>
            <a:r>
              <a:rPr lang="en-US" dirty="0" smtClean="0"/>
              <a:t>Launch a research proposal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Algerian" pitchFamily="82" charset="0"/>
              </a:rPr>
              <a:t>Project overview salary and compensation</a:t>
            </a:r>
            <a:endParaRPr lang="en-US" b="1" dirty="0">
              <a:latin typeface="Algerian" pitchFamily="82" charset="0"/>
            </a:endParaRPr>
          </a:p>
        </p:txBody>
      </p:sp>
      <p:graphicFrame>
        <p:nvGraphicFramePr>
          <p:cNvPr id="5" name="Content Placeholder 4"/>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itchFamily="82" charset="0"/>
              </a:rPr>
              <a:t>End users </a:t>
            </a:r>
            <a:endParaRPr lang="en-US" b="1" dirty="0">
              <a:latin typeface="Algerian" pitchFamily="82" charset="0"/>
            </a:endParaRPr>
          </a:p>
        </p:txBody>
      </p:sp>
      <p:sp>
        <p:nvSpPr>
          <p:cNvPr id="3" name="Content Placeholder 2"/>
          <p:cNvSpPr>
            <a:spLocks noGrp="1"/>
          </p:cNvSpPr>
          <p:nvPr>
            <p:ph idx="1"/>
          </p:nvPr>
        </p:nvSpPr>
        <p:spPr/>
        <p:txBody>
          <a:bodyPr/>
          <a:lstStyle/>
          <a:p>
            <a:r>
              <a:rPr lang="en-US" dirty="0" smtClean="0"/>
              <a:t>The estimated total pay for a End User Support is ₹5,32,453 per year, with an average salary of ₹5,12,435 per year.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fontScale="90000"/>
          </a:bodyPr>
          <a:lstStyle/>
          <a:p>
            <a:r>
              <a:rPr lang="en-IN" b="1" dirty="0" smtClean="0">
                <a:latin typeface="Algerian" pitchFamily="82" charset="0"/>
              </a:rPr>
              <a:t>Our solutions and proposition</a:t>
            </a:r>
            <a:endParaRPr lang="en-US" b="1"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dirty="0" smtClean="0"/>
              <a:t>Our usual business includes the following activities:</a:t>
            </a:r>
          </a:p>
          <a:p>
            <a:r>
              <a:rPr lang="en-US" dirty="0" smtClean="0"/>
              <a:t>Project cycle, i.e. identification, design, planning, implementation, monitoring and evaluation.</a:t>
            </a:r>
          </a:p>
          <a:p>
            <a:r>
              <a:rPr lang="en-US" dirty="0" smtClean="0"/>
              <a:t>Building high performance teams through tailored made coaching, team building and leadership.</a:t>
            </a:r>
          </a:p>
          <a:p>
            <a:r>
              <a:rPr lang="en-US" dirty="0" smtClean="0"/>
              <a:t>Enhancing project management, more particularly efficiency, effectiveness and impacts.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Modelling approach</a:t>
            </a:r>
            <a:endParaRPr lang="en-US" dirty="0">
              <a:latin typeface="Algerian" pitchFamily="82" charset="0"/>
            </a:endParaRPr>
          </a:p>
        </p:txBody>
      </p:sp>
      <p:sp>
        <p:nvSpPr>
          <p:cNvPr id="3" name="Content Placeholder 2"/>
          <p:cNvSpPr>
            <a:spLocks noGrp="1"/>
          </p:cNvSpPr>
          <p:nvPr>
            <p:ph idx="1"/>
          </p:nvPr>
        </p:nvSpPr>
        <p:spPr/>
        <p:txBody>
          <a:bodyPr>
            <a:normAutofit fontScale="47500" lnSpcReduction="20000"/>
          </a:bodyPr>
          <a:lstStyle/>
          <a:p>
            <a:pPr>
              <a:buNone/>
            </a:pPr>
            <a:r>
              <a:rPr lang="en-US" sz="3600" b="1" dirty="0" smtClean="0">
                <a:latin typeface="Agency FB" pitchFamily="34" charset="0"/>
              </a:rPr>
              <a:t>Scenario source selection</a:t>
            </a:r>
          </a:p>
          <a:p>
            <a:pPr>
              <a:buNone/>
            </a:pPr>
            <a:r>
              <a:rPr lang="en-US" dirty="0" smtClean="0"/>
              <a:t>- Quality check: simulations with hindcasts vs historical climate</a:t>
            </a:r>
          </a:p>
          <a:p>
            <a:pPr>
              <a:buNone/>
            </a:pPr>
            <a:r>
              <a:rPr lang="en-US" dirty="0" smtClean="0"/>
              <a:t>-Present, 2030 pessimistic, 2030 optimistic?</a:t>
            </a:r>
          </a:p>
          <a:p>
            <a:pPr>
              <a:buNone/>
            </a:pPr>
            <a:r>
              <a:rPr lang="en-US" dirty="0" smtClean="0">
                <a:solidFill>
                  <a:srgbClr val="FF0000"/>
                </a:solidFill>
              </a:rPr>
              <a:t>=&gt; Establishment of operational scenario database</a:t>
            </a:r>
          </a:p>
          <a:p>
            <a:pPr>
              <a:buNone/>
            </a:pPr>
            <a:r>
              <a:rPr lang="en-US" sz="3600" b="1" dirty="0" smtClean="0">
                <a:latin typeface="Agency FB" pitchFamily="34" charset="0"/>
              </a:rPr>
              <a:t>Global study</a:t>
            </a:r>
          </a:p>
          <a:p>
            <a:pPr>
              <a:buNone/>
            </a:pPr>
            <a:r>
              <a:rPr lang="en-US" dirty="0" smtClean="0"/>
              <a:t>-Simple model (GLAM)</a:t>
            </a:r>
          </a:p>
          <a:p>
            <a:pPr>
              <a:buNone/>
            </a:pPr>
            <a:r>
              <a:rPr lang="en-US" dirty="0" smtClean="0"/>
              <a:t>- Spatialized gridded approach</a:t>
            </a:r>
          </a:p>
          <a:p>
            <a:pPr>
              <a:buNone/>
            </a:pPr>
            <a:r>
              <a:rPr lang="en-US" dirty="0" smtClean="0"/>
              <a:t>-No detail of varietal differences</a:t>
            </a:r>
          </a:p>
          <a:p>
            <a:pPr>
              <a:buNone/>
            </a:pPr>
            <a:r>
              <a:rPr lang="en-US" dirty="0" smtClean="0">
                <a:solidFill>
                  <a:srgbClr val="FF0000"/>
                </a:solidFill>
              </a:rPr>
              <a:t>=&gt;</a:t>
            </a:r>
            <a:r>
              <a:rPr lang="en-US" dirty="0" smtClean="0"/>
              <a:t> </a:t>
            </a:r>
            <a:r>
              <a:rPr lang="en-US" dirty="0" smtClean="0">
                <a:solidFill>
                  <a:srgbClr val="FF0000"/>
                </a:solidFill>
              </a:rPr>
              <a:t>Global mapping of crop response to CC</a:t>
            </a:r>
          </a:p>
          <a:p>
            <a:pPr>
              <a:buNone/>
            </a:pPr>
            <a:r>
              <a:rPr lang="en-US" sz="3600" b="1" dirty="0" smtClean="0">
                <a:latin typeface="Agency FB" pitchFamily="34" charset="0"/>
              </a:rPr>
              <a:t>Zoom-ins: virtual experiments</a:t>
            </a:r>
          </a:p>
          <a:p>
            <a:pPr>
              <a:buNone/>
            </a:pPr>
            <a:r>
              <a:rPr lang="en-US" dirty="0" smtClean="0"/>
              <a:t>- GxExM model (SAMARA, RIDEV, CROPGRO..)</a:t>
            </a:r>
          </a:p>
          <a:p>
            <a:pPr>
              <a:buNone/>
            </a:pPr>
            <a:r>
              <a:rPr lang="en-US" dirty="0" smtClean="0"/>
              <a:t>-Model calibration for key varietal types</a:t>
            </a:r>
          </a:p>
          <a:p>
            <a:pPr>
              <a:buNone/>
            </a:pPr>
            <a:r>
              <a:rPr lang="en-US" dirty="0" smtClean="0"/>
              <a:t>-Identification of trait (crop parameter) ranges</a:t>
            </a:r>
          </a:p>
          <a:p>
            <a:pPr>
              <a:buNone/>
            </a:pPr>
            <a:r>
              <a:rPr lang="en-US" dirty="0" smtClean="0"/>
              <a:t>-Zooming in on TPEs for each crop (Total of 10-12?)</a:t>
            </a:r>
          </a:p>
          <a:p>
            <a:pPr>
              <a:buNone/>
            </a:pPr>
            <a:r>
              <a:rPr lang="en-US" dirty="0" smtClean="0"/>
              <a:t>- Sensitivity analyses: trait variation vs environment</a:t>
            </a:r>
          </a:p>
          <a:p>
            <a:pPr>
              <a:buNone/>
            </a:pPr>
            <a:r>
              <a:rPr lang="en-US" dirty="0" smtClean="0">
                <a:solidFill>
                  <a:srgbClr val="FF0000"/>
                </a:solidFill>
              </a:rPr>
              <a:t>=&gt;Ideotype composition for adapted crops</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321</TotalTime>
  <Words>577</Words>
  <Application>Microsoft Office PowerPoint</Application>
  <PresentationFormat>On-screen Show (4:3)</PresentationFormat>
  <Paragraphs>69</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Solstice</vt:lpstr>
      <vt:lpstr>Worksheet</vt:lpstr>
      <vt:lpstr>Salary And Compensation Analysis Through Excel Data Modelling</vt:lpstr>
      <vt:lpstr>Project Title</vt:lpstr>
      <vt:lpstr>AGENDA</vt:lpstr>
      <vt:lpstr>Problem Statement Salary And Compensation</vt:lpstr>
      <vt:lpstr>Project overview salary and compensation</vt:lpstr>
      <vt:lpstr>End users </vt:lpstr>
      <vt:lpstr>Our solutions and proposition</vt:lpstr>
      <vt:lpstr>Dataset description</vt:lpstr>
      <vt:lpstr>Modelling approach</vt:lpstr>
      <vt:lpstr>Results and discussion</vt:lpstr>
      <vt:lpstr>conclusion</vt:lpstr>
      <vt:lpstr>SALARY AND COMPPENSATION EXCEL</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modelling</dc:title>
  <dc:creator>Arnikamuthusaran</dc:creator>
  <cp:lastModifiedBy>P.T.LEE CNASC</cp:lastModifiedBy>
  <cp:revision>37</cp:revision>
  <dcterms:created xsi:type="dcterms:W3CDTF">2024-08-29T16:21:03Z</dcterms:created>
  <dcterms:modified xsi:type="dcterms:W3CDTF">2024-08-31T10:41:43Z</dcterms:modified>
</cp:coreProperties>
</file>