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6" r:id="rId7"/>
    <p:sldId id="268" r:id="rId8"/>
    <p:sldId id="267" r:id="rId9"/>
    <p:sldId id="260" r:id="rId10"/>
    <p:sldId id="261" r:id="rId11"/>
    <p:sldId id="262" r:id="rId12"/>
    <p:sldId id="269" r:id="rId13"/>
    <p:sldId id="270" r:id="rId14"/>
    <p:sldId id="263" r:id="rId15"/>
    <p:sldId id="264" r:id="rId16"/>
    <p:sldId id="265" r:id="rId17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43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43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31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650" y="1825560"/>
            <a:ext cx="384831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31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9650" y="4098240"/>
            <a:ext cx="384831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35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35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61870" y="1825560"/>
            <a:ext cx="253935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35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35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61870" y="4098240"/>
            <a:ext cx="253935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43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43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31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69650" y="1825560"/>
            <a:ext cx="384831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43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31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69650" y="1825560"/>
            <a:ext cx="384831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31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43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31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650" y="1825560"/>
            <a:ext cx="384831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69650" y="4098240"/>
            <a:ext cx="384831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31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650" y="1825560"/>
            <a:ext cx="384831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43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43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43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31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69650" y="1825560"/>
            <a:ext cx="384831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31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69650" y="4098240"/>
            <a:ext cx="384831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35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35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961870" y="1825560"/>
            <a:ext cx="253935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35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35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961870" y="4098240"/>
            <a:ext cx="253935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43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31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650" y="1825560"/>
            <a:ext cx="384831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43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31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650" y="1825560"/>
            <a:ext cx="384831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31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31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650" y="1825560"/>
            <a:ext cx="384831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650" y="4098240"/>
            <a:ext cx="384831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31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650" y="1825560"/>
            <a:ext cx="384831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43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42910" y="1122480"/>
            <a:ext cx="685773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13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2C4DEDD-608A-4CA9-B631-775AF8D67CD0}" type="datetime">
              <a:rPr lang="ru-RU" sz="1200" b="0" strike="noStrike" spc="-1">
                <a:solidFill>
                  <a:srgbClr val="8B8B8B"/>
                </a:solidFill>
                <a:latin typeface="Calibri"/>
              </a:rPr>
              <a:t>пн 10.06.19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8860" y="6356520"/>
            <a:ext cx="308583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7860" y="6356520"/>
            <a:ext cx="205713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DFDDC8A-06E8-4D24-A585-5BFB9027BA45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43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13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2F08B26-2DE2-40A3-B270-BF7F7374EF6B}" type="datetime">
              <a:rPr lang="ru-RU" sz="1200" b="0" strike="noStrike" spc="-1">
                <a:solidFill>
                  <a:srgbClr val="8B8B8B"/>
                </a:solidFill>
                <a:latin typeface="Calibri"/>
              </a:rPr>
              <a:t>пн 10.06.19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028860" y="6356520"/>
            <a:ext cx="308583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457860" y="6356520"/>
            <a:ext cx="205713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12478F7-BAF8-4143-A488-967713297C60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0" y="2060848"/>
            <a:ext cx="9144000" cy="1623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/>
            <a:r>
              <a:rPr lang="en-US" sz="2400" b="1" strike="noStrike" spc="-1" dirty="0">
                <a:solidFill>
                  <a:srgbClr val="000000"/>
                </a:solidFill>
              </a:rPr>
              <a:t>РАЗРАБОТКА WEB-ПРИЛОЖЕНИЙ НА ОСНОВЕ ФРЕЙМВОРКА BLAZOR</a:t>
            </a:r>
            <a:endParaRPr lang="en-US" sz="24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860032" y="4680000"/>
            <a:ext cx="429489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</a:rPr>
              <a:t>Научный руководитель:</a:t>
            </a:r>
            <a:endParaRPr lang="ru-RU" sz="1600" b="1" strike="noStrike" spc="-1" dirty="0"/>
          </a:p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</a:rPr>
              <a:t>старший преподаватель каф. ИСУ</a:t>
            </a:r>
            <a:endParaRPr lang="ru-RU" sz="1600" b="1" strike="noStrike" spc="-1" dirty="0"/>
          </a:p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</a:rPr>
              <a:t>Конах Валентина Владимировна</a:t>
            </a:r>
            <a:endParaRPr lang="ru-RU" sz="1600" b="1" strike="noStrike" spc="-1" dirty="0"/>
          </a:p>
        </p:txBody>
      </p:sp>
      <p:sp>
        <p:nvSpPr>
          <p:cNvPr id="84" name="CustomShape 3"/>
          <p:cNvSpPr/>
          <p:nvPr/>
        </p:nvSpPr>
        <p:spPr>
          <a:xfrm>
            <a:off x="0" y="311400"/>
            <a:ext cx="914400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1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БЕЛОРУССКИЙ ГОСУДАРСТВЕННЫЙ УНИВЕРСИТЕТ</a:t>
            </a:r>
            <a:endParaRPr lang="ru-RU" sz="1400" b="1" strike="noStrike" spc="-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ru-RU" sz="1400" b="1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ФАКУЛЬТЕТ ПРИКЛАДНОЙ МАТЕМАТИКИ И ИНФОРМАТИКИ</a:t>
            </a:r>
            <a:endParaRPr lang="ru-RU" sz="1400" b="1" strike="noStrike" spc="-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ru-RU" sz="1400" b="1" strike="noStrike" spc="-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ru-RU" sz="1400" b="1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Кафедра информационных систем управления</a:t>
            </a:r>
            <a:endParaRPr lang="ru-RU" sz="14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0" y="2216880"/>
            <a:ext cx="9144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</a:rPr>
              <a:t>Жданович Павел Александрович</a:t>
            </a:r>
            <a:endParaRPr lang="ru-RU" sz="2000" b="0" strike="noStrike" spc="-1" dirty="0"/>
          </a:p>
        </p:txBody>
      </p:sp>
      <p:sp>
        <p:nvSpPr>
          <p:cNvPr id="86" name="CustomShape 5"/>
          <p:cNvSpPr/>
          <p:nvPr/>
        </p:nvSpPr>
        <p:spPr>
          <a:xfrm>
            <a:off x="0" y="6165304"/>
            <a:ext cx="9144000" cy="5086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</a:rPr>
              <a:t>Минск, 2019</a:t>
            </a:r>
            <a:endParaRPr lang="ru-RU" sz="1800" b="0" strike="noStrike" spc="-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0" y="0"/>
            <a:ext cx="9144000" cy="1124744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+mj-lt"/>
              </a:rPr>
              <a:t>Сравнительный</a:t>
            </a:r>
            <a:r>
              <a:rPr lang="en-US" sz="2800" b="1" strike="noStrike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+mj-lt"/>
              </a:rPr>
              <a:t>анализ</a:t>
            </a:r>
            <a:r>
              <a:rPr lang="en-US" sz="2800" b="1" strike="noStrike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+mj-lt"/>
              </a:rPr>
              <a:t>скорости</a:t>
            </a:r>
            <a:r>
              <a:rPr lang="en-US" sz="2800" b="1" strike="noStrike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+mj-lt"/>
              </a:rPr>
              <a:t>работы</a:t>
            </a:r>
            <a:r>
              <a:rPr lang="en-US" sz="2800" b="1" strike="noStrike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sz="2800" b="1" strike="noStrike" spc="-1" dirty="0" smtClean="0">
                <a:solidFill>
                  <a:srgbClr val="000000"/>
                </a:solidFill>
                <a:latin typeface="+mj-lt"/>
              </a:rPr>
              <a:t/>
            </a:r>
            <a:br>
              <a:rPr lang="ru-RU" sz="2800" b="1" strike="noStrike" spc="-1" dirty="0" smtClean="0">
                <a:solidFill>
                  <a:srgbClr val="000000"/>
                </a:solidFill>
                <a:latin typeface="+mj-lt"/>
              </a:rPr>
            </a:br>
            <a:r>
              <a:rPr lang="en-US" sz="2800" b="1" strike="noStrike" spc="-1" dirty="0" smtClean="0">
                <a:solidFill>
                  <a:srgbClr val="000000"/>
                </a:solidFill>
                <a:latin typeface="+mj-lt"/>
              </a:rPr>
              <a:t>с </a:t>
            </a:r>
            <a:r>
              <a:rPr lang="en-US" sz="2800" b="1" strike="noStrike" spc="-1" dirty="0">
                <a:solidFill>
                  <a:srgbClr val="000000"/>
                </a:solidFill>
                <a:latin typeface="+mj-lt"/>
              </a:rPr>
              <a:t>DOM-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+mj-lt"/>
              </a:rPr>
              <a:t>деревом</a:t>
            </a:r>
            <a:r>
              <a:rPr lang="en-US" sz="2800" b="1" strike="noStrike" spc="-1" dirty="0">
                <a:solidFill>
                  <a:srgbClr val="000000"/>
                </a:solidFill>
                <a:latin typeface="+mj-lt"/>
              </a:rPr>
              <a:t> в WEB-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+mj-lt"/>
              </a:rPr>
              <a:t>браузере</a:t>
            </a:r>
            <a:endParaRPr lang="en-US" sz="2800" b="0" strike="noStrike" spc="-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103" name="Image4"/>
          <p:cNvPicPr/>
          <p:nvPr/>
        </p:nvPicPr>
        <p:blipFill>
          <a:blip r:embed="rId2"/>
          <a:stretch/>
        </p:blipFill>
        <p:spPr>
          <a:xfrm>
            <a:off x="315630" y="1268760"/>
            <a:ext cx="6632634" cy="421200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5847930" y="1442800"/>
            <a:ext cx="3116558" cy="134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/>
            <a:r>
              <a:rPr lang="ru-RU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Размер структуры: 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100.000</a:t>
            </a:r>
            <a:endParaRPr lang="ru-RU" sz="1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 algn="just">
              <a:buClr>
                <a:srgbClr val="000000"/>
              </a:buClr>
              <a:buFont typeface="Symbol"/>
              <a:buChar char=""/>
            </a:pPr>
            <a:r>
              <a:rPr lang="ru-RU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React</a:t>
            </a:r>
            <a:r>
              <a:rPr lang="ru-RU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: 1234.8  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ms</a:t>
            </a:r>
            <a:endParaRPr lang="ru-RU" sz="1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 algn="just">
              <a:buClr>
                <a:srgbClr val="000000"/>
              </a:buClr>
              <a:buFont typeface="Symbol"/>
              <a:buChar char=""/>
            </a:pPr>
            <a:r>
              <a:rPr lang="ru-RU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Blazor</a:t>
            </a:r>
            <a:r>
              <a:rPr lang="ru-RU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: 4092.2  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ms</a:t>
            </a:r>
            <a:endParaRPr lang="ru-RU" sz="1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07500" y="5648485"/>
            <a:ext cx="3600400" cy="3670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pc="-1" dirty="0" smtClean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Меньшее значение лучше</a:t>
            </a:r>
            <a:endParaRPr lang="ru-RU" sz="1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0" y="0"/>
            <a:ext cx="9144000" cy="1124744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spc="-1" dirty="0" smtClean="0">
                <a:solidFill>
                  <a:srgbClr val="000000"/>
                </a:solidFill>
                <a:latin typeface="+mj-lt"/>
              </a:rPr>
              <a:t>Прототип приложения библиотечного учета</a:t>
            </a:r>
          </a:p>
        </p:txBody>
      </p:sp>
      <p:pic>
        <p:nvPicPr>
          <p:cNvPr id="7" name="Рисунок 6" descr="D:\!!!diplom\il2wasm\report\pics\BookRegister.pn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23528" y="1268760"/>
            <a:ext cx="835292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6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0" y="0"/>
            <a:ext cx="9144000" cy="1124744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spc="-1" dirty="0" smtClean="0">
                <a:solidFill>
                  <a:srgbClr val="000000"/>
                </a:solidFill>
                <a:latin typeface="+mj-lt"/>
              </a:rPr>
              <a:t>Продемонстрированные возможности </a:t>
            </a:r>
            <a:r>
              <a:rPr lang="en-US" sz="2800" b="1" spc="-1" dirty="0" smtClean="0">
                <a:solidFill>
                  <a:srgbClr val="000000"/>
                </a:solidFill>
                <a:latin typeface="+mj-lt"/>
              </a:rPr>
              <a:t>Blazor</a:t>
            </a:r>
            <a:endParaRPr lang="ru-RU" sz="2800" b="1" spc="-1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31032" y="1131640"/>
            <a:ext cx="838944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ru-RU" kern="100" dirty="0">
                <a:solidFill>
                  <a:srgbClr val="231F2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OpenSymbol"/>
              </a:rPr>
              <a:t>Компонентная модель для создания пользовательского интерфейса </a:t>
            </a:r>
            <a:endParaRPr lang="ru-RU" sz="1100" kern="100" dirty="0">
              <a:solidFill>
                <a:srgbClr val="231F20"/>
              </a:solidFill>
              <a:latin typeface="Times New Roman" panose="02020603050405020304" pitchFamily="18" charset="0"/>
              <a:ea typeface="Calibri" panose="020F0502020204030204" pitchFamily="34" charset="0"/>
              <a:cs typeface="OpenSymbol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ru-RU" kern="1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OpenSymbol"/>
              </a:rPr>
              <a:t>Маршрутизация </a:t>
            </a:r>
            <a:endParaRPr lang="ru-RU" sz="1100" kern="100" dirty="0">
              <a:solidFill>
                <a:srgbClr val="231F20"/>
              </a:solidFill>
              <a:latin typeface="Times New Roman" panose="02020603050405020304" pitchFamily="18" charset="0"/>
              <a:ea typeface="Calibri" panose="020F0502020204030204" pitchFamily="34" charset="0"/>
              <a:cs typeface="OpenSymbol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kern="1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OpenSymbol"/>
              </a:rPr>
              <a:t>Макеты </a:t>
            </a:r>
            <a:endParaRPr lang="ru-RU" sz="1100" kern="100" dirty="0">
              <a:solidFill>
                <a:srgbClr val="231F20"/>
              </a:solidFill>
              <a:latin typeface="Times New Roman" panose="02020603050405020304" pitchFamily="18" charset="0"/>
              <a:ea typeface="Calibri" panose="020F0502020204030204" pitchFamily="34" charset="0"/>
              <a:cs typeface="OpenSymbol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kern="1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OpenSymbol"/>
              </a:rPr>
              <a:t>Формы и их </a:t>
            </a:r>
            <a:r>
              <a:rPr lang="ru-RU" kern="1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OpenSymbol"/>
              </a:rPr>
              <a:t>валидация</a:t>
            </a:r>
            <a:r>
              <a:rPr lang="ru-RU" kern="1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OpenSymbol"/>
              </a:rPr>
              <a:t> </a:t>
            </a:r>
            <a:endParaRPr lang="ru-RU" sz="1100" kern="100" dirty="0">
              <a:solidFill>
                <a:srgbClr val="231F20"/>
              </a:solidFill>
              <a:latin typeface="Times New Roman" panose="02020603050405020304" pitchFamily="18" charset="0"/>
              <a:ea typeface="Calibri" panose="020F0502020204030204" pitchFamily="34" charset="0"/>
              <a:cs typeface="OpenSymbol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kern="1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OpenSymbol"/>
              </a:rPr>
              <a:t>Внедрение зависимости </a:t>
            </a:r>
            <a:endParaRPr lang="ru-RU" sz="1100" kern="100" dirty="0">
              <a:solidFill>
                <a:srgbClr val="231F20"/>
              </a:solidFill>
              <a:latin typeface="Times New Roman" panose="02020603050405020304" pitchFamily="18" charset="0"/>
              <a:ea typeface="Calibri" panose="020F0502020204030204" pitchFamily="34" charset="0"/>
              <a:cs typeface="OpenSymbol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kern="1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OpenSymbol"/>
              </a:rPr>
              <a:t>Взаимодействие с </a:t>
            </a:r>
            <a:r>
              <a:rPr lang="ru-RU" kern="1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OpenSymbol"/>
              </a:rPr>
              <a:t>JavaScript</a:t>
            </a:r>
            <a:r>
              <a:rPr lang="ru-RU" kern="1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OpenSymbol"/>
              </a:rPr>
              <a:t> </a:t>
            </a:r>
            <a:endParaRPr lang="ru-RU" sz="1100" kern="100" dirty="0">
              <a:solidFill>
                <a:srgbClr val="231F20"/>
              </a:solidFill>
              <a:latin typeface="Times New Roman" panose="02020603050405020304" pitchFamily="18" charset="0"/>
              <a:ea typeface="Calibri" panose="020F0502020204030204" pitchFamily="34" charset="0"/>
              <a:cs typeface="OpenSymbol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kern="100" dirty="0" err="1" smtClean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OpenSymbol"/>
              </a:rPr>
              <a:t>Отрисовка</a:t>
            </a:r>
            <a:r>
              <a:rPr lang="ru-RU" kern="100" dirty="0" smtClean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OpenSymbol"/>
              </a:rPr>
              <a:t> </a:t>
            </a:r>
            <a:r>
              <a:rPr lang="ru-RU" kern="1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OpenSymbol"/>
              </a:rPr>
              <a:t>на стороне сервера </a:t>
            </a:r>
            <a:endParaRPr lang="ru-RU" sz="1100" kern="100" dirty="0">
              <a:solidFill>
                <a:srgbClr val="231F20"/>
              </a:solidFill>
              <a:latin typeface="Times New Roman" panose="02020603050405020304" pitchFamily="18" charset="0"/>
              <a:ea typeface="Calibri" panose="020F0502020204030204" pitchFamily="34" charset="0"/>
              <a:cs typeface="OpenSymbol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kern="1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OpenSymbol"/>
              </a:rPr>
              <a:t>Полная отладка .NET как в браузерах, так и в среде IDE </a:t>
            </a:r>
            <a:endParaRPr lang="ru-RU" sz="1100" kern="100" dirty="0">
              <a:solidFill>
                <a:srgbClr val="231F20"/>
              </a:solidFill>
              <a:latin typeface="Times New Roman" panose="02020603050405020304" pitchFamily="18" charset="0"/>
              <a:ea typeface="Calibri" panose="020F0502020204030204" pitchFamily="34" charset="0"/>
              <a:cs typeface="OpenSymbol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kern="1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OpenSymbol"/>
              </a:rPr>
              <a:t>IntelliSense</a:t>
            </a:r>
            <a:r>
              <a:rPr lang="ru-RU" kern="1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OpenSymbol"/>
              </a:rPr>
              <a:t> и различные инструменты </a:t>
            </a:r>
            <a:endParaRPr lang="ru-RU" sz="1100" kern="100" dirty="0">
              <a:solidFill>
                <a:srgbClr val="231F20"/>
              </a:solidFill>
              <a:latin typeface="Times New Roman" panose="02020603050405020304" pitchFamily="18" charset="0"/>
              <a:ea typeface="Calibri" panose="020F0502020204030204" pitchFamily="34" charset="0"/>
              <a:cs typeface="OpenSymbol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kern="1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OpenSymbol"/>
              </a:rPr>
              <a:t>Возможность запуска на старых (не </a:t>
            </a:r>
            <a:r>
              <a:rPr lang="ru-RU" kern="100" dirty="0" err="1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OpenSymbol"/>
              </a:rPr>
              <a:t>WebAssembly</a:t>
            </a:r>
            <a:r>
              <a:rPr lang="ru-RU" kern="1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OpenSymbol"/>
              </a:rPr>
              <a:t>) браузерах через </a:t>
            </a:r>
            <a:r>
              <a:rPr lang="ru-RU" kern="100" dirty="0" smtClean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OpenSymbol"/>
              </a:rPr>
              <a:t>asm.js</a:t>
            </a:r>
            <a:endParaRPr lang="ru-RU" sz="1100" kern="100" dirty="0">
              <a:solidFill>
                <a:srgbClr val="231F20"/>
              </a:solidFill>
              <a:latin typeface="Times New Roman" panose="02020603050405020304" pitchFamily="18" charset="0"/>
              <a:ea typeface="Calibri" panose="020F0502020204030204" pitchFamily="34" charset="0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45465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0" y="0"/>
            <a:ext cx="9144000" cy="1069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en-US" sz="40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95536" y="1069200"/>
            <a:ext cx="8352928" cy="5414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ассмотрены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существующие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технологии</a:t>
            </a:r>
            <a:r>
              <a:rPr lang="ru-RU" sz="24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произведено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детальное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обозрение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исследуемых</a:t>
            </a:r>
            <a:r>
              <a:rPr lang="ru-RU" sz="24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азработано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демонстрационное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  <a:r>
              <a:rPr lang="ru-RU" sz="24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запуска тестов</a:t>
            </a:r>
            <a:r>
              <a:rPr lang="ru-RU" sz="24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производительности</a:t>
            </a:r>
            <a:r>
              <a:rPr lang="ru-RU" sz="24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показал </a:t>
            </a:r>
            <a:r>
              <a:rPr lang="ru-RU" sz="24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удовлетворительные</a:t>
            </a:r>
            <a:r>
              <a:rPr lang="ru-RU" sz="24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результаты</a:t>
            </a:r>
            <a:r>
              <a:rPr lang="ru-RU" sz="24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оздана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библиотека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компонентов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готовых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использованию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новых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проектах</a:t>
            </a:r>
            <a:r>
              <a:rPr lang="en-US" sz="24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 прототип приложение библиотечного учета с использованием созданном библиотеки компонентов</a:t>
            </a:r>
            <a:r>
              <a:rPr lang="en-US" sz="24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4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азработаны решения для типовых задач </a:t>
            </a:r>
            <a:r>
              <a:rPr lang="en-US" sz="24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SPA-</a:t>
            </a:r>
            <a:r>
              <a:rPr lang="ru-RU" sz="24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приложения</a:t>
            </a:r>
            <a:endParaRPr lang="en-US" sz="2400" strike="noStrike" spc="-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0" y="0"/>
            <a:ext cx="9144000" cy="1069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Направления</a:t>
            </a:r>
            <a:r>
              <a:rPr lang="en-US" sz="2800" b="1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дальнейших</a:t>
            </a:r>
            <a:r>
              <a:rPr lang="en-US" sz="2800" b="1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исследований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28785" y="1268760"/>
            <a:ext cx="7886430" cy="232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JWT-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аутентификация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клиенте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компонент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сортировкой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фильтрацией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пагинацией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табличных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Автоматические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генераторы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79512" y="2766240"/>
            <a:ext cx="864096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8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Спасибо</a:t>
            </a:r>
            <a:r>
              <a:rPr lang="en-US" sz="80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</a:t>
            </a:r>
            <a:r>
              <a:rPr lang="en-US" sz="80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внимание</a:t>
            </a:r>
            <a:r>
              <a:rPr lang="en-US" sz="80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0" y="0"/>
            <a:ext cx="914400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  <a:r>
              <a:rPr lang="ru-RU" sz="2800" b="1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95536" y="1340970"/>
            <a:ext cx="8424936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533400" indent="-4381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Бурный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рост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Web-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технологий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сфер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их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применения</a:t>
            </a:r>
            <a:r>
              <a:rPr lang="ru-RU" sz="28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4381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Множество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нерешенных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8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Front-end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разработке</a:t>
            </a:r>
            <a:r>
              <a:rPr lang="ru-RU" sz="28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4381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Развитие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платформы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.NET и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потенциальных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сфер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её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применения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2"/>
          <p:cNvSpPr txBox="1"/>
          <p:nvPr/>
        </p:nvSpPr>
        <p:spPr>
          <a:xfrm>
            <a:off x="409860" y="188640"/>
            <a:ext cx="8323830" cy="172222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100" b="1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1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en-US" sz="2100" b="1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работы</a:t>
            </a:r>
            <a:r>
              <a:rPr lang="en-US" sz="2100" b="1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1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100" b="0" strike="noStrike" spc="-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2100" b="0" strike="noStrike" spc="-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изучение</a:t>
            </a:r>
            <a:r>
              <a:rPr lang="en-US" sz="21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</a:t>
            </a:r>
            <a:r>
              <a:rPr lang="en-US" sz="21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характеристик</a:t>
            </a:r>
            <a:r>
              <a:rPr lang="en-US" sz="21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фреймворка</a:t>
            </a:r>
            <a:r>
              <a:rPr lang="en-US" sz="21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  <a:r>
              <a:rPr lang="en-US" sz="21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сравнение</a:t>
            </a:r>
            <a:r>
              <a:rPr lang="en-US" sz="21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другими</a:t>
            </a:r>
            <a:r>
              <a:rPr lang="en-US" sz="21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технологиями</a:t>
            </a:r>
            <a:r>
              <a:rPr lang="en-US" sz="21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создания</a:t>
            </a:r>
            <a:r>
              <a:rPr lang="en-US" sz="21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прототипа</a:t>
            </a:r>
            <a:r>
              <a:rPr lang="en-US" sz="21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Web-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приложений</a:t>
            </a:r>
            <a:r>
              <a:rPr lang="en-US" sz="21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sz="21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демонстрации</a:t>
            </a:r>
            <a:r>
              <a:rPr lang="en-US" sz="21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strike="noStrike" spc="-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возможностей</a:t>
            </a:r>
            <a:endParaRPr lang="en-US" sz="21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266294" y="1988840"/>
            <a:ext cx="8554178" cy="42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indent="1085850" algn="just">
              <a:spcAft>
                <a:spcPts val="600"/>
              </a:spcAft>
            </a:pPr>
            <a:r>
              <a:rPr lang="ru-RU" sz="2100" b="1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r>
              <a:rPr lang="ru-RU" sz="2100" b="1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1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24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ru-RU" sz="21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1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ассмотрение </a:t>
            </a:r>
            <a:r>
              <a:rPr lang="ru-RU" sz="21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передовых технологий создания </a:t>
            </a:r>
            <a:r>
              <a:rPr lang="ru-RU" sz="2100" b="0" strike="noStrike" spc="-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1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-приложений;</a:t>
            </a:r>
            <a:endParaRPr lang="ru-RU" sz="21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24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ru-RU" sz="21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21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нализ </a:t>
            </a:r>
            <a:r>
              <a:rPr lang="ru-RU" sz="21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документации технологии </a:t>
            </a:r>
            <a:r>
              <a:rPr lang="ru-RU" sz="21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  <a:r>
              <a:rPr lang="ru-RU" sz="21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выявление основных </a:t>
            </a:r>
            <a:r>
              <a:rPr lang="ru-RU" sz="21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характеристик;</a:t>
            </a:r>
            <a:endParaRPr lang="ru-RU" sz="21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24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ru-RU" sz="21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1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азработка </a:t>
            </a:r>
            <a:r>
              <a:rPr lang="ru-RU" sz="21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тестов производительности </a:t>
            </a:r>
            <a:r>
              <a:rPr lang="ru-RU" sz="21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фреймворка</a:t>
            </a:r>
            <a:r>
              <a:rPr lang="ru-RU" sz="21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1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  <a:r>
              <a:rPr lang="ru-RU" sz="21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1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1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1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1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альтернативных </a:t>
            </a:r>
            <a:r>
              <a:rPr lang="ru-RU" sz="21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технологий;</a:t>
            </a:r>
            <a:endParaRPr lang="ru-RU" sz="21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24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ru-RU" sz="21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1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азработка </a:t>
            </a:r>
            <a:r>
              <a:rPr lang="ru-RU" sz="21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средств </a:t>
            </a:r>
            <a:r>
              <a:rPr lang="ru-RU" sz="21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межсредового</a:t>
            </a:r>
            <a:r>
              <a:rPr lang="ru-RU" sz="21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взаимодействия и анализ их </a:t>
            </a:r>
            <a:r>
              <a:rPr lang="ru-RU" sz="21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эффективности;</a:t>
            </a:r>
            <a:endParaRPr lang="ru-RU" sz="21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24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ru-RU" sz="21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21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нализ </a:t>
            </a:r>
            <a:r>
              <a:rPr lang="ru-RU" sz="21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компонентной модели </a:t>
            </a:r>
            <a:r>
              <a:rPr lang="ru-RU" sz="21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  <a:r>
              <a:rPr lang="ru-RU" sz="21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создание библиотеки дополнительных </a:t>
            </a:r>
            <a:r>
              <a:rPr lang="ru-RU" sz="21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компонентов;</a:t>
            </a:r>
            <a:endParaRPr lang="ru-RU" sz="21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240" algn="just"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ru-RU" sz="21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1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оздание </a:t>
            </a:r>
            <a:r>
              <a:rPr lang="ru-RU" sz="21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демонстрационного приложения для запуска тестов </a:t>
            </a:r>
            <a:r>
              <a:rPr lang="ru-RU" sz="21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1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1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21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использованием основных возможностей </a:t>
            </a:r>
            <a:r>
              <a:rPr lang="ru-RU" sz="2100" b="0" strike="noStrike" spc="-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фреймворка</a:t>
            </a:r>
            <a:r>
              <a:rPr lang="ru-RU" sz="21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1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  <a:endParaRPr lang="ru-RU" sz="21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0" y="134724"/>
            <a:ext cx="9144000" cy="9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Архитектура </a:t>
            </a:r>
            <a:r>
              <a:rPr lang="en-US" sz="2800" b="1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Blazor-</a:t>
            </a:r>
            <a:r>
              <a:rPr lang="ru-RU" sz="2800" b="1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0728"/>
            <a:ext cx="8452091" cy="52599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0" y="134724"/>
            <a:ext cx="9144000" cy="9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 для запуска тестов</a:t>
            </a:r>
            <a:endParaRPr lang="en-US" sz="2800" b="1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95536" y="1196752"/>
            <a:ext cx="820891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1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0" y="134724"/>
            <a:ext cx="9144000" cy="9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Сравнительный</a:t>
            </a:r>
            <a:r>
              <a:rPr lang="en-US" sz="2800" b="1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</a:t>
            </a:r>
            <a:r>
              <a:rPr lang="en-US" sz="2800" b="1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скорости</a:t>
            </a:r>
            <a:r>
              <a:rPr lang="en-US" sz="2800" b="1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вычислений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3" name="Image2"/>
          <p:cNvPicPr/>
          <p:nvPr/>
        </p:nvPicPr>
        <p:blipFill>
          <a:blip r:embed="rId2"/>
          <a:stretch/>
        </p:blipFill>
        <p:spPr>
          <a:xfrm>
            <a:off x="176580" y="1222492"/>
            <a:ext cx="6555660" cy="421344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323528" y="5550980"/>
            <a:ext cx="3600400" cy="3670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pc="-1" dirty="0" smtClean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Меньшее значение лучше</a:t>
            </a:r>
            <a:endParaRPr lang="ru-RU" sz="1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5660504" y="1474356"/>
            <a:ext cx="3600400" cy="180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pc="-1" dirty="0" smtClean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Номер простого числа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: 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10.000</a:t>
            </a:r>
            <a:endParaRPr lang="ru-RU" sz="1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buClr>
                <a:srgbClr val="000000"/>
              </a:buClr>
              <a:buFont typeface="Symbol"/>
              <a:buChar char=""/>
            </a:pPr>
            <a:r>
              <a:rPr lang="ru-RU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WebAssembly</a:t>
            </a:r>
            <a:r>
              <a:rPr lang="ru-RU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: 17.6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ms</a:t>
            </a:r>
            <a:endParaRPr lang="ru-RU" sz="1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buClr>
                <a:srgbClr val="000000"/>
              </a:buClr>
              <a:buFont typeface="Symbol"/>
              <a:buChar char=""/>
            </a:pPr>
            <a:r>
              <a:rPr lang="ru-RU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JavaScript</a:t>
            </a:r>
            <a:r>
              <a:rPr lang="ru-RU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: 13.7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ms</a:t>
            </a:r>
            <a:endParaRPr lang="ru-RU" sz="1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buClr>
                <a:srgbClr val="000000"/>
              </a:buClr>
              <a:buFont typeface="Symbol"/>
              <a:buChar char=""/>
            </a:pPr>
            <a:r>
              <a:rPr lang="ru-RU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Mono</a:t>
            </a:r>
            <a:r>
              <a:rPr lang="ru-RU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: 240.6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ms</a:t>
            </a:r>
            <a:endParaRPr lang="ru-RU" sz="1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2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0" y="134724"/>
            <a:ext cx="9144000" cy="972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Сравнительный</a:t>
            </a:r>
            <a:r>
              <a:rPr lang="en-US" sz="2800" b="1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</a:t>
            </a:r>
            <a:r>
              <a:rPr lang="en-US" sz="2800" b="1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скорости</a:t>
            </a:r>
            <a:r>
              <a:rPr lang="en-US" sz="2800" b="1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вычислений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3" name="Image2"/>
          <p:cNvPicPr/>
          <p:nvPr/>
        </p:nvPicPr>
        <p:blipFill>
          <a:blip r:embed="rId2"/>
          <a:stretch/>
        </p:blipFill>
        <p:spPr>
          <a:xfrm>
            <a:off x="176580" y="1222492"/>
            <a:ext cx="6555660" cy="421344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323528" y="5550980"/>
            <a:ext cx="3600400" cy="3670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pc="-1" dirty="0" smtClean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Меньшее значение лучше</a:t>
            </a:r>
            <a:endParaRPr lang="ru-RU" sz="1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5660504" y="1474356"/>
            <a:ext cx="3600400" cy="180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pc="-1" dirty="0" smtClean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Номер простого числа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: 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10.000</a:t>
            </a:r>
            <a:endParaRPr lang="ru-RU" sz="1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buClr>
                <a:srgbClr val="000000"/>
              </a:buClr>
              <a:buFont typeface="Symbol"/>
              <a:buChar char=""/>
            </a:pPr>
            <a:r>
              <a:rPr lang="ru-RU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WebAssembly</a:t>
            </a:r>
            <a:r>
              <a:rPr lang="ru-RU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: 17.6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ms</a:t>
            </a:r>
            <a:endParaRPr lang="ru-RU" sz="1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buClr>
                <a:srgbClr val="000000"/>
              </a:buClr>
              <a:buFont typeface="Symbol"/>
              <a:buChar char=""/>
            </a:pPr>
            <a:r>
              <a:rPr lang="ru-RU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JavaScript</a:t>
            </a:r>
            <a:r>
              <a:rPr lang="ru-RU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: 13.7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ms</a:t>
            </a:r>
            <a:endParaRPr lang="ru-RU" sz="1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buClr>
                <a:srgbClr val="000000"/>
              </a:buClr>
              <a:buFont typeface="Symbol"/>
              <a:buChar char=""/>
            </a:pPr>
            <a:r>
              <a:rPr lang="ru-RU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Mono</a:t>
            </a:r>
            <a:r>
              <a:rPr lang="ru-RU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: 240.6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ms</a:t>
            </a:r>
            <a:endParaRPr lang="ru-RU" sz="1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27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0" y="0"/>
            <a:ext cx="9144000" cy="111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Сравнительный</a:t>
            </a:r>
            <a:r>
              <a:rPr lang="en-US" sz="2800" b="1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</a:t>
            </a:r>
            <a:r>
              <a:rPr lang="en-US" sz="2800" b="1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накладных</a:t>
            </a:r>
            <a:r>
              <a:rPr lang="en-US" sz="2800" b="1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расходов</a:t>
            </a:r>
            <a:r>
              <a:rPr lang="ru-RU" sz="2800" b="1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800" b="1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strike="noStrike" spc="-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</a:t>
            </a:r>
            <a:r>
              <a:rPr lang="en-US" sz="2800" b="1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вызовах</a:t>
            </a:r>
            <a:r>
              <a:rPr lang="en-US" sz="2800" b="1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между</a:t>
            </a:r>
            <a:r>
              <a:rPr lang="en-US" sz="2800" b="1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средами</a:t>
            </a:r>
            <a:r>
              <a:rPr lang="en-US" sz="2800" b="1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выполнения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7" name="Image3"/>
          <p:cNvPicPr/>
          <p:nvPr/>
        </p:nvPicPr>
        <p:blipFill>
          <a:blip r:embed="rId2"/>
          <a:stretch/>
        </p:blipFill>
        <p:spPr>
          <a:xfrm>
            <a:off x="171450" y="1281960"/>
            <a:ext cx="6632798" cy="421200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5796136" y="1403256"/>
            <a:ext cx="3347864" cy="180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/>
            <a:r>
              <a:rPr lang="ru-RU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Количество вызовов: 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100.000</a:t>
            </a:r>
            <a:endParaRPr lang="ru-RU" sz="1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 algn="just">
              <a:buClr>
                <a:srgbClr val="000000"/>
              </a:buClr>
              <a:buFont typeface="Symbol"/>
              <a:buChar char=""/>
            </a:pPr>
            <a:r>
              <a:rPr lang="ru-RU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WebAssembly</a:t>
            </a:r>
            <a:r>
              <a:rPr lang="ru-RU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: 1319.6 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ms</a:t>
            </a:r>
            <a:endParaRPr lang="ru-RU" sz="1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 algn="just">
              <a:buClr>
                <a:srgbClr val="000000"/>
              </a:buClr>
              <a:buFont typeface="Symbol"/>
              <a:buChar char=""/>
            </a:pPr>
            <a:r>
              <a:rPr lang="ru-RU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JavaScript</a:t>
            </a:r>
            <a:r>
              <a:rPr lang="ru-RU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: 9679.2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ms</a:t>
            </a:r>
            <a:endParaRPr lang="ru-RU" sz="1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 algn="just">
              <a:buClr>
                <a:srgbClr val="000000"/>
              </a:buClr>
              <a:buFont typeface="Symbol"/>
              <a:buChar char=""/>
            </a:pPr>
            <a:r>
              <a:rPr lang="ru-RU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Mono</a:t>
            </a:r>
            <a:r>
              <a:rPr lang="ru-RU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: 15.5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ms</a:t>
            </a:r>
            <a:endParaRPr lang="ru-RU" sz="1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23528" y="5550980"/>
            <a:ext cx="3600400" cy="3670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pc="-1" dirty="0" smtClean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Меньшее значение лучше</a:t>
            </a:r>
            <a:endParaRPr lang="ru-RU" sz="1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0" y="0"/>
            <a:ext cx="9144000" cy="1196752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6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Сравнительный</a:t>
            </a:r>
            <a:r>
              <a:rPr lang="en-US" sz="2600" b="1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</a:t>
            </a:r>
            <a:r>
              <a:rPr lang="en-US" sz="2600" b="1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strike="noStrike" spc="-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скорости</a:t>
            </a:r>
            <a:r>
              <a:rPr lang="ru-RU" sz="2600" b="1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strike="noStrike" spc="-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преобразования</a:t>
            </a:r>
            <a:r>
              <a:rPr lang="en-US" sz="2600" b="1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sz="2600" b="1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</a:t>
            </a:r>
            <a:r>
              <a:rPr lang="en-US" sz="2600" b="1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передаче</a:t>
            </a:r>
            <a:r>
              <a:rPr lang="en-US" sz="2600" b="1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strike="noStrike" spc="-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между</a:t>
            </a:r>
            <a:r>
              <a:rPr lang="en-US" sz="2600" b="1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средами</a:t>
            </a:r>
            <a:r>
              <a:rPr lang="en-US" sz="2600" b="1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выполнения</a:t>
            </a:r>
            <a:endParaRPr lang="en-US" sz="26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Image5"/>
          <p:cNvPicPr/>
          <p:nvPr/>
        </p:nvPicPr>
        <p:blipFill>
          <a:blip r:embed="rId2"/>
          <a:stretch/>
        </p:blipFill>
        <p:spPr>
          <a:xfrm>
            <a:off x="176278" y="1268760"/>
            <a:ext cx="6627970" cy="421200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5724128" y="1367200"/>
            <a:ext cx="3188566" cy="134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/>
            <a:r>
              <a:rPr lang="ru-RU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Размер структуры: 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100.000</a:t>
            </a:r>
            <a:endParaRPr lang="ru-RU" sz="1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 algn="just">
              <a:buClr>
                <a:srgbClr val="000000"/>
              </a:buClr>
              <a:buFont typeface="Symbol"/>
              <a:buChar char=""/>
            </a:pPr>
            <a:r>
              <a:rPr lang="ru-RU" sz="1800" b="0" strike="noStrike" spc="-1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Blazor</a:t>
            </a:r>
            <a:r>
              <a:rPr lang="ru-RU" spc="-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→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WebAssembly</a:t>
            </a:r>
            <a:r>
              <a:rPr lang="ru-RU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: 439.3 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ms</a:t>
            </a:r>
            <a:endParaRPr lang="ru-RU" sz="1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 algn="just">
              <a:buClr>
                <a:srgbClr val="000000"/>
              </a:buClr>
              <a:buFont typeface="Symbol"/>
              <a:buChar char=""/>
            </a:pPr>
            <a:r>
              <a:rPr lang="ru-RU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Blazor</a:t>
            </a:r>
            <a:r>
              <a:rPr lang="ru-RU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→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JavaScript</a:t>
            </a:r>
            <a:r>
              <a:rPr lang="ru-RU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: 360.9 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ms</a:t>
            </a:r>
            <a:endParaRPr lang="ru-RU" sz="1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23528" y="5550980"/>
            <a:ext cx="3600400" cy="3670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pc="-1" dirty="0" smtClean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Меньшее значение лучше</a:t>
            </a:r>
            <a:endParaRPr lang="ru-RU" sz="1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343</Words>
  <Application>Microsoft Office PowerPoint</Application>
  <PresentationFormat>Экран (4:3)</PresentationFormat>
  <Paragraphs>77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DejaVu Sans</vt:lpstr>
      <vt:lpstr>OpenSymbol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</dc:title>
  <dc:subject/>
  <dc:creator>Aliaksandr Shautsou</dc:creator>
  <dc:description/>
  <cp:lastModifiedBy>Павел</cp:lastModifiedBy>
  <cp:revision>43</cp:revision>
  <dcterms:created xsi:type="dcterms:W3CDTF">2019-03-27T06:41:13Z</dcterms:created>
  <dcterms:modified xsi:type="dcterms:W3CDTF">2019-06-10T05:25:49Z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