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79" r:id="rId4"/>
    <p:sldId id="273" r:id="rId5"/>
    <p:sldId id="274" r:id="rId6"/>
    <p:sldId id="261" r:id="rId7"/>
    <p:sldId id="269" r:id="rId8"/>
    <p:sldId id="270" r:id="rId9"/>
    <p:sldId id="264" r:id="rId10"/>
    <p:sldId id="265" r:id="rId11"/>
    <p:sldId id="266" r:id="rId12"/>
    <p:sldId id="280" r:id="rId13"/>
    <p:sldId id="281" r:id="rId14"/>
    <p:sldId id="262" r:id="rId15"/>
    <p:sldId id="263" r:id="rId16"/>
    <p:sldId id="275" r:id="rId17"/>
    <p:sldId id="276" r:id="rId18"/>
    <p:sldId id="278" r:id="rId19"/>
    <p:sldId id="271"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90" d="100"/>
          <a:sy n="90" d="100"/>
        </p:scale>
        <p:origin x="-1384"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p>
            <a:fld id="{6C1BC022-6B32-5045-BC2A-174A9E9F9CAA}" type="slidenum">
              <a:rPr lang="en-US" smtClean="0"/>
              <a:t>‹#›</a:t>
            </a:fld>
            <a:endParaRPr lang="en-US"/>
          </a:p>
        </p:txBody>
      </p:sp>
    </p:spTree>
    <p:extLst>
      <p:ext uri="{BB962C8B-B14F-4D97-AF65-F5344CB8AC3E}">
        <p14:creationId xmlns:p14="http://schemas.microsoft.com/office/powerpoint/2010/main" val="270881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cxnSp>
        <p:nvCxnSpPr>
          <p:cNvPr id="8" name="Straight Connector 7"/>
          <p:cNvCxnSpPr/>
          <p:nvPr userDrawn="1"/>
        </p:nvCxnSpPr>
        <p:spPr>
          <a:xfrm flipV="1">
            <a:off x="0" y="6299200"/>
            <a:ext cx="9144000" cy="2540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grpSp>
        <p:nvGrpSpPr>
          <p:cNvPr id="11" name="Group 10"/>
          <p:cNvGrpSpPr/>
          <p:nvPr userDrawn="1"/>
        </p:nvGrpSpPr>
        <p:grpSpPr>
          <a:xfrm>
            <a:off x="152400" y="6388100"/>
            <a:ext cx="3385820" cy="393700"/>
            <a:chOff x="152400" y="6210300"/>
            <a:chExt cx="4914900" cy="571500"/>
          </a:xfrm>
        </p:grpSpPr>
        <p:pic>
          <p:nvPicPr>
            <p:cNvPr id="9" name="Picture 8"/>
            <p:cNvPicPr>
              <a:picLocks noChangeAspect="1"/>
            </p:cNvPicPr>
            <p:nvPr userDrawn="1"/>
          </p:nvPicPr>
          <p:blipFill>
            <a:blip r:embed="rId2"/>
            <a:stretch>
              <a:fillRect/>
            </a:stretch>
          </p:blipFill>
          <p:spPr>
            <a:xfrm>
              <a:off x="152400" y="6273800"/>
              <a:ext cx="990600" cy="508000"/>
            </a:xfrm>
            <a:prstGeom prst="rect">
              <a:avLst/>
            </a:prstGeom>
          </p:spPr>
        </p:pic>
        <p:pic>
          <p:nvPicPr>
            <p:cNvPr id="10" name="Picture 9"/>
            <p:cNvPicPr>
              <a:picLocks noChangeAspect="1"/>
            </p:cNvPicPr>
            <p:nvPr userDrawn="1"/>
          </p:nvPicPr>
          <p:blipFill>
            <a:blip r:embed="rId3"/>
            <a:stretch>
              <a:fillRect/>
            </a:stretch>
          </p:blipFill>
          <p:spPr>
            <a:xfrm>
              <a:off x="1066800" y="6210300"/>
              <a:ext cx="4000500" cy="571500"/>
            </a:xfrm>
            <a:prstGeom prst="rect">
              <a:avLst/>
            </a:prstGeom>
          </p:spPr>
        </p:pic>
      </p:grpSp>
      <p:sp>
        <p:nvSpPr>
          <p:cNvPr id="13" name="Title 12"/>
          <p:cNvSpPr>
            <a:spLocks noGrp="1"/>
          </p:cNvSpPr>
          <p:nvPr>
            <p:ph type="title" hasCustomPrompt="1"/>
          </p:nvPr>
        </p:nvSpPr>
        <p:spPr>
          <a:xfrm>
            <a:off x="139700" y="300038"/>
            <a:ext cx="8890000" cy="627062"/>
          </a:xfrm>
        </p:spPr>
        <p:txBody>
          <a:bodyPr/>
          <a:lstStyle>
            <a:lvl1pPr>
              <a:defRPr>
                <a:latin typeface="+mj-lt"/>
                <a:cs typeface="Telugu MN"/>
              </a:defRPr>
            </a:lvl1pPr>
          </a:lstStyle>
          <a:p>
            <a:r>
              <a:rPr lang="en-US" dirty="0" smtClean="0"/>
              <a:t>Heading</a:t>
            </a:r>
            <a:endParaRPr lang="en-US" dirty="0"/>
          </a:p>
        </p:txBody>
      </p:sp>
      <p:sp>
        <p:nvSpPr>
          <p:cNvPr id="12" name="Slide Number Placeholder 5"/>
          <p:cNvSpPr>
            <a:spLocks noGrp="1"/>
          </p:cNvSpPr>
          <p:nvPr>
            <p:ph type="sldNum" sz="quarter" idx="4"/>
          </p:nvPr>
        </p:nvSpPr>
        <p:spPr>
          <a:xfrm>
            <a:off x="6896100" y="64166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10D53C-7D7A-8941-998A-34C5094252C7}" type="slidenum">
              <a:rPr lang="en-US" smtClean="0"/>
              <a:t>‹#›</a:t>
            </a:fld>
            <a:endParaRPr lang="en-US"/>
          </a:p>
        </p:txBody>
      </p:sp>
    </p:spTree>
    <p:extLst>
      <p:ext uri="{BB962C8B-B14F-4D97-AF65-F5344CB8AC3E}">
        <p14:creationId xmlns:p14="http://schemas.microsoft.com/office/powerpoint/2010/main" val="2038744826"/>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cxnSp>
        <p:nvCxnSpPr>
          <p:cNvPr id="8" name="Straight Connector 7"/>
          <p:cNvCxnSpPr/>
          <p:nvPr userDrawn="1"/>
        </p:nvCxnSpPr>
        <p:spPr>
          <a:xfrm flipV="1">
            <a:off x="0" y="6299200"/>
            <a:ext cx="9144000" cy="2540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grpSp>
        <p:nvGrpSpPr>
          <p:cNvPr id="11" name="Group 10"/>
          <p:cNvGrpSpPr/>
          <p:nvPr userDrawn="1"/>
        </p:nvGrpSpPr>
        <p:grpSpPr>
          <a:xfrm>
            <a:off x="152400" y="6388100"/>
            <a:ext cx="3385820" cy="393700"/>
            <a:chOff x="152400" y="6210300"/>
            <a:chExt cx="4914900" cy="571500"/>
          </a:xfrm>
        </p:grpSpPr>
        <p:pic>
          <p:nvPicPr>
            <p:cNvPr id="9" name="Picture 8"/>
            <p:cNvPicPr>
              <a:picLocks noChangeAspect="1"/>
            </p:cNvPicPr>
            <p:nvPr userDrawn="1"/>
          </p:nvPicPr>
          <p:blipFill>
            <a:blip r:embed="rId2"/>
            <a:stretch>
              <a:fillRect/>
            </a:stretch>
          </p:blipFill>
          <p:spPr>
            <a:xfrm>
              <a:off x="152400" y="6273800"/>
              <a:ext cx="990600" cy="508000"/>
            </a:xfrm>
            <a:prstGeom prst="rect">
              <a:avLst/>
            </a:prstGeom>
          </p:spPr>
        </p:pic>
        <p:pic>
          <p:nvPicPr>
            <p:cNvPr id="10" name="Picture 9"/>
            <p:cNvPicPr>
              <a:picLocks noChangeAspect="1"/>
            </p:cNvPicPr>
            <p:nvPr userDrawn="1"/>
          </p:nvPicPr>
          <p:blipFill>
            <a:blip r:embed="rId3"/>
            <a:stretch>
              <a:fillRect/>
            </a:stretch>
          </p:blipFill>
          <p:spPr>
            <a:xfrm>
              <a:off x="1066800" y="6210300"/>
              <a:ext cx="4000500" cy="571500"/>
            </a:xfrm>
            <a:prstGeom prst="rect">
              <a:avLst/>
            </a:prstGeom>
          </p:spPr>
        </p:pic>
      </p:grpSp>
      <p:sp>
        <p:nvSpPr>
          <p:cNvPr id="13" name="Title 12"/>
          <p:cNvSpPr>
            <a:spLocks noGrp="1"/>
          </p:cNvSpPr>
          <p:nvPr>
            <p:ph type="title" hasCustomPrompt="1"/>
          </p:nvPr>
        </p:nvSpPr>
        <p:spPr>
          <a:xfrm>
            <a:off x="139700" y="300038"/>
            <a:ext cx="8890000" cy="627062"/>
          </a:xfrm>
        </p:spPr>
        <p:txBody>
          <a:bodyPr/>
          <a:lstStyle>
            <a:lvl1pPr>
              <a:defRPr>
                <a:latin typeface="+mj-lt"/>
                <a:cs typeface="Telugu MN"/>
              </a:defRPr>
            </a:lvl1pPr>
          </a:lstStyle>
          <a:p>
            <a:r>
              <a:rPr lang="en-US" dirty="0" smtClean="0"/>
              <a:t>Heading</a:t>
            </a:r>
            <a:endParaRPr lang="en-US" dirty="0"/>
          </a:p>
        </p:txBody>
      </p:sp>
      <p:sp>
        <p:nvSpPr>
          <p:cNvPr id="12" name="Slide Number Placeholder 5"/>
          <p:cNvSpPr>
            <a:spLocks noGrp="1"/>
          </p:cNvSpPr>
          <p:nvPr>
            <p:ph type="sldNum" sz="quarter" idx="4"/>
          </p:nvPr>
        </p:nvSpPr>
        <p:spPr>
          <a:xfrm>
            <a:off x="6896100" y="64166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10D53C-7D7A-8941-998A-34C5094252C7}" type="slidenum">
              <a:rPr lang="en-US" smtClean="0"/>
              <a:t>‹#›</a:t>
            </a:fld>
            <a:endParaRPr lang="en-US"/>
          </a:p>
        </p:txBody>
      </p:sp>
    </p:spTree>
    <p:extLst>
      <p:ext uri="{BB962C8B-B14F-4D97-AF65-F5344CB8AC3E}">
        <p14:creationId xmlns:p14="http://schemas.microsoft.com/office/powerpoint/2010/main" val="1859960313"/>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cxnSp>
        <p:nvCxnSpPr>
          <p:cNvPr id="8" name="Straight Connector 7"/>
          <p:cNvCxnSpPr/>
          <p:nvPr userDrawn="1"/>
        </p:nvCxnSpPr>
        <p:spPr>
          <a:xfrm flipV="1">
            <a:off x="0" y="6299200"/>
            <a:ext cx="9144000" cy="2540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grpSp>
        <p:nvGrpSpPr>
          <p:cNvPr id="11" name="Group 10"/>
          <p:cNvGrpSpPr/>
          <p:nvPr userDrawn="1"/>
        </p:nvGrpSpPr>
        <p:grpSpPr>
          <a:xfrm>
            <a:off x="152400" y="6388100"/>
            <a:ext cx="3385820" cy="393700"/>
            <a:chOff x="152400" y="6210300"/>
            <a:chExt cx="4914900" cy="571500"/>
          </a:xfrm>
        </p:grpSpPr>
        <p:pic>
          <p:nvPicPr>
            <p:cNvPr id="9" name="Picture 8"/>
            <p:cNvPicPr>
              <a:picLocks noChangeAspect="1"/>
            </p:cNvPicPr>
            <p:nvPr userDrawn="1"/>
          </p:nvPicPr>
          <p:blipFill>
            <a:blip r:embed="rId2"/>
            <a:stretch>
              <a:fillRect/>
            </a:stretch>
          </p:blipFill>
          <p:spPr>
            <a:xfrm>
              <a:off x="152400" y="6273800"/>
              <a:ext cx="990600" cy="508000"/>
            </a:xfrm>
            <a:prstGeom prst="rect">
              <a:avLst/>
            </a:prstGeom>
          </p:spPr>
        </p:pic>
        <p:pic>
          <p:nvPicPr>
            <p:cNvPr id="10" name="Picture 9"/>
            <p:cNvPicPr>
              <a:picLocks noChangeAspect="1"/>
            </p:cNvPicPr>
            <p:nvPr userDrawn="1"/>
          </p:nvPicPr>
          <p:blipFill>
            <a:blip r:embed="rId3"/>
            <a:stretch>
              <a:fillRect/>
            </a:stretch>
          </p:blipFill>
          <p:spPr>
            <a:xfrm>
              <a:off x="1066800" y="6210300"/>
              <a:ext cx="4000500" cy="571500"/>
            </a:xfrm>
            <a:prstGeom prst="rect">
              <a:avLst/>
            </a:prstGeom>
          </p:spPr>
        </p:pic>
      </p:grpSp>
      <p:sp>
        <p:nvSpPr>
          <p:cNvPr id="13" name="Title 12"/>
          <p:cNvSpPr>
            <a:spLocks noGrp="1"/>
          </p:cNvSpPr>
          <p:nvPr>
            <p:ph type="title" hasCustomPrompt="1"/>
          </p:nvPr>
        </p:nvSpPr>
        <p:spPr>
          <a:xfrm>
            <a:off x="139700" y="300038"/>
            <a:ext cx="8890000" cy="627062"/>
          </a:xfrm>
        </p:spPr>
        <p:txBody>
          <a:bodyPr/>
          <a:lstStyle>
            <a:lvl1pPr>
              <a:defRPr>
                <a:latin typeface="+mj-lt"/>
                <a:cs typeface="Telugu MN"/>
              </a:defRPr>
            </a:lvl1pPr>
          </a:lstStyle>
          <a:p>
            <a:r>
              <a:rPr lang="en-US" dirty="0" smtClean="0"/>
              <a:t>Heading</a:t>
            </a:r>
            <a:endParaRPr lang="en-US" dirty="0"/>
          </a:p>
        </p:txBody>
      </p:sp>
      <p:sp>
        <p:nvSpPr>
          <p:cNvPr id="12" name="Slide Number Placeholder 5"/>
          <p:cNvSpPr>
            <a:spLocks noGrp="1"/>
          </p:cNvSpPr>
          <p:nvPr>
            <p:ph type="sldNum" sz="quarter" idx="4"/>
          </p:nvPr>
        </p:nvSpPr>
        <p:spPr>
          <a:xfrm>
            <a:off x="6896100" y="64166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10D53C-7D7A-8941-998A-34C5094252C7}" type="slidenum">
              <a:rPr lang="en-US" smtClean="0"/>
              <a:t>‹#›</a:t>
            </a:fld>
            <a:endParaRPr lang="en-US"/>
          </a:p>
        </p:txBody>
      </p:sp>
    </p:spTree>
    <p:extLst>
      <p:ext uri="{BB962C8B-B14F-4D97-AF65-F5344CB8AC3E}">
        <p14:creationId xmlns:p14="http://schemas.microsoft.com/office/powerpoint/2010/main" val="35755022"/>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cxnSp>
        <p:nvCxnSpPr>
          <p:cNvPr id="8" name="Straight Connector 7"/>
          <p:cNvCxnSpPr/>
          <p:nvPr userDrawn="1"/>
        </p:nvCxnSpPr>
        <p:spPr>
          <a:xfrm flipV="1">
            <a:off x="0" y="6299200"/>
            <a:ext cx="9144000" cy="2540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grpSp>
        <p:nvGrpSpPr>
          <p:cNvPr id="11" name="Group 10"/>
          <p:cNvGrpSpPr/>
          <p:nvPr userDrawn="1"/>
        </p:nvGrpSpPr>
        <p:grpSpPr>
          <a:xfrm>
            <a:off x="152400" y="6388100"/>
            <a:ext cx="3385820" cy="393700"/>
            <a:chOff x="152400" y="6210300"/>
            <a:chExt cx="4914900" cy="571500"/>
          </a:xfrm>
        </p:grpSpPr>
        <p:pic>
          <p:nvPicPr>
            <p:cNvPr id="9" name="Picture 8"/>
            <p:cNvPicPr>
              <a:picLocks noChangeAspect="1"/>
            </p:cNvPicPr>
            <p:nvPr userDrawn="1"/>
          </p:nvPicPr>
          <p:blipFill>
            <a:blip r:embed="rId2"/>
            <a:stretch>
              <a:fillRect/>
            </a:stretch>
          </p:blipFill>
          <p:spPr>
            <a:xfrm>
              <a:off x="152400" y="6273800"/>
              <a:ext cx="990600" cy="508000"/>
            </a:xfrm>
            <a:prstGeom prst="rect">
              <a:avLst/>
            </a:prstGeom>
          </p:spPr>
        </p:pic>
        <p:pic>
          <p:nvPicPr>
            <p:cNvPr id="10" name="Picture 9"/>
            <p:cNvPicPr>
              <a:picLocks noChangeAspect="1"/>
            </p:cNvPicPr>
            <p:nvPr userDrawn="1"/>
          </p:nvPicPr>
          <p:blipFill>
            <a:blip r:embed="rId3"/>
            <a:stretch>
              <a:fillRect/>
            </a:stretch>
          </p:blipFill>
          <p:spPr>
            <a:xfrm>
              <a:off x="1066800" y="6210300"/>
              <a:ext cx="4000500" cy="571500"/>
            </a:xfrm>
            <a:prstGeom prst="rect">
              <a:avLst/>
            </a:prstGeom>
          </p:spPr>
        </p:pic>
      </p:grpSp>
      <p:sp>
        <p:nvSpPr>
          <p:cNvPr id="13" name="Title 12"/>
          <p:cNvSpPr>
            <a:spLocks noGrp="1"/>
          </p:cNvSpPr>
          <p:nvPr>
            <p:ph type="title" hasCustomPrompt="1"/>
          </p:nvPr>
        </p:nvSpPr>
        <p:spPr>
          <a:xfrm>
            <a:off x="139700" y="300038"/>
            <a:ext cx="8890000" cy="627062"/>
          </a:xfrm>
        </p:spPr>
        <p:txBody>
          <a:bodyPr/>
          <a:lstStyle>
            <a:lvl1pPr>
              <a:defRPr>
                <a:latin typeface="+mj-lt"/>
                <a:cs typeface="Telugu MN"/>
              </a:defRPr>
            </a:lvl1pPr>
          </a:lstStyle>
          <a:p>
            <a:r>
              <a:rPr lang="en-US" dirty="0" smtClean="0"/>
              <a:t>Heading</a:t>
            </a:r>
            <a:endParaRPr lang="en-US" dirty="0"/>
          </a:p>
        </p:txBody>
      </p:sp>
      <p:sp>
        <p:nvSpPr>
          <p:cNvPr id="12" name="Slide Number Placeholder 5"/>
          <p:cNvSpPr>
            <a:spLocks noGrp="1"/>
          </p:cNvSpPr>
          <p:nvPr>
            <p:ph type="sldNum" sz="quarter" idx="4"/>
          </p:nvPr>
        </p:nvSpPr>
        <p:spPr>
          <a:xfrm>
            <a:off x="6896100" y="64166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10D53C-7D7A-8941-998A-34C5094252C7}" type="slidenum">
              <a:rPr lang="en-US" smtClean="0"/>
              <a:t>‹#›</a:t>
            </a:fld>
            <a:endParaRPr lang="en-US"/>
          </a:p>
        </p:txBody>
      </p:sp>
    </p:spTree>
    <p:extLst>
      <p:ext uri="{BB962C8B-B14F-4D97-AF65-F5344CB8AC3E}">
        <p14:creationId xmlns:p14="http://schemas.microsoft.com/office/powerpoint/2010/main" val="1118274461"/>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5_Title Slide">
    <p:spTree>
      <p:nvGrpSpPr>
        <p:cNvPr id="1" name=""/>
        <p:cNvGrpSpPr/>
        <p:nvPr/>
      </p:nvGrpSpPr>
      <p:grpSpPr>
        <a:xfrm>
          <a:off x="0" y="0"/>
          <a:ext cx="0" cy="0"/>
          <a:chOff x="0" y="0"/>
          <a:chExt cx="0" cy="0"/>
        </a:xfrm>
      </p:grpSpPr>
      <p:cxnSp>
        <p:nvCxnSpPr>
          <p:cNvPr id="8" name="Straight Connector 7"/>
          <p:cNvCxnSpPr/>
          <p:nvPr userDrawn="1"/>
        </p:nvCxnSpPr>
        <p:spPr>
          <a:xfrm flipV="1">
            <a:off x="0" y="6299200"/>
            <a:ext cx="9144000" cy="2540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grpSp>
        <p:nvGrpSpPr>
          <p:cNvPr id="11" name="Group 10"/>
          <p:cNvGrpSpPr/>
          <p:nvPr userDrawn="1"/>
        </p:nvGrpSpPr>
        <p:grpSpPr>
          <a:xfrm>
            <a:off x="152400" y="6388100"/>
            <a:ext cx="3385820" cy="393700"/>
            <a:chOff x="152400" y="6210300"/>
            <a:chExt cx="4914900" cy="571500"/>
          </a:xfrm>
        </p:grpSpPr>
        <p:pic>
          <p:nvPicPr>
            <p:cNvPr id="9" name="Picture 8"/>
            <p:cNvPicPr>
              <a:picLocks noChangeAspect="1"/>
            </p:cNvPicPr>
            <p:nvPr userDrawn="1"/>
          </p:nvPicPr>
          <p:blipFill>
            <a:blip r:embed="rId2"/>
            <a:stretch>
              <a:fillRect/>
            </a:stretch>
          </p:blipFill>
          <p:spPr>
            <a:xfrm>
              <a:off x="152400" y="6273800"/>
              <a:ext cx="990600" cy="508000"/>
            </a:xfrm>
            <a:prstGeom prst="rect">
              <a:avLst/>
            </a:prstGeom>
          </p:spPr>
        </p:pic>
        <p:pic>
          <p:nvPicPr>
            <p:cNvPr id="10" name="Picture 9"/>
            <p:cNvPicPr>
              <a:picLocks noChangeAspect="1"/>
            </p:cNvPicPr>
            <p:nvPr userDrawn="1"/>
          </p:nvPicPr>
          <p:blipFill>
            <a:blip r:embed="rId3"/>
            <a:stretch>
              <a:fillRect/>
            </a:stretch>
          </p:blipFill>
          <p:spPr>
            <a:xfrm>
              <a:off x="1066800" y="6210300"/>
              <a:ext cx="4000500" cy="571500"/>
            </a:xfrm>
            <a:prstGeom prst="rect">
              <a:avLst/>
            </a:prstGeom>
          </p:spPr>
        </p:pic>
      </p:grpSp>
      <p:sp>
        <p:nvSpPr>
          <p:cNvPr id="13" name="Title 12"/>
          <p:cNvSpPr>
            <a:spLocks noGrp="1"/>
          </p:cNvSpPr>
          <p:nvPr>
            <p:ph type="title" hasCustomPrompt="1"/>
          </p:nvPr>
        </p:nvSpPr>
        <p:spPr>
          <a:xfrm>
            <a:off x="139700" y="300038"/>
            <a:ext cx="8890000" cy="627062"/>
          </a:xfrm>
        </p:spPr>
        <p:txBody>
          <a:bodyPr/>
          <a:lstStyle>
            <a:lvl1pPr>
              <a:defRPr>
                <a:latin typeface="+mj-lt"/>
                <a:cs typeface="Telugu MN"/>
              </a:defRPr>
            </a:lvl1pPr>
          </a:lstStyle>
          <a:p>
            <a:r>
              <a:rPr lang="en-US" dirty="0" smtClean="0"/>
              <a:t>Heading</a:t>
            </a:r>
            <a:endParaRPr lang="en-US" dirty="0"/>
          </a:p>
        </p:txBody>
      </p:sp>
      <p:sp>
        <p:nvSpPr>
          <p:cNvPr id="12" name="Slide Number Placeholder 5"/>
          <p:cNvSpPr>
            <a:spLocks noGrp="1"/>
          </p:cNvSpPr>
          <p:nvPr>
            <p:ph type="sldNum" sz="quarter" idx="4"/>
          </p:nvPr>
        </p:nvSpPr>
        <p:spPr>
          <a:xfrm>
            <a:off x="6896100" y="64166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10D53C-7D7A-8941-998A-34C5094252C7}" type="slidenum">
              <a:rPr lang="en-US" smtClean="0"/>
              <a:t>‹#›</a:t>
            </a:fld>
            <a:endParaRPr lang="en-US"/>
          </a:p>
        </p:txBody>
      </p:sp>
    </p:spTree>
    <p:extLst>
      <p:ext uri="{BB962C8B-B14F-4D97-AF65-F5344CB8AC3E}">
        <p14:creationId xmlns:p14="http://schemas.microsoft.com/office/powerpoint/2010/main" val="1308651617"/>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cxnSp>
        <p:nvCxnSpPr>
          <p:cNvPr id="8" name="Straight Connector 7"/>
          <p:cNvCxnSpPr/>
          <p:nvPr userDrawn="1"/>
        </p:nvCxnSpPr>
        <p:spPr>
          <a:xfrm flipV="1">
            <a:off x="0" y="6299200"/>
            <a:ext cx="9144000" cy="2540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grpSp>
        <p:nvGrpSpPr>
          <p:cNvPr id="11" name="Group 10"/>
          <p:cNvGrpSpPr/>
          <p:nvPr userDrawn="1"/>
        </p:nvGrpSpPr>
        <p:grpSpPr>
          <a:xfrm>
            <a:off x="152400" y="6388100"/>
            <a:ext cx="3385820" cy="393700"/>
            <a:chOff x="152400" y="6210300"/>
            <a:chExt cx="4914900" cy="571500"/>
          </a:xfrm>
        </p:grpSpPr>
        <p:pic>
          <p:nvPicPr>
            <p:cNvPr id="9" name="Picture 8"/>
            <p:cNvPicPr>
              <a:picLocks noChangeAspect="1"/>
            </p:cNvPicPr>
            <p:nvPr userDrawn="1"/>
          </p:nvPicPr>
          <p:blipFill>
            <a:blip r:embed="rId2"/>
            <a:stretch>
              <a:fillRect/>
            </a:stretch>
          </p:blipFill>
          <p:spPr>
            <a:xfrm>
              <a:off x="152400" y="6273800"/>
              <a:ext cx="990600" cy="508000"/>
            </a:xfrm>
            <a:prstGeom prst="rect">
              <a:avLst/>
            </a:prstGeom>
          </p:spPr>
        </p:pic>
        <p:pic>
          <p:nvPicPr>
            <p:cNvPr id="10" name="Picture 9"/>
            <p:cNvPicPr>
              <a:picLocks noChangeAspect="1"/>
            </p:cNvPicPr>
            <p:nvPr userDrawn="1"/>
          </p:nvPicPr>
          <p:blipFill>
            <a:blip r:embed="rId3"/>
            <a:stretch>
              <a:fillRect/>
            </a:stretch>
          </p:blipFill>
          <p:spPr>
            <a:xfrm>
              <a:off x="1066800" y="6210300"/>
              <a:ext cx="4000500" cy="571500"/>
            </a:xfrm>
            <a:prstGeom prst="rect">
              <a:avLst/>
            </a:prstGeom>
          </p:spPr>
        </p:pic>
      </p:grpSp>
      <p:sp>
        <p:nvSpPr>
          <p:cNvPr id="13" name="Title 12"/>
          <p:cNvSpPr>
            <a:spLocks noGrp="1"/>
          </p:cNvSpPr>
          <p:nvPr>
            <p:ph type="title" hasCustomPrompt="1"/>
          </p:nvPr>
        </p:nvSpPr>
        <p:spPr>
          <a:xfrm>
            <a:off x="139700" y="300038"/>
            <a:ext cx="8890000" cy="627062"/>
          </a:xfrm>
        </p:spPr>
        <p:txBody>
          <a:bodyPr/>
          <a:lstStyle>
            <a:lvl1pPr>
              <a:defRPr>
                <a:latin typeface="+mj-lt"/>
                <a:cs typeface="Telugu MN"/>
              </a:defRPr>
            </a:lvl1pPr>
          </a:lstStyle>
          <a:p>
            <a:r>
              <a:rPr lang="en-US" dirty="0" smtClean="0"/>
              <a:t>Heading</a:t>
            </a:r>
            <a:endParaRPr lang="en-US" dirty="0"/>
          </a:p>
        </p:txBody>
      </p:sp>
      <p:sp>
        <p:nvSpPr>
          <p:cNvPr id="12" name="Slide Number Placeholder 5"/>
          <p:cNvSpPr>
            <a:spLocks noGrp="1"/>
          </p:cNvSpPr>
          <p:nvPr>
            <p:ph type="sldNum" sz="quarter" idx="4"/>
          </p:nvPr>
        </p:nvSpPr>
        <p:spPr>
          <a:xfrm>
            <a:off x="6896100" y="64166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10D53C-7D7A-8941-998A-34C5094252C7}" type="slidenum">
              <a:rPr lang="en-US" smtClean="0"/>
              <a:t>‹#›</a:t>
            </a:fld>
            <a:endParaRPr lang="en-US"/>
          </a:p>
        </p:txBody>
      </p:sp>
    </p:spTree>
    <p:extLst>
      <p:ext uri="{BB962C8B-B14F-4D97-AF65-F5344CB8AC3E}">
        <p14:creationId xmlns:p14="http://schemas.microsoft.com/office/powerpoint/2010/main" val="2227565163"/>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6C1BC022-6B32-5045-BC2A-174A9E9F9CAA}" type="slidenum">
              <a:rPr lang="en-US" smtClean="0"/>
              <a:t>‹#›</a:t>
            </a:fld>
            <a:endParaRPr lang="en-US"/>
          </a:p>
        </p:txBody>
      </p:sp>
    </p:spTree>
    <p:extLst>
      <p:ext uri="{BB962C8B-B14F-4D97-AF65-F5344CB8AC3E}">
        <p14:creationId xmlns:p14="http://schemas.microsoft.com/office/powerpoint/2010/main" val="3944391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cxnSp>
        <p:nvCxnSpPr>
          <p:cNvPr id="8" name="Straight Connector 7"/>
          <p:cNvCxnSpPr/>
          <p:nvPr userDrawn="1"/>
        </p:nvCxnSpPr>
        <p:spPr>
          <a:xfrm flipV="1">
            <a:off x="0" y="6299200"/>
            <a:ext cx="9144000" cy="2540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grpSp>
        <p:nvGrpSpPr>
          <p:cNvPr id="11" name="Group 10"/>
          <p:cNvGrpSpPr/>
          <p:nvPr userDrawn="1"/>
        </p:nvGrpSpPr>
        <p:grpSpPr>
          <a:xfrm>
            <a:off x="152400" y="6388100"/>
            <a:ext cx="3385820" cy="393700"/>
            <a:chOff x="152400" y="6210300"/>
            <a:chExt cx="4914900" cy="571500"/>
          </a:xfrm>
        </p:grpSpPr>
        <p:pic>
          <p:nvPicPr>
            <p:cNvPr id="9" name="Picture 8"/>
            <p:cNvPicPr>
              <a:picLocks noChangeAspect="1"/>
            </p:cNvPicPr>
            <p:nvPr userDrawn="1"/>
          </p:nvPicPr>
          <p:blipFill>
            <a:blip r:embed="rId2"/>
            <a:stretch>
              <a:fillRect/>
            </a:stretch>
          </p:blipFill>
          <p:spPr>
            <a:xfrm>
              <a:off x="152400" y="6273800"/>
              <a:ext cx="990600" cy="508000"/>
            </a:xfrm>
            <a:prstGeom prst="rect">
              <a:avLst/>
            </a:prstGeom>
          </p:spPr>
        </p:pic>
        <p:pic>
          <p:nvPicPr>
            <p:cNvPr id="10" name="Picture 9"/>
            <p:cNvPicPr>
              <a:picLocks noChangeAspect="1"/>
            </p:cNvPicPr>
            <p:nvPr userDrawn="1"/>
          </p:nvPicPr>
          <p:blipFill>
            <a:blip r:embed="rId3"/>
            <a:stretch>
              <a:fillRect/>
            </a:stretch>
          </p:blipFill>
          <p:spPr>
            <a:xfrm>
              <a:off x="1066800" y="6210300"/>
              <a:ext cx="4000500" cy="571500"/>
            </a:xfrm>
            <a:prstGeom prst="rect">
              <a:avLst/>
            </a:prstGeom>
          </p:spPr>
        </p:pic>
      </p:grpSp>
      <p:sp>
        <p:nvSpPr>
          <p:cNvPr id="13" name="Title 12"/>
          <p:cNvSpPr>
            <a:spLocks noGrp="1"/>
          </p:cNvSpPr>
          <p:nvPr>
            <p:ph type="title" hasCustomPrompt="1"/>
          </p:nvPr>
        </p:nvSpPr>
        <p:spPr>
          <a:xfrm>
            <a:off x="139700" y="300038"/>
            <a:ext cx="8890000" cy="627062"/>
          </a:xfrm>
        </p:spPr>
        <p:txBody>
          <a:bodyPr/>
          <a:lstStyle>
            <a:lvl1pPr>
              <a:defRPr>
                <a:latin typeface="+mj-lt"/>
                <a:cs typeface="Telugu MN"/>
              </a:defRPr>
            </a:lvl1pPr>
          </a:lstStyle>
          <a:p>
            <a:r>
              <a:rPr lang="en-US" dirty="0" smtClean="0"/>
              <a:t>Heading</a:t>
            </a:r>
            <a:endParaRPr lang="en-US" dirty="0"/>
          </a:p>
        </p:txBody>
      </p:sp>
      <p:sp>
        <p:nvSpPr>
          <p:cNvPr id="12" name="Slide Number Placeholder 5"/>
          <p:cNvSpPr>
            <a:spLocks noGrp="1"/>
          </p:cNvSpPr>
          <p:nvPr>
            <p:ph type="sldNum" sz="quarter" idx="4"/>
          </p:nvPr>
        </p:nvSpPr>
        <p:spPr>
          <a:xfrm>
            <a:off x="6896100" y="64166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10D53C-7D7A-8941-998A-34C5094252C7}" type="slidenum">
              <a:rPr lang="en-US" smtClean="0"/>
              <a:t>‹#›</a:t>
            </a:fld>
            <a:endParaRPr lang="en-US"/>
          </a:p>
        </p:txBody>
      </p:sp>
    </p:spTree>
    <p:extLst>
      <p:ext uri="{BB962C8B-B14F-4D97-AF65-F5344CB8AC3E}">
        <p14:creationId xmlns:p14="http://schemas.microsoft.com/office/powerpoint/2010/main" val="1966307172"/>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cxnSp>
        <p:nvCxnSpPr>
          <p:cNvPr id="8" name="Straight Connector 7"/>
          <p:cNvCxnSpPr/>
          <p:nvPr userDrawn="1"/>
        </p:nvCxnSpPr>
        <p:spPr>
          <a:xfrm flipV="1">
            <a:off x="0" y="6299200"/>
            <a:ext cx="9144000" cy="2540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grpSp>
        <p:nvGrpSpPr>
          <p:cNvPr id="11" name="Group 10"/>
          <p:cNvGrpSpPr/>
          <p:nvPr userDrawn="1"/>
        </p:nvGrpSpPr>
        <p:grpSpPr>
          <a:xfrm>
            <a:off x="152400" y="6388100"/>
            <a:ext cx="3385820" cy="393700"/>
            <a:chOff x="152400" y="6210300"/>
            <a:chExt cx="4914900" cy="571500"/>
          </a:xfrm>
        </p:grpSpPr>
        <p:pic>
          <p:nvPicPr>
            <p:cNvPr id="9" name="Picture 8"/>
            <p:cNvPicPr>
              <a:picLocks noChangeAspect="1"/>
            </p:cNvPicPr>
            <p:nvPr userDrawn="1"/>
          </p:nvPicPr>
          <p:blipFill>
            <a:blip r:embed="rId2"/>
            <a:stretch>
              <a:fillRect/>
            </a:stretch>
          </p:blipFill>
          <p:spPr>
            <a:xfrm>
              <a:off x="152400" y="6273800"/>
              <a:ext cx="990600" cy="508000"/>
            </a:xfrm>
            <a:prstGeom prst="rect">
              <a:avLst/>
            </a:prstGeom>
          </p:spPr>
        </p:pic>
        <p:pic>
          <p:nvPicPr>
            <p:cNvPr id="10" name="Picture 9"/>
            <p:cNvPicPr>
              <a:picLocks noChangeAspect="1"/>
            </p:cNvPicPr>
            <p:nvPr userDrawn="1"/>
          </p:nvPicPr>
          <p:blipFill>
            <a:blip r:embed="rId3"/>
            <a:stretch>
              <a:fillRect/>
            </a:stretch>
          </p:blipFill>
          <p:spPr>
            <a:xfrm>
              <a:off x="1066800" y="6210300"/>
              <a:ext cx="4000500" cy="571500"/>
            </a:xfrm>
            <a:prstGeom prst="rect">
              <a:avLst/>
            </a:prstGeom>
          </p:spPr>
        </p:pic>
      </p:grpSp>
      <p:sp>
        <p:nvSpPr>
          <p:cNvPr id="13" name="Title 12"/>
          <p:cNvSpPr>
            <a:spLocks noGrp="1"/>
          </p:cNvSpPr>
          <p:nvPr>
            <p:ph type="title" hasCustomPrompt="1"/>
          </p:nvPr>
        </p:nvSpPr>
        <p:spPr>
          <a:xfrm>
            <a:off x="139700" y="300038"/>
            <a:ext cx="8890000" cy="627062"/>
          </a:xfrm>
        </p:spPr>
        <p:txBody>
          <a:bodyPr/>
          <a:lstStyle>
            <a:lvl1pPr>
              <a:defRPr>
                <a:latin typeface="+mj-lt"/>
                <a:cs typeface="Telugu MN"/>
              </a:defRPr>
            </a:lvl1pPr>
          </a:lstStyle>
          <a:p>
            <a:r>
              <a:rPr lang="en-US" dirty="0" smtClean="0"/>
              <a:t>Heading</a:t>
            </a:r>
            <a:endParaRPr lang="en-US" dirty="0"/>
          </a:p>
        </p:txBody>
      </p:sp>
      <p:sp>
        <p:nvSpPr>
          <p:cNvPr id="12" name="Slide Number Placeholder 5"/>
          <p:cNvSpPr>
            <a:spLocks noGrp="1"/>
          </p:cNvSpPr>
          <p:nvPr>
            <p:ph type="sldNum" sz="quarter" idx="4"/>
          </p:nvPr>
        </p:nvSpPr>
        <p:spPr>
          <a:xfrm>
            <a:off x="6896100" y="64166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10D53C-7D7A-8941-998A-34C5094252C7}" type="slidenum">
              <a:rPr lang="en-US" smtClean="0"/>
              <a:t>‹#›</a:t>
            </a:fld>
            <a:endParaRPr lang="en-US"/>
          </a:p>
        </p:txBody>
      </p:sp>
    </p:spTree>
    <p:extLst>
      <p:ext uri="{BB962C8B-B14F-4D97-AF65-F5344CB8AC3E}">
        <p14:creationId xmlns:p14="http://schemas.microsoft.com/office/powerpoint/2010/main" val="3501568022"/>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cxnSp>
        <p:nvCxnSpPr>
          <p:cNvPr id="8" name="Straight Connector 7"/>
          <p:cNvCxnSpPr/>
          <p:nvPr userDrawn="1"/>
        </p:nvCxnSpPr>
        <p:spPr>
          <a:xfrm flipV="1">
            <a:off x="0" y="6299200"/>
            <a:ext cx="9144000" cy="2540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grpSp>
        <p:nvGrpSpPr>
          <p:cNvPr id="11" name="Group 10"/>
          <p:cNvGrpSpPr/>
          <p:nvPr userDrawn="1"/>
        </p:nvGrpSpPr>
        <p:grpSpPr>
          <a:xfrm>
            <a:off x="152400" y="6388100"/>
            <a:ext cx="3385820" cy="393700"/>
            <a:chOff x="152400" y="6210300"/>
            <a:chExt cx="4914900" cy="571500"/>
          </a:xfrm>
        </p:grpSpPr>
        <p:pic>
          <p:nvPicPr>
            <p:cNvPr id="9" name="Picture 8"/>
            <p:cNvPicPr>
              <a:picLocks noChangeAspect="1"/>
            </p:cNvPicPr>
            <p:nvPr userDrawn="1"/>
          </p:nvPicPr>
          <p:blipFill>
            <a:blip r:embed="rId2"/>
            <a:stretch>
              <a:fillRect/>
            </a:stretch>
          </p:blipFill>
          <p:spPr>
            <a:xfrm>
              <a:off x="152400" y="6273800"/>
              <a:ext cx="990600" cy="508000"/>
            </a:xfrm>
            <a:prstGeom prst="rect">
              <a:avLst/>
            </a:prstGeom>
          </p:spPr>
        </p:pic>
        <p:pic>
          <p:nvPicPr>
            <p:cNvPr id="10" name="Picture 9"/>
            <p:cNvPicPr>
              <a:picLocks noChangeAspect="1"/>
            </p:cNvPicPr>
            <p:nvPr userDrawn="1"/>
          </p:nvPicPr>
          <p:blipFill>
            <a:blip r:embed="rId3"/>
            <a:stretch>
              <a:fillRect/>
            </a:stretch>
          </p:blipFill>
          <p:spPr>
            <a:xfrm>
              <a:off x="1066800" y="6210300"/>
              <a:ext cx="4000500" cy="571500"/>
            </a:xfrm>
            <a:prstGeom prst="rect">
              <a:avLst/>
            </a:prstGeom>
          </p:spPr>
        </p:pic>
      </p:grpSp>
      <p:sp>
        <p:nvSpPr>
          <p:cNvPr id="13" name="Title 12"/>
          <p:cNvSpPr>
            <a:spLocks noGrp="1"/>
          </p:cNvSpPr>
          <p:nvPr>
            <p:ph type="title" hasCustomPrompt="1"/>
          </p:nvPr>
        </p:nvSpPr>
        <p:spPr>
          <a:xfrm>
            <a:off x="139700" y="300038"/>
            <a:ext cx="8890000" cy="627062"/>
          </a:xfrm>
        </p:spPr>
        <p:txBody>
          <a:bodyPr/>
          <a:lstStyle>
            <a:lvl1pPr>
              <a:defRPr>
                <a:latin typeface="+mj-lt"/>
                <a:cs typeface="Telugu MN"/>
              </a:defRPr>
            </a:lvl1pPr>
          </a:lstStyle>
          <a:p>
            <a:r>
              <a:rPr lang="en-US" dirty="0" smtClean="0"/>
              <a:t>Heading</a:t>
            </a:r>
            <a:endParaRPr lang="en-US" dirty="0"/>
          </a:p>
        </p:txBody>
      </p:sp>
      <p:sp>
        <p:nvSpPr>
          <p:cNvPr id="12" name="Slide Number Placeholder 5"/>
          <p:cNvSpPr>
            <a:spLocks noGrp="1"/>
          </p:cNvSpPr>
          <p:nvPr>
            <p:ph type="sldNum" sz="quarter" idx="4"/>
          </p:nvPr>
        </p:nvSpPr>
        <p:spPr>
          <a:xfrm>
            <a:off x="6896100" y="64166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10D53C-7D7A-8941-998A-34C5094252C7}" type="slidenum">
              <a:rPr lang="en-US" smtClean="0"/>
              <a:t>‹#›</a:t>
            </a:fld>
            <a:endParaRPr lang="en-US"/>
          </a:p>
        </p:txBody>
      </p:sp>
    </p:spTree>
    <p:extLst>
      <p:ext uri="{BB962C8B-B14F-4D97-AF65-F5344CB8AC3E}">
        <p14:creationId xmlns:p14="http://schemas.microsoft.com/office/powerpoint/2010/main" val="721454627"/>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cxnSp>
        <p:nvCxnSpPr>
          <p:cNvPr id="8" name="Straight Connector 7"/>
          <p:cNvCxnSpPr/>
          <p:nvPr userDrawn="1"/>
        </p:nvCxnSpPr>
        <p:spPr>
          <a:xfrm flipV="1">
            <a:off x="0" y="6299200"/>
            <a:ext cx="9144000" cy="2540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grpSp>
        <p:nvGrpSpPr>
          <p:cNvPr id="11" name="Group 10"/>
          <p:cNvGrpSpPr/>
          <p:nvPr userDrawn="1"/>
        </p:nvGrpSpPr>
        <p:grpSpPr>
          <a:xfrm>
            <a:off x="152400" y="6388100"/>
            <a:ext cx="3385820" cy="393700"/>
            <a:chOff x="152400" y="6210300"/>
            <a:chExt cx="4914900" cy="571500"/>
          </a:xfrm>
        </p:grpSpPr>
        <p:pic>
          <p:nvPicPr>
            <p:cNvPr id="9" name="Picture 8"/>
            <p:cNvPicPr>
              <a:picLocks noChangeAspect="1"/>
            </p:cNvPicPr>
            <p:nvPr userDrawn="1"/>
          </p:nvPicPr>
          <p:blipFill>
            <a:blip r:embed="rId2"/>
            <a:stretch>
              <a:fillRect/>
            </a:stretch>
          </p:blipFill>
          <p:spPr>
            <a:xfrm>
              <a:off x="152400" y="6273800"/>
              <a:ext cx="990600" cy="508000"/>
            </a:xfrm>
            <a:prstGeom prst="rect">
              <a:avLst/>
            </a:prstGeom>
          </p:spPr>
        </p:pic>
        <p:pic>
          <p:nvPicPr>
            <p:cNvPr id="10" name="Picture 9"/>
            <p:cNvPicPr>
              <a:picLocks noChangeAspect="1"/>
            </p:cNvPicPr>
            <p:nvPr userDrawn="1"/>
          </p:nvPicPr>
          <p:blipFill>
            <a:blip r:embed="rId3"/>
            <a:stretch>
              <a:fillRect/>
            </a:stretch>
          </p:blipFill>
          <p:spPr>
            <a:xfrm>
              <a:off x="1066800" y="6210300"/>
              <a:ext cx="4000500" cy="571500"/>
            </a:xfrm>
            <a:prstGeom prst="rect">
              <a:avLst/>
            </a:prstGeom>
          </p:spPr>
        </p:pic>
      </p:grpSp>
      <p:sp>
        <p:nvSpPr>
          <p:cNvPr id="13" name="Title 12"/>
          <p:cNvSpPr>
            <a:spLocks noGrp="1"/>
          </p:cNvSpPr>
          <p:nvPr>
            <p:ph type="title" hasCustomPrompt="1"/>
          </p:nvPr>
        </p:nvSpPr>
        <p:spPr>
          <a:xfrm>
            <a:off x="139700" y="300038"/>
            <a:ext cx="8890000" cy="627062"/>
          </a:xfrm>
        </p:spPr>
        <p:txBody>
          <a:bodyPr/>
          <a:lstStyle>
            <a:lvl1pPr>
              <a:defRPr>
                <a:latin typeface="+mj-lt"/>
                <a:cs typeface="Telugu MN"/>
              </a:defRPr>
            </a:lvl1pPr>
          </a:lstStyle>
          <a:p>
            <a:r>
              <a:rPr lang="en-US" dirty="0" smtClean="0"/>
              <a:t>Heading</a:t>
            </a:r>
            <a:endParaRPr lang="en-US" dirty="0"/>
          </a:p>
        </p:txBody>
      </p:sp>
      <p:sp>
        <p:nvSpPr>
          <p:cNvPr id="12" name="Slide Number Placeholder 5"/>
          <p:cNvSpPr>
            <a:spLocks noGrp="1"/>
          </p:cNvSpPr>
          <p:nvPr>
            <p:ph type="sldNum" sz="quarter" idx="4"/>
          </p:nvPr>
        </p:nvSpPr>
        <p:spPr>
          <a:xfrm>
            <a:off x="6896100" y="64166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10D53C-7D7A-8941-998A-34C5094252C7}" type="slidenum">
              <a:rPr lang="en-US" smtClean="0"/>
              <a:t>‹#›</a:t>
            </a:fld>
            <a:endParaRPr lang="en-US"/>
          </a:p>
        </p:txBody>
      </p:sp>
    </p:spTree>
    <p:extLst>
      <p:ext uri="{BB962C8B-B14F-4D97-AF65-F5344CB8AC3E}">
        <p14:creationId xmlns:p14="http://schemas.microsoft.com/office/powerpoint/2010/main" val="3744355199"/>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cxnSp>
        <p:nvCxnSpPr>
          <p:cNvPr id="8" name="Straight Connector 7"/>
          <p:cNvCxnSpPr/>
          <p:nvPr userDrawn="1"/>
        </p:nvCxnSpPr>
        <p:spPr>
          <a:xfrm flipV="1">
            <a:off x="0" y="6299200"/>
            <a:ext cx="9144000" cy="2540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grpSp>
        <p:nvGrpSpPr>
          <p:cNvPr id="11" name="Group 10"/>
          <p:cNvGrpSpPr/>
          <p:nvPr userDrawn="1"/>
        </p:nvGrpSpPr>
        <p:grpSpPr>
          <a:xfrm>
            <a:off x="152400" y="6388100"/>
            <a:ext cx="3385820" cy="393700"/>
            <a:chOff x="152400" y="6210300"/>
            <a:chExt cx="4914900" cy="571500"/>
          </a:xfrm>
        </p:grpSpPr>
        <p:pic>
          <p:nvPicPr>
            <p:cNvPr id="9" name="Picture 8"/>
            <p:cNvPicPr>
              <a:picLocks noChangeAspect="1"/>
            </p:cNvPicPr>
            <p:nvPr userDrawn="1"/>
          </p:nvPicPr>
          <p:blipFill>
            <a:blip r:embed="rId2"/>
            <a:stretch>
              <a:fillRect/>
            </a:stretch>
          </p:blipFill>
          <p:spPr>
            <a:xfrm>
              <a:off x="152400" y="6273800"/>
              <a:ext cx="990600" cy="508000"/>
            </a:xfrm>
            <a:prstGeom prst="rect">
              <a:avLst/>
            </a:prstGeom>
          </p:spPr>
        </p:pic>
        <p:pic>
          <p:nvPicPr>
            <p:cNvPr id="10" name="Picture 9"/>
            <p:cNvPicPr>
              <a:picLocks noChangeAspect="1"/>
            </p:cNvPicPr>
            <p:nvPr userDrawn="1"/>
          </p:nvPicPr>
          <p:blipFill>
            <a:blip r:embed="rId3"/>
            <a:stretch>
              <a:fillRect/>
            </a:stretch>
          </p:blipFill>
          <p:spPr>
            <a:xfrm>
              <a:off x="1066800" y="6210300"/>
              <a:ext cx="4000500" cy="571500"/>
            </a:xfrm>
            <a:prstGeom prst="rect">
              <a:avLst/>
            </a:prstGeom>
          </p:spPr>
        </p:pic>
      </p:grpSp>
      <p:sp>
        <p:nvSpPr>
          <p:cNvPr id="13" name="Title 12"/>
          <p:cNvSpPr>
            <a:spLocks noGrp="1"/>
          </p:cNvSpPr>
          <p:nvPr>
            <p:ph type="title" hasCustomPrompt="1"/>
          </p:nvPr>
        </p:nvSpPr>
        <p:spPr>
          <a:xfrm>
            <a:off x="139700" y="300038"/>
            <a:ext cx="8890000" cy="627062"/>
          </a:xfrm>
        </p:spPr>
        <p:txBody>
          <a:bodyPr/>
          <a:lstStyle>
            <a:lvl1pPr>
              <a:defRPr>
                <a:latin typeface="+mj-lt"/>
                <a:cs typeface="Telugu MN"/>
              </a:defRPr>
            </a:lvl1pPr>
          </a:lstStyle>
          <a:p>
            <a:r>
              <a:rPr lang="en-US" dirty="0" smtClean="0"/>
              <a:t>Heading</a:t>
            </a:r>
            <a:endParaRPr lang="en-US" dirty="0"/>
          </a:p>
        </p:txBody>
      </p:sp>
      <p:sp>
        <p:nvSpPr>
          <p:cNvPr id="12" name="Slide Number Placeholder 5"/>
          <p:cNvSpPr>
            <a:spLocks noGrp="1"/>
          </p:cNvSpPr>
          <p:nvPr>
            <p:ph type="sldNum" sz="quarter" idx="4"/>
          </p:nvPr>
        </p:nvSpPr>
        <p:spPr>
          <a:xfrm>
            <a:off x="6896100" y="64166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10D53C-7D7A-8941-998A-34C5094252C7}" type="slidenum">
              <a:rPr lang="en-US" smtClean="0"/>
              <a:t>‹#›</a:t>
            </a:fld>
            <a:endParaRPr lang="en-US"/>
          </a:p>
        </p:txBody>
      </p:sp>
    </p:spTree>
    <p:extLst>
      <p:ext uri="{BB962C8B-B14F-4D97-AF65-F5344CB8AC3E}">
        <p14:creationId xmlns:p14="http://schemas.microsoft.com/office/powerpoint/2010/main" val="2759135686"/>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cxnSp>
        <p:nvCxnSpPr>
          <p:cNvPr id="8" name="Straight Connector 7"/>
          <p:cNvCxnSpPr/>
          <p:nvPr userDrawn="1"/>
        </p:nvCxnSpPr>
        <p:spPr>
          <a:xfrm flipV="1">
            <a:off x="0" y="6299200"/>
            <a:ext cx="9144000" cy="2540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grpSp>
        <p:nvGrpSpPr>
          <p:cNvPr id="11" name="Group 10"/>
          <p:cNvGrpSpPr/>
          <p:nvPr userDrawn="1"/>
        </p:nvGrpSpPr>
        <p:grpSpPr>
          <a:xfrm>
            <a:off x="152400" y="6388100"/>
            <a:ext cx="3385820" cy="393700"/>
            <a:chOff x="152400" y="6210300"/>
            <a:chExt cx="4914900" cy="571500"/>
          </a:xfrm>
        </p:grpSpPr>
        <p:pic>
          <p:nvPicPr>
            <p:cNvPr id="9" name="Picture 8"/>
            <p:cNvPicPr>
              <a:picLocks noChangeAspect="1"/>
            </p:cNvPicPr>
            <p:nvPr userDrawn="1"/>
          </p:nvPicPr>
          <p:blipFill>
            <a:blip r:embed="rId2"/>
            <a:stretch>
              <a:fillRect/>
            </a:stretch>
          </p:blipFill>
          <p:spPr>
            <a:xfrm>
              <a:off x="152400" y="6273800"/>
              <a:ext cx="990600" cy="508000"/>
            </a:xfrm>
            <a:prstGeom prst="rect">
              <a:avLst/>
            </a:prstGeom>
          </p:spPr>
        </p:pic>
        <p:pic>
          <p:nvPicPr>
            <p:cNvPr id="10" name="Picture 9"/>
            <p:cNvPicPr>
              <a:picLocks noChangeAspect="1"/>
            </p:cNvPicPr>
            <p:nvPr userDrawn="1"/>
          </p:nvPicPr>
          <p:blipFill>
            <a:blip r:embed="rId3"/>
            <a:stretch>
              <a:fillRect/>
            </a:stretch>
          </p:blipFill>
          <p:spPr>
            <a:xfrm>
              <a:off x="1066800" y="6210300"/>
              <a:ext cx="4000500" cy="571500"/>
            </a:xfrm>
            <a:prstGeom prst="rect">
              <a:avLst/>
            </a:prstGeom>
          </p:spPr>
        </p:pic>
      </p:grpSp>
      <p:sp>
        <p:nvSpPr>
          <p:cNvPr id="13" name="Title 12"/>
          <p:cNvSpPr>
            <a:spLocks noGrp="1"/>
          </p:cNvSpPr>
          <p:nvPr>
            <p:ph type="title" hasCustomPrompt="1"/>
          </p:nvPr>
        </p:nvSpPr>
        <p:spPr>
          <a:xfrm>
            <a:off x="139700" y="300038"/>
            <a:ext cx="8890000" cy="627062"/>
          </a:xfrm>
        </p:spPr>
        <p:txBody>
          <a:bodyPr/>
          <a:lstStyle>
            <a:lvl1pPr>
              <a:defRPr>
                <a:latin typeface="+mj-lt"/>
                <a:cs typeface="Telugu MN"/>
              </a:defRPr>
            </a:lvl1pPr>
          </a:lstStyle>
          <a:p>
            <a:r>
              <a:rPr lang="en-US" dirty="0" smtClean="0"/>
              <a:t>Heading</a:t>
            </a:r>
            <a:endParaRPr lang="en-US" dirty="0"/>
          </a:p>
        </p:txBody>
      </p:sp>
      <p:sp>
        <p:nvSpPr>
          <p:cNvPr id="12" name="Slide Number Placeholder 5"/>
          <p:cNvSpPr>
            <a:spLocks noGrp="1"/>
          </p:cNvSpPr>
          <p:nvPr>
            <p:ph type="sldNum" sz="quarter" idx="4"/>
          </p:nvPr>
        </p:nvSpPr>
        <p:spPr>
          <a:xfrm>
            <a:off x="6896100" y="64166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10D53C-7D7A-8941-998A-34C5094252C7}" type="slidenum">
              <a:rPr lang="en-US" smtClean="0"/>
              <a:t>‹#›</a:t>
            </a:fld>
            <a:endParaRPr lang="en-US"/>
          </a:p>
        </p:txBody>
      </p:sp>
    </p:spTree>
    <p:extLst>
      <p:ext uri="{BB962C8B-B14F-4D97-AF65-F5344CB8AC3E}">
        <p14:creationId xmlns:p14="http://schemas.microsoft.com/office/powerpoint/2010/main" val="966494597"/>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cxnSp>
        <p:nvCxnSpPr>
          <p:cNvPr id="8" name="Straight Connector 7"/>
          <p:cNvCxnSpPr/>
          <p:nvPr userDrawn="1"/>
        </p:nvCxnSpPr>
        <p:spPr>
          <a:xfrm flipV="1">
            <a:off x="0" y="6299200"/>
            <a:ext cx="9144000" cy="2540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grpSp>
        <p:nvGrpSpPr>
          <p:cNvPr id="11" name="Group 10"/>
          <p:cNvGrpSpPr/>
          <p:nvPr userDrawn="1"/>
        </p:nvGrpSpPr>
        <p:grpSpPr>
          <a:xfrm>
            <a:off x="152400" y="6388100"/>
            <a:ext cx="3385820" cy="393700"/>
            <a:chOff x="152400" y="6210300"/>
            <a:chExt cx="4914900" cy="571500"/>
          </a:xfrm>
        </p:grpSpPr>
        <p:pic>
          <p:nvPicPr>
            <p:cNvPr id="9" name="Picture 8"/>
            <p:cNvPicPr>
              <a:picLocks noChangeAspect="1"/>
            </p:cNvPicPr>
            <p:nvPr userDrawn="1"/>
          </p:nvPicPr>
          <p:blipFill>
            <a:blip r:embed="rId2"/>
            <a:stretch>
              <a:fillRect/>
            </a:stretch>
          </p:blipFill>
          <p:spPr>
            <a:xfrm>
              <a:off x="152400" y="6273800"/>
              <a:ext cx="990600" cy="508000"/>
            </a:xfrm>
            <a:prstGeom prst="rect">
              <a:avLst/>
            </a:prstGeom>
          </p:spPr>
        </p:pic>
        <p:pic>
          <p:nvPicPr>
            <p:cNvPr id="10" name="Picture 9"/>
            <p:cNvPicPr>
              <a:picLocks noChangeAspect="1"/>
            </p:cNvPicPr>
            <p:nvPr userDrawn="1"/>
          </p:nvPicPr>
          <p:blipFill>
            <a:blip r:embed="rId3"/>
            <a:stretch>
              <a:fillRect/>
            </a:stretch>
          </p:blipFill>
          <p:spPr>
            <a:xfrm>
              <a:off x="1066800" y="6210300"/>
              <a:ext cx="4000500" cy="571500"/>
            </a:xfrm>
            <a:prstGeom prst="rect">
              <a:avLst/>
            </a:prstGeom>
          </p:spPr>
        </p:pic>
      </p:grpSp>
      <p:sp>
        <p:nvSpPr>
          <p:cNvPr id="13" name="Title 12"/>
          <p:cNvSpPr>
            <a:spLocks noGrp="1"/>
          </p:cNvSpPr>
          <p:nvPr>
            <p:ph type="title" hasCustomPrompt="1"/>
          </p:nvPr>
        </p:nvSpPr>
        <p:spPr>
          <a:xfrm>
            <a:off x="139700" y="300038"/>
            <a:ext cx="8890000" cy="627062"/>
          </a:xfrm>
        </p:spPr>
        <p:txBody>
          <a:bodyPr/>
          <a:lstStyle>
            <a:lvl1pPr>
              <a:defRPr>
                <a:latin typeface="+mj-lt"/>
                <a:cs typeface="Telugu MN"/>
              </a:defRPr>
            </a:lvl1pPr>
          </a:lstStyle>
          <a:p>
            <a:r>
              <a:rPr lang="en-US" dirty="0" smtClean="0"/>
              <a:t>Heading</a:t>
            </a:r>
            <a:endParaRPr lang="en-US" dirty="0"/>
          </a:p>
        </p:txBody>
      </p:sp>
      <p:sp>
        <p:nvSpPr>
          <p:cNvPr id="12" name="Slide Number Placeholder 5"/>
          <p:cNvSpPr>
            <a:spLocks noGrp="1"/>
          </p:cNvSpPr>
          <p:nvPr>
            <p:ph type="sldNum" sz="quarter" idx="4"/>
          </p:nvPr>
        </p:nvSpPr>
        <p:spPr>
          <a:xfrm>
            <a:off x="6896100" y="64166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10D53C-7D7A-8941-998A-34C5094252C7}" type="slidenum">
              <a:rPr lang="en-US" smtClean="0"/>
              <a:t>‹#›</a:t>
            </a:fld>
            <a:endParaRPr lang="en-US"/>
          </a:p>
        </p:txBody>
      </p:sp>
    </p:spTree>
    <p:extLst>
      <p:ext uri="{BB962C8B-B14F-4D97-AF65-F5344CB8AC3E}">
        <p14:creationId xmlns:p14="http://schemas.microsoft.com/office/powerpoint/2010/main" val="2593862922"/>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8"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902829" y="6415247"/>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1BC022-6B32-5045-BC2A-174A9E9F9CAA}" type="slidenum">
              <a:rPr lang="en-US" smtClean="0"/>
              <a:t>‹#›</a:t>
            </a:fld>
            <a:endParaRPr lang="en-US"/>
          </a:p>
        </p:txBody>
      </p:sp>
      <p:cxnSp>
        <p:nvCxnSpPr>
          <p:cNvPr id="7" name="Straight Connector 6"/>
          <p:cNvCxnSpPr/>
          <p:nvPr/>
        </p:nvCxnSpPr>
        <p:spPr>
          <a:xfrm flipV="1">
            <a:off x="0" y="6299200"/>
            <a:ext cx="9144000" cy="2540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152400" y="6388100"/>
            <a:ext cx="3385820" cy="393700"/>
            <a:chOff x="152400" y="6210300"/>
            <a:chExt cx="4914900" cy="571500"/>
          </a:xfrm>
        </p:grpSpPr>
        <p:pic>
          <p:nvPicPr>
            <p:cNvPr id="9" name="Picture 8"/>
            <p:cNvPicPr>
              <a:picLocks noChangeAspect="1"/>
            </p:cNvPicPr>
            <p:nvPr userDrawn="1"/>
          </p:nvPicPr>
          <p:blipFill>
            <a:blip r:embed="rId17"/>
            <a:stretch>
              <a:fillRect/>
            </a:stretch>
          </p:blipFill>
          <p:spPr>
            <a:xfrm>
              <a:off x="152400" y="6273800"/>
              <a:ext cx="990600" cy="508000"/>
            </a:xfrm>
            <a:prstGeom prst="rect">
              <a:avLst/>
            </a:prstGeom>
          </p:spPr>
        </p:pic>
        <p:pic>
          <p:nvPicPr>
            <p:cNvPr id="10" name="Picture 9"/>
            <p:cNvPicPr>
              <a:picLocks noChangeAspect="1"/>
            </p:cNvPicPr>
            <p:nvPr userDrawn="1"/>
          </p:nvPicPr>
          <p:blipFill>
            <a:blip r:embed="rId18"/>
            <a:stretch>
              <a:fillRect/>
            </a:stretch>
          </p:blipFill>
          <p:spPr>
            <a:xfrm>
              <a:off x="1066800" y="6210300"/>
              <a:ext cx="4000500" cy="571500"/>
            </a:xfrm>
            <a:prstGeom prst="rect">
              <a:avLst/>
            </a:prstGeom>
          </p:spPr>
        </p:pic>
      </p:grpSp>
    </p:spTree>
    <p:extLst>
      <p:ext uri="{BB962C8B-B14F-4D97-AF65-F5344CB8AC3E}">
        <p14:creationId xmlns:p14="http://schemas.microsoft.com/office/powerpoint/2010/main" val="1241031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61" r:id="rId10"/>
    <p:sldLayoutId id="2147483662" r:id="rId11"/>
    <p:sldLayoutId id="2147483663" r:id="rId12"/>
    <p:sldLayoutId id="2147483664" r:id="rId13"/>
    <p:sldLayoutId id="2147483665" r:id="rId14"/>
    <p:sldLayoutId id="2147483666" r:id="rId1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confluence.grid.iu.edu/display/CON/Home" TargetMode="External"/><Relationship Id="rId3" Type="http://schemas.openxmlformats.org/officeDocument/2006/relationships/hyperlink" Target="mailto:connect-support@OPENSCIENCEGRID.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 Id="rId3" Type="http://schemas.openxmlformats.org/officeDocument/2006/relationships/hyperlink" Target="mailto:connect-support@opensciencegrid.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portal.osgconnect.ne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confluence.grid.iu.edu/display/CON/Distributed+Environment+Modul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www.opensciencegrid.org/" TargetMode="Externa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a:spLocks noGrp="1"/>
          </p:cNvSpPr>
          <p:nvPr>
            <p:ph type="ctrTitle"/>
          </p:nvPr>
        </p:nvSpPr>
        <p:spPr/>
        <p:txBody>
          <a:bodyPr>
            <a:normAutofit fontScale="90000"/>
          </a:bodyPr>
          <a:lstStyle/>
          <a:p>
            <a:r>
              <a:rPr lang="en-US" dirty="0" smtClean="0"/>
              <a:t>Introduction to</a:t>
            </a:r>
            <a:br>
              <a:rPr lang="en-US" dirty="0" smtClean="0"/>
            </a:br>
            <a:r>
              <a:rPr lang="en-US" dirty="0" smtClean="0"/>
              <a:t> the Open Science Grid</a:t>
            </a:r>
            <a:br>
              <a:rPr lang="en-US" dirty="0" smtClean="0"/>
            </a:br>
            <a:endParaRPr lang="en-US" dirty="0"/>
          </a:p>
        </p:txBody>
      </p:sp>
      <p:sp>
        <p:nvSpPr>
          <p:cNvPr id="5" name="Content Placeholder 2"/>
          <p:cNvSpPr>
            <a:spLocks noGrp="1"/>
          </p:cNvSpPr>
          <p:nvPr>
            <p:ph type="subTitle" idx="4294967295"/>
          </p:nvPr>
        </p:nvSpPr>
        <p:spPr>
          <a:xfrm>
            <a:off x="685800" y="3492500"/>
            <a:ext cx="7772400" cy="1752600"/>
          </a:xfrm>
        </p:spPr>
        <p:txBody>
          <a:bodyPr>
            <a:normAutofit/>
          </a:bodyPr>
          <a:lstStyle/>
          <a:p>
            <a:pPr marL="0" indent="0" algn="ctr">
              <a:buNone/>
            </a:pPr>
            <a:r>
              <a:rPr lang="en-US" sz="1600" dirty="0" smtClean="0"/>
              <a:t>OSG Software Carpentry Workshop</a:t>
            </a:r>
          </a:p>
          <a:p>
            <a:pPr marL="0" indent="0" algn="ctr">
              <a:buNone/>
            </a:pPr>
            <a:r>
              <a:rPr lang="en-US" sz="1600" dirty="0"/>
              <a:t>Indiana University-Purdue University Indianapolis</a:t>
            </a:r>
            <a:endParaRPr lang="en-US" sz="1600" dirty="0" smtClean="0"/>
          </a:p>
          <a:p>
            <a:pPr marL="0" indent="0" algn="ctr">
              <a:buNone/>
            </a:pPr>
            <a:r>
              <a:rPr lang="en-US" sz="1600" dirty="0"/>
              <a:t>March 5</a:t>
            </a:r>
            <a:r>
              <a:rPr lang="en-US" sz="1600" baseline="30000" dirty="0" smtClean="0"/>
              <a:t>th</a:t>
            </a:r>
            <a:r>
              <a:rPr lang="en-US" sz="1600" dirty="0" smtClean="0"/>
              <a:t>, 2015</a:t>
            </a:r>
          </a:p>
          <a:p>
            <a:pPr marL="0" indent="0" algn="ctr">
              <a:buNone/>
            </a:pPr>
            <a:r>
              <a:rPr lang="en-US" sz="1600" dirty="0" smtClean="0"/>
              <a:t>Emelie </a:t>
            </a:r>
            <a:r>
              <a:rPr lang="en-US" sz="1600" dirty="0" err="1" smtClean="0"/>
              <a:t>Harstad</a:t>
            </a:r>
            <a:r>
              <a:rPr lang="en-US" sz="1600" dirty="0" smtClean="0"/>
              <a:t> &lt;eharstad@unl.edu&gt;, </a:t>
            </a:r>
            <a:r>
              <a:rPr lang="en-US" sz="1600"/>
              <a:t>Mats Rynge &lt;rynge@isi.edu&gt;, </a:t>
            </a:r>
          </a:p>
          <a:p>
            <a:pPr marL="0" indent="0" algn="ctr">
              <a:buNone/>
            </a:pPr>
            <a:r>
              <a:rPr lang="en-US" sz="1600"/>
              <a:t>Bala Desinghu &lt;balamurugan@uchicago.edu&gt;, David Champion &lt;dgc@uchicago.edu&gt;,  Suchandra Thapa &lt;sthapa@ci.uchicago.edu&gt;, Rob Quick  &lt;rquick@iu.edu&gt;</a:t>
            </a:r>
            <a:endParaRPr lang="en-US" sz="1600" dirty="0" smtClean="0"/>
          </a:p>
        </p:txBody>
      </p:sp>
      <p:sp>
        <p:nvSpPr>
          <p:cNvPr id="6" name="Slide Number Placeholder 2"/>
          <p:cNvSpPr>
            <a:spLocks noGrp="1"/>
          </p:cNvSpPr>
          <p:nvPr>
            <p:ph type="sldNum" sz="quarter" idx="12"/>
          </p:nvPr>
        </p:nvSpPr>
        <p:spPr>
          <a:xfrm>
            <a:off x="6896100" y="6416675"/>
            <a:ext cx="2133600" cy="365125"/>
          </a:xfrm>
          <a:prstGeom prst="rect">
            <a:avLst/>
          </a:prstGeom>
        </p:spPr>
        <p:txBody>
          <a:bodyPr/>
          <a:lstStyle/>
          <a:p>
            <a:fld id="{C710D53C-7D7A-8941-998A-34C5094252C7}" type="slidenum">
              <a:rPr lang="en-US" smtClean="0"/>
              <a:t>1</a:t>
            </a:fld>
            <a:endParaRPr lang="en-US"/>
          </a:p>
        </p:txBody>
      </p:sp>
    </p:spTree>
    <p:extLst>
      <p:ext uri="{BB962C8B-B14F-4D97-AF65-F5344CB8AC3E}">
        <p14:creationId xmlns:p14="http://schemas.microsoft.com/office/powerpoint/2010/main" val="2945139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OSG Jobs</a:t>
            </a:r>
            <a:endParaRPr lang="en-US" dirty="0"/>
          </a:p>
        </p:txBody>
      </p:sp>
      <p:sp>
        <p:nvSpPr>
          <p:cNvPr id="7" name="TextBox 6"/>
          <p:cNvSpPr txBox="1"/>
          <p:nvPr/>
        </p:nvSpPr>
        <p:spPr>
          <a:xfrm>
            <a:off x="304800" y="1028322"/>
            <a:ext cx="8509000" cy="5447645"/>
          </a:xfrm>
          <a:prstGeom prst="rect">
            <a:avLst/>
          </a:prstGeom>
          <a:noFill/>
        </p:spPr>
        <p:txBody>
          <a:bodyPr wrap="square" rtlCol="0">
            <a:spAutoFit/>
          </a:bodyPr>
          <a:lstStyle/>
          <a:p>
            <a:pPr marL="285750" indent="-285750">
              <a:buFont typeface="Arial"/>
              <a:buChar char="•"/>
            </a:pPr>
            <a:r>
              <a:rPr lang="en-US" sz="2200" b="1" dirty="0" smtClean="0">
                <a:solidFill>
                  <a:srgbClr val="BFBFBF"/>
                </a:solidFill>
              </a:rPr>
              <a:t>High Throughput Computing</a:t>
            </a:r>
            <a:endParaRPr lang="en-US" sz="2200" b="1" dirty="0">
              <a:solidFill>
                <a:srgbClr val="BFBFBF"/>
              </a:solidFill>
            </a:endParaRPr>
          </a:p>
          <a:p>
            <a:pPr marL="800100" lvl="1" indent="-342900">
              <a:buFont typeface="Wingdings" charset="2"/>
              <a:buChar char="Ø"/>
            </a:pPr>
            <a:r>
              <a:rPr lang="en-US" sz="2200" dirty="0" smtClean="0">
                <a:solidFill>
                  <a:srgbClr val="BFBFBF"/>
                </a:solidFill>
              </a:rPr>
              <a:t>Sustained computing over long periods of time.  Usually serial codes, or low number of cores treaded/MPI.</a:t>
            </a:r>
          </a:p>
          <a:p>
            <a:pPr lvl="1"/>
            <a:r>
              <a:rPr lang="en-US" sz="2200" b="1" dirty="0" smtClean="0">
                <a:solidFill>
                  <a:srgbClr val="BFBFBF"/>
                </a:solidFill>
              </a:rPr>
              <a:t>vs. High Performance Computing</a:t>
            </a:r>
          </a:p>
          <a:p>
            <a:pPr marL="800100" lvl="1" indent="-342900">
              <a:buFont typeface="Wingdings" charset="2"/>
              <a:buChar char="Ø"/>
            </a:pPr>
            <a:r>
              <a:rPr lang="en-US" sz="2200" dirty="0" smtClean="0">
                <a:solidFill>
                  <a:srgbClr val="BFBFBF"/>
                </a:solidFill>
              </a:rPr>
              <a:t>Great performance over relative short periods of time.  Large scale MPI.</a:t>
            </a:r>
          </a:p>
          <a:p>
            <a:pPr>
              <a:lnSpc>
                <a:spcPct val="50000"/>
              </a:lnSpc>
            </a:pPr>
            <a:r>
              <a:rPr lang="en-US" sz="2200" dirty="0">
                <a:solidFill>
                  <a:schemeClr val="bg1">
                    <a:lumMod val="65000"/>
                  </a:schemeClr>
                </a:solidFill>
              </a:rPr>
              <a:t> </a:t>
            </a:r>
            <a:r>
              <a:rPr lang="en-US" sz="2200" dirty="0" smtClean="0">
                <a:solidFill>
                  <a:schemeClr val="bg1">
                    <a:lumMod val="65000"/>
                  </a:schemeClr>
                </a:solidFill>
              </a:rPr>
              <a:t>    </a:t>
            </a:r>
            <a:endParaRPr lang="en-US" sz="2200" dirty="0" smtClean="0"/>
          </a:p>
          <a:p>
            <a:pPr marL="285750" indent="-285750">
              <a:buFont typeface="Arial"/>
              <a:buChar char="•"/>
            </a:pPr>
            <a:r>
              <a:rPr lang="en-US" sz="2200" b="1" i="1" dirty="0" smtClean="0"/>
              <a:t>Distributed</a:t>
            </a:r>
            <a:r>
              <a:rPr lang="en-US" sz="2200" b="1" dirty="0" smtClean="0"/>
              <a:t> HTC</a:t>
            </a:r>
          </a:p>
          <a:p>
            <a:pPr marL="800100" lvl="1" indent="-342900">
              <a:buFont typeface="Wingdings" charset="2"/>
              <a:buChar char="Ø"/>
            </a:pPr>
            <a:r>
              <a:rPr lang="en-US" sz="2200" dirty="0" smtClean="0"/>
              <a:t>No shared file system</a:t>
            </a:r>
          </a:p>
          <a:p>
            <a:pPr marL="800100" lvl="1" indent="-342900">
              <a:buFont typeface="Wingdings" charset="2"/>
              <a:buChar char="Ø"/>
            </a:pPr>
            <a:r>
              <a:rPr lang="en-US" sz="2200" dirty="0" smtClean="0"/>
              <a:t>Users ship input files and (some) software packages with their jobs.</a:t>
            </a:r>
          </a:p>
          <a:p>
            <a:pPr>
              <a:lnSpc>
                <a:spcPct val="50000"/>
              </a:lnSpc>
            </a:pPr>
            <a:r>
              <a:rPr lang="en-US" sz="2200" dirty="0" smtClean="0">
                <a:solidFill>
                  <a:schemeClr val="bg1">
                    <a:lumMod val="65000"/>
                  </a:schemeClr>
                </a:solidFill>
              </a:rPr>
              <a:t>	</a:t>
            </a:r>
          </a:p>
          <a:p>
            <a:pPr marL="285750" indent="-285750">
              <a:buFont typeface="Arial"/>
              <a:buChar char="•"/>
            </a:pPr>
            <a:r>
              <a:rPr lang="en-US" sz="2200" b="1" dirty="0" smtClean="0">
                <a:solidFill>
                  <a:schemeClr val="bg1">
                    <a:lumMod val="65000"/>
                  </a:schemeClr>
                </a:solidFill>
              </a:rPr>
              <a:t>Opportunistic Use</a:t>
            </a:r>
          </a:p>
          <a:p>
            <a:pPr marL="800100" lvl="1" indent="-342900">
              <a:buFont typeface="Wingdings" charset="2"/>
              <a:buChar char="Ø"/>
            </a:pPr>
            <a:r>
              <a:rPr lang="en-US" sz="2200" dirty="0" smtClean="0">
                <a:solidFill>
                  <a:schemeClr val="bg1">
                    <a:lumMod val="65000"/>
                  </a:schemeClr>
                </a:solidFill>
              </a:rPr>
              <a:t>Applications (esp. with long run times) can be </a:t>
            </a:r>
            <a:r>
              <a:rPr lang="en-US" sz="2200" i="1" dirty="0" smtClean="0">
                <a:solidFill>
                  <a:schemeClr val="bg1">
                    <a:lumMod val="65000"/>
                  </a:schemeClr>
                </a:solidFill>
              </a:rPr>
              <a:t>preempted</a:t>
            </a:r>
            <a:r>
              <a:rPr lang="en-US" sz="2200" dirty="0" smtClean="0">
                <a:solidFill>
                  <a:schemeClr val="bg1">
                    <a:lumMod val="65000"/>
                  </a:schemeClr>
                </a:solidFill>
              </a:rPr>
              <a:t> (or killed) by resource owner’s jobs.  </a:t>
            </a:r>
          </a:p>
          <a:p>
            <a:pPr marL="800100" lvl="1" indent="-342900">
              <a:buFont typeface="Wingdings" charset="2"/>
              <a:buChar char="Ø"/>
            </a:pPr>
            <a:r>
              <a:rPr lang="en-US" sz="2200" dirty="0" smtClean="0">
                <a:solidFill>
                  <a:schemeClr val="bg1">
                    <a:lumMod val="65000"/>
                  </a:schemeClr>
                </a:solidFill>
              </a:rPr>
              <a:t>Applications should be relatively short or support being restarted.</a:t>
            </a:r>
            <a:endParaRPr lang="en-US" sz="2200" dirty="0">
              <a:solidFill>
                <a:schemeClr val="bg1">
                  <a:lumMod val="65000"/>
                </a:schemeClr>
              </a:solidFill>
            </a:endParaRPr>
          </a:p>
          <a:p>
            <a:endParaRPr lang="en-US" dirty="0"/>
          </a:p>
        </p:txBody>
      </p:sp>
      <p:sp>
        <p:nvSpPr>
          <p:cNvPr id="2" name="Slide Number Placeholder 1"/>
          <p:cNvSpPr>
            <a:spLocks noGrp="1"/>
          </p:cNvSpPr>
          <p:nvPr>
            <p:ph type="sldNum" sz="quarter" idx="4"/>
          </p:nvPr>
        </p:nvSpPr>
        <p:spPr/>
        <p:txBody>
          <a:bodyPr/>
          <a:lstStyle/>
          <a:p>
            <a:fld id="{C710D53C-7D7A-8941-998A-34C5094252C7}" type="slidenum">
              <a:rPr lang="en-US" smtClean="0"/>
              <a:t>10</a:t>
            </a:fld>
            <a:endParaRPr lang="en-US"/>
          </a:p>
        </p:txBody>
      </p:sp>
    </p:spTree>
    <p:extLst>
      <p:ext uri="{BB962C8B-B14F-4D97-AF65-F5344CB8AC3E}">
        <p14:creationId xmlns:p14="http://schemas.microsoft.com/office/powerpoint/2010/main" val="2702497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OSG Jobs</a:t>
            </a:r>
            <a:endParaRPr lang="en-US" dirty="0"/>
          </a:p>
        </p:txBody>
      </p:sp>
      <p:sp>
        <p:nvSpPr>
          <p:cNvPr id="7" name="TextBox 6"/>
          <p:cNvSpPr txBox="1"/>
          <p:nvPr/>
        </p:nvSpPr>
        <p:spPr>
          <a:xfrm>
            <a:off x="304800" y="1028322"/>
            <a:ext cx="8509000" cy="5447645"/>
          </a:xfrm>
          <a:prstGeom prst="rect">
            <a:avLst/>
          </a:prstGeom>
          <a:noFill/>
        </p:spPr>
        <p:txBody>
          <a:bodyPr wrap="square" rtlCol="0">
            <a:spAutoFit/>
          </a:bodyPr>
          <a:lstStyle/>
          <a:p>
            <a:pPr marL="285750" indent="-285750">
              <a:buFont typeface="Arial"/>
              <a:buChar char="•"/>
            </a:pPr>
            <a:r>
              <a:rPr lang="en-US" sz="2200" b="1" dirty="0" smtClean="0">
                <a:solidFill>
                  <a:schemeClr val="bg1">
                    <a:lumMod val="65000"/>
                  </a:schemeClr>
                </a:solidFill>
              </a:rPr>
              <a:t>High Throughput Computing</a:t>
            </a:r>
            <a:endParaRPr lang="en-US" sz="2200" b="1" dirty="0">
              <a:solidFill>
                <a:schemeClr val="bg1">
                  <a:lumMod val="65000"/>
                </a:schemeClr>
              </a:solidFill>
            </a:endParaRPr>
          </a:p>
          <a:p>
            <a:pPr marL="800100" lvl="1" indent="-342900">
              <a:buFont typeface="Wingdings" charset="2"/>
              <a:buChar char="Ø"/>
            </a:pPr>
            <a:r>
              <a:rPr lang="en-US" sz="2200" dirty="0" smtClean="0">
                <a:solidFill>
                  <a:schemeClr val="bg1">
                    <a:lumMod val="65000"/>
                  </a:schemeClr>
                </a:solidFill>
              </a:rPr>
              <a:t>Sustained computing over long periods of time.  Usually serial codes, or low number of cores treaded/MPI.</a:t>
            </a:r>
          </a:p>
          <a:p>
            <a:pPr lvl="1"/>
            <a:r>
              <a:rPr lang="en-US" sz="2200" b="1" dirty="0" smtClean="0">
                <a:solidFill>
                  <a:schemeClr val="bg1">
                    <a:lumMod val="65000"/>
                  </a:schemeClr>
                </a:solidFill>
              </a:rPr>
              <a:t>vs. High Performance Computing</a:t>
            </a:r>
          </a:p>
          <a:p>
            <a:pPr marL="800100" lvl="1" indent="-342900">
              <a:buFont typeface="Wingdings" charset="2"/>
              <a:buChar char="Ø"/>
            </a:pPr>
            <a:r>
              <a:rPr lang="en-US" sz="2200" dirty="0" smtClean="0">
                <a:solidFill>
                  <a:schemeClr val="bg1">
                    <a:lumMod val="65000"/>
                  </a:schemeClr>
                </a:solidFill>
              </a:rPr>
              <a:t>Great performance over relative short periods of time.  Large scale MPI.</a:t>
            </a:r>
          </a:p>
          <a:p>
            <a:pPr>
              <a:lnSpc>
                <a:spcPct val="50000"/>
              </a:lnSpc>
            </a:pPr>
            <a:r>
              <a:rPr lang="en-US" sz="2200" dirty="0">
                <a:solidFill>
                  <a:schemeClr val="bg1">
                    <a:lumMod val="65000"/>
                  </a:schemeClr>
                </a:solidFill>
              </a:rPr>
              <a:t> </a:t>
            </a:r>
            <a:r>
              <a:rPr lang="en-US" sz="2200" dirty="0" smtClean="0">
                <a:solidFill>
                  <a:schemeClr val="bg1">
                    <a:lumMod val="65000"/>
                  </a:schemeClr>
                </a:solidFill>
              </a:rPr>
              <a:t>    </a:t>
            </a:r>
          </a:p>
          <a:p>
            <a:pPr marL="285750" indent="-285750">
              <a:buFont typeface="Arial"/>
              <a:buChar char="•"/>
            </a:pPr>
            <a:r>
              <a:rPr lang="en-US" sz="2200" b="1" i="1" dirty="0" smtClean="0">
                <a:solidFill>
                  <a:schemeClr val="bg1">
                    <a:lumMod val="65000"/>
                  </a:schemeClr>
                </a:solidFill>
              </a:rPr>
              <a:t>Distributed</a:t>
            </a:r>
            <a:r>
              <a:rPr lang="en-US" sz="2200" b="1" dirty="0" smtClean="0">
                <a:solidFill>
                  <a:schemeClr val="bg1">
                    <a:lumMod val="65000"/>
                  </a:schemeClr>
                </a:solidFill>
              </a:rPr>
              <a:t> HTC</a:t>
            </a:r>
          </a:p>
          <a:p>
            <a:pPr marL="800100" lvl="1" indent="-342900">
              <a:buFont typeface="Wingdings" charset="2"/>
              <a:buChar char="Ø"/>
            </a:pPr>
            <a:r>
              <a:rPr lang="en-US" sz="2200" dirty="0" smtClean="0">
                <a:solidFill>
                  <a:schemeClr val="bg1">
                    <a:lumMod val="65000"/>
                  </a:schemeClr>
                </a:solidFill>
              </a:rPr>
              <a:t>No shared file system</a:t>
            </a:r>
          </a:p>
          <a:p>
            <a:pPr marL="800100" lvl="1" indent="-342900">
              <a:buFont typeface="Wingdings" charset="2"/>
              <a:buChar char="Ø"/>
            </a:pPr>
            <a:r>
              <a:rPr lang="en-US" sz="2200" dirty="0" smtClean="0">
                <a:solidFill>
                  <a:schemeClr val="bg1">
                    <a:lumMod val="65000"/>
                  </a:schemeClr>
                </a:solidFill>
              </a:rPr>
              <a:t>Users ship input files and (some) software packages with their jobs.</a:t>
            </a:r>
          </a:p>
          <a:p>
            <a:pPr>
              <a:lnSpc>
                <a:spcPct val="50000"/>
              </a:lnSpc>
            </a:pPr>
            <a:r>
              <a:rPr lang="en-US" sz="2200" dirty="0" smtClean="0">
                <a:solidFill>
                  <a:schemeClr val="bg1">
                    <a:lumMod val="65000"/>
                  </a:schemeClr>
                </a:solidFill>
              </a:rPr>
              <a:t>	</a:t>
            </a:r>
          </a:p>
          <a:p>
            <a:pPr marL="285750" indent="-285750">
              <a:buFont typeface="Arial"/>
              <a:buChar char="•"/>
            </a:pPr>
            <a:r>
              <a:rPr lang="en-US" sz="2200" b="1" dirty="0" smtClean="0"/>
              <a:t>Opportunistic Use</a:t>
            </a:r>
          </a:p>
          <a:p>
            <a:pPr marL="800100" lvl="1" indent="-342900">
              <a:buFont typeface="Wingdings" charset="2"/>
              <a:buChar char="Ø"/>
            </a:pPr>
            <a:r>
              <a:rPr lang="en-US" sz="2200" dirty="0" smtClean="0"/>
              <a:t>Applications (esp. with long run times) can be </a:t>
            </a:r>
            <a:r>
              <a:rPr lang="en-US" sz="2200" i="1" dirty="0" smtClean="0"/>
              <a:t>preempted</a:t>
            </a:r>
            <a:r>
              <a:rPr lang="en-US" sz="2200" dirty="0" smtClean="0"/>
              <a:t> (or killed) by resource owner’s jobs.  </a:t>
            </a:r>
          </a:p>
          <a:p>
            <a:pPr marL="800100" lvl="1" indent="-342900">
              <a:buFont typeface="Wingdings" charset="2"/>
              <a:buChar char="Ø"/>
            </a:pPr>
            <a:r>
              <a:rPr lang="en-US" sz="2200" dirty="0" smtClean="0"/>
              <a:t>Applications should be relatively short or support being restarted.</a:t>
            </a:r>
            <a:endParaRPr lang="en-US" sz="2200" dirty="0"/>
          </a:p>
          <a:p>
            <a:endParaRPr lang="en-US" dirty="0"/>
          </a:p>
        </p:txBody>
      </p:sp>
      <p:sp>
        <p:nvSpPr>
          <p:cNvPr id="2" name="Slide Number Placeholder 1"/>
          <p:cNvSpPr>
            <a:spLocks noGrp="1"/>
          </p:cNvSpPr>
          <p:nvPr>
            <p:ph type="sldNum" sz="quarter" idx="4"/>
          </p:nvPr>
        </p:nvSpPr>
        <p:spPr/>
        <p:txBody>
          <a:bodyPr/>
          <a:lstStyle/>
          <a:p>
            <a:fld id="{C710D53C-7D7A-8941-998A-34C5094252C7}" type="slidenum">
              <a:rPr lang="en-US" smtClean="0"/>
              <a:t>11</a:t>
            </a:fld>
            <a:endParaRPr lang="en-US"/>
          </a:p>
        </p:txBody>
      </p:sp>
    </p:spTree>
    <p:extLst>
      <p:ext uri="{BB962C8B-B14F-4D97-AF65-F5344CB8AC3E}">
        <p14:creationId xmlns:p14="http://schemas.microsoft.com/office/powerpoint/2010/main" val="795871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Properties of DHTC Jobs</a:t>
            </a:r>
            <a:endParaRPr lang="en-US" dirty="0"/>
          </a:p>
        </p:txBody>
      </p:sp>
      <p:sp>
        <p:nvSpPr>
          <p:cNvPr id="3" name="Slide Number Placeholder 2"/>
          <p:cNvSpPr>
            <a:spLocks noGrp="1"/>
          </p:cNvSpPr>
          <p:nvPr>
            <p:ph type="sldNum" sz="quarter" idx="4"/>
          </p:nvPr>
        </p:nvSpPr>
        <p:spPr/>
        <p:txBody>
          <a:bodyPr/>
          <a:lstStyle/>
          <a:p>
            <a:fld id="{C710D53C-7D7A-8941-998A-34C5094252C7}" type="slidenum">
              <a:rPr lang="en-US" smtClean="0"/>
              <a:t>12</a:t>
            </a:fld>
            <a:endParaRPr lang="en-US"/>
          </a:p>
        </p:txBody>
      </p:sp>
      <p:sp>
        <p:nvSpPr>
          <p:cNvPr id="4" name="Title 1"/>
          <p:cNvSpPr txBox="1">
            <a:spLocks/>
          </p:cNvSpPr>
          <p:nvPr/>
        </p:nvSpPr>
        <p:spPr>
          <a:xfrm>
            <a:off x="577861" y="1122965"/>
            <a:ext cx="7924800" cy="32766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a:buChar char="•"/>
            </a:pPr>
            <a:r>
              <a:rPr lang="en-US" sz="2000" dirty="0" smtClean="0"/>
              <a:t>Run-time: 1-12 hours</a:t>
            </a:r>
          </a:p>
          <a:p>
            <a:pPr algn="l"/>
            <a:endParaRPr lang="en-US" sz="2000" dirty="0" smtClean="0"/>
          </a:p>
          <a:p>
            <a:pPr marL="342900" indent="-342900" algn="l">
              <a:buFont typeface="Arial"/>
              <a:buChar char="•"/>
            </a:pPr>
            <a:r>
              <a:rPr lang="en-US" sz="2000" dirty="0" smtClean="0"/>
              <a:t>Single-threaded / non-proprietary software</a:t>
            </a:r>
          </a:p>
          <a:p>
            <a:pPr algn="l"/>
            <a:endParaRPr lang="en-US" sz="2000" dirty="0" smtClean="0"/>
          </a:p>
          <a:p>
            <a:pPr marL="342900" indent="-342900" algn="l">
              <a:buFont typeface="Arial"/>
              <a:buChar char="•"/>
            </a:pPr>
            <a:r>
              <a:rPr lang="en-US" sz="2000" dirty="0" smtClean="0"/>
              <a:t>Require &lt;2 GB Ram</a:t>
            </a:r>
          </a:p>
          <a:p>
            <a:pPr algn="l"/>
            <a:endParaRPr lang="en-US" sz="2000" dirty="0" smtClean="0"/>
          </a:p>
          <a:p>
            <a:pPr marL="342900" indent="-342900" algn="l">
              <a:buFont typeface="Arial"/>
              <a:buChar char="•"/>
            </a:pPr>
            <a:r>
              <a:rPr lang="en-US" sz="2000" dirty="0" smtClean="0"/>
              <a:t>Statically compiled </a:t>
            </a:r>
            <a:r>
              <a:rPr lang="en-US" sz="2000" dirty="0" err="1" smtClean="0"/>
              <a:t>executables</a:t>
            </a:r>
            <a:r>
              <a:rPr lang="en-US" sz="2000" dirty="0" smtClean="0"/>
              <a:t> (transferred with jobs)</a:t>
            </a:r>
          </a:p>
          <a:p>
            <a:pPr marL="342900" indent="-342900" algn="l">
              <a:buFont typeface="Arial"/>
              <a:buChar char="•"/>
            </a:pPr>
            <a:endParaRPr lang="en-US" sz="2000" dirty="0"/>
          </a:p>
          <a:p>
            <a:pPr marL="342900" indent="-342900" algn="l">
              <a:buFont typeface="Arial"/>
              <a:buChar char="•"/>
            </a:pPr>
            <a:r>
              <a:rPr lang="en-US" sz="2000" dirty="0" smtClean="0"/>
              <a:t>Input and Output files transferred with jobs, and reasonably sized: &lt;10 GB per job (no shared file system on OSG)</a:t>
            </a:r>
          </a:p>
        </p:txBody>
      </p:sp>
    </p:spTree>
    <p:extLst>
      <p:ext uri="{BB962C8B-B14F-4D97-AF65-F5344CB8AC3E}">
        <p14:creationId xmlns:p14="http://schemas.microsoft.com/office/powerpoint/2010/main" val="36547222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Properties of DHTC Jobs</a:t>
            </a:r>
            <a:endParaRPr lang="en-US" dirty="0"/>
          </a:p>
        </p:txBody>
      </p:sp>
      <p:sp>
        <p:nvSpPr>
          <p:cNvPr id="3" name="Slide Number Placeholder 2"/>
          <p:cNvSpPr>
            <a:spLocks noGrp="1"/>
          </p:cNvSpPr>
          <p:nvPr>
            <p:ph type="sldNum" sz="quarter" idx="4"/>
          </p:nvPr>
        </p:nvSpPr>
        <p:spPr/>
        <p:txBody>
          <a:bodyPr/>
          <a:lstStyle/>
          <a:p>
            <a:fld id="{C710D53C-7D7A-8941-998A-34C5094252C7}" type="slidenum">
              <a:rPr lang="en-US" smtClean="0"/>
              <a:t>13</a:t>
            </a:fld>
            <a:endParaRPr lang="en-US"/>
          </a:p>
        </p:txBody>
      </p:sp>
      <p:sp>
        <p:nvSpPr>
          <p:cNvPr id="5" name="TextBox 4"/>
          <p:cNvSpPr txBox="1"/>
          <p:nvPr/>
        </p:nvSpPr>
        <p:spPr>
          <a:xfrm>
            <a:off x="577861" y="4422685"/>
            <a:ext cx="8079262" cy="2215991"/>
          </a:xfrm>
          <a:prstGeom prst="rect">
            <a:avLst/>
          </a:prstGeom>
          <a:noFill/>
        </p:spPr>
        <p:txBody>
          <a:bodyPr wrap="square" rtlCol="0">
            <a:spAutoFit/>
          </a:bodyPr>
          <a:lstStyle/>
          <a:p>
            <a:r>
              <a:rPr lang="en-US" sz="2000" b="1" dirty="0" smtClean="0"/>
              <a:t>These are not hard limits!</a:t>
            </a:r>
          </a:p>
          <a:p>
            <a:pPr marL="342900" indent="-342900">
              <a:buFont typeface="Arial"/>
              <a:buChar char="•"/>
            </a:pPr>
            <a:r>
              <a:rPr lang="en-US" sz="2000" dirty="0" err="1" smtClean="0"/>
              <a:t>Checkpointing</a:t>
            </a:r>
            <a:r>
              <a:rPr lang="en-US" sz="2000" dirty="0" smtClean="0"/>
              <a:t> (built-in to application) – for long jobs that are preempted </a:t>
            </a:r>
          </a:p>
          <a:p>
            <a:pPr marL="342900" indent="-342900">
              <a:buFont typeface="Arial"/>
              <a:buChar char="•"/>
            </a:pPr>
            <a:r>
              <a:rPr lang="en-US" sz="2000" dirty="0" smtClean="0"/>
              <a:t>Limited support for larger memory jobs</a:t>
            </a:r>
          </a:p>
          <a:p>
            <a:pPr marL="342900" indent="-342900">
              <a:buFont typeface="Arial"/>
              <a:buChar char="•"/>
            </a:pPr>
            <a:r>
              <a:rPr lang="en-US" sz="2000" dirty="0" smtClean="0"/>
              <a:t>“</a:t>
            </a:r>
            <a:r>
              <a:rPr lang="en-US" sz="2000" dirty="0" err="1" smtClean="0"/>
              <a:t>Partitionable</a:t>
            </a:r>
            <a:r>
              <a:rPr lang="en-US" sz="2000" dirty="0" smtClean="0"/>
              <a:t>” slots – for parallel applications using up to 8 cores</a:t>
            </a:r>
          </a:p>
          <a:p>
            <a:pPr marL="342900" indent="-342900">
              <a:buFont typeface="Arial"/>
              <a:buChar char="•"/>
            </a:pPr>
            <a:r>
              <a:rPr lang="en-US" sz="2000" dirty="0"/>
              <a:t>Distributed Environment</a:t>
            </a:r>
            <a:r>
              <a:rPr lang="en-US" sz="2000" dirty="0" smtClean="0"/>
              <a:t> Modules – a collection of pre-installed software packages, distributed by OASIS</a:t>
            </a:r>
          </a:p>
          <a:p>
            <a:endParaRPr lang="en-US" dirty="0"/>
          </a:p>
        </p:txBody>
      </p:sp>
      <p:sp>
        <p:nvSpPr>
          <p:cNvPr id="7" name="Title 1"/>
          <p:cNvSpPr txBox="1">
            <a:spLocks/>
          </p:cNvSpPr>
          <p:nvPr/>
        </p:nvSpPr>
        <p:spPr>
          <a:xfrm>
            <a:off x="577861" y="1122965"/>
            <a:ext cx="7924800" cy="32766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a:buChar char="•"/>
            </a:pPr>
            <a:r>
              <a:rPr lang="en-US" sz="2000" dirty="0" smtClean="0">
                <a:solidFill>
                  <a:schemeClr val="bg1">
                    <a:lumMod val="50000"/>
                  </a:schemeClr>
                </a:solidFill>
              </a:rPr>
              <a:t>Run-time: 1-12 hours</a:t>
            </a:r>
          </a:p>
          <a:p>
            <a:pPr algn="l"/>
            <a:endParaRPr lang="en-US" sz="2000" dirty="0" smtClean="0">
              <a:solidFill>
                <a:schemeClr val="bg1">
                  <a:lumMod val="50000"/>
                </a:schemeClr>
              </a:solidFill>
            </a:endParaRPr>
          </a:p>
          <a:p>
            <a:pPr marL="342900" indent="-342900" algn="l">
              <a:buFont typeface="Arial"/>
              <a:buChar char="•"/>
            </a:pPr>
            <a:r>
              <a:rPr lang="en-US" sz="2000" dirty="0" smtClean="0">
                <a:solidFill>
                  <a:schemeClr val="bg1">
                    <a:lumMod val="50000"/>
                  </a:schemeClr>
                </a:solidFill>
              </a:rPr>
              <a:t>Single-threaded / non-proprietary software</a:t>
            </a:r>
          </a:p>
          <a:p>
            <a:pPr algn="l"/>
            <a:endParaRPr lang="en-US" sz="2000" dirty="0" smtClean="0">
              <a:solidFill>
                <a:schemeClr val="bg1">
                  <a:lumMod val="50000"/>
                </a:schemeClr>
              </a:solidFill>
            </a:endParaRPr>
          </a:p>
          <a:p>
            <a:pPr marL="342900" indent="-342900" algn="l">
              <a:buFont typeface="Arial"/>
              <a:buChar char="•"/>
            </a:pPr>
            <a:r>
              <a:rPr lang="en-US" sz="2000" dirty="0" smtClean="0">
                <a:solidFill>
                  <a:schemeClr val="bg1">
                    <a:lumMod val="50000"/>
                  </a:schemeClr>
                </a:solidFill>
              </a:rPr>
              <a:t>Require &lt;2 GB Ram</a:t>
            </a:r>
          </a:p>
          <a:p>
            <a:pPr algn="l"/>
            <a:endParaRPr lang="en-US" sz="2000" dirty="0" smtClean="0">
              <a:solidFill>
                <a:schemeClr val="bg1">
                  <a:lumMod val="50000"/>
                </a:schemeClr>
              </a:solidFill>
            </a:endParaRPr>
          </a:p>
          <a:p>
            <a:pPr marL="342900" indent="-342900" algn="l">
              <a:buFont typeface="Arial"/>
              <a:buChar char="•"/>
            </a:pPr>
            <a:r>
              <a:rPr lang="en-US" sz="2000" dirty="0" smtClean="0">
                <a:solidFill>
                  <a:schemeClr val="bg1">
                    <a:lumMod val="50000"/>
                  </a:schemeClr>
                </a:solidFill>
              </a:rPr>
              <a:t>Statically compiled </a:t>
            </a:r>
            <a:r>
              <a:rPr lang="en-US" sz="2000" dirty="0" err="1" smtClean="0">
                <a:solidFill>
                  <a:schemeClr val="bg1">
                    <a:lumMod val="50000"/>
                  </a:schemeClr>
                </a:solidFill>
              </a:rPr>
              <a:t>executables</a:t>
            </a:r>
            <a:r>
              <a:rPr lang="en-US" sz="2000" dirty="0" smtClean="0">
                <a:solidFill>
                  <a:schemeClr val="bg1">
                    <a:lumMod val="50000"/>
                  </a:schemeClr>
                </a:solidFill>
              </a:rPr>
              <a:t> (transferred with jobs)</a:t>
            </a:r>
          </a:p>
          <a:p>
            <a:pPr marL="342900" indent="-342900" algn="l">
              <a:buFont typeface="Arial"/>
              <a:buChar char="•"/>
            </a:pPr>
            <a:endParaRPr lang="en-US" sz="2000" dirty="0">
              <a:solidFill>
                <a:schemeClr val="bg1">
                  <a:lumMod val="50000"/>
                </a:schemeClr>
              </a:solidFill>
            </a:endParaRPr>
          </a:p>
          <a:p>
            <a:pPr marL="342900" indent="-342900" algn="l">
              <a:buFont typeface="Arial"/>
              <a:buChar char="•"/>
            </a:pPr>
            <a:r>
              <a:rPr lang="en-US" sz="2000" dirty="0" smtClean="0">
                <a:solidFill>
                  <a:schemeClr val="bg1">
                    <a:lumMod val="50000"/>
                  </a:schemeClr>
                </a:solidFill>
              </a:rPr>
              <a:t>Input and Output files transferred with jobs, and reasonably sized: &lt;10 GB per job (no shared file system on OSG)</a:t>
            </a:r>
          </a:p>
        </p:txBody>
      </p:sp>
    </p:spTree>
    <p:extLst>
      <p:ext uri="{BB962C8B-B14F-4D97-AF65-F5344CB8AC3E}">
        <p14:creationId xmlns:p14="http://schemas.microsoft.com/office/powerpoint/2010/main" val="108238451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OSG Connect</a:t>
            </a:r>
            <a:endParaRPr lang="en-US" dirty="0"/>
          </a:p>
        </p:txBody>
      </p:sp>
      <p:sp>
        <p:nvSpPr>
          <p:cNvPr id="3" name="Content Placeholder 2"/>
          <p:cNvSpPr>
            <a:spLocks noGrp="1"/>
          </p:cNvSpPr>
          <p:nvPr>
            <p:ph idx="4294967295"/>
          </p:nvPr>
        </p:nvSpPr>
        <p:spPr>
          <a:xfrm>
            <a:off x="304800" y="1104900"/>
            <a:ext cx="8547100" cy="5080000"/>
          </a:xfrm>
        </p:spPr>
        <p:txBody>
          <a:bodyPr>
            <a:noAutofit/>
          </a:bodyPr>
          <a:lstStyle/>
          <a:p>
            <a:pPr>
              <a:lnSpc>
                <a:spcPct val="90000"/>
              </a:lnSpc>
            </a:pPr>
            <a:r>
              <a:rPr lang="en-US" sz="2400" dirty="0" smtClean="0"/>
              <a:t>By joining </a:t>
            </a:r>
            <a:r>
              <a:rPr lang="en-US" sz="2400" b="1" dirty="0" smtClean="0"/>
              <a:t>OSG Connect</a:t>
            </a:r>
            <a:r>
              <a:rPr lang="en-US" sz="2400" dirty="0" smtClean="0"/>
              <a:t>, a user automatically becomes a member of </a:t>
            </a:r>
            <a:r>
              <a:rPr lang="en-US" sz="2400" b="1" dirty="0" smtClean="0"/>
              <a:t>OSG VO</a:t>
            </a:r>
            <a:r>
              <a:rPr lang="en-US" sz="2400" dirty="0" smtClean="0"/>
              <a:t>.</a:t>
            </a:r>
          </a:p>
          <a:p>
            <a:pPr marL="0" indent="0">
              <a:lnSpc>
                <a:spcPct val="90000"/>
              </a:lnSpc>
              <a:buNone/>
            </a:pPr>
            <a:endParaRPr lang="en-US" sz="2400" dirty="0" smtClean="0"/>
          </a:p>
          <a:p>
            <a:pPr>
              <a:lnSpc>
                <a:spcPct val="90000"/>
              </a:lnSpc>
            </a:pPr>
            <a:r>
              <a:rPr lang="en-US" sz="2400" dirty="0" smtClean="0"/>
              <a:t>OSG Connect provides a </a:t>
            </a:r>
            <a:r>
              <a:rPr lang="en-US" sz="2400" i="1" dirty="0" smtClean="0"/>
              <a:t>virtual cluster</a:t>
            </a:r>
            <a:r>
              <a:rPr lang="en-US" sz="2400" dirty="0" smtClean="0"/>
              <a:t> that users can submit jobs to – this makes OSG look like a single resource (single Condor pool) to the user.</a:t>
            </a:r>
          </a:p>
          <a:p>
            <a:pPr marL="0" indent="0">
              <a:lnSpc>
                <a:spcPct val="90000"/>
              </a:lnSpc>
              <a:buNone/>
            </a:pPr>
            <a:endParaRPr lang="en-US" sz="2400" dirty="0"/>
          </a:p>
          <a:p>
            <a:pPr>
              <a:lnSpc>
                <a:spcPct val="90000"/>
              </a:lnSpc>
            </a:pPr>
            <a:r>
              <a:rPr lang="en-US" sz="2400" dirty="0" smtClean="0"/>
              <a:t>Authenticate through home institution (</a:t>
            </a:r>
            <a:r>
              <a:rPr lang="en-US" sz="2400" dirty="0" err="1" smtClean="0"/>
              <a:t>InCommon</a:t>
            </a:r>
            <a:r>
              <a:rPr lang="en-US" sz="2400" dirty="0" smtClean="0"/>
              <a:t>/</a:t>
            </a:r>
            <a:r>
              <a:rPr lang="en-US" sz="2400" dirty="0" err="1" smtClean="0"/>
              <a:t>CILogon</a:t>
            </a:r>
            <a:r>
              <a:rPr lang="en-US" sz="2400" dirty="0" smtClean="0"/>
              <a:t>) </a:t>
            </a:r>
          </a:p>
          <a:p>
            <a:pPr marL="800100" lvl="2" indent="0">
              <a:lnSpc>
                <a:spcPct val="90000"/>
              </a:lnSpc>
              <a:buNone/>
            </a:pPr>
            <a:r>
              <a:rPr lang="en-US" b="1" dirty="0" smtClean="0">
                <a:solidFill>
                  <a:srgbClr val="FF0000"/>
                </a:solidFill>
              </a:rPr>
              <a:t>NO X509 CERTIFICATES REQUIRED!</a:t>
            </a:r>
            <a:endParaRPr lang="en-US" dirty="0" smtClean="0"/>
          </a:p>
          <a:p>
            <a:pPr>
              <a:lnSpc>
                <a:spcPct val="90000"/>
              </a:lnSpc>
            </a:pPr>
            <a:endParaRPr lang="en-US" sz="2400" dirty="0"/>
          </a:p>
          <a:p>
            <a:pPr>
              <a:lnSpc>
                <a:spcPct val="90000"/>
              </a:lnSpc>
            </a:pPr>
            <a:r>
              <a:rPr lang="en-US" sz="2400" dirty="0" smtClean="0"/>
              <a:t>User support: (online: </a:t>
            </a:r>
            <a:r>
              <a:rPr lang="en-US" sz="2400" dirty="0" smtClean="0">
                <a:hlinkClick r:id="rId2"/>
              </a:rPr>
              <a:t>Connectbook</a:t>
            </a:r>
            <a:r>
              <a:rPr lang="en-US" sz="2400" dirty="0" smtClean="0"/>
              <a:t> and </a:t>
            </a:r>
          </a:p>
          <a:p>
            <a:pPr marL="800100" lvl="2" indent="0">
              <a:lnSpc>
                <a:spcPct val="90000"/>
              </a:lnSpc>
              <a:buNone/>
            </a:pPr>
            <a:r>
              <a:rPr lang="en-US" dirty="0" smtClean="0">
                <a:hlinkClick r:id="rId3"/>
              </a:rPr>
              <a:t>connect</a:t>
            </a:r>
            <a:r>
              <a:rPr lang="en-US" dirty="0">
                <a:hlinkClick r:id="rId3"/>
              </a:rPr>
              <a:t>-support@</a:t>
            </a:r>
            <a:r>
              <a:rPr lang="en-US" dirty="0" smtClean="0">
                <a:hlinkClick r:id="rId3"/>
              </a:rPr>
              <a:t>OPENSCIENCEGRID.org</a:t>
            </a:r>
            <a:r>
              <a:rPr lang="en-US" dirty="0" smtClean="0"/>
              <a:t>)</a:t>
            </a:r>
          </a:p>
          <a:p>
            <a:pPr marL="0" indent="0">
              <a:buNone/>
            </a:pPr>
            <a:endParaRPr lang="en-US" sz="2400" dirty="0" smtClean="0"/>
          </a:p>
          <a:p>
            <a:pPr marL="0" indent="0">
              <a:buNone/>
            </a:pPr>
            <a:endParaRPr lang="en-US" sz="2400" dirty="0"/>
          </a:p>
        </p:txBody>
      </p:sp>
      <p:sp>
        <p:nvSpPr>
          <p:cNvPr id="4" name="Slide Number Placeholder 3"/>
          <p:cNvSpPr>
            <a:spLocks noGrp="1"/>
          </p:cNvSpPr>
          <p:nvPr>
            <p:ph type="sldNum" sz="quarter" idx="4"/>
          </p:nvPr>
        </p:nvSpPr>
        <p:spPr/>
        <p:txBody>
          <a:bodyPr/>
          <a:lstStyle/>
          <a:p>
            <a:fld id="{C710D53C-7D7A-8941-998A-34C5094252C7}" type="slidenum">
              <a:rPr lang="en-US" smtClean="0"/>
              <a:t>14</a:t>
            </a:fld>
            <a:endParaRPr lang="en-US"/>
          </a:p>
        </p:txBody>
      </p:sp>
    </p:spTree>
    <p:extLst>
      <p:ext uri="{BB962C8B-B14F-4D97-AF65-F5344CB8AC3E}">
        <p14:creationId xmlns:p14="http://schemas.microsoft.com/office/powerpoint/2010/main" val="2814723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Shot 2014-10-01 at 12.12.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800" y="1016000"/>
            <a:ext cx="5956300" cy="5212513"/>
          </a:xfrm>
          <a:prstGeom prst="rect">
            <a:avLst/>
          </a:prstGeom>
          <a:ln w="3175" cmpd="sng">
            <a:solidFill>
              <a:srgbClr val="000000"/>
            </a:solidFill>
          </a:ln>
        </p:spPr>
      </p:pic>
      <p:sp>
        <p:nvSpPr>
          <p:cNvPr id="11" name="Title 1"/>
          <p:cNvSpPr>
            <a:spLocks noGrp="1"/>
          </p:cNvSpPr>
          <p:nvPr>
            <p:ph type="title"/>
          </p:nvPr>
        </p:nvSpPr>
        <p:spPr>
          <a:xfrm>
            <a:off x="139700" y="300038"/>
            <a:ext cx="8890000" cy="627062"/>
          </a:xfrm>
        </p:spPr>
        <p:txBody>
          <a:bodyPr>
            <a:normAutofit fontScale="90000"/>
          </a:bodyPr>
          <a:lstStyle/>
          <a:p>
            <a:r>
              <a:rPr lang="en-US" dirty="0" smtClean="0"/>
              <a:t>OSG Connect</a:t>
            </a:r>
            <a:endParaRPr lang="en-US" dirty="0"/>
          </a:p>
        </p:txBody>
      </p:sp>
      <p:sp>
        <p:nvSpPr>
          <p:cNvPr id="12" name="TextBox 11"/>
          <p:cNvSpPr txBox="1"/>
          <p:nvPr/>
        </p:nvSpPr>
        <p:spPr>
          <a:xfrm>
            <a:off x="337791" y="2070100"/>
            <a:ext cx="2378047" cy="3170099"/>
          </a:xfrm>
          <a:prstGeom prst="rect">
            <a:avLst/>
          </a:prstGeom>
          <a:noFill/>
        </p:spPr>
        <p:txBody>
          <a:bodyPr wrap="square" rtlCol="0">
            <a:spAutoFit/>
          </a:bodyPr>
          <a:lstStyle/>
          <a:p>
            <a:pPr algn="ctr"/>
            <a:r>
              <a:rPr lang="en-US" sz="2400" b="1" dirty="0" smtClean="0"/>
              <a:t>Easy entry</a:t>
            </a:r>
          </a:p>
          <a:p>
            <a:pPr algn="ctr"/>
            <a:endParaRPr lang="en-US" sz="2400" b="1" dirty="0"/>
          </a:p>
          <a:p>
            <a:pPr algn="ctr"/>
            <a:r>
              <a:rPr lang="en-US" sz="2400" b="1" dirty="0" smtClean="0"/>
              <a:t>No certificates</a:t>
            </a:r>
          </a:p>
          <a:p>
            <a:pPr algn="ctr"/>
            <a:endParaRPr lang="en-US" sz="2400" b="1" dirty="0"/>
          </a:p>
          <a:p>
            <a:pPr algn="ctr"/>
            <a:r>
              <a:rPr lang="en-US" sz="2400" b="1" dirty="0" smtClean="0"/>
              <a:t>Comes with support !</a:t>
            </a:r>
          </a:p>
          <a:p>
            <a:pPr algn="ctr"/>
            <a:endParaRPr lang="en-US" sz="2400" b="1" dirty="0">
              <a:hlinkClick r:id="rId3"/>
            </a:endParaRPr>
          </a:p>
          <a:p>
            <a:pPr algn="ctr"/>
            <a:r>
              <a:rPr lang="en-US" sz="1600">
                <a:hlinkClick r:id="rId3"/>
              </a:rPr>
              <a:t>&lt;connect-support</a:t>
            </a:r>
          </a:p>
          <a:p>
            <a:pPr algn="ctr"/>
            <a:r>
              <a:rPr lang="en-US" sz="1600">
                <a:hlinkClick r:id="rId3"/>
              </a:rPr>
              <a:t>@opensciencegrid.org&gt;</a:t>
            </a:r>
            <a:endParaRPr lang="en-US" sz="1600" b="1" dirty="0" smtClean="0"/>
          </a:p>
        </p:txBody>
      </p:sp>
      <p:sp>
        <p:nvSpPr>
          <p:cNvPr id="2" name="Slide Number Placeholder 1"/>
          <p:cNvSpPr>
            <a:spLocks noGrp="1"/>
          </p:cNvSpPr>
          <p:nvPr>
            <p:ph type="sldNum" sz="quarter" idx="4"/>
          </p:nvPr>
        </p:nvSpPr>
        <p:spPr/>
        <p:txBody>
          <a:bodyPr/>
          <a:lstStyle/>
          <a:p>
            <a:fld id="{C710D53C-7D7A-8941-998A-34C5094252C7}" type="slidenum">
              <a:rPr lang="en-US" smtClean="0"/>
              <a:t>15</a:t>
            </a:fld>
            <a:endParaRPr lang="en-US"/>
          </a:p>
        </p:txBody>
      </p:sp>
    </p:spTree>
    <p:extLst>
      <p:ext uri="{BB962C8B-B14F-4D97-AF65-F5344CB8AC3E}">
        <p14:creationId xmlns:p14="http://schemas.microsoft.com/office/powerpoint/2010/main" val="200453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Projects in OSG Connect</a:t>
            </a:r>
            <a:endParaRPr lang="en-US" dirty="0"/>
          </a:p>
        </p:txBody>
      </p:sp>
      <p:sp>
        <p:nvSpPr>
          <p:cNvPr id="3" name="Slide Number Placeholder 2"/>
          <p:cNvSpPr>
            <a:spLocks noGrp="1"/>
          </p:cNvSpPr>
          <p:nvPr>
            <p:ph type="sldNum" sz="quarter" idx="4"/>
          </p:nvPr>
        </p:nvSpPr>
        <p:spPr/>
        <p:txBody>
          <a:bodyPr/>
          <a:lstStyle/>
          <a:p>
            <a:fld id="{C710D53C-7D7A-8941-998A-34C5094252C7}" type="slidenum">
              <a:rPr lang="en-US" smtClean="0"/>
              <a:t>16</a:t>
            </a:fld>
            <a:endParaRPr lang="en-US"/>
          </a:p>
        </p:txBody>
      </p:sp>
      <p:sp>
        <p:nvSpPr>
          <p:cNvPr id="4" name="TextBox 3"/>
          <p:cNvSpPr txBox="1"/>
          <p:nvPr/>
        </p:nvSpPr>
        <p:spPr>
          <a:xfrm>
            <a:off x="708325" y="1272913"/>
            <a:ext cx="7669350" cy="4524316"/>
          </a:xfrm>
          <a:prstGeom prst="rect">
            <a:avLst/>
          </a:prstGeom>
          <a:noFill/>
        </p:spPr>
        <p:txBody>
          <a:bodyPr wrap="square" rtlCol="0">
            <a:spAutoFit/>
          </a:bodyPr>
          <a:lstStyle/>
          <a:p>
            <a:pPr marL="285750" indent="-285750">
              <a:buFont typeface="Arial"/>
              <a:buChar char="•"/>
            </a:pPr>
            <a:r>
              <a:rPr lang="en-US" i="1" dirty="0" smtClean="0"/>
              <a:t>Projects</a:t>
            </a:r>
            <a:r>
              <a:rPr lang="en-US" dirty="0" smtClean="0"/>
              <a:t> in OSG are used for organizing groups and jobs, granting access to resources, usage accounting.</a:t>
            </a:r>
          </a:p>
          <a:p>
            <a:pPr marL="285750" indent="-285750">
              <a:buFont typeface="Arial"/>
              <a:buChar char="•"/>
            </a:pPr>
            <a:endParaRPr lang="en-US" dirty="0" smtClean="0"/>
          </a:p>
          <a:p>
            <a:pPr marL="285750" indent="-285750">
              <a:buFont typeface="Arial"/>
              <a:buChar char="•"/>
            </a:pPr>
            <a:r>
              <a:rPr lang="en-US" dirty="0" smtClean="0"/>
              <a:t>Every job submitted through OSG Connect must be associated with a project.</a:t>
            </a:r>
            <a:endParaRPr lang="en-US" dirty="0" smtClean="0">
              <a:latin typeface="Courier"/>
              <a:cs typeface="Courier"/>
            </a:endParaRPr>
          </a:p>
          <a:p>
            <a:endParaRPr lang="en-US" dirty="0" smtClean="0"/>
          </a:p>
          <a:p>
            <a:pPr marL="285750" indent="-285750">
              <a:buFont typeface="Arial"/>
              <a:buChar char="•"/>
            </a:pPr>
            <a:r>
              <a:rPr lang="en-US" dirty="0" smtClean="0"/>
              <a:t>Principal Investigators or their delegates may create projects and manage project membership.</a:t>
            </a:r>
          </a:p>
          <a:p>
            <a:endParaRPr lang="en-US" dirty="0" smtClean="0"/>
          </a:p>
          <a:p>
            <a:pPr marL="285750" indent="-285750">
              <a:buFont typeface="Arial"/>
              <a:buChar char="•"/>
            </a:pPr>
            <a:r>
              <a:rPr lang="en-US" dirty="0" smtClean="0"/>
              <a:t>To apply for a new project: </a:t>
            </a:r>
            <a:r>
              <a:rPr lang="en-US" dirty="0">
                <a:hlinkClick r:id="rId2"/>
              </a:rPr>
              <a:t>https://portal.osgconnect.net </a:t>
            </a:r>
            <a:endParaRPr lang="en-US" dirty="0"/>
          </a:p>
          <a:p>
            <a:r>
              <a:rPr lang="en-US" dirty="0" smtClean="0"/>
              <a:t>	Select:	Connect -&gt; Create a Project</a:t>
            </a:r>
          </a:p>
          <a:p>
            <a:endParaRPr lang="en-US" dirty="0"/>
          </a:p>
          <a:p>
            <a:pPr marL="285750" indent="-285750">
              <a:buFont typeface="Arial"/>
              <a:buChar char="•"/>
            </a:pPr>
            <a:r>
              <a:rPr lang="en-US" dirty="0" smtClean="0"/>
              <a:t>OSG Connect administrator must approve the new project</a:t>
            </a:r>
            <a:endParaRPr lang="en-US" dirty="0"/>
          </a:p>
          <a:p>
            <a:pPr marL="285750" indent="-285750">
              <a:buFont typeface="Arial"/>
              <a:buChar char="•"/>
            </a:pPr>
            <a:endParaRPr lang="en-US" dirty="0"/>
          </a:p>
          <a:p>
            <a:pPr marL="285750" indent="-285750">
              <a:buFont typeface="Arial"/>
              <a:buChar char="•"/>
            </a:pPr>
            <a:r>
              <a:rPr lang="en-US" dirty="0" smtClean="0"/>
              <a:t>To join a pre-existing project: </a:t>
            </a:r>
            <a:r>
              <a:rPr lang="en-US" dirty="0">
                <a:hlinkClick r:id="rId2"/>
              </a:rPr>
              <a:t>https://portal.osgconnect.net </a:t>
            </a:r>
            <a:endParaRPr lang="en-US" dirty="0" smtClean="0"/>
          </a:p>
          <a:p>
            <a:pPr lvl="1"/>
            <a:r>
              <a:rPr lang="en-US" dirty="0" smtClean="0"/>
              <a:t>Select:	Connect -&gt; Join a Project</a:t>
            </a:r>
            <a:endParaRPr lang="en-US" dirty="0"/>
          </a:p>
          <a:p>
            <a:endParaRPr lang="en-US" dirty="0"/>
          </a:p>
        </p:txBody>
      </p:sp>
    </p:spTree>
    <p:extLst>
      <p:ext uri="{BB962C8B-B14F-4D97-AF65-F5344CB8AC3E}">
        <p14:creationId xmlns:p14="http://schemas.microsoft.com/office/powerpoint/2010/main" val="219817923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Projects in OSG Connect</a:t>
            </a:r>
          </a:p>
        </p:txBody>
      </p:sp>
      <p:sp>
        <p:nvSpPr>
          <p:cNvPr id="3" name="Slide Number Placeholder 2"/>
          <p:cNvSpPr>
            <a:spLocks noGrp="1"/>
          </p:cNvSpPr>
          <p:nvPr>
            <p:ph type="sldNum" sz="quarter" idx="4"/>
          </p:nvPr>
        </p:nvSpPr>
        <p:spPr/>
        <p:txBody>
          <a:bodyPr/>
          <a:lstStyle/>
          <a:p>
            <a:fld id="{C710D53C-7D7A-8941-998A-34C5094252C7}" type="slidenum">
              <a:rPr lang="en-US" smtClean="0"/>
              <a:t>17</a:t>
            </a:fld>
            <a:endParaRPr lang="en-US"/>
          </a:p>
        </p:txBody>
      </p:sp>
      <p:pic>
        <p:nvPicPr>
          <p:cNvPr id="6" name="Picture 5" descr="screen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466" y="1113366"/>
            <a:ext cx="8060102" cy="4550833"/>
          </a:xfrm>
          <a:prstGeom prst="rect">
            <a:avLst/>
          </a:prstGeom>
          <a:ln>
            <a:solidFill>
              <a:schemeClr val="tx1"/>
            </a:solidFill>
          </a:ln>
        </p:spPr>
      </p:pic>
    </p:spTree>
    <p:extLst>
      <p:ext uri="{BB962C8B-B14F-4D97-AF65-F5344CB8AC3E}">
        <p14:creationId xmlns:p14="http://schemas.microsoft.com/office/powerpoint/2010/main" val="211236674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HTCondor - OSG Job Scheduler</a:t>
            </a:r>
            <a:endParaRPr lang="en-US" dirty="0"/>
          </a:p>
        </p:txBody>
      </p:sp>
      <p:sp>
        <p:nvSpPr>
          <p:cNvPr id="3" name="Slide Number Placeholder 2"/>
          <p:cNvSpPr>
            <a:spLocks noGrp="1"/>
          </p:cNvSpPr>
          <p:nvPr>
            <p:ph type="sldNum" sz="quarter" idx="4"/>
          </p:nvPr>
        </p:nvSpPr>
        <p:spPr/>
        <p:txBody>
          <a:bodyPr/>
          <a:lstStyle/>
          <a:p>
            <a:fld id="{C710D53C-7D7A-8941-998A-34C5094252C7}" type="slidenum">
              <a:rPr lang="en-US" smtClean="0"/>
              <a:t>18</a:t>
            </a:fld>
            <a:endParaRPr lang="en-US"/>
          </a:p>
        </p:txBody>
      </p:sp>
      <p:sp>
        <p:nvSpPr>
          <p:cNvPr id="4" name="TextBox 3"/>
          <p:cNvSpPr txBox="1"/>
          <p:nvPr/>
        </p:nvSpPr>
        <p:spPr>
          <a:xfrm>
            <a:off x="607213" y="1491020"/>
            <a:ext cx="7901783" cy="4247317"/>
          </a:xfrm>
          <a:prstGeom prst="rect">
            <a:avLst/>
          </a:prstGeom>
          <a:noFill/>
        </p:spPr>
        <p:txBody>
          <a:bodyPr wrap="square" rtlCol="0">
            <a:spAutoFit/>
          </a:bodyPr>
          <a:lstStyle/>
          <a:p>
            <a:pPr marL="285750" indent="-285750">
              <a:buFont typeface="Arial"/>
              <a:buChar char="•"/>
            </a:pPr>
            <a:r>
              <a:rPr lang="en-US" dirty="0" err="1" smtClean="0"/>
              <a:t>HTCondor</a:t>
            </a:r>
            <a:r>
              <a:rPr lang="en-US" dirty="0" smtClean="0"/>
              <a:t> is the OSG </a:t>
            </a:r>
            <a:r>
              <a:rPr lang="en-US" dirty="0" smtClean="0">
                <a:solidFill>
                  <a:schemeClr val="accent6">
                    <a:lumMod val="75000"/>
                  </a:schemeClr>
                </a:solidFill>
              </a:rPr>
              <a:t>Job Scheduler</a:t>
            </a:r>
          </a:p>
          <a:p>
            <a:pPr marL="285750" indent="-285750">
              <a:buFont typeface="Arial"/>
              <a:buChar char="•"/>
            </a:pPr>
            <a:r>
              <a:rPr lang="en-US" dirty="0" smtClean="0"/>
              <a:t>Matches jobs to available resources</a:t>
            </a:r>
          </a:p>
          <a:p>
            <a:pPr marL="285750" indent="-285750">
              <a:buFont typeface="Arial"/>
              <a:buChar char="•"/>
            </a:pPr>
            <a:r>
              <a:rPr lang="en-US" dirty="0" smtClean="0"/>
              <a:t>Provides an </a:t>
            </a:r>
            <a:r>
              <a:rPr lang="en-US" i="1" dirty="0">
                <a:solidFill>
                  <a:srgbClr val="E46C0A"/>
                </a:solidFill>
              </a:rPr>
              <a:t>o</a:t>
            </a:r>
            <a:r>
              <a:rPr lang="en-US" i="1" dirty="0" smtClean="0">
                <a:solidFill>
                  <a:srgbClr val="E46C0A"/>
                </a:solidFill>
              </a:rPr>
              <a:t>verlay</a:t>
            </a:r>
            <a:r>
              <a:rPr lang="en-US" dirty="0" smtClean="0"/>
              <a:t>: Collection of compute nodes at different OSG sites appears as a single resource to users</a:t>
            </a:r>
          </a:p>
          <a:p>
            <a:pPr marL="285750" indent="-285750">
              <a:buFont typeface="Arial"/>
              <a:buChar char="•"/>
            </a:pPr>
            <a:r>
              <a:rPr lang="en-US" dirty="0" smtClean="0"/>
              <a:t>Simplifies job submission: only one submission necessary to </a:t>
            </a:r>
            <a:r>
              <a:rPr lang="en-US" dirty="0" smtClean="0">
                <a:solidFill>
                  <a:srgbClr val="E46C0A"/>
                </a:solidFill>
              </a:rPr>
              <a:t>access nation-wide pool of resources</a:t>
            </a:r>
          </a:p>
          <a:p>
            <a:pPr marL="285750" indent="-285750">
              <a:buFont typeface="Arial"/>
              <a:buChar char="•"/>
            </a:pPr>
            <a:r>
              <a:rPr lang="en-US" dirty="0" smtClean="0"/>
              <a:t>Made possible by </a:t>
            </a:r>
            <a:r>
              <a:rPr lang="en-US" i="1" dirty="0" smtClean="0">
                <a:solidFill>
                  <a:srgbClr val="E46C0A"/>
                </a:solidFill>
              </a:rPr>
              <a:t>flocking</a:t>
            </a:r>
          </a:p>
          <a:p>
            <a:endParaRPr lang="en-US" i="1" dirty="0"/>
          </a:p>
          <a:p>
            <a:r>
              <a:rPr lang="en-US" dirty="0" smtClean="0"/>
              <a:t>Basic procedure:</a:t>
            </a:r>
          </a:p>
          <a:p>
            <a:endParaRPr lang="en-US" dirty="0" smtClean="0"/>
          </a:p>
          <a:p>
            <a:pPr marL="342900" indent="-342900">
              <a:buAutoNum type="arabicParenR"/>
            </a:pPr>
            <a:r>
              <a:rPr lang="en-US" dirty="0" smtClean="0"/>
              <a:t>Move all job files to the submit node (or create files directly on the node)</a:t>
            </a:r>
            <a:endParaRPr lang="en-US" dirty="0"/>
          </a:p>
          <a:p>
            <a:pPr marL="342900" indent="-342900">
              <a:buAutoNum type="arabicParenR"/>
            </a:pPr>
            <a:r>
              <a:rPr lang="en-US" dirty="0" smtClean="0"/>
              <a:t>Log in to the submit node (</a:t>
            </a:r>
            <a:r>
              <a:rPr lang="en-US" dirty="0" err="1" smtClean="0">
                <a:latin typeface="Courier"/>
                <a:cs typeface="Courier"/>
              </a:rPr>
              <a:t>ssh</a:t>
            </a:r>
            <a:r>
              <a:rPr lang="en-US" dirty="0" smtClean="0">
                <a:latin typeface="Courier"/>
                <a:cs typeface="Courier"/>
              </a:rPr>
              <a:t> </a:t>
            </a:r>
            <a:r>
              <a:rPr lang="en-US" dirty="0">
                <a:latin typeface="Courier"/>
                <a:cs typeface="Courier"/>
              </a:rPr>
              <a:t>&lt;</a:t>
            </a:r>
            <a:r>
              <a:rPr lang="en-US" dirty="0" smtClean="0">
                <a:latin typeface="Courier"/>
                <a:cs typeface="Courier"/>
              </a:rPr>
              <a:t>username&gt;@</a:t>
            </a:r>
            <a:r>
              <a:rPr lang="en-US" dirty="0" err="1" smtClean="0">
                <a:latin typeface="Courier"/>
                <a:cs typeface="Courier"/>
              </a:rPr>
              <a:t>login.osgconnect.net</a:t>
            </a:r>
            <a:r>
              <a:rPr lang="en-US" dirty="0" smtClean="0"/>
              <a:t>)</a:t>
            </a:r>
          </a:p>
          <a:p>
            <a:pPr marL="342900" indent="-342900">
              <a:buAutoNum type="arabicParenR" startAt="3"/>
            </a:pPr>
            <a:r>
              <a:rPr lang="en-US" dirty="0" smtClean="0"/>
              <a:t>Create a Condor submit script (contains information for the job scheduler)</a:t>
            </a:r>
          </a:p>
          <a:p>
            <a:pPr marL="342900" indent="-342900">
              <a:buAutoNum type="arabicParenR" startAt="3"/>
            </a:pPr>
            <a:r>
              <a:rPr lang="en-US" dirty="0" smtClean="0"/>
              <a:t>Submit the job using the ‘</a:t>
            </a:r>
            <a:r>
              <a:rPr lang="en-US" dirty="0" err="1" smtClean="0">
                <a:latin typeface="Courier"/>
                <a:cs typeface="Courier"/>
              </a:rPr>
              <a:t>condor_submit</a:t>
            </a:r>
            <a:r>
              <a:rPr lang="en-US" dirty="0" smtClean="0"/>
              <a:t>’ command.</a:t>
            </a:r>
          </a:p>
          <a:p>
            <a:endParaRPr lang="en-US" dirty="0"/>
          </a:p>
        </p:txBody>
      </p:sp>
    </p:spTree>
    <p:extLst>
      <p:ext uri="{BB962C8B-B14F-4D97-AF65-F5344CB8AC3E}">
        <p14:creationId xmlns:p14="http://schemas.microsoft.com/office/powerpoint/2010/main" val="133068728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Distributed Environment Modules</a:t>
            </a:r>
            <a:endParaRPr lang="en-US" dirty="0"/>
          </a:p>
        </p:txBody>
      </p:sp>
      <p:sp>
        <p:nvSpPr>
          <p:cNvPr id="4" name="TextBox 3"/>
          <p:cNvSpPr txBox="1"/>
          <p:nvPr/>
        </p:nvSpPr>
        <p:spPr>
          <a:xfrm>
            <a:off x="660400" y="1206500"/>
            <a:ext cx="7874000" cy="4524315"/>
          </a:xfrm>
          <a:prstGeom prst="rect">
            <a:avLst/>
          </a:prstGeom>
          <a:noFill/>
        </p:spPr>
        <p:txBody>
          <a:bodyPr wrap="square" rtlCol="0">
            <a:spAutoFit/>
          </a:bodyPr>
          <a:lstStyle/>
          <a:p>
            <a:pPr marL="285750" indent="-285750">
              <a:buFont typeface="Arial"/>
              <a:buChar char="•"/>
            </a:pPr>
            <a:r>
              <a:rPr lang="en-US" sz="2400" dirty="0" smtClean="0"/>
              <a:t>Popular (and</a:t>
            </a:r>
            <a:r>
              <a:rPr lang="en-US" sz="2400" dirty="0"/>
              <a:t> </a:t>
            </a:r>
            <a:r>
              <a:rPr lang="en-US" sz="2400" dirty="0" smtClean="0"/>
              <a:t>some requested) software packages and libraries are made available via OASIS repository</a:t>
            </a:r>
          </a:p>
          <a:p>
            <a:endParaRPr lang="en-US" sz="2400" dirty="0" smtClean="0"/>
          </a:p>
          <a:p>
            <a:pPr marL="285750" indent="-285750">
              <a:buFont typeface="Arial"/>
              <a:buChar char="•"/>
            </a:pPr>
            <a:r>
              <a:rPr lang="en-US" sz="2400" dirty="0" smtClean="0"/>
              <a:t>Users don’t have to transfer software with their jobs</a:t>
            </a:r>
          </a:p>
          <a:p>
            <a:pPr marL="285750" indent="-285750">
              <a:buFont typeface="Arial"/>
              <a:buChar char="•"/>
            </a:pPr>
            <a:endParaRPr lang="en-US" sz="2400" dirty="0" smtClean="0"/>
          </a:p>
          <a:p>
            <a:pPr marL="285750" indent="-285750">
              <a:buFont typeface="Arial"/>
              <a:buChar char="•"/>
            </a:pPr>
            <a:r>
              <a:rPr lang="en-US" sz="2400" dirty="0" smtClean="0"/>
              <a:t>Modules address ease of use issues</a:t>
            </a:r>
          </a:p>
          <a:p>
            <a:endParaRPr lang="en-US" sz="2400" dirty="0"/>
          </a:p>
          <a:p>
            <a:pPr marL="285750" indent="-285750">
              <a:buFont typeface="Arial"/>
              <a:buChar char="•"/>
            </a:pPr>
            <a:r>
              <a:rPr lang="en-US" sz="2400" dirty="0" smtClean="0"/>
              <a:t>Many users are already familiar with modules environment</a:t>
            </a:r>
          </a:p>
          <a:p>
            <a:pPr marL="285750" indent="-285750">
              <a:buFont typeface="Arial"/>
              <a:buChar char="•"/>
            </a:pPr>
            <a:endParaRPr lang="en-US" sz="2400" dirty="0"/>
          </a:p>
          <a:p>
            <a:pPr marL="285750" indent="-285750">
              <a:buFont typeface="Arial"/>
              <a:buChar char="•"/>
            </a:pPr>
            <a:r>
              <a:rPr lang="en-US" sz="2400" dirty="0" smtClean="0"/>
              <a:t>Example:   </a:t>
            </a:r>
            <a:r>
              <a:rPr lang="en-US" sz="2400" dirty="0" smtClean="0">
                <a:latin typeface="Courier New"/>
                <a:cs typeface="Courier New"/>
              </a:rPr>
              <a:t>module load python/2.7</a:t>
            </a:r>
          </a:p>
          <a:p>
            <a:pPr marL="285750" indent="-285750">
              <a:buFont typeface="Arial"/>
              <a:buChar char="•"/>
            </a:pPr>
            <a:endParaRPr lang="en-US" sz="2400" dirty="0">
              <a:latin typeface="Courier New"/>
              <a:cs typeface="Courier New"/>
            </a:endParaRPr>
          </a:p>
          <a:p>
            <a:pPr marL="285750" indent="-285750">
              <a:buFont typeface="Arial"/>
              <a:buChar char="•"/>
            </a:pPr>
            <a:r>
              <a:rPr lang="en-US" sz="2400" dirty="0" smtClean="0">
                <a:cs typeface="Courier New"/>
              </a:rPr>
              <a:t>More information:  </a:t>
            </a:r>
            <a:r>
              <a:rPr lang="en-US" sz="2400" dirty="0" smtClean="0">
                <a:cs typeface="Courier New"/>
                <a:hlinkClick r:id="rId2"/>
              </a:rPr>
              <a:t>here</a:t>
            </a:r>
            <a:endParaRPr lang="en-US" sz="2400" dirty="0" smtClean="0">
              <a:cs typeface="Courier New"/>
            </a:endParaRPr>
          </a:p>
        </p:txBody>
      </p:sp>
      <p:sp>
        <p:nvSpPr>
          <p:cNvPr id="3" name="Slide Number Placeholder 2"/>
          <p:cNvSpPr>
            <a:spLocks noGrp="1"/>
          </p:cNvSpPr>
          <p:nvPr>
            <p:ph type="sldNum" sz="quarter" idx="4"/>
          </p:nvPr>
        </p:nvSpPr>
        <p:spPr/>
        <p:txBody>
          <a:bodyPr/>
          <a:lstStyle/>
          <a:p>
            <a:fld id="{C710D53C-7D7A-8941-998A-34C5094252C7}" type="slidenum">
              <a:rPr lang="en-US" smtClean="0"/>
              <a:t>19</a:t>
            </a:fld>
            <a:endParaRPr lang="en-US"/>
          </a:p>
        </p:txBody>
      </p:sp>
    </p:spTree>
    <p:extLst>
      <p:ext uri="{BB962C8B-B14F-4D97-AF65-F5344CB8AC3E}">
        <p14:creationId xmlns:p14="http://schemas.microsoft.com/office/powerpoint/2010/main" val="42265419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91460"/>
            <a:ext cx="8229600" cy="5008359"/>
          </a:xfrm>
        </p:spPr>
        <p:txBody>
          <a:bodyPr>
            <a:normAutofit/>
          </a:bodyPr>
          <a:lstStyle/>
          <a:p>
            <a:r>
              <a:rPr lang="en-US"/>
              <a:t>What is the Open Science Grid</a:t>
            </a:r>
          </a:p>
          <a:p>
            <a:r>
              <a:rPr lang="en-US"/>
              <a:t>Organization of OSG</a:t>
            </a:r>
          </a:p>
          <a:p>
            <a:r>
              <a:rPr lang="en-US"/>
              <a:t>Who uses OSG</a:t>
            </a:r>
          </a:p>
          <a:p>
            <a:r>
              <a:rPr lang="en-US"/>
              <a:t>Computation that is a good fit for OSG</a:t>
            </a:r>
          </a:p>
          <a:p>
            <a:r>
              <a:rPr lang="en-US"/>
              <a:t>OSG Connect (Easy on-ramp to OSG)</a:t>
            </a:r>
          </a:p>
          <a:p>
            <a:r>
              <a:rPr lang="en-US"/>
              <a:t>Joining a Project</a:t>
            </a:r>
          </a:p>
          <a:p>
            <a:r>
              <a:rPr lang="en-US"/>
              <a:t>HTCondor (OSG Job Scheduler)</a:t>
            </a:r>
          </a:p>
          <a:p>
            <a:r>
              <a:rPr lang="en-US"/>
              <a:t>Distributed Environment Modules</a:t>
            </a:r>
          </a:p>
          <a:p>
            <a:pPr lvl="1"/>
            <a:endParaRPr lang="en-US"/>
          </a:p>
          <a:p>
            <a:pPr lvl="1"/>
            <a:endParaRPr lang="en-US"/>
          </a:p>
        </p:txBody>
      </p:sp>
      <p:sp>
        <p:nvSpPr>
          <p:cNvPr id="4" name="Slide Number Placeholder 2"/>
          <p:cNvSpPr>
            <a:spLocks noGrp="1"/>
          </p:cNvSpPr>
          <p:nvPr>
            <p:ph type="sldNum" sz="quarter" idx="12"/>
          </p:nvPr>
        </p:nvSpPr>
        <p:spPr>
          <a:xfrm>
            <a:off x="6896100" y="6416675"/>
            <a:ext cx="2133600" cy="365125"/>
          </a:xfrm>
          <a:prstGeom prst="rect">
            <a:avLst/>
          </a:prstGeom>
        </p:spPr>
        <p:txBody>
          <a:bodyPr/>
          <a:lstStyle/>
          <a:p>
            <a:fld id="{C710D53C-7D7A-8941-998A-34C5094252C7}" type="slidenum">
              <a:rPr lang="en-US" smtClean="0"/>
              <a:t>2</a:t>
            </a:fld>
            <a:endParaRPr lang="en-US"/>
          </a:p>
        </p:txBody>
      </p:sp>
      <p:sp>
        <p:nvSpPr>
          <p:cNvPr id="5" name="Title 11"/>
          <p:cNvSpPr>
            <a:spLocks noGrp="1"/>
          </p:cNvSpPr>
          <p:nvPr>
            <p:ph type="title"/>
          </p:nvPr>
        </p:nvSpPr>
        <p:spPr>
          <a:xfrm>
            <a:off x="139700" y="300038"/>
            <a:ext cx="8890000" cy="627062"/>
          </a:xfrm>
        </p:spPr>
        <p:txBody>
          <a:bodyPr>
            <a:normAutofit fontScale="90000"/>
          </a:bodyPr>
          <a:lstStyle/>
          <a:p>
            <a:r>
              <a:rPr lang="en-US" dirty="0"/>
              <a:t>The </a:t>
            </a:r>
            <a:r>
              <a:rPr lang="en-US" dirty="0" smtClean="0"/>
              <a:t>Open Science Grid</a:t>
            </a:r>
            <a:endParaRPr lang="en-US" dirty="0"/>
          </a:p>
        </p:txBody>
      </p:sp>
    </p:spTree>
    <p:extLst>
      <p:ext uri="{BB962C8B-B14F-4D97-AF65-F5344CB8AC3E}">
        <p14:creationId xmlns:p14="http://schemas.microsoft.com/office/powerpoint/2010/main" val="4041023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txBox="1">
            <a:spLocks/>
          </p:cNvSpPr>
          <p:nvPr/>
        </p:nvSpPr>
        <p:spPr>
          <a:xfrm>
            <a:off x="254000" y="1645706"/>
            <a:ext cx="3512502" cy="3421450"/>
          </a:xfrm>
          <a:prstGeom prst="rect">
            <a:avLst/>
          </a:prstGeom>
        </p:spPr>
        <p:txBody>
          <a:bodyPr vert="horz" wrap="square" lIns="91440" tIns="45720" rIns="91440" bIns="45720" rtlCol="0" anchor="t">
            <a:spAutoFit/>
          </a:bodyPr>
          <a:lstStyle>
            <a:defPPr marL="342720" marR="0" lvl="0" indent="-342720" algn="l" hangingPunct="0">
              <a:lnSpc>
                <a:spcPct val="100000"/>
              </a:lnSpc>
              <a:spcBef>
                <a:spcPts val="799"/>
              </a:spcBef>
              <a:spcAft>
                <a:spcPts val="0"/>
              </a:spcAft>
              <a:buClr>
                <a:srgbClr val="000000"/>
              </a:buClr>
              <a:buSzPct val="100000"/>
              <a:buFont typeface="Arial" pitchFamily="34"/>
              <a:buNone/>
              <a:tabLst>
                <a:tab pos="914040" algn="l"/>
                <a:tab pos="1828439" algn="l"/>
                <a:tab pos="2742839" algn="l"/>
                <a:tab pos="3657239" algn="l"/>
                <a:tab pos="4571639" algn="l"/>
                <a:tab pos="5486040" algn="l"/>
                <a:tab pos="6400440" algn="l"/>
                <a:tab pos="7314840" algn="l"/>
                <a:tab pos="8229240" algn="l"/>
                <a:tab pos="9143640" algn="l"/>
                <a:tab pos="10058040" algn="l"/>
              </a:tabLst>
              <a:defRPr lang="en-US" sz="3200" b="0" i="0" u="none" strike="noStrike" baseline="0">
                <a:ln>
                  <a:noFill/>
                </a:ln>
                <a:solidFill>
                  <a:srgbClr val="000000"/>
                </a:solidFill>
                <a:latin typeface="Nimbus Sans L" pitchFamily="34"/>
                <a:ea typeface="Bitstream Vera Sans" pitchFamily="2"/>
                <a:cs typeface="Bitstream Vera Sans" pitchFamily="2"/>
              </a:defRPr>
            </a:defPPr>
            <a:lvl1pPr marL="342720" marR="0" lvl="0" indent="-342720" algn="l" defTabSz="457200" rtl="0" eaLnBrk="1" latinLnBrk="0" hangingPunct="0">
              <a:lnSpc>
                <a:spcPct val="100000"/>
              </a:lnSpc>
              <a:spcBef>
                <a:spcPts val="799"/>
              </a:spcBef>
              <a:spcAft>
                <a:spcPts val="0"/>
              </a:spcAft>
              <a:buClr>
                <a:srgbClr val="000000"/>
              </a:buClr>
              <a:buSzPct val="100000"/>
              <a:buFont typeface="Arial"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defRPr lang="en-US" sz="3200" b="0" i="0" u="none" strike="noStrike" kern="1200" baseline="0">
                <a:ln>
                  <a:noFill/>
                </a:ln>
                <a:solidFill>
                  <a:srgbClr val="000000"/>
                </a:solidFill>
                <a:latin typeface="Nimbus Sans L" pitchFamily="34"/>
                <a:ea typeface="Bitstream Vera Sans" pitchFamily="2"/>
                <a:cs typeface="Bitstream Vera Sans" pitchFamily="2"/>
              </a:defRPr>
            </a:lvl1pPr>
            <a:lvl2pPr marL="742680" marR="0" lvl="1" indent="-285480" algn="l" defTabSz="457200" rtl="0" eaLnBrk="1" latinLnBrk="0" hangingPunct="0">
              <a:lnSpc>
                <a:spcPct val="100000"/>
              </a:lnSpc>
              <a:spcBef>
                <a:spcPts val="697"/>
              </a:spcBef>
              <a:spcAft>
                <a:spcPts val="0"/>
              </a:spcAft>
              <a:buClr>
                <a:srgbClr val="000000"/>
              </a:buClr>
              <a:buSzPct val="100000"/>
              <a:buFont typeface="Arial" pitchFamily="34"/>
              <a:buChar char="–"/>
              <a:tabLst>
                <a:tab pos="914040" algn="l"/>
                <a:tab pos="1828439" algn="l"/>
                <a:tab pos="2742840" algn="l"/>
                <a:tab pos="3657240" algn="l"/>
                <a:tab pos="4571639" algn="l"/>
                <a:tab pos="5486040" algn="l"/>
                <a:tab pos="6400440" algn="l"/>
                <a:tab pos="7314840" algn="l"/>
                <a:tab pos="8229240" algn="l"/>
                <a:tab pos="9143640" algn="l"/>
                <a:tab pos="10058040" algn="l"/>
              </a:tabLst>
              <a:defRPr lang="en-US" sz="2800" b="0" i="0" u="none" strike="noStrike" kern="1200" baseline="0">
                <a:ln>
                  <a:noFill/>
                </a:ln>
                <a:solidFill>
                  <a:srgbClr val="000000"/>
                </a:solidFill>
                <a:latin typeface="Nimbus Sans L" pitchFamily="34"/>
                <a:ea typeface="Bitstream Vera Sans" pitchFamily="2"/>
                <a:cs typeface="Bitstream Vera Sans" pitchFamily="2"/>
              </a:defRPr>
            </a:lvl2pPr>
            <a:lvl3pPr marL="1143000" marR="0" lvl="2" indent="-228600" algn="l" defTabSz="457200" rtl="0" eaLnBrk="1" latinLnBrk="0" hangingPunct="0">
              <a:lnSpc>
                <a:spcPct val="100000"/>
              </a:lnSpc>
              <a:spcBef>
                <a:spcPts val="598"/>
              </a:spcBef>
              <a:spcAft>
                <a:spcPts val="0"/>
              </a:spcAft>
              <a:buClr>
                <a:srgbClr val="000000"/>
              </a:buClr>
              <a:buSzPct val="100000"/>
              <a:buFont typeface="Arial" pitchFamily="34"/>
              <a:buChar char="•"/>
              <a:tabLst>
                <a:tab pos="1828799" algn="l"/>
                <a:tab pos="2743200" algn="l"/>
                <a:tab pos="3657600" algn="l"/>
                <a:tab pos="4572000" algn="l"/>
                <a:tab pos="5486400" algn="l"/>
                <a:tab pos="6400800" algn="l"/>
                <a:tab pos="7315200" algn="l"/>
                <a:tab pos="8229600" algn="l"/>
                <a:tab pos="9143999" algn="l"/>
                <a:tab pos="10058399" algn="l"/>
              </a:tabLst>
              <a:defRPr lang="en-US" sz="2400" b="0" i="0" u="none" strike="noStrike" kern="1200" baseline="0">
                <a:ln>
                  <a:noFill/>
                </a:ln>
                <a:solidFill>
                  <a:srgbClr val="000000"/>
                </a:solidFill>
                <a:latin typeface="Nimbus Sans L" pitchFamily="34"/>
                <a:ea typeface="Bitstream Vera Sans" pitchFamily="2"/>
                <a:cs typeface="Bitstream Vera Sans" pitchFamily="2"/>
              </a:defRPr>
            </a:lvl3pPr>
            <a:lvl4pPr marL="1600199" marR="0" lvl="3" indent="-228600" algn="l" defTabSz="457200" rtl="0" eaLnBrk="1" latinLnBrk="0" hangingPunct="0">
              <a:lnSpc>
                <a:spcPct val="100000"/>
              </a:lnSpc>
              <a:spcBef>
                <a:spcPts val="499"/>
              </a:spcBef>
              <a:spcAft>
                <a:spcPts val="0"/>
              </a:spcAft>
              <a:buClr>
                <a:srgbClr val="000000"/>
              </a:buClr>
              <a:buSzPct val="100000"/>
              <a:buFont typeface="Arial" pitchFamily="34"/>
              <a:buChar char="–"/>
              <a:tabLst>
                <a:tab pos="1828800" algn="l"/>
                <a:tab pos="2743200" algn="l"/>
                <a:tab pos="3657600" algn="l"/>
                <a:tab pos="4572000" algn="l"/>
                <a:tab pos="5486400" algn="l"/>
                <a:tab pos="6400800" algn="l"/>
                <a:tab pos="7315200" algn="l"/>
                <a:tab pos="8229600" algn="l"/>
                <a:tab pos="9143999" algn="l"/>
                <a:tab pos="10058400" algn="l"/>
              </a:tabLst>
              <a:defRPr lang="en-US" sz="2000" b="0" i="0" u="none" strike="noStrike" kern="1200" baseline="0">
                <a:ln>
                  <a:noFill/>
                </a:ln>
                <a:solidFill>
                  <a:srgbClr val="000000"/>
                </a:solidFill>
                <a:latin typeface="Nimbus Sans L" pitchFamily="34"/>
                <a:ea typeface="Bitstream Vera Sans" pitchFamily="2"/>
                <a:cs typeface="Bitstream Vera Sans" pitchFamily="2"/>
              </a:defRPr>
            </a:lvl4pPr>
            <a:lvl5pPr marL="2057400" marR="0" lvl="4" indent="-228600" algn="l" defTabSz="457200" rtl="0" eaLnBrk="1" latinLnBrk="0" hangingPunct="0">
              <a:lnSpc>
                <a:spcPct val="100000"/>
              </a:lnSpc>
              <a:spcBef>
                <a:spcPts val="499"/>
              </a:spcBef>
              <a:spcAft>
                <a:spcPts val="0"/>
              </a:spcAft>
              <a:buClr>
                <a:srgbClr val="000000"/>
              </a:buClr>
              <a:buSzPct val="100000"/>
              <a:buFont typeface="Arial" pitchFamily="34"/>
              <a:buChar char="»"/>
              <a:tabLst>
                <a:tab pos="2743199" algn="l"/>
                <a:tab pos="3657600" algn="l"/>
                <a:tab pos="4572000" algn="l"/>
                <a:tab pos="5486400" algn="l"/>
                <a:tab pos="6400800" algn="l"/>
                <a:tab pos="7315200" algn="l"/>
                <a:tab pos="8229600" algn="l"/>
                <a:tab pos="9144000" algn="l"/>
                <a:tab pos="10058399" algn="l"/>
              </a:tabLst>
              <a:defRPr lang="en-US" sz="2000" b="0" i="0" u="none" strike="noStrike" kern="1200" baseline="0">
                <a:ln>
                  <a:noFill/>
                </a:ln>
                <a:solidFill>
                  <a:srgbClr val="000000"/>
                </a:solidFill>
                <a:latin typeface="Nimbus Sans L" pitchFamily="34"/>
                <a:ea typeface="Bitstream Vera Sans" pitchFamily="2"/>
                <a:cs typeface="Bitstream Vera Sans" pitchFamily="2"/>
              </a:defRPr>
            </a:lvl5pPr>
            <a:lvl6pPr marL="2057400" marR="0" lvl="5" indent="-228600" algn="l" defTabSz="457200" rtl="0" eaLnBrk="1" latinLnBrk="0" hangingPunct="0">
              <a:lnSpc>
                <a:spcPct val="100000"/>
              </a:lnSpc>
              <a:spcBef>
                <a:spcPts val="499"/>
              </a:spcBef>
              <a:spcAft>
                <a:spcPts val="0"/>
              </a:spcAft>
              <a:buClr>
                <a:srgbClr val="000000"/>
              </a:buClr>
              <a:buSzPct val="100000"/>
              <a:buFont typeface="Arial" pitchFamily="34"/>
              <a:buChar char="»"/>
              <a:tabLst>
                <a:tab pos="2743199" algn="l"/>
                <a:tab pos="3657600" algn="l"/>
                <a:tab pos="4572000" algn="l"/>
                <a:tab pos="5486400" algn="l"/>
                <a:tab pos="6400800" algn="l"/>
                <a:tab pos="7315200" algn="l"/>
                <a:tab pos="8229600" algn="l"/>
                <a:tab pos="9144000" algn="l"/>
                <a:tab pos="10058399" algn="l"/>
              </a:tabLst>
              <a:defRPr lang="en-US" sz="2000" b="0" i="0" u="none" strike="noStrike" kern="1200" baseline="0">
                <a:ln>
                  <a:noFill/>
                </a:ln>
                <a:solidFill>
                  <a:srgbClr val="000000"/>
                </a:solidFill>
                <a:latin typeface="Nimbus Sans L" pitchFamily="34"/>
                <a:ea typeface="Bitstream Vera Sans" pitchFamily="2"/>
                <a:cs typeface="Bitstream Vera Sans" pitchFamily="2"/>
              </a:defRPr>
            </a:lvl6pPr>
            <a:lvl7pPr marL="2057400" marR="0" lvl="6" indent="-228600" algn="l" defTabSz="457200" rtl="0" eaLnBrk="1" latinLnBrk="0" hangingPunct="0">
              <a:lnSpc>
                <a:spcPct val="100000"/>
              </a:lnSpc>
              <a:spcBef>
                <a:spcPts val="499"/>
              </a:spcBef>
              <a:spcAft>
                <a:spcPts val="0"/>
              </a:spcAft>
              <a:buClr>
                <a:srgbClr val="000000"/>
              </a:buClr>
              <a:buSzPct val="100000"/>
              <a:buFont typeface="Arial" pitchFamily="34"/>
              <a:buChar char="»"/>
              <a:tabLst>
                <a:tab pos="2743199" algn="l"/>
                <a:tab pos="3657600" algn="l"/>
                <a:tab pos="4572000" algn="l"/>
                <a:tab pos="5486400" algn="l"/>
                <a:tab pos="6400800" algn="l"/>
                <a:tab pos="7315200" algn="l"/>
                <a:tab pos="8229600" algn="l"/>
                <a:tab pos="9144000" algn="l"/>
                <a:tab pos="10058399" algn="l"/>
              </a:tabLst>
              <a:defRPr lang="en-US" sz="2000" b="0" i="0" u="none" strike="noStrike" kern="1200" baseline="0">
                <a:ln>
                  <a:noFill/>
                </a:ln>
                <a:solidFill>
                  <a:srgbClr val="000000"/>
                </a:solidFill>
                <a:latin typeface="Nimbus Sans L" pitchFamily="34"/>
                <a:ea typeface="Bitstream Vera Sans" pitchFamily="2"/>
                <a:cs typeface="Bitstream Vera Sans" pitchFamily="2"/>
              </a:defRPr>
            </a:lvl7pPr>
            <a:lvl8pPr marL="2057400" marR="0" lvl="7" indent="-228600" algn="l" defTabSz="457200" rtl="0" eaLnBrk="1" latinLnBrk="0" hangingPunct="0">
              <a:lnSpc>
                <a:spcPct val="100000"/>
              </a:lnSpc>
              <a:spcBef>
                <a:spcPts val="499"/>
              </a:spcBef>
              <a:spcAft>
                <a:spcPts val="0"/>
              </a:spcAft>
              <a:buClr>
                <a:srgbClr val="000000"/>
              </a:buClr>
              <a:buSzPct val="100000"/>
              <a:buFont typeface="Arial" pitchFamily="34"/>
              <a:buChar char="»"/>
              <a:tabLst>
                <a:tab pos="2743199" algn="l"/>
                <a:tab pos="3657600" algn="l"/>
                <a:tab pos="4572000" algn="l"/>
                <a:tab pos="5486400" algn="l"/>
                <a:tab pos="6400800" algn="l"/>
                <a:tab pos="7315200" algn="l"/>
                <a:tab pos="8229600" algn="l"/>
                <a:tab pos="9144000" algn="l"/>
                <a:tab pos="10058399" algn="l"/>
              </a:tabLst>
              <a:defRPr lang="en-US" sz="2000" b="0" i="0" u="none" strike="noStrike" kern="1200" baseline="0">
                <a:ln>
                  <a:noFill/>
                </a:ln>
                <a:solidFill>
                  <a:srgbClr val="000000"/>
                </a:solidFill>
                <a:latin typeface="Nimbus Sans L" pitchFamily="34"/>
                <a:ea typeface="Bitstream Vera Sans" pitchFamily="2"/>
                <a:cs typeface="Bitstream Vera Sans" pitchFamily="2"/>
              </a:defRPr>
            </a:lvl8pPr>
            <a:lvl9pPr marL="1944000" marR="0" lvl="8" indent="-216000" algn="l" defTabSz="457200" rtl="0" eaLnBrk="1" latinLnBrk="0" hangingPunct="0">
              <a:lnSpc>
                <a:spcPct val="100000"/>
              </a:lnSpc>
              <a:spcBef>
                <a:spcPts val="499"/>
              </a:spcBef>
              <a:spcAft>
                <a:spcPts val="0"/>
              </a:spcAft>
              <a:buSzPct val="45000"/>
              <a:buFont typeface="StarSymbol"/>
              <a:buChar char="●"/>
              <a:tabLst>
                <a:tab pos="2743199" algn="l"/>
                <a:tab pos="3657600" algn="l"/>
                <a:tab pos="4572000" algn="l"/>
                <a:tab pos="5486400" algn="l"/>
                <a:tab pos="6400800" algn="l"/>
                <a:tab pos="7315200" algn="l"/>
                <a:tab pos="8229600" algn="l"/>
                <a:tab pos="9144000" algn="l"/>
                <a:tab pos="10058399" algn="l"/>
              </a:tabLst>
              <a:defRPr lang="en-US" sz="2000" b="0" i="0" u="none" strike="noStrike" kern="1200" baseline="0">
                <a:ln>
                  <a:noFill/>
                </a:ln>
                <a:solidFill>
                  <a:srgbClr val="000000"/>
                </a:solidFill>
                <a:latin typeface="Nimbus Sans L" pitchFamily="34"/>
                <a:ea typeface="Bitstream Vera Sans" pitchFamily="2"/>
                <a:cs typeface="Bitstream Vera Sans" pitchFamily="2"/>
              </a:defRPr>
            </a:lvl9pPr>
          </a:lstStyle>
          <a:p>
            <a:pPr marL="0" indent="0">
              <a:lnSpc>
                <a:spcPct val="90000"/>
              </a:lnSpc>
              <a:spcBef>
                <a:spcPts val="400"/>
              </a:spcBef>
              <a:spcAft>
                <a:spcPts val="499"/>
              </a:spcAft>
              <a:buFont typeface="Arial" pitchFamily="34"/>
              <a:buNone/>
            </a:pPr>
            <a:r>
              <a:rPr lang="en-US" sz="2000" dirty="0" smtClean="0">
                <a:latin typeface="+mn-lt"/>
              </a:rPr>
              <a:t>OSG is a </a:t>
            </a:r>
            <a:r>
              <a:rPr lang="en-US" sz="2000" dirty="0" smtClean="0">
                <a:solidFill>
                  <a:schemeClr val="accent6">
                    <a:lumMod val="75000"/>
                  </a:schemeClr>
                </a:solidFill>
                <a:latin typeface="+mn-lt"/>
              </a:rPr>
              <a:t>consortium </a:t>
            </a:r>
            <a:r>
              <a:rPr lang="en-US" sz="2000" dirty="0" smtClean="0">
                <a:latin typeface="+mn-lt"/>
              </a:rPr>
              <a:t>of software, service and resource providers and researchers, from universities, national laboratories and computing centers across the U.S., who together build and operate the OSG project. The project is funded by the NSF and DOE, and provides staff for managing various aspects of the OSG.</a:t>
            </a:r>
            <a:br>
              <a:rPr lang="en-US" sz="2000" dirty="0" smtClean="0">
                <a:latin typeface="+mn-lt"/>
              </a:rPr>
            </a:br>
            <a:endParaRPr lang="en-US" sz="2000" dirty="0" smtClean="0">
              <a:latin typeface="+mn-lt"/>
            </a:endParaRPr>
          </a:p>
        </p:txBody>
      </p:sp>
      <p:sp>
        <p:nvSpPr>
          <p:cNvPr id="6" name="TextBox 9"/>
          <p:cNvSpPr/>
          <p:nvPr/>
        </p:nvSpPr>
        <p:spPr>
          <a:xfrm>
            <a:off x="368300" y="990600"/>
            <a:ext cx="8216899" cy="60478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0" marR="0" lvl="0" indent="0" algn="ctr" rtl="0" hangingPunct="1">
              <a:lnSpc>
                <a:spcPct val="70000"/>
              </a:lnSpc>
              <a:spcBef>
                <a:spcPts val="499"/>
              </a:spcBef>
              <a:spcAft>
                <a:spcPts val="0"/>
              </a:spcAft>
              <a:buNone/>
              <a:tabLst>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b="1" i="0" u="none" strike="noStrike" baseline="0" dirty="0">
                <a:ln>
                  <a:noFill/>
                </a:ln>
                <a:solidFill>
                  <a:srgbClr val="000000"/>
                </a:solidFill>
                <a:ea typeface="Arial" pitchFamily="34"/>
                <a:cs typeface="Arial" pitchFamily="34"/>
              </a:rPr>
              <a:t>A </a:t>
            </a:r>
            <a:r>
              <a:rPr lang="en-US" sz="2000" b="1" dirty="0">
                <a:solidFill>
                  <a:schemeClr val="accent6">
                    <a:lumMod val="75000"/>
                  </a:schemeClr>
                </a:solidFill>
                <a:ea typeface="Arial" pitchFamily="34"/>
                <a:cs typeface="Arial" pitchFamily="34"/>
              </a:rPr>
              <a:t>f</a:t>
            </a:r>
            <a:r>
              <a:rPr lang="en-US" sz="2000" b="1" i="0" u="none" strike="noStrike" baseline="0" dirty="0" smtClean="0">
                <a:ln>
                  <a:noFill/>
                </a:ln>
                <a:solidFill>
                  <a:schemeClr val="accent6">
                    <a:lumMod val="75000"/>
                  </a:schemeClr>
                </a:solidFill>
                <a:ea typeface="Arial" pitchFamily="34"/>
                <a:cs typeface="Arial" pitchFamily="34"/>
              </a:rPr>
              <a:t>ramework </a:t>
            </a:r>
            <a:r>
              <a:rPr lang="en-US" sz="2000" b="1" i="0" u="none" strike="noStrike" baseline="0" dirty="0">
                <a:ln>
                  <a:noFill/>
                </a:ln>
                <a:solidFill>
                  <a:srgbClr val="000000"/>
                </a:solidFill>
                <a:ea typeface="Arial" pitchFamily="34"/>
                <a:cs typeface="Arial" pitchFamily="34"/>
              </a:rPr>
              <a:t>for large scale distributed resource sharing</a:t>
            </a:r>
          </a:p>
          <a:p>
            <a:pPr marL="0" marR="0" lvl="0" indent="0" algn="ctr" rtl="0" hangingPunct="1">
              <a:lnSpc>
                <a:spcPct val="70000"/>
              </a:lnSpc>
              <a:spcBef>
                <a:spcPts val="499"/>
              </a:spcBef>
              <a:spcAft>
                <a:spcPts val="0"/>
              </a:spcAft>
              <a:buNone/>
              <a:tabLst>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b="0" i="0" u="none" strike="noStrike" baseline="0" dirty="0">
                <a:ln>
                  <a:noFill/>
                </a:ln>
                <a:solidFill>
                  <a:srgbClr val="000000"/>
                </a:solidFill>
                <a:ea typeface="Arial" pitchFamily="34"/>
                <a:cs typeface="Arial" pitchFamily="34"/>
              </a:rPr>
              <a:t>addressing the technology, policy, and social requirements of sharing</a:t>
            </a:r>
          </a:p>
        </p:txBody>
      </p:sp>
      <p:pic>
        <p:nvPicPr>
          <p:cNvPr id="7" name="Content Placeholder 4" descr="Screen shot 2011-10-20 at 7.44.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7302" y="1696982"/>
            <a:ext cx="4697847" cy="2363936"/>
          </a:xfrm>
          <a:prstGeom prst="rect">
            <a:avLst/>
          </a:prstGeom>
          <a:effectLst>
            <a:outerShdw blurRad="50800" dist="38100" dir="2700000" algn="tl" rotWithShape="0">
              <a:schemeClr val="tx1">
                <a:alpha val="43000"/>
              </a:schemeClr>
            </a:outerShdw>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7302" y="4060918"/>
            <a:ext cx="5128084" cy="2035082"/>
          </a:xfrm>
          <a:prstGeom prst="rect">
            <a:avLst/>
          </a:prstGeom>
        </p:spPr>
      </p:pic>
      <p:sp>
        <p:nvSpPr>
          <p:cNvPr id="12" name="Title 11"/>
          <p:cNvSpPr>
            <a:spLocks noGrp="1"/>
          </p:cNvSpPr>
          <p:nvPr>
            <p:ph type="title"/>
          </p:nvPr>
        </p:nvSpPr>
        <p:spPr/>
        <p:txBody>
          <a:bodyPr>
            <a:normAutofit fontScale="90000"/>
          </a:bodyPr>
          <a:lstStyle/>
          <a:p>
            <a:r>
              <a:rPr lang="en-US" dirty="0" smtClean="0"/>
              <a:t>The Open Science Grid</a:t>
            </a:r>
            <a:endParaRPr lang="en-US" dirty="0"/>
          </a:p>
        </p:txBody>
      </p:sp>
      <p:sp>
        <p:nvSpPr>
          <p:cNvPr id="3" name="Slide Number Placeholder 2"/>
          <p:cNvSpPr>
            <a:spLocks noGrp="1"/>
          </p:cNvSpPr>
          <p:nvPr>
            <p:ph type="sldNum" sz="quarter" idx="4"/>
          </p:nvPr>
        </p:nvSpPr>
        <p:spPr/>
        <p:txBody>
          <a:bodyPr/>
          <a:lstStyle/>
          <a:p>
            <a:fld id="{C710D53C-7D7A-8941-998A-34C5094252C7}" type="slidenum">
              <a:rPr lang="en-US" smtClean="0"/>
              <a:t>3</a:t>
            </a:fld>
            <a:endParaRPr lang="en-US"/>
          </a:p>
        </p:txBody>
      </p:sp>
      <p:sp>
        <p:nvSpPr>
          <p:cNvPr id="4" name="TextBox 3"/>
          <p:cNvSpPr txBox="1"/>
          <p:nvPr/>
        </p:nvSpPr>
        <p:spPr>
          <a:xfrm>
            <a:off x="228600" y="4968294"/>
            <a:ext cx="3537902" cy="1292662"/>
          </a:xfrm>
          <a:prstGeom prst="rect">
            <a:avLst/>
          </a:prstGeom>
          <a:noFill/>
        </p:spPr>
        <p:txBody>
          <a:bodyPr wrap="square" rtlCol="0">
            <a:spAutoFit/>
          </a:bodyPr>
          <a:lstStyle/>
          <a:p>
            <a:r>
              <a:rPr lang="en-US" sz="2000" dirty="0"/>
              <a:t>Integrates computing and storage resources from over 120 sites in the U.S. and beyond.</a:t>
            </a:r>
          </a:p>
          <a:p>
            <a:endParaRPr lang="en-US" dirty="0"/>
          </a:p>
        </p:txBody>
      </p:sp>
    </p:spTree>
    <p:extLst>
      <p:ext uri="{BB962C8B-B14F-4D97-AF65-F5344CB8AC3E}">
        <p14:creationId xmlns:p14="http://schemas.microsoft.com/office/powerpoint/2010/main" val="410242838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710D53C-7D7A-8941-998A-34C5094252C7}" type="slidenum">
              <a:rPr lang="en-US" smtClean="0"/>
              <a:t>4</a:t>
            </a:fld>
            <a:endParaRPr lang="en-US" dirty="0"/>
          </a:p>
        </p:txBody>
      </p:sp>
      <p:sp>
        <p:nvSpPr>
          <p:cNvPr id="4" name="Rectangle 20"/>
          <p:cNvSpPr>
            <a:spLocks noChangeArrowheads="1"/>
          </p:cNvSpPr>
          <p:nvPr/>
        </p:nvSpPr>
        <p:spPr bwMode="auto">
          <a:xfrm>
            <a:off x="444500" y="968376"/>
            <a:ext cx="8254999" cy="1205458"/>
          </a:xfrm>
          <a:prstGeom prst="rect">
            <a:avLst/>
          </a:prstGeom>
          <a:noFill/>
          <a:ln w="9525">
            <a:noFill/>
            <a:miter lim="800000"/>
            <a:headEnd/>
            <a:tailEnd/>
          </a:ln>
        </p:spPr>
        <p:txBody>
          <a:bodyPr wrap="square">
            <a:spAutoFit/>
          </a:bodyPr>
          <a:lstStyle/>
          <a:p>
            <a:pPr algn="ctr">
              <a:lnSpc>
                <a:spcPct val="90000"/>
              </a:lnSpc>
            </a:pPr>
            <a:r>
              <a:rPr lang="en-US" sz="2000" b="1" dirty="0"/>
              <a:t>Mission: </a:t>
            </a:r>
            <a:r>
              <a:rPr lang="en-US" sz="2000" i="1" dirty="0"/>
              <a:t>The Open Science Grid aims to promote discovery and collaboration in data-intensive research by providing a computing facility and services that integrate distributed, reliable and shared resources to support computation at all scales</a:t>
            </a:r>
            <a:r>
              <a:rPr lang="en-US" sz="2000" i="1" dirty="0" smtClean="0"/>
              <a:t>.</a:t>
            </a:r>
          </a:p>
        </p:txBody>
      </p:sp>
      <p:sp>
        <p:nvSpPr>
          <p:cNvPr id="5" name="Content Placeholder 2"/>
          <p:cNvSpPr txBox="1">
            <a:spLocks/>
          </p:cNvSpPr>
          <p:nvPr/>
        </p:nvSpPr>
        <p:spPr>
          <a:xfrm>
            <a:off x="444500" y="2239468"/>
            <a:ext cx="3448566" cy="377294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mj-lt"/>
              <a:buAutoNum type="arabicPeriod"/>
            </a:pPr>
            <a:r>
              <a:rPr lang="en-US" sz="2000" b="1" dirty="0" smtClean="0"/>
              <a:t>Consortium &amp; Project</a:t>
            </a:r>
          </a:p>
          <a:p>
            <a:pPr>
              <a:buFont typeface="+mj-lt"/>
              <a:buAutoNum type="arabicPeriod"/>
            </a:pPr>
            <a:r>
              <a:rPr lang="en-US" sz="2000" b="1" dirty="0" smtClean="0"/>
              <a:t>Virtual Organizations</a:t>
            </a:r>
          </a:p>
          <a:p>
            <a:pPr>
              <a:buFont typeface="+mj-lt"/>
              <a:buAutoNum type="arabicPeriod"/>
            </a:pPr>
            <a:r>
              <a:rPr lang="en-US" sz="2000" b="1" dirty="0" smtClean="0"/>
              <a:t>Sites </a:t>
            </a:r>
          </a:p>
          <a:p>
            <a:pPr marL="0" indent="0">
              <a:buFont typeface="Arial"/>
              <a:buNone/>
            </a:pPr>
            <a:endParaRPr lang="en-US" sz="2000" dirty="0" smtClean="0"/>
          </a:p>
          <a:p>
            <a:pPr marL="0" indent="0">
              <a:buFont typeface="Arial"/>
              <a:buNone/>
            </a:pPr>
            <a:r>
              <a:rPr lang="en-US" sz="2000" b="1" i="1" dirty="0" smtClean="0">
                <a:solidFill>
                  <a:srgbClr val="E46C0A"/>
                </a:solidFill>
              </a:rPr>
              <a:t>OSG organizes a set of sites</a:t>
            </a:r>
          </a:p>
          <a:p>
            <a:pPr marL="0" indent="0">
              <a:buFont typeface="Arial"/>
              <a:buNone/>
            </a:pPr>
            <a:r>
              <a:rPr lang="en-US" sz="2000" b="1" i="1" dirty="0" smtClean="0">
                <a:solidFill>
                  <a:srgbClr val="E46C0A"/>
                </a:solidFill>
              </a:rPr>
              <a:t>and user communities into</a:t>
            </a:r>
          </a:p>
          <a:p>
            <a:pPr marL="0" indent="0">
              <a:buFont typeface="Arial"/>
              <a:buNone/>
            </a:pPr>
            <a:r>
              <a:rPr lang="en-US" sz="2000" b="1" i="1" dirty="0" smtClean="0">
                <a:solidFill>
                  <a:srgbClr val="E46C0A"/>
                </a:solidFill>
              </a:rPr>
              <a:t>a cooperative computing</a:t>
            </a:r>
          </a:p>
          <a:p>
            <a:pPr marL="0" indent="0">
              <a:buFont typeface="Arial"/>
              <a:buNone/>
            </a:pPr>
            <a:r>
              <a:rPr lang="en-US" sz="2000" b="1" i="1" dirty="0" smtClean="0">
                <a:solidFill>
                  <a:srgbClr val="E46C0A"/>
                </a:solidFill>
              </a:rPr>
              <a:t>framework for science</a:t>
            </a:r>
            <a:r>
              <a:rPr lang="en-US" sz="2400" i="1" dirty="0"/>
              <a:t> </a:t>
            </a:r>
            <a:endParaRPr lang="en-US" sz="2400" i="1" dirty="0" smtClean="0"/>
          </a:p>
          <a:p>
            <a:pPr marL="0" indent="0">
              <a:buFont typeface="Arial"/>
              <a:buNone/>
            </a:pPr>
            <a:endParaRPr lang="en-US" sz="2400" i="1" dirty="0" smtClean="0"/>
          </a:p>
          <a:p>
            <a:pPr marL="0" indent="0">
              <a:buFont typeface="Arial"/>
              <a:buNone/>
            </a:pPr>
            <a:r>
              <a:rPr lang="en-US" sz="1400" dirty="0" smtClean="0">
                <a:hlinkClick r:id="rId2"/>
              </a:rPr>
              <a:t>http</a:t>
            </a:r>
            <a:r>
              <a:rPr lang="en-US" sz="1400" dirty="0">
                <a:hlinkClick r:id="rId2"/>
              </a:rPr>
              <a:t>://www.opensciencegrid.org/</a:t>
            </a:r>
            <a:endParaRPr lang="en-US" sz="1400" dirty="0"/>
          </a:p>
          <a:p>
            <a:pPr algn="ctr"/>
            <a:endParaRPr lang="en-US" sz="1400" i="1" dirty="0"/>
          </a:p>
          <a:p>
            <a:pPr marL="0" indent="0">
              <a:buFont typeface="Arial"/>
              <a:buNone/>
            </a:pPr>
            <a:endParaRPr lang="en-US" sz="1400" b="1" i="1" dirty="0" smtClean="0">
              <a:solidFill>
                <a:srgbClr val="E46C0A"/>
              </a:solidFill>
            </a:endParaRPr>
          </a:p>
        </p:txBody>
      </p:sp>
      <p:pic>
        <p:nvPicPr>
          <p:cNvPr id="6" name="Picture 5" descr="Screen shot 2011-10-20 at 7.41.3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2266" y="2224634"/>
            <a:ext cx="5007921" cy="3909466"/>
          </a:xfrm>
          <a:prstGeom prst="rect">
            <a:avLst/>
          </a:prstGeom>
        </p:spPr>
      </p:pic>
      <p:sp>
        <p:nvSpPr>
          <p:cNvPr id="8" name="Title 11"/>
          <p:cNvSpPr>
            <a:spLocks noGrp="1"/>
          </p:cNvSpPr>
          <p:nvPr>
            <p:ph type="title"/>
          </p:nvPr>
        </p:nvSpPr>
        <p:spPr>
          <a:xfrm>
            <a:off x="139700" y="300038"/>
            <a:ext cx="8890000" cy="627062"/>
          </a:xfrm>
        </p:spPr>
        <p:txBody>
          <a:bodyPr>
            <a:normAutofit fontScale="90000"/>
          </a:bodyPr>
          <a:lstStyle/>
          <a:p>
            <a:r>
              <a:rPr lang="en-US" dirty="0" smtClean="0"/>
              <a:t>The Open Science Grid</a:t>
            </a:r>
            <a:endParaRPr lang="en-US" dirty="0"/>
          </a:p>
        </p:txBody>
      </p:sp>
    </p:spTree>
    <p:extLst>
      <p:ext uri="{BB962C8B-B14F-4D97-AF65-F5344CB8AC3E}">
        <p14:creationId xmlns:p14="http://schemas.microsoft.com/office/powerpoint/2010/main" val="295653786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Virtual Organizations</a:t>
            </a:r>
            <a:endParaRPr lang="en-US" dirty="0"/>
          </a:p>
        </p:txBody>
      </p:sp>
      <p:sp>
        <p:nvSpPr>
          <p:cNvPr id="3" name="Slide Number Placeholder 2"/>
          <p:cNvSpPr>
            <a:spLocks noGrp="1"/>
          </p:cNvSpPr>
          <p:nvPr>
            <p:ph type="sldNum" sz="quarter" idx="4"/>
          </p:nvPr>
        </p:nvSpPr>
        <p:spPr/>
        <p:txBody>
          <a:bodyPr/>
          <a:lstStyle/>
          <a:p>
            <a:fld id="{C710D53C-7D7A-8941-998A-34C5094252C7}" type="slidenum">
              <a:rPr lang="en-US" smtClean="0"/>
              <a:t>5</a:t>
            </a:fld>
            <a:endParaRPr lang="en-US"/>
          </a:p>
        </p:txBody>
      </p:sp>
      <p:sp>
        <p:nvSpPr>
          <p:cNvPr id="4" name="Content Placeholder 2"/>
          <p:cNvSpPr txBox="1">
            <a:spLocks/>
          </p:cNvSpPr>
          <p:nvPr/>
        </p:nvSpPr>
        <p:spPr>
          <a:xfrm>
            <a:off x="378325" y="1145979"/>
            <a:ext cx="8458285" cy="529827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The OSG environment is VO based. </a:t>
            </a:r>
          </a:p>
          <a:p>
            <a:pPr lvl="1"/>
            <a:r>
              <a:rPr lang="en-US" sz="2000" dirty="0" smtClean="0"/>
              <a:t>Resource usage accounting</a:t>
            </a:r>
          </a:p>
          <a:p>
            <a:pPr lvl="1"/>
            <a:r>
              <a:rPr lang="en-US" sz="2000" dirty="0" smtClean="0"/>
              <a:t>VOs can be science communities (e.g. ATLAS, CMS) or</a:t>
            </a:r>
          </a:p>
          <a:p>
            <a:pPr lvl="1"/>
            <a:r>
              <a:rPr lang="en-US" sz="2000" dirty="0" smtClean="0"/>
              <a:t>Multi-disciplinary Campus based [e.g. U-Nebraska(HCC), U-Wisconsin(GLOW)]</a:t>
            </a:r>
          </a:p>
          <a:p>
            <a:r>
              <a:rPr lang="en-US" sz="2400" dirty="0"/>
              <a:t>Each OSG user is a member of a VO (examples:   CMS, ATLAS).</a:t>
            </a:r>
            <a:endParaRPr lang="en-US" sz="2400" dirty="0" smtClean="0"/>
          </a:p>
          <a:p>
            <a:r>
              <a:rPr lang="en-US" sz="2400" dirty="0" smtClean="0"/>
              <a:t>Users can be members of multiple VOs</a:t>
            </a:r>
          </a:p>
          <a:p>
            <a:r>
              <a:rPr lang="en-US" sz="2400" dirty="0" smtClean="0"/>
              <a:t>Site resources are owned by one or more VOs</a:t>
            </a:r>
          </a:p>
          <a:p>
            <a:r>
              <a:rPr lang="en-US" sz="2400" dirty="0"/>
              <a:t>The</a:t>
            </a:r>
            <a:r>
              <a:rPr lang="en-US" sz="2400" b="1" dirty="0"/>
              <a:t> OSG VO </a:t>
            </a:r>
            <a:r>
              <a:rPr lang="en-US" sz="2400" dirty="0"/>
              <a:t>provides access to US researchers who are </a:t>
            </a:r>
            <a:r>
              <a:rPr lang="en-US" sz="2400" i="1" dirty="0"/>
              <a:t>not already affiliated</a:t>
            </a:r>
            <a:r>
              <a:rPr lang="en-US" sz="2400" dirty="0"/>
              <a:t> with an existing community in OSG.</a:t>
            </a:r>
          </a:p>
          <a:p>
            <a:r>
              <a:rPr lang="en-US" sz="2400" dirty="0"/>
              <a:t>OSG VO is “Opportunistic” VO: users take advantage of unused cycles on resources owned by others.</a:t>
            </a:r>
            <a:endParaRPr lang="en-US" sz="2400" dirty="0" smtClean="0"/>
          </a:p>
          <a:p>
            <a:endParaRPr lang="en-US" sz="2500" dirty="0" smtClean="0"/>
          </a:p>
          <a:p>
            <a:endParaRPr lang="en-US" dirty="0"/>
          </a:p>
        </p:txBody>
      </p:sp>
    </p:spTree>
    <p:extLst>
      <p:ext uri="{BB962C8B-B14F-4D97-AF65-F5344CB8AC3E}">
        <p14:creationId xmlns:p14="http://schemas.microsoft.com/office/powerpoint/2010/main" val="292901255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279400" y="1016000"/>
            <a:ext cx="3530600" cy="46482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pPr>
            <a:r>
              <a:rPr lang="en-US" sz="2400" dirty="0" smtClean="0">
                <a:cs typeface="Arial"/>
              </a:rPr>
              <a:t>Astrophysics</a:t>
            </a:r>
          </a:p>
          <a:p>
            <a:pPr>
              <a:lnSpc>
                <a:spcPct val="90000"/>
              </a:lnSpc>
            </a:pPr>
            <a:r>
              <a:rPr lang="en-US" sz="2400" dirty="0" smtClean="0">
                <a:cs typeface="Arial"/>
              </a:rPr>
              <a:t>Biochemistry</a:t>
            </a:r>
          </a:p>
          <a:p>
            <a:pPr>
              <a:lnSpc>
                <a:spcPct val="90000"/>
              </a:lnSpc>
            </a:pPr>
            <a:r>
              <a:rPr lang="en-US" sz="2400" dirty="0" smtClean="0">
                <a:cs typeface="Arial"/>
              </a:rPr>
              <a:t>Bioinformatics </a:t>
            </a:r>
          </a:p>
          <a:p>
            <a:pPr>
              <a:lnSpc>
                <a:spcPct val="90000"/>
              </a:lnSpc>
            </a:pPr>
            <a:r>
              <a:rPr lang="en-US" sz="2400" dirty="0" smtClean="0">
                <a:cs typeface="Arial"/>
              </a:rPr>
              <a:t>Earthquake Engineering</a:t>
            </a:r>
          </a:p>
          <a:p>
            <a:pPr>
              <a:lnSpc>
                <a:spcPct val="90000"/>
              </a:lnSpc>
            </a:pPr>
            <a:r>
              <a:rPr lang="en-US" sz="2400" dirty="0" smtClean="0">
                <a:cs typeface="Arial"/>
              </a:rPr>
              <a:t>Genetics</a:t>
            </a:r>
          </a:p>
          <a:p>
            <a:pPr>
              <a:lnSpc>
                <a:spcPct val="90000"/>
              </a:lnSpc>
            </a:pPr>
            <a:r>
              <a:rPr lang="en-US" sz="2400" dirty="0" smtClean="0">
                <a:cs typeface="Arial"/>
              </a:rPr>
              <a:t>Gravitational-wave physics </a:t>
            </a:r>
          </a:p>
          <a:p>
            <a:pPr>
              <a:lnSpc>
                <a:spcPct val="90000"/>
              </a:lnSpc>
            </a:pPr>
            <a:r>
              <a:rPr lang="en-US" sz="2400" dirty="0" smtClean="0">
                <a:cs typeface="Arial"/>
              </a:rPr>
              <a:t>Mathematics</a:t>
            </a:r>
          </a:p>
          <a:p>
            <a:pPr>
              <a:lnSpc>
                <a:spcPct val="90000"/>
              </a:lnSpc>
            </a:pPr>
            <a:r>
              <a:rPr lang="en-US" sz="2400" dirty="0" smtClean="0">
                <a:cs typeface="Arial"/>
              </a:rPr>
              <a:t>Nanotechnology</a:t>
            </a:r>
          </a:p>
          <a:p>
            <a:pPr>
              <a:lnSpc>
                <a:spcPct val="90000"/>
              </a:lnSpc>
            </a:pPr>
            <a:r>
              <a:rPr lang="en-US" sz="2400" dirty="0" smtClean="0">
                <a:cs typeface="Arial"/>
              </a:rPr>
              <a:t>Nuclear and particle physics</a:t>
            </a:r>
          </a:p>
          <a:p>
            <a:pPr>
              <a:lnSpc>
                <a:spcPct val="90000"/>
              </a:lnSpc>
            </a:pPr>
            <a:r>
              <a:rPr lang="en-US" sz="2400" dirty="0" smtClean="0">
                <a:cs typeface="Arial"/>
              </a:rPr>
              <a:t>Text mining</a:t>
            </a:r>
          </a:p>
          <a:p>
            <a:pPr>
              <a:lnSpc>
                <a:spcPct val="90000"/>
              </a:lnSpc>
            </a:pPr>
            <a:r>
              <a:rPr lang="en-US" sz="2400" dirty="0" smtClean="0">
                <a:cs typeface="Arial"/>
              </a:rPr>
              <a:t>And more…</a:t>
            </a:r>
            <a:endParaRPr lang="en-US" sz="2400" dirty="0">
              <a:cs typeface="Arial"/>
            </a:endParaRPr>
          </a:p>
        </p:txBody>
      </p:sp>
      <p:pic>
        <p:nvPicPr>
          <p:cNvPr id="6" name="Picture 15" descr="applications"/>
          <p:cNvPicPr>
            <a:picLocks noChangeAspect="1" noChangeArrowheads="1"/>
          </p:cNvPicPr>
          <p:nvPr/>
        </p:nvPicPr>
        <p:blipFill>
          <a:blip r:embed="rId2"/>
          <a:srcRect/>
          <a:stretch>
            <a:fillRect/>
          </a:stretch>
        </p:blipFill>
        <p:spPr bwMode="auto">
          <a:xfrm>
            <a:off x="3810000" y="1133475"/>
            <a:ext cx="4895850" cy="4810125"/>
          </a:xfrm>
          <a:prstGeom prst="rect">
            <a:avLst/>
          </a:prstGeom>
          <a:noFill/>
        </p:spPr>
      </p:pic>
      <p:sp>
        <p:nvSpPr>
          <p:cNvPr id="10" name="Title 9"/>
          <p:cNvSpPr>
            <a:spLocks noGrp="1"/>
          </p:cNvSpPr>
          <p:nvPr>
            <p:ph type="title"/>
          </p:nvPr>
        </p:nvSpPr>
        <p:spPr/>
        <p:txBody>
          <a:bodyPr>
            <a:normAutofit fontScale="90000"/>
          </a:bodyPr>
          <a:lstStyle/>
          <a:p>
            <a:r>
              <a:rPr lang="en-US" dirty="0" smtClean="0"/>
              <a:t>Who is Using the OSG?</a:t>
            </a:r>
            <a:endParaRPr lang="en-US" dirty="0"/>
          </a:p>
        </p:txBody>
      </p:sp>
      <p:sp>
        <p:nvSpPr>
          <p:cNvPr id="2" name="Slide Number Placeholder 1"/>
          <p:cNvSpPr>
            <a:spLocks noGrp="1"/>
          </p:cNvSpPr>
          <p:nvPr>
            <p:ph type="sldNum" sz="quarter" idx="4"/>
          </p:nvPr>
        </p:nvSpPr>
        <p:spPr/>
        <p:txBody>
          <a:bodyPr/>
          <a:lstStyle/>
          <a:p>
            <a:fld id="{C710D53C-7D7A-8941-998A-34C5094252C7}" type="slidenum">
              <a:rPr lang="en-US" smtClean="0"/>
              <a:t>6</a:t>
            </a:fld>
            <a:endParaRPr lang="en-US"/>
          </a:p>
        </p:txBody>
      </p:sp>
    </p:spTree>
    <p:extLst>
      <p:ext uri="{BB962C8B-B14F-4D97-AF65-F5344CB8AC3E}">
        <p14:creationId xmlns:p14="http://schemas.microsoft.com/office/powerpoint/2010/main" val="332879682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OSG Usage</a:t>
            </a:r>
            <a:endParaRPr lang="en-US" dirty="0"/>
          </a:p>
        </p:txBody>
      </p:sp>
      <p:sp>
        <p:nvSpPr>
          <p:cNvPr id="2" name="Slide Number Placeholder 1"/>
          <p:cNvSpPr>
            <a:spLocks noGrp="1"/>
          </p:cNvSpPr>
          <p:nvPr>
            <p:ph type="sldNum" sz="quarter" idx="4"/>
          </p:nvPr>
        </p:nvSpPr>
        <p:spPr/>
        <p:txBody>
          <a:bodyPr/>
          <a:lstStyle/>
          <a:p>
            <a:fld id="{C710D53C-7D7A-8941-998A-34C5094252C7}" type="slidenum">
              <a:rPr lang="en-US" smtClean="0"/>
              <a:t>7</a:t>
            </a:fld>
            <a:endParaRPr lang="en-US"/>
          </a:p>
        </p:txBody>
      </p:sp>
      <p:pic>
        <p:nvPicPr>
          <p:cNvPr id="4" name="Picture 3"/>
          <p:cNvPicPr>
            <a:picLocks noChangeAspect="1"/>
          </p:cNvPicPr>
          <p:nvPr/>
        </p:nvPicPr>
        <p:blipFill>
          <a:blip r:embed="rId2"/>
          <a:stretch>
            <a:fillRect/>
          </a:stretch>
        </p:blipFill>
        <p:spPr>
          <a:xfrm>
            <a:off x="482600" y="1054100"/>
            <a:ext cx="8293100" cy="5183188"/>
          </a:xfrm>
          <a:prstGeom prst="rect">
            <a:avLst/>
          </a:prstGeom>
        </p:spPr>
      </p:pic>
    </p:spTree>
    <p:extLst>
      <p:ext uri="{BB962C8B-B14F-4D97-AF65-F5344CB8AC3E}">
        <p14:creationId xmlns:p14="http://schemas.microsoft.com/office/powerpoint/2010/main" val="407664111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OSG Opportunistic Use</a:t>
            </a:r>
            <a:endParaRPr lang="en-US" dirty="0"/>
          </a:p>
        </p:txBody>
      </p:sp>
      <p:sp>
        <p:nvSpPr>
          <p:cNvPr id="2" name="Slide Number Placeholder 1"/>
          <p:cNvSpPr>
            <a:spLocks noGrp="1"/>
          </p:cNvSpPr>
          <p:nvPr>
            <p:ph type="sldNum" sz="quarter" idx="4"/>
          </p:nvPr>
        </p:nvSpPr>
        <p:spPr/>
        <p:txBody>
          <a:bodyPr/>
          <a:lstStyle/>
          <a:p>
            <a:fld id="{C710D53C-7D7A-8941-998A-34C5094252C7}" type="slidenum">
              <a:rPr lang="en-US" smtClean="0"/>
              <a:t>8</a:t>
            </a:fld>
            <a:endParaRPr lang="en-US"/>
          </a:p>
        </p:txBody>
      </p:sp>
      <p:pic>
        <p:nvPicPr>
          <p:cNvPr id="3" name="Picture 2"/>
          <p:cNvPicPr>
            <a:picLocks noChangeAspect="1"/>
          </p:cNvPicPr>
          <p:nvPr/>
        </p:nvPicPr>
        <p:blipFill>
          <a:blip r:embed="rId2"/>
          <a:stretch>
            <a:fillRect/>
          </a:stretch>
        </p:blipFill>
        <p:spPr>
          <a:xfrm>
            <a:off x="484632" y="1051560"/>
            <a:ext cx="8295437" cy="5184648"/>
          </a:xfrm>
          <a:prstGeom prst="rect">
            <a:avLst/>
          </a:prstGeom>
        </p:spPr>
      </p:pic>
    </p:spTree>
    <p:extLst>
      <p:ext uri="{BB962C8B-B14F-4D97-AF65-F5344CB8AC3E}">
        <p14:creationId xmlns:p14="http://schemas.microsoft.com/office/powerpoint/2010/main" val="180752100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OSG Jobs</a:t>
            </a:r>
            <a:endParaRPr lang="en-US" dirty="0"/>
          </a:p>
        </p:txBody>
      </p:sp>
      <p:sp>
        <p:nvSpPr>
          <p:cNvPr id="7" name="TextBox 6"/>
          <p:cNvSpPr txBox="1"/>
          <p:nvPr/>
        </p:nvSpPr>
        <p:spPr>
          <a:xfrm>
            <a:off x="304800" y="1028322"/>
            <a:ext cx="8509000" cy="5447645"/>
          </a:xfrm>
          <a:prstGeom prst="rect">
            <a:avLst/>
          </a:prstGeom>
          <a:noFill/>
        </p:spPr>
        <p:txBody>
          <a:bodyPr wrap="square" rtlCol="0">
            <a:spAutoFit/>
          </a:bodyPr>
          <a:lstStyle/>
          <a:p>
            <a:pPr marL="285750" indent="-285750">
              <a:buFont typeface="Arial"/>
              <a:buChar char="•"/>
            </a:pPr>
            <a:r>
              <a:rPr lang="en-US" sz="2200" b="1" dirty="0" smtClean="0"/>
              <a:t>High Throughput Computing</a:t>
            </a:r>
            <a:endParaRPr lang="en-US" sz="2200" b="1" dirty="0"/>
          </a:p>
          <a:p>
            <a:pPr marL="800100" lvl="1" indent="-342900">
              <a:buFont typeface="Wingdings" charset="2"/>
              <a:buChar char="Ø"/>
            </a:pPr>
            <a:r>
              <a:rPr lang="en-US" sz="2200" dirty="0" smtClean="0"/>
              <a:t>Sustained computing over long periods of time.  Usually serial codes, or low number of cores threaded/MPI.</a:t>
            </a:r>
          </a:p>
          <a:p>
            <a:pPr lvl="1"/>
            <a:r>
              <a:rPr lang="en-US" sz="2200" b="1" dirty="0" smtClean="0"/>
              <a:t>vs. High Performance Computing</a:t>
            </a:r>
          </a:p>
          <a:p>
            <a:pPr marL="800100" lvl="1" indent="-342900">
              <a:buFont typeface="Wingdings" charset="2"/>
              <a:buChar char="Ø"/>
            </a:pPr>
            <a:r>
              <a:rPr lang="en-US" sz="2200" dirty="0" smtClean="0"/>
              <a:t>Great performance over relative short periods of time.  Large scale MPI.</a:t>
            </a:r>
          </a:p>
          <a:p>
            <a:pPr>
              <a:lnSpc>
                <a:spcPct val="50000"/>
              </a:lnSpc>
            </a:pPr>
            <a:r>
              <a:rPr lang="en-US" sz="2200" dirty="0">
                <a:solidFill>
                  <a:schemeClr val="bg1">
                    <a:lumMod val="65000"/>
                  </a:schemeClr>
                </a:solidFill>
              </a:rPr>
              <a:t> </a:t>
            </a:r>
            <a:r>
              <a:rPr lang="en-US" sz="2200" dirty="0" smtClean="0">
                <a:solidFill>
                  <a:schemeClr val="bg1">
                    <a:lumMod val="65000"/>
                  </a:schemeClr>
                </a:solidFill>
              </a:rPr>
              <a:t>    </a:t>
            </a:r>
          </a:p>
          <a:p>
            <a:pPr marL="285750" indent="-285750">
              <a:buFont typeface="Arial"/>
              <a:buChar char="•"/>
            </a:pPr>
            <a:r>
              <a:rPr lang="en-US" sz="2200" b="1" i="1" dirty="0" smtClean="0">
                <a:solidFill>
                  <a:schemeClr val="bg1">
                    <a:lumMod val="65000"/>
                  </a:schemeClr>
                </a:solidFill>
              </a:rPr>
              <a:t>Distributed</a:t>
            </a:r>
            <a:r>
              <a:rPr lang="en-US" sz="2200" b="1" dirty="0" smtClean="0">
                <a:solidFill>
                  <a:schemeClr val="bg1">
                    <a:lumMod val="65000"/>
                  </a:schemeClr>
                </a:solidFill>
              </a:rPr>
              <a:t> HTC</a:t>
            </a:r>
          </a:p>
          <a:p>
            <a:pPr marL="800100" lvl="1" indent="-342900">
              <a:buFont typeface="Wingdings" charset="2"/>
              <a:buChar char="Ø"/>
            </a:pPr>
            <a:r>
              <a:rPr lang="en-US" sz="2200" dirty="0" smtClean="0">
                <a:solidFill>
                  <a:schemeClr val="bg1">
                    <a:lumMod val="65000"/>
                  </a:schemeClr>
                </a:solidFill>
              </a:rPr>
              <a:t>No shared file system</a:t>
            </a:r>
          </a:p>
          <a:p>
            <a:pPr marL="800100" lvl="1" indent="-342900">
              <a:buFont typeface="Wingdings" charset="2"/>
              <a:buChar char="Ø"/>
            </a:pPr>
            <a:r>
              <a:rPr lang="en-US" sz="2200" dirty="0" smtClean="0">
                <a:solidFill>
                  <a:schemeClr val="bg1">
                    <a:lumMod val="65000"/>
                  </a:schemeClr>
                </a:solidFill>
              </a:rPr>
              <a:t>Users ship input files and (some) software packages with their jobs.</a:t>
            </a:r>
          </a:p>
          <a:p>
            <a:pPr>
              <a:lnSpc>
                <a:spcPct val="50000"/>
              </a:lnSpc>
            </a:pPr>
            <a:r>
              <a:rPr lang="en-US" sz="2200" dirty="0" smtClean="0">
                <a:solidFill>
                  <a:schemeClr val="bg1">
                    <a:lumMod val="65000"/>
                  </a:schemeClr>
                </a:solidFill>
              </a:rPr>
              <a:t>	</a:t>
            </a:r>
          </a:p>
          <a:p>
            <a:pPr marL="285750" indent="-285750">
              <a:buFont typeface="Arial"/>
              <a:buChar char="•"/>
            </a:pPr>
            <a:r>
              <a:rPr lang="en-US" sz="2200" b="1" dirty="0" smtClean="0">
                <a:solidFill>
                  <a:schemeClr val="bg1">
                    <a:lumMod val="65000"/>
                  </a:schemeClr>
                </a:solidFill>
              </a:rPr>
              <a:t>Opportunistic Use</a:t>
            </a:r>
          </a:p>
          <a:p>
            <a:pPr marL="800100" lvl="1" indent="-342900">
              <a:buFont typeface="Wingdings" charset="2"/>
              <a:buChar char="Ø"/>
            </a:pPr>
            <a:r>
              <a:rPr lang="en-US" sz="2200" dirty="0" smtClean="0">
                <a:solidFill>
                  <a:schemeClr val="bg1">
                    <a:lumMod val="65000"/>
                  </a:schemeClr>
                </a:solidFill>
              </a:rPr>
              <a:t>Applications (esp. with long run times) can be </a:t>
            </a:r>
            <a:r>
              <a:rPr lang="en-US" sz="2200" i="1" dirty="0" smtClean="0">
                <a:solidFill>
                  <a:schemeClr val="bg1">
                    <a:lumMod val="65000"/>
                  </a:schemeClr>
                </a:solidFill>
              </a:rPr>
              <a:t>preempted</a:t>
            </a:r>
            <a:r>
              <a:rPr lang="en-US" sz="2200" dirty="0" smtClean="0">
                <a:solidFill>
                  <a:schemeClr val="bg1">
                    <a:lumMod val="65000"/>
                  </a:schemeClr>
                </a:solidFill>
              </a:rPr>
              <a:t> (or killed) by resource owner’s jobs.  </a:t>
            </a:r>
          </a:p>
          <a:p>
            <a:pPr marL="800100" lvl="1" indent="-342900">
              <a:buFont typeface="Wingdings" charset="2"/>
              <a:buChar char="Ø"/>
            </a:pPr>
            <a:r>
              <a:rPr lang="en-US" sz="2200" dirty="0" smtClean="0">
                <a:solidFill>
                  <a:schemeClr val="bg1">
                    <a:lumMod val="65000"/>
                  </a:schemeClr>
                </a:solidFill>
              </a:rPr>
              <a:t>Applications should be relatively short or support being restarted.</a:t>
            </a:r>
            <a:endParaRPr lang="en-US" sz="2200" dirty="0">
              <a:solidFill>
                <a:schemeClr val="bg1">
                  <a:lumMod val="65000"/>
                </a:schemeClr>
              </a:solidFill>
            </a:endParaRPr>
          </a:p>
          <a:p>
            <a:endParaRPr lang="en-US" dirty="0"/>
          </a:p>
        </p:txBody>
      </p:sp>
      <p:sp>
        <p:nvSpPr>
          <p:cNvPr id="2" name="Slide Number Placeholder 1"/>
          <p:cNvSpPr>
            <a:spLocks noGrp="1"/>
          </p:cNvSpPr>
          <p:nvPr>
            <p:ph type="sldNum" sz="quarter" idx="4"/>
          </p:nvPr>
        </p:nvSpPr>
        <p:spPr/>
        <p:txBody>
          <a:bodyPr/>
          <a:lstStyle/>
          <a:p>
            <a:fld id="{C710D53C-7D7A-8941-998A-34C5094252C7}" type="slidenum">
              <a:rPr lang="en-US" smtClean="0"/>
              <a:t>9</a:t>
            </a:fld>
            <a:endParaRPr lang="en-US"/>
          </a:p>
        </p:txBody>
      </p:sp>
    </p:spTree>
    <p:extLst>
      <p:ext uri="{BB962C8B-B14F-4D97-AF65-F5344CB8AC3E}">
        <p14:creationId xmlns:p14="http://schemas.microsoft.com/office/powerpoint/2010/main" val="1317248136"/>
      </p:ext>
    </p:extLst>
  </p:cSld>
  <p:clrMapOvr>
    <a:masterClrMapping/>
  </p:clrMapOvr>
</p:sld>
</file>

<file path=ppt/theme/theme1.xml><?xml version="1.0" encoding="utf-8"?>
<a:theme xmlns:a="http://schemas.openxmlformats.org/drawingml/2006/main" name="OSG-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OSG-1.potx</Template>
  <TotalTime>3384</TotalTime>
  <Words>1130</Words>
  <Application>Microsoft Macintosh PowerPoint</Application>
  <PresentationFormat>On-screen Show (4:3)</PresentationFormat>
  <Paragraphs>198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OSG-1</vt:lpstr>
      <vt:lpstr>Introduction to  the Open Science Grid </vt:lpstr>
      <vt:lpstr>The Open Science Grid</vt:lpstr>
      <vt:lpstr>The Open Science Grid</vt:lpstr>
      <vt:lpstr>The Open Science Grid</vt:lpstr>
      <vt:lpstr>Virtual Organizations</vt:lpstr>
      <vt:lpstr>Who is Using the OSG?</vt:lpstr>
      <vt:lpstr>OSG Usage</vt:lpstr>
      <vt:lpstr>OSG Opportunistic Use</vt:lpstr>
      <vt:lpstr>OSG Jobs</vt:lpstr>
      <vt:lpstr>OSG Jobs</vt:lpstr>
      <vt:lpstr>OSG Jobs</vt:lpstr>
      <vt:lpstr>Properties of DHTC Jobs</vt:lpstr>
      <vt:lpstr>Properties of DHTC Jobs</vt:lpstr>
      <vt:lpstr>OSG Connect</vt:lpstr>
      <vt:lpstr>OSG Connect</vt:lpstr>
      <vt:lpstr>Projects in OSG Connect</vt:lpstr>
      <vt:lpstr>Projects in OSG Connect</vt:lpstr>
      <vt:lpstr>HTCondor - OSG Job Scheduler</vt:lpstr>
      <vt:lpstr>Distributed Environment Modules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Emelie</dc:creator>
  <cp:lastModifiedBy>Emelie</cp:lastModifiedBy>
  <cp:revision>32</cp:revision>
  <dcterms:created xsi:type="dcterms:W3CDTF">2014-10-23T21:58:03Z</dcterms:created>
  <dcterms:modified xsi:type="dcterms:W3CDTF">2015-03-05T06:59:41Z</dcterms:modified>
</cp:coreProperties>
</file>