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6" r:id="rId2"/>
    <p:sldId id="339" r:id="rId3"/>
    <p:sldId id="265" r:id="rId4"/>
    <p:sldId id="337" r:id="rId5"/>
    <p:sldId id="338" r:id="rId6"/>
  </p:sldIdLst>
  <p:sldSz cx="12192000" cy="68580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하나 L" panose="02020603020101020101" pitchFamily="18" charset="-127"/>
      <p:regular r:id="rId11"/>
    </p:embeddedFont>
    <p:embeddedFont>
      <p:font typeface="하나 M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INHYUNG" initials="PJ" lastIdx="6" clrIdx="0">
    <p:extLst>
      <p:ext uri="{19B8F6BF-5375-455C-9EA6-DF929625EA0E}">
        <p15:presenceInfo xmlns:p15="http://schemas.microsoft.com/office/powerpoint/2012/main" userId="ab1fbd498f59f1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0FE"/>
    <a:srgbClr val="0D13FB"/>
    <a:srgbClr val="002060"/>
    <a:srgbClr val="D2DEEF"/>
    <a:srgbClr val="558ED5"/>
    <a:srgbClr val="9DC3E6"/>
    <a:srgbClr val="8FE4ED"/>
    <a:srgbClr val="B5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5D335-2DA7-4351-BA18-8FC7D12EF50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CA56-639A-4D09-B88C-86F1E75A3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1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7F188-50D8-4F2D-AC1C-57323EE2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C1EEC-B9E2-438E-8DF0-AE6BCD98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0D251-61AD-4A90-A2CA-CAA51766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DBD-F3E3-4F85-941A-F21767B1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5FA06-054A-4A94-B2EE-D482C3A3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2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BA379-BDC1-406F-92CF-01B6262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F3376-569A-4003-8766-5BEBE437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8203-BB70-4B1F-9954-A60479EA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E860E-D867-4FFA-B8DF-F84853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CEB0E-8A8A-4B08-92CE-35A9D479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0DA3F-8308-4DF8-A800-1FC3D94DB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947364-159E-49F2-8F03-7B1839B3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27503-AA23-440E-8C6F-79A4CC0D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23365-DF0B-45C1-9E93-6AAFA036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C544-6509-439B-8272-2E5BF447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951-EA38-47E9-9512-C407E3D0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16B57-A650-4C4A-8C09-989B2E06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46116-4C35-4474-906D-A3929B3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1CB2-FB5A-4B22-B2CD-35D299C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CDBDF-086E-436D-B6B1-1F3A54D7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CADC6-D55E-49D4-AB9F-86F2EC42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D0465-2FEB-4A9D-BE52-DC2E90C8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0BAF-A65D-44E3-8357-F9892847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08B0E-965C-4A2A-9781-88727AA7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EE444-02B2-468A-B08B-405DB397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7AEBB-F8BE-42B2-B1B4-E84F1ACF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AADA7-BDC5-4F28-B1D0-B1385B655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C7623-F430-4C92-BE35-FA051244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EA5F8-54EB-4424-9736-2FA0E150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71C97-540D-4F67-AA9D-E9CA7D33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6AEB-5149-47F6-A270-E8BE666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0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E4F3-DD18-4A77-8E79-E7389850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1C734-71B3-4CD8-B120-3D00F30C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583B-0C67-42D1-90D1-3B6D0A85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5B904-2D1C-42CA-9648-0EA37BA88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D059B-9430-4390-B53B-0A4149436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109E5-6BEA-4739-9A32-1B1E005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D2F43-6865-4E00-A072-9F5B1734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31AA5A-F294-4B8F-8657-B30DF5F2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C925-47DE-4665-B77A-2E2AE6CE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CDB0-F3DE-4955-AE0E-D58AA55D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5DC99-9214-4883-B911-212DD559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A0F98-5A95-47EF-B71D-4F4FD2B7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3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A513E-0EE1-4EA5-A439-E15716BF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5F059-3DDF-41F4-868B-C0B14E6E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AA50-C7FA-4947-B7C8-A1762535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7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6E37-1B39-4798-A4C7-A523F12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4BCF-416A-438E-9235-007B19BB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37B64A-5BCA-4015-8BB0-C03E5481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07487-E169-4F2D-9D5A-617D3663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75C95-CE25-4E3F-83CA-2E05B561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34A72-FD6B-448B-A6DC-C5113AF3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9F48-C30D-4415-9208-BF1DA4B5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4BC942-4658-4AAC-BE91-F96888EA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C4C5E-8D4B-487E-A0FA-FEFCE972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E6962-596C-451F-9064-A0C18C21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56DD-6D30-49F7-BC52-0FC8D42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A9EA6-FE4A-4557-A935-ECCFC0D3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1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76B5D-4519-4CAE-AB23-F3E2B6D9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FDA0C-D05F-4BD2-9E48-3772FCD9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80FC7-EBB9-4B7F-A4AF-C7A8BACF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0DD7-4179-4BF5-91B5-26027B98B93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4D1C6-A20D-4B88-86D6-E840DB44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D6FDD-6F7D-4875-872A-99D41C23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7D01-5520-4A44-8291-F1D699CFB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A333-76F3-4560-884C-8376FA4E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2813"/>
            <a:ext cx="12192000" cy="1726683"/>
          </a:xfrm>
          <a:noFill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icrosoft GothicNeo" panose="020B0500000101010101" pitchFamily="50" charset="-127"/>
              </a:rPr>
              <a:t>Simulating Point-and-Click Behavior in </a:t>
            </a:r>
            <a:br>
              <a:rPr lang="en-US" altLang="ko-KR" sz="4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icrosoft GothicNeo" panose="020B0500000101010101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icrosoft GothicNeo" panose="020B0500000101010101" pitchFamily="50" charset="-127"/>
              </a:rPr>
              <a:t>Implicit Adversarial Environment</a:t>
            </a:r>
            <a:endParaRPr lang="ko-KR" altLang="en-US" sz="4000" dirty="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5933430-BDE4-45B3-86BD-AE9619526346}"/>
              </a:ext>
            </a:extLst>
          </p:cNvPr>
          <p:cNvSpPr txBox="1">
            <a:spLocks/>
          </p:cNvSpPr>
          <p:nvPr/>
        </p:nvSpPr>
        <p:spPr>
          <a:xfrm>
            <a:off x="6449995" y="4015933"/>
            <a:ext cx="3714560" cy="76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박진형</a:t>
            </a:r>
            <a:r>
              <a:rPr lang="en-US" altLang="ko-KR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심규철</a:t>
            </a:r>
            <a:r>
              <a:rPr lang="en-US" altLang="ko-KR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이현우</a:t>
            </a:r>
            <a:endParaRPr lang="en-US" altLang="ko-KR" dirty="0">
              <a:solidFill>
                <a:schemeClr val="bg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6E33C-5867-4881-89AE-BD09FE4865B4}"/>
              </a:ext>
            </a:extLst>
          </p:cNvPr>
          <p:cNvSpPr/>
          <p:nvPr/>
        </p:nvSpPr>
        <p:spPr>
          <a:xfrm>
            <a:off x="7208947" y="5391374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이병주</a:t>
            </a:r>
            <a:r>
              <a:rPr lang="ko-KR" altLang="en-US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교수님</a:t>
            </a:r>
            <a:endParaRPr lang="en-US" altLang="ko-KR" dirty="0">
              <a:solidFill>
                <a:schemeClr val="bg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BBD49-A767-46C4-81FA-DD2111CA10CD}"/>
              </a:ext>
            </a:extLst>
          </p:cNvPr>
          <p:cNvSpPr/>
          <p:nvPr/>
        </p:nvSpPr>
        <p:spPr>
          <a:xfrm>
            <a:off x="7208947" y="4752647"/>
            <a:ext cx="1944197" cy="45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VideoHighlight</a:t>
            </a:r>
            <a:endParaRPr lang="en-US" altLang="ko-KR" dirty="0">
              <a:solidFill>
                <a:schemeClr val="bg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C44B63-5834-48BA-BDCF-E8315B297158}"/>
              </a:ext>
            </a:extLst>
          </p:cNvPr>
          <p:cNvGrpSpPr/>
          <p:nvPr/>
        </p:nvGrpSpPr>
        <p:grpSpPr>
          <a:xfrm>
            <a:off x="1887008" y="2887324"/>
            <a:ext cx="3338840" cy="2746340"/>
            <a:chOff x="6096000" y="3083530"/>
            <a:chExt cx="3714560" cy="3055386"/>
          </a:xfrm>
        </p:grpSpPr>
        <p:pic>
          <p:nvPicPr>
            <p:cNvPr id="10" name="Picture 6" descr="Computer desktop PC PNG">
              <a:extLst>
                <a:ext uri="{FF2B5EF4-FFF2-40B4-BE49-F238E27FC236}">
                  <a16:creationId xmlns:a16="http://schemas.microsoft.com/office/drawing/2014/main" id="{9E6AC563-C967-4CE8-9038-ED38E81E6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83530"/>
              <a:ext cx="3714560" cy="30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BA1E62-8EB7-48D5-9F32-7E2A663F0AED}"/>
                </a:ext>
              </a:extLst>
            </p:cNvPr>
            <p:cNvSpPr/>
            <p:nvPr/>
          </p:nvSpPr>
          <p:spPr>
            <a:xfrm>
              <a:off x="7672276" y="3530645"/>
              <a:ext cx="562008" cy="562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Pin di Cartoon">
              <a:extLst>
                <a:ext uri="{FF2B5EF4-FFF2-40B4-BE49-F238E27FC236}">
                  <a16:creationId xmlns:a16="http://schemas.microsoft.com/office/drawing/2014/main" id="{9D5A79DC-C7EA-4B5D-B2AE-EADB9C279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2900" y1="43057" x2="22900" y2="430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975" y="4121985"/>
              <a:ext cx="498334" cy="746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Pin di Cartoon">
              <a:extLst>
                <a:ext uri="{FF2B5EF4-FFF2-40B4-BE49-F238E27FC236}">
                  <a16:creationId xmlns:a16="http://schemas.microsoft.com/office/drawing/2014/main" id="{8F3E2689-4158-4BD0-B4B1-1F268064F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2900" y1="43057" x2="22900" y2="430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59867" y="4129424"/>
              <a:ext cx="521238" cy="780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부제목 2">
            <a:extLst>
              <a:ext uri="{FF2B5EF4-FFF2-40B4-BE49-F238E27FC236}">
                <a16:creationId xmlns:a16="http://schemas.microsoft.com/office/drawing/2014/main" id="{56F692D0-5268-4644-BBE3-1B74E28A8478}"/>
              </a:ext>
            </a:extLst>
          </p:cNvPr>
          <p:cNvSpPr txBox="1">
            <a:spLocks/>
          </p:cNvSpPr>
          <p:nvPr/>
        </p:nvSpPr>
        <p:spPr>
          <a:xfrm>
            <a:off x="5926638" y="2509396"/>
            <a:ext cx="4068555" cy="115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999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DE7C-23DB-4007-B3D7-3CC80A3F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69" y="558583"/>
            <a:ext cx="10128747" cy="164432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Q1. Human factor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에는 어떤 것들이 있는지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?   </a:t>
            </a:r>
            <a:r>
              <a:rPr lang="en-US" altLang="ko-KR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5</a:t>
            </a:r>
            <a:r>
              <a:rPr lang="ko-KR" altLang="en-US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개의 영역</a:t>
            </a:r>
            <a:r>
              <a:rPr lang="en-US" altLang="ko-KR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11</a:t>
            </a:r>
            <a:r>
              <a:rPr lang="ko-KR" altLang="en-US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Factor</a:t>
            </a:r>
            <a:endParaRPr lang="ko-KR" altLang="en-US" sz="2000" dirty="0">
              <a:solidFill>
                <a:srgbClr val="3020FE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3B923B-F35E-49B2-A793-A61A2D055716}"/>
              </a:ext>
            </a:extLst>
          </p:cNvPr>
          <p:cNvGrpSpPr/>
          <p:nvPr/>
        </p:nvGrpSpPr>
        <p:grpSpPr>
          <a:xfrm>
            <a:off x="409637" y="296723"/>
            <a:ext cx="906448" cy="880936"/>
            <a:chOff x="638237" y="449123"/>
            <a:chExt cx="906448" cy="8809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67E070-9563-498F-8FD5-FCB92B1F9EF0}"/>
                </a:ext>
              </a:extLst>
            </p:cNvPr>
            <p:cNvGrpSpPr/>
            <p:nvPr/>
          </p:nvGrpSpPr>
          <p:grpSpPr>
            <a:xfrm>
              <a:off x="638237" y="449123"/>
              <a:ext cx="880936" cy="880936"/>
              <a:chOff x="638237" y="449123"/>
              <a:chExt cx="880936" cy="88093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FAAAA4D-BE31-409A-AC0D-E5DD0E29C9FE}"/>
                  </a:ext>
                </a:extLst>
              </p:cNvPr>
              <p:cNvSpPr/>
              <p:nvPr/>
            </p:nvSpPr>
            <p:spPr>
              <a:xfrm>
                <a:off x="638237" y="449123"/>
                <a:ext cx="880936" cy="880936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8C59F63-AC9E-4805-A30A-01CA3EDA6915}"/>
                  </a:ext>
                </a:extLst>
              </p:cNvPr>
              <p:cNvSpPr/>
              <p:nvPr/>
            </p:nvSpPr>
            <p:spPr>
              <a:xfrm>
                <a:off x="687413" y="489569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7414212-7236-42D3-8D40-1E0210DF0A47}"/>
                  </a:ext>
                </a:extLst>
              </p:cNvPr>
              <p:cNvSpPr/>
              <p:nvPr/>
            </p:nvSpPr>
            <p:spPr>
              <a:xfrm>
                <a:off x="726105" y="522906"/>
                <a:ext cx="720000" cy="720000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508AA-DC51-4A73-824E-ABCDEA57ACF7}"/>
                </a:ext>
              </a:extLst>
            </p:cNvPr>
            <p:cNvSpPr txBox="1"/>
            <p:nvPr/>
          </p:nvSpPr>
          <p:spPr>
            <a:xfrm>
              <a:off x="663750" y="576222"/>
              <a:ext cx="88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</a:t>
              </a:r>
              <a:endParaRPr lang="ko-KR" altLang="en-US" sz="32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AD6BBE-233A-492C-ABF3-63096A960D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105" y="0"/>
            <a:ext cx="0" cy="296723"/>
          </a:xfrm>
          <a:prstGeom prst="line">
            <a:avLst/>
          </a:prstGeom>
          <a:ln w="60325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20A94D51-8120-4A00-B737-5E0022CFDEAD}"/>
              </a:ext>
            </a:extLst>
          </p:cNvPr>
          <p:cNvSpPr txBox="1">
            <a:spLocks/>
          </p:cNvSpPr>
          <p:nvPr/>
        </p:nvSpPr>
        <p:spPr>
          <a:xfrm>
            <a:off x="1429268" y="1380744"/>
            <a:ext cx="10128747" cy="126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Q2.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각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Agent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의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human factor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값 설정 기준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?  </a:t>
            </a:r>
            <a:r>
              <a:rPr lang="en-US" altLang="ko-KR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Average User</a:t>
            </a:r>
            <a:r>
              <a:rPr lang="ko-KR" altLang="en-US" sz="2000" dirty="0">
                <a:solidFill>
                  <a:srgbClr val="3020F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를 모델링한 선행연구 참고</a:t>
            </a:r>
            <a:endParaRPr lang="en-US" altLang="ko-KR" sz="2000" dirty="0">
              <a:solidFill>
                <a:srgbClr val="3020FE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E55BA03-305F-4D00-A2E3-84AB6386DAD6}"/>
              </a:ext>
            </a:extLst>
          </p:cNvPr>
          <p:cNvSpPr txBox="1">
            <a:spLocks/>
          </p:cNvSpPr>
          <p:nvPr/>
        </p:nvSpPr>
        <p:spPr>
          <a:xfrm>
            <a:off x="1454781" y="365881"/>
            <a:ext cx="3371331" cy="72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Human Factor</a:t>
            </a:r>
            <a:endParaRPr lang="ko-KR" altLang="en-US" sz="3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1A2F85-A31A-4F29-8111-3FDB465CDABD}"/>
              </a:ext>
            </a:extLst>
          </p:cNvPr>
          <p:cNvSpPr/>
          <p:nvPr/>
        </p:nvSpPr>
        <p:spPr>
          <a:xfrm>
            <a:off x="8676335" y="4861703"/>
            <a:ext cx="2487455" cy="552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Click Action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94ADCD-3B51-4F3E-8679-A7E8A465FC13}"/>
              </a:ext>
            </a:extLst>
          </p:cNvPr>
          <p:cNvSpPr/>
          <p:nvPr/>
        </p:nvSpPr>
        <p:spPr>
          <a:xfrm>
            <a:off x="8676335" y="3666882"/>
            <a:ext cx="2487455" cy="552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Visual</a:t>
            </a:r>
            <a:r>
              <a:rPr lang="ko-KR" altLang="en-US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Perception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F05500-4FBB-4E0D-93A6-859C359A716B}"/>
              </a:ext>
            </a:extLst>
          </p:cNvPr>
          <p:cNvSpPr/>
          <p:nvPr/>
        </p:nvSpPr>
        <p:spPr>
          <a:xfrm>
            <a:off x="8676335" y="2932570"/>
            <a:ext cx="2487455" cy="552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Mouse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2F0EEC-8633-45D2-A703-40BB77537E27}"/>
              </a:ext>
            </a:extLst>
          </p:cNvPr>
          <p:cNvSpPr/>
          <p:nvPr/>
        </p:nvSpPr>
        <p:spPr>
          <a:xfrm>
            <a:off x="8676335" y="5517415"/>
            <a:ext cx="2487455" cy="552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Upper Limb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2EC28-105F-453F-9DE8-BCCFFD8E49A8}"/>
              </a:ext>
            </a:extLst>
          </p:cNvPr>
          <p:cNvSpPr/>
          <p:nvPr/>
        </p:nvSpPr>
        <p:spPr>
          <a:xfrm>
            <a:off x="8676335" y="4373676"/>
            <a:ext cx="2487455" cy="384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Motor Control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1D244-B95E-4906-95E3-B2847371F01E}"/>
              </a:ext>
            </a:extLst>
          </p:cNvPr>
          <p:cNvSpPr txBox="1"/>
          <p:nvPr/>
        </p:nvSpPr>
        <p:spPr>
          <a:xfrm>
            <a:off x="6909192" y="4161684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622E1-9C2F-476B-94AC-B32E3457F05C}"/>
              </a:ext>
            </a:extLst>
          </p:cNvPr>
          <p:cNvSpPr txBox="1"/>
          <p:nvPr/>
        </p:nvSpPr>
        <p:spPr>
          <a:xfrm>
            <a:off x="6685227" y="2897405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B9CB8-DB99-461B-9DAC-F6A72EADFE29}"/>
              </a:ext>
            </a:extLst>
          </p:cNvPr>
          <p:cNvSpPr txBox="1"/>
          <p:nvPr/>
        </p:nvSpPr>
        <p:spPr>
          <a:xfrm>
            <a:off x="12702841" y="4169095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161E8-C719-4DCC-8AA5-28F7E37F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9" y="3113285"/>
            <a:ext cx="7815713" cy="26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E3B923B-F35E-49B2-A793-A61A2D055716}"/>
              </a:ext>
            </a:extLst>
          </p:cNvPr>
          <p:cNvGrpSpPr/>
          <p:nvPr/>
        </p:nvGrpSpPr>
        <p:grpSpPr>
          <a:xfrm>
            <a:off x="409637" y="296723"/>
            <a:ext cx="906448" cy="880936"/>
            <a:chOff x="638237" y="449123"/>
            <a:chExt cx="906448" cy="8809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67E070-9563-498F-8FD5-FCB92B1F9EF0}"/>
                </a:ext>
              </a:extLst>
            </p:cNvPr>
            <p:cNvGrpSpPr/>
            <p:nvPr/>
          </p:nvGrpSpPr>
          <p:grpSpPr>
            <a:xfrm>
              <a:off x="638237" y="449123"/>
              <a:ext cx="880936" cy="880936"/>
              <a:chOff x="638237" y="449123"/>
              <a:chExt cx="880936" cy="88093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FAAAA4D-BE31-409A-AC0D-E5DD0E29C9FE}"/>
                  </a:ext>
                </a:extLst>
              </p:cNvPr>
              <p:cNvSpPr/>
              <p:nvPr/>
            </p:nvSpPr>
            <p:spPr>
              <a:xfrm>
                <a:off x="638237" y="449123"/>
                <a:ext cx="880936" cy="880936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8C59F63-AC9E-4805-A30A-01CA3EDA6915}"/>
                  </a:ext>
                </a:extLst>
              </p:cNvPr>
              <p:cNvSpPr/>
              <p:nvPr/>
            </p:nvSpPr>
            <p:spPr>
              <a:xfrm>
                <a:off x="687413" y="489569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7414212-7236-42D3-8D40-1E0210DF0A47}"/>
                  </a:ext>
                </a:extLst>
              </p:cNvPr>
              <p:cNvSpPr/>
              <p:nvPr/>
            </p:nvSpPr>
            <p:spPr>
              <a:xfrm>
                <a:off x="726105" y="522906"/>
                <a:ext cx="720000" cy="720000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508AA-DC51-4A73-824E-ABCDEA57ACF7}"/>
                </a:ext>
              </a:extLst>
            </p:cNvPr>
            <p:cNvSpPr txBox="1"/>
            <p:nvPr/>
          </p:nvSpPr>
          <p:spPr>
            <a:xfrm>
              <a:off x="663750" y="576222"/>
              <a:ext cx="88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</a:t>
              </a:r>
              <a:endParaRPr lang="ko-KR" altLang="en-US" sz="32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AD6BBE-233A-492C-ABF3-63096A960D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105" y="0"/>
            <a:ext cx="0" cy="296723"/>
          </a:xfrm>
          <a:prstGeom prst="line">
            <a:avLst/>
          </a:prstGeom>
          <a:ln w="60325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20A94D51-8120-4A00-B737-5E0022CFDEAD}"/>
              </a:ext>
            </a:extLst>
          </p:cNvPr>
          <p:cNvSpPr txBox="1">
            <a:spLocks/>
          </p:cNvSpPr>
          <p:nvPr/>
        </p:nvSpPr>
        <p:spPr>
          <a:xfrm>
            <a:off x="1429267" y="1151962"/>
            <a:ext cx="10128747" cy="552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Q3. Decision making skill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과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Motor execution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관련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factor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들의 의미와 역할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E55BA03-305F-4D00-A2E3-84AB6386DAD6}"/>
              </a:ext>
            </a:extLst>
          </p:cNvPr>
          <p:cNvSpPr txBox="1">
            <a:spLocks/>
          </p:cNvSpPr>
          <p:nvPr/>
        </p:nvSpPr>
        <p:spPr>
          <a:xfrm>
            <a:off x="1454781" y="365881"/>
            <a:ext cx="3371331" cy="72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Human Factor</a:t>
            </a:r>
            <a:endParaRPr lang="ko-KR" altLang="en-US" sz="3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72CFE-6E9F-4E31-95F9-1FE7DD983532}"/>
              </a:ext>
            </a:extLst>
          </p:cNvPr>
          <p:cNvSpPr/>
          <p:nvPr/>
        </p:nvSpPr>
        <p:spPr>
          <a:xfrm>
            <a:off x="1382093" y="2302955"/>
            <a:ext cx="4071807" cy="552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(Improved </a:t>
            </a:r>
            <a:r>
              <a:rPr lang="en-US" altLang="ko-KR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Decision-Making Skill </a:t>
            </a:r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Agent)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7E888398-C0D3-4EE5-B7F2-56AD9306F628}"/>
              </a:ext>
            </a:extLst>
          </p:cNvPr>
          <p:cNvSpPr txBox="1">
            <a:spLocks/>
          </p:cNvSpPr>
          <p:nvPr/>
        </p:nvSpPr>
        <p:spPr>
          <a:xfrm>
            <a:off x="2683946" y="1855026"/>
            <a:ext cx="1470915" cy="59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2400" b="1" dirty="0">
                <a:latin typeface="하나 L" panose="02020603020101020101" pitchFamily="18" charset="-127"/>
                <a:ea typeface="하나 L" panose="02020603020101020101" pitchFamily="18" charset="-127"/>
              </a:rPr>
              <a:t>Agent 1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DFACD11-A891-40D5-A0CE-02B4F3A8C56E}"/>
              </a:ext>
            </a:extLst>
          </p:cNvPr>
          <p:cNvSpPr txBox="1">
            <a:spLocks/>
          </p:cNvSpPr>
          <p:nvPr/>
        </p:nvSpPr>
        <p:spPr>
          <a:xfrm>
            <a:off x="8571491" y="1834399"/>
            <a:ext cx="1470915" cy="59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2400" b="1" dirty="0">
                <a:latin typeface="하나 L" panose="02020603020101020101" pitchFamily="18" charset="-127"/>
                <a:ea typeface="하나 L" panose="02020603020101020101" pitchFamily="18" charset="-127"/>
              </a:rPr>
              <a:t>Agent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1D244-B95E-4906-95E3-B2847371F01E}"/>
              </a:ext>
            </a:extLst>
          </p:cNvPr>
          <p:cNvSpPr txBox="1"/>
          <p:nvPr/>
        </p:nvSpPr>
        <p:spPr>
          <a:xfrm>
            <a:off x="6964056" y="3119268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622E1-9C2F-476B-94AC-B32E3457F05C}"/>
              </a:ext>
            </a:extLst>
          </p:cNvPr>
          <p:cNvSpPr txBox="1"/>
          <p:nvPr/>
        </p:nvSpPr>
        <p:spPr>
          <a:xfrm>
            <a:off x="6740091" y="1854989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표 5">
                <a:extLst>
                  <a:ext uri="{FF2B5EF4-FFF2-40B4-BE49-F238E27FC236}">
                    <a16:creationId xmlns:a16="http://schemas.microsoft.com/office/drawing/2014/main" id="{F0925E4A-BF7F-457B-B115-6614D6E4F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025880"/>
                  </p:ext>
                </p:extLst>
              </p:nvPr>
            </p:nvGraphicFramePr>
            <p:xfrm>
              <a:off x="589025" y="3031466"/>
              <a:ext cx="5403343" cy="231633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72343">
                      <a:extLst>
                        <a:ext uri="{9D8B030D-6E8A-4147-A177-3AD203B41FA5}">
                          <a16:colId xmlns:a16="http://schemas.microsoft.com/office/drawing/2014/main" val="2161218273"/>
                        </a:ext>
                      </a:extLst>
                    </a:gridCol>
                    <a:gridCol w="1407190">
                      <a:extLst>
                        <a:ext uri="{9D8B030D-6E8A-4147-A177-3AD203B41FA5}">
                          <a16:colId xmlns:a16="http://schemas.microsoft.com/office/drawing/2014/main" val="1833188317"/>
                        </a:ext>
                      </a:extLst>
                    </a:gridCol>
                    <a:gridCol w="1815514">
                      <a:extLst>
                        <a:ext uri="{9D8B030D-6E8A-4147-A177-3AD203B41FA5}">
                          <a16:colId xmlns:a16="http://schemas.microsoft.com/office/drawing/2014/main" val="3242109372"/>
                        </a:ext>
                      </a:extLst>
                    </a:gridCol>
                    <a:gridCol w="1608296">
                      <a:extLst>
                        <a:ext uri="{9D8B030D-6E8A-4147-A177-3AD203B41FA5}">
                          <a16:colId xmlns:a16="http://schemas.microsoft.com/office/drawing/2014/main" val="2357653068"/>
                        </a:ext>
                      </a:extLst>
                    </a:gridCol>
                  </a:tblGrid>
                  <a:tr h="446778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 </a:t>
                          </a:r>
                          <a:r>
                            <a:rPr lang="ko-KR" altLang="en-US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Value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Module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755746"/>
                      </a:ext>
                    </a:extLst>
                  </a:tr>
                  <a:tr h="488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ko-KR" altLang="en-US" sz="180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Precision of internal clock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0.185  →  0.3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5620807"/>
                      </a:ext>
                    </a:extLst>
                  </a:tr>
                  <a:tr h="4467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ko-KR" altLang="en-US" sz="180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Implicit aim point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0.09015 → 0.06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99557"/>
                      </a:ext>
                    </a:extLst>
                  </a:tr>
                  <a:tr h="44677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Drift rate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19.931 → 40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71277"/>
                      </a:ext>
                    </a:extLst>
                  </a:tr>
                  <a:tr h="48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ko-KR" alt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Visual encoding precision limit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0.399 → 0.25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8550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표 5">
                <a:extLst>
                  <a:ext uri="{FF2B5EF4-FFF2-40B4-BE49-F238E27FC236}">
                    <a16:creationId xmlns:a16="http://schemas.microsoft.com/office/drawing/2014/main" id="{F0925E4A-BF7F-457B-B115-6614D6E4F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025880"/>
                  </p:ext>
                </p:extLst>
              </p:nvPr>
            </p:nvGraphicFramePr>
            <p:xfrm>
              <a:off x="589025" y="3031466"/>
              <a:ext cx="5403343" cy="231633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72343">
                      <a:extLst>
                        <a:ext uri="{9D8B030D-6E8A-4147-A177-3AD203B41FA5}">
                          <a16:colId xmlns:a16="http://schemas.microsoft.com/office/drawing/2014/main" val="2161218273"/>
                        </a:ext>
                      </a:extLst>
                    </a:gridCol>
                    <a:gridCol w="1407190">
                      <a:extLst>
                        <a:ext uri="{9D8B030D-6E8A-4147-A177-3AD203B41FA5}">
                          <a16:colId xmlns:a16="http://schemas.microsoft.com/office/drawing/2014/main" val="1833188317"/>
                        </a:ext>
                      </a:extLst>
                    </a:gridCol>
                    <a:gridCol w="1815514">
                      <a:extLst>
                        <a:ext uri="{9D8B030D-6E8A-4147-A177-3AD203B41FA5}">
                          <a16:colId xmlns:a16="http://schemas.microsoft.com/office/drawing/2014/main" val="3242109372"/>
                        </a:ext>
                      </a:extLst>
                    </a:gridCol>
                    <a:gridCol w="1608296">
                      <a:extLst>
                        <a:ext uri="{9D8B030D-6E8A-4147-A177-3AD203B41FA5}">
                          <a16:colId xmlns:a16="http://schemas.microsoft.com/office/drawing/2014/main" val="2357653068"/>
                        </a:ext>
                      </a:extLst>
                    </a:gridCol>
                  </a:tblGrid>
                  <a:tr h="446778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 </a:t>
                          </a:r>
                          <a:r>
                            <a:rPr lang="ko-KR" altLang="en-US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Value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Module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755746"/>
                      </a:ext>
                    </a:extLst>
                  </a:tr>
                  <a:tr h="4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" t="-91358" r="-846809" b="-287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Precision of internal clock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0.185  →  0.3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5620807"/>
                      </a:ext>
                    </a:extLst>
                  </a:tr>
                  <a:tr h="4467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" t="-212329" r="-846809" b="-2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Implicit aim point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0.09015 → 0.06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99557"/>
                      </a:ext>
                    </a:extLst>
                  </a:tr>
                  <a:tr h="44677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Drift rate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19.931 → 40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71277"/>
                      </a:ext>
                    </a:extLst>
                  </a:tr>
                  <a:tr h="4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" t="-377500" r="-846809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Visual encoding precision limit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0.399 → 0.25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Click action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85504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_x351632752">
            <a:extLst>
              <a:ext uri="{FF2B5EF4-FFF2-40B4-BE49-F238E27FC236}">
                <a16:creationId xmlns:a16="http://schemas.microsoft.com/office/drawing/2014/main" id="{F1FEF223-E37A-446A-8C0E-C0A94328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" y="4463953"/>
            <a:ext cx="152938" cy="3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D7B9CB8-DB99-461B-9DAC-F6A72EADFE29}"/>
              </a:ext>
            </a:extLst>
          </p:cNvPr>
          <p:cNvSpPr txBox="1"/>
          <p:nvPr/>
        </p:nvSpPr>
        <p:spPr>
          <a:xfrm>
            <a:off x="12757705" y="3126679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표 5">
                <a:extLst>
                  <a:ext uri="{FF2B5EF4-FFF2-40B4-BE49-F238E27FC236}">
                    <a16:creationId xmlns:a16="http://schemas.microsoft.com/office/drawing/2014/main" id="{A84614EA-4E9D-4AAB-ABE9-8D2936AAE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30492"/>
                  </p:ext>
                </p:extLst>
              </p:nvPr>
            </p:nvGraphicFramePr>
            <p:xfrm>
              <a:off x="6548505" y="3031466"/>
              <a:ext cx="5403343" cy="230892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66846">
                      <a:extLst>
                        <a:ext uri="{9D8B030D-6E8A-4147-A177-3AD203B41FA5}">
                          <a16:colId xmlns:a16="http://schemas.microsoft.com/office/drawing/2014/main" val="2161218273"/>
                        </a:ext>
                      </a:extLst>
                    </a:gridCol>
                    <a:gridCol w="1412687">
                      <a:extLst>
                        <a:ext uri="{9D8B030D-6E8A-4147-A177-3AD203B41FA5}">
                          <a16:colId xmlns:a16="http://schemas.microsoft.com/office/drawing/2014/main" val="1833188317"/>
                        </a:ext>
                      </a:extLst>
                    </a:gridCol>
                    <a:gridCol w="1815514">
                      <a:extLst>
                        <a:ext uri="{9D8B030D-6E8A-4147-A177-3AD203B41FA5}">
                          <a16:colId xmlns:a16="http://schemas.microsoft.com/office/drawing/2014/main" val="3242109372"/>
                        </a:ext>
                      </a:extLst>
                    </a:gridCol>
                    <a:gridCol w="1608296">
                      <a:extLst>
                        <a:ext uri="{9D8B030D-6E8A-4147-A177-3AD203B41FA5}">
                          <a16:colId xmlns:a16="http://schemas.microsoft.com/office/drawing/2014/main" val="2357653068"/>
                        </a:ext>
                      </a:extLst>
                    </a:gridCol>
                  </a:tblGrid>
                  <a:tr h="41274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 </a:t>
                          </a:r>
                          <a:r>
                            <a:rPr lang="ko-KR" altLang="en-US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Value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Module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755746"/>
                      </a:ext>
                    </a:extLst>
                  </a:tr>
                  <a:tr h="61601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Motor noise constant (parallel)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0.2  →  0.24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Upper limb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5620807"/>
                      </a:ext>
                    </a:extLst>
                  </a:tr>
                  <a:tr h="61601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Motor noise constant (perpendicular)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0.02 → 0.024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Upper limb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99557"/>
                      </a:ext>
                    </a:extLst>
                  </a:tr>
                  <a:tr h="563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Width of likelihood of visual speed perception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0.15 → 0.18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Visual Perception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71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표 5">
                <a:extLst>
                  <a:ext uri="{FF2B5EF4-FFF2-40B4-BE49-F238E27FC236}">
                    <a16:creationId xmlns:a16="http://schemas.microsoft.com/office/drawing/2014/main" id="{A84614EA-4E9D-4AAB-ABE9-8D2936AAE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30492"/>
                  </p:ext>
                </p:extLst>
              </p:nvPr>
            </p:nvGraphicFramePr>
            <p:xfrm>
              <a:off x="6548505" y="3031466"/>
              <a:ext cx="5403343" cy="230892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66846">
                      <a:extLst>
                        <a:ext uri="{9D8B030D-6E8A-4147-A177-3AD203B41FA5}">
                          <a16:colId xmlns:a16="http://schemas.microsoft.com/office/drawing/2014/main" val="2161218273"/>
                        </a:ext>
                      </a:extLst>
                    </a:gridCol>
                    <a:gridCol w="1412687">
                      <a:extLst>
                        <a:ext uri="{9D8B030D-6E8A-4147-A177-3AD203B41FA5}">
                          <a16:colId xmlns:a16="http://schemas.microsoft.com/office/drawing/2014/main" val="1833188317"/>
                        </a:ext>
                      </a:extLst>
                    </a:gridCol>
                    <a:gridCol w="1815514">
                      <a:extLst>
                        <a:ext uri="{9D8B030D-6E8A-4147-A177-3AD203B41FA5}">
                          <a16:colId xmlns:a16="http://schemas.microsoft.com/office/drawing/2014/main" val="3242109372"/>
                        </a:ext>
                      </a:extLst>
                    </a:gridCol>
                    <a:gridCol w="1608296">
                      <a:extLst>
                        <a:ext uri="{9D8B030D-6E8A-4147-A177-3AD203B41FA5}">
                          <a16:colId xmlns:a16="http://schemas.microsoft.com/office/drawing/2014/main" val="2357653068"/>
                        </a:ext>
                      </a:extLst>
                    </a:gridCol>
                  </a:tblGrid>
                  <a:tr h="41274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 </a:t>
                          </a:r>
                          <a:r>
                            <a:rPr lang="ko-KR" altLang="en-US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Value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Module</a:t>
                          </a:r>
                          <a:endParaRPr lang="ko-KR" altLang="en-US" b="1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755746"/>
                      </a:ext>
                    </a:extLst>
                  </a:tr>
                  <a:tr h="6160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5" t="-68317" r="-855914" b="-224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Motor noise constant (parallel)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0.2  →  0.24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Upper limb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5620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5" t="-160377" r="-855914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Motor noise constant (perpendicular)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0.02 → 0.024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Upper limb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995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5" t="-262857" r="-85591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Width of likelihood of visual speed perception</a:t>
                          </a:r>
                          <a:endParaRPr lang="ko-KR" altLang="en-US" sz="1200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0.15 → 0.18</a:t>
                          </a:r>
                          <a:endParaRPr lang="ko-KR" altLang="en-US" dirty="0"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하나 L" panose="02020603020101020101" pitchFamily="18" charset="-127"/>
                              <a:ea typeface="하나 L" panose="02020603020101020101" pitchFamily="18" charset="-127"/>
                            </a:rPr>
                            <a:t>Visual Perception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  <a:latin typeface="하나 L" panose="02020603020101020101" pitchFamily="18" charset="-127"/>
                            <a:ea typeface="하나 L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712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A91B49-6234-47D2-B773-3E559B75D20B}"/>
              </a:ext>
            </a:extLst>
          </p:cNvPr>
          <p:cNvSpPr/>
          <p:nvPr/>
        </p:nvSpPr>
        <p:spPr>
          <a:xfrm>
            <a:off x="7319918" y="2267335"/>
            <a:ext cx="3694176" cy="552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(Improved </a:t>
            </a:r>
            <a:r>
              <a:rPr lang="en-US" altLang="ko-KR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Motor Execution </a:t>
            </a:r>
            <a:r>
              <a:rPr lang="en-US" altLang="ko-KR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Agent)</a:t>
            </a:r>
            <a:endParaRPr lang="ko-KR" altLang="en-US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DE623-7599-41DF-B1EE-84A1BADF15CD}"/>
              </a:ext>
            </a:extLst>
          </p:cNvPr>
          <p:cNvSpPr txBox="1"/>
          <p:nvPr/>
        </p:nvSpPr>
        <p:spPr>
          <a:xfrm>
            <a:off x="1714494" y="5609057"/>
            <a:ext cx="286015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Clicking Process </a:t>
            </a:r>
            <a:r>
              <a:rPr lang="ko-KR" altLang="en-US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능력 강화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AE61D-C82E-4FB7-A41E-2F9094EAC3C3}"/>
              </a:ext>
            </a:extLst>
          </p:cNvPr>
          <p:cNvSpPr txBox="1"/>
          <p:nvPr/>
        </p:nvSpPr>
        <p:spPr>
          <a:xfrm>
            <a:off x="7947654" y="5609057"/>
            <a:ext cx="286015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Tracking Process </a:t>
            </a:r>
            <a:r>
              <a:rPr lang="ko-KR" altLang="en-US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능력 강화</a:t>
            </a:r>
          </a:p>
        </p:txBody>
      </p:sp>
    </p:spTree>
    <p:extLst>
      <p:ext uri="{BB962C8B-B14F-4D97-AF65-F5344CB8AC3E}">
        <p14:creationId xmlns:p14="http://schemas.microsoft.com/office/powerpoint/2010/main" val="69101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5CCBF4-DCF7-4A60-BF4E-590A418BB9E1}"/>
              </a:ext>
            </a:extLst>
          </p:cNvPr>
          <p:cNvGrpSpPr/>
          <p:nvPr/>
        </p:nvGrpSpPr>
        <p:grpSpPr>
          <a:xfrm>
            <a:off x="6338520" y="3318737"/>
            <a:ext cx="3271289" cy="2690778"/>
            <a:chOff x="7780995" y="1962150"/>
            <a:chExt cx="3566619" cy="2933700"/>
          </a:xfrm>
        </p:grpSpPr>
        <p:pic>
          <p:nvPicPr>
            <p:cNvPr id="42" name="Picture 6" descr="Computer desktop PC PNG">
              <a:extLst>
                <a:ext uri="{FF2B5EF4-FFF2-40B4-BE49-F238E27FC236}">
                  <a16:creationId xmlns:a16="http://schemas.microsoft.com/office/drawing/2014/main" id="{B05EED13-154E-4F61-B1DA-476365AAA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0995" y="1962150"/>
              <a:ext cx="3566619" cy="293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B723AA0-9C62-4986-8B21-93BDC95CFED2}"/>
                </a:ext>
              </a:extLst>
            </p:cNvPr>
            <p:cNvSpPr/>
            <p:nvPr/>
          </p:nvSpPr>
          <p:spPr>
            <a:xfrm>
              <a:off x="7905559" y="2111518"/>
              <a:ext cx="3317489" cy="1828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4101250-E371-41DB-8D92-BFAA4B3537C4}"/>
                </a:ext>
              </a:extLst>
            </p:cNvPr>
            <p:cNvSpPr/>
            <p:nvPr/>
          </p:nvSpPr>
          <p:spPr>
            <a:xfrm flipH="1" flipV="1">
              <a:off x="9341228" y="2524237"/>
              <a:ext cx="446152" cy="446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927EA223-A455-4076-B311-A3E61804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56" y="4422556"/>
            <a:ext cx="435599" cy="6287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ADE7C-23DB-4007-B3D7-3CC80A3F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69" y="558583"/>
            <a:ext cx="10128747" cy="164432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Q1. Target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이 불규칙 혹은 곡선으로 움직이는 경우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3B923B-F35E-49B2-A793-A61A2D055716}"/>
              </a:ext>
            </a:extLst>
          </p:cNvPr>
          <p:cNvGrpSpPr/>
          <p:nvPr/>
        </p:nvGrpSpPr>
        <p:grpSpPr>
          <a:xfrm>
            <a:off x="409637" y="296723"/>
            <a:ext cx="906448" cy="880936"/>
            <a:chOff x="638237" y="449123"/>
            <a:chExt cx="906448" cy="8809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67E070-9563-498F-8FD5-FCB92B1F9EF0}"/>
                </a:ext>
              </a:extLst>
            </p:cNvPr>
            <p:cNvGrpSpPr/>
            <p:nvPr/>
          </p:nvGrpSpPr>
          <p:grpSpPr>
            <a:xfrm>
              <a:off x="638237" y="449123"/>
              <a:ext cx="880936" cy="880936"/>
              <a:chOff x="638237" y="449123"/>
              <a:chExt cx="880936" cy="88093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FAAAA4D-BE31-409A-AC0D-E5DD0E29C9FE}"/>
                  </a:ext>
                </a:extLst>
              </p:cNvPr>
              <p:cNvSpPr/>
              <p:nvPr/>
            </p:nvSpPr>
            <p:spPr>
              <a:xfrm>
                <a:off x="638237" y="449123"/>
                <a:ext cx="880936" cy="880936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8C59F63-AC9E-4805-A30A-01CA3EDA6915}"/>
                  </a:ext>
                </a:extLst>
              </p:cNvPr>
              <p:cNvSpPr/>
              <p:nvPr/>
            </p:nvSpPr>
            <p:spPr>
              <a:xfrm>
                <a:off x="687413" y="489569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7414212-7236-42D3-8D40-1E0210DF0A47}"/>
                  </a:ext>
                </a:extLst>
              </p:cNvPr>
              <p:cNvSpPr/>
              <p:nvPr/>
            </p:nvSpPr>
            <p:spPr>
              <a:xfrm>
                <a:off x="726105" y="522906"/>
                <a:ext cx="720000" cy="720000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508AA-DC51-4A73-824E-ABCDEA57ACF7}"/>
                </a:ext>
              </a:extLst>
            </p:cNvPr>
            <p:cNvSpPr txBox="1"/>
            <p:nvPr/>
          </p:nvSpPr>
          <p:spPr>
            <a:xfrm>
              <a:off x="663750" y="576222"/>
              <a:ext cx="88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02</a:t>
              </a:r>
              <a:endParaRPr lang="ko-KR" altLang="en-US" sz="32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AD6BBE-233A-492C-ABF3-63096A960D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105" y="0"/>
            <a:ext cx="0" cy="296723"/>
          </a:xfrm>
          <a:prstGeom prst="line">
            <a:avLst/>
          </a:prstGeom>
          <a:ln w="60325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20A94D51-8120-4A00-B737-5E0022CFDEAD}"/>
              </a:ext>
            </a:extLst>
          </p:cNvPr>
          <p:cNvSpPr txBox="1">
            <a:spLocks/>
          </p:cNvSpPr>
          <p:nvPr/>
        </p:nvSpPr>
        <p:spPr>
          <a:xfrm>
            <a:off x="1429268" y="1184999"/>
            <a:ext cx="10128747" cy="164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Q2.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서로 동일한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Target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을 두고 경쟁하는 것이 아니라 서로를 겨냥하는 경우에도 동일한 양상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E55BA03-305F-4D00-A2E3-84AB6386DAD6}"/>
              </a:ext>
            </a:extLst>
          </p:cNvPr>
          <p:cNvSpPr txBox="1">
            <a:spLocks/>
          </p:cNvSpPr>
          <p:nvPr/>
        </p:nvSpPr>
        <p:spPr>
          <a:xfrm>
            <a:off x="1454781" y="365881"/>
            <a:ext cx="5202051" cy="72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latin typeface="하나 M" panose="02020603020101020101" pitchFamily="18" charset="-127"/>
                <a:ea typeface="하나 M" panose="02020603020101020101" pitchFamily="18" charset="-127"/>
              </a:rPr>
              <a:t>실제 </a:t>
            </a:r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FPS </a:t>
            </a:r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게임에의 적용 가능성</a:t>
            </a:r>
          </a:p>
        </p:txBody>
      </p:sp>
      <p:pic>
        <p:nvPicPr>
          <p:cNvPr id="29" name="Picture 6" descr="Computer desktop PC PNG">
            <a:extLst>
              <a:ext uri="{FF2B5EF4-FFF2-40B4-BE49-F238E27FC236}">
                <a16:creationId xmlns:a16="http://schemas.microsoft.com/office/drawing/2014/main" id="{B46815D0-8999-4F8A-8BA0-EB8BC148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04" y="3318737"/>
            <a:ext cx="3271290" cy="269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770C6D-B7E6-47E3-91D1-5F6AA608A149}"/>
              </a:ext>
            </a:extLst>
          </p:cNvPr>
          <p:cNvSpPr/>
          <p:nvPr/>
        </p:nvSpPr>
        <p:spPr>
          <a:xfrm>
            <a:off x="2428154" y="3455737"/>
            <a:ext cx="3042789" cy="1677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07AB2C5-C9AF-4B67-9D8A-E8812CE1647A}"/>
              </a:ext>
            </a:extLst>
          </p:cNvPr>
          <p:cNvSpPr/>
          <p:nvPr/>
        </p:nvSpPr>
        <p:spPr>
          <a:xfrm flipH="1" flipV="1">
            <a:off x="3804852" y="3909351"/>
            <a:ext cx="409209" cy="409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6316544-474C-489D-A593-D11AA0B57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6978" y="4194701"/>
            <a:ext cx="539411" cy="801187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D74FE0-6364-4DE3-80CF-1CEF424AEDBB}"/>
              </a:ext>
            </a:extLst>
          </p:cNvPr>
          <p:cNvCxnSpPr>
            <a:cxnSpLocks/>
          </p:cNvCxnSpPr>
          <p:nvPr/>
        </p:nvCxnSpPr>
        <p:spPr>
          <a:xfrm flipH="1">
            <a:off x="4095217" y="3537570"/>
            <a:ext cx="437491" cy="49455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CDC716-C935-4E02-BBF5-F48F952EA2D7}"/>
              </a:ext>
            </a:extLst>
          </p:cNvPr>
          <p:cNvCxnSpPr>
            <a:cxnSpLocks/>
          </p:cNvCxnSpPr>
          <p:nvPr/>
        </p:nvCxnSpPr>
        <p:spPr>
          <a:xfrm flipH="1" flipV="1">
            <a:off x="4520849" y="3534364"/>
            <a:ext cx="371276" cy="28162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86F076F-0620-4053-B95D-0FB6C0EAF61A}"/>
              </a:ext>
            </a:extLst>
          </p:cNvPr>
          <p:cNvCxnSpPr>
            <a:cxnSpLocks/>
          </p:cNvCxnSpPr>
          <p:nvPr/>
        </p:nvCxnSpPr>
        <p:spPr>
          <a:xfrm flipH="1">
            <a:off x="7996365" y="3514691"/>
            <a:ext cx="437491" cy="49455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955AA08-FEA2-4DF6-8544-6B98ABD28F4C}"/>
              </a:ext>
            </a:extLst>
          </p:cNvPr>
          <p:cNvCxnSpPr>
            <a:cxnSpLocks/>
          </p:cNvCxnSpPr>
          <p:nvPr/>
        </p:nvCxnSpPr>
        <p:spPr>
          <a:xfrm flipH="1" flipV="1">
            <a:off x="8421997" y="3511485"/>
            <a:ext cx="371276" cy="28162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1B6E9B-8B7C-4F95-84AF-82F161FD4B21}"/>
              </a:ext>
            </a:extLst>
          </p:cNvPr>
          <p:cNvSpPr txBox="1"/>
          <p:nvPr/>
        </p:nvSpPr>
        <p:spPr>
          <a:xfrm>
            <a:off x="1454781" y="2360939"/>
            <a:ext cx="8237859" cy="50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→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기본적인 접근방식은 동일 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but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좀 더 섬세한 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tuning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필요할 것으로 생각</a:t>
            </a:r>
          </a:p>
        </p:txBody>
      </p:sp>
    </p:spTree>
    <p:extLst>
      <p:ext uri="{BB962C8B-B14F-4D97-AF65-F5344CB8AC3E}">
        <p14:creationId xmlns:p14="http://schemas.microsoft.com/office/powerpoint/2010/main" val="4652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DE7C-23DB-4007-B3D7-3CC80A3F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69" y="558583"/>
            <a:ext cx="10128747" cy="16443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Q1.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단순히 가장 빠르게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target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을 클릭하도록 학습시키는 것  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VS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  적대적으로 학습시키는 것 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3B923B-F35E-49B2-A793-A61A2D055716}"/>
              </a:ext>
            </a:extLst>
          </p:cNvPr>
          <p:cNvGrpSpPr/>
          <p:nvPr/>
        </p:nvGrpSpPr>
        <p:grpSpPr>
          <a:xfrm>
            <a:off x="409637" y="296723"/>
            <a:ext cx="906448" cy="880936"/>
            <a:chOff x="638237" y="449123"/>
            <a:chExt cx="906448" cy="8809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67E070-9563-498F-8FD5-FCB92B1F9EF0}"/>
                </a:ext>
              </a:extLst>
            </p:cNvPr>
            <p:cNvGrpSpPr/>
            <p:nvPr/>
          </p:nvGrpSpPr>
          <p:grpSpPr>
            <a:xfrm>
              <a:off x="638237" y="449123"/>
              <a:ext cx="880936" cy="880936"/>
              <a:chOff x="638237" y="449123"/>
              <a:chExt cx="880936" cy="88093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FAAAA4D-BE31-409A-AC0D-E5DD0E29C9FE}"/>
                  </a:ext>
                </a:extLst>
              </p:cNvPr>
              <p:cNvSpPr/>
              <p:nvPr/>
            </p:nvSpPr>
            <p:spPr>
              <a:xfrm>
                <a:off x="638237" y="449123"/>
                <a:ext cx="880936" cy="880936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8C59F63-AC9E-4805-A30A-01CA3EDA6915}"/>
                  </a:ext>
                </a:extLst>
              </p:cNvPr>
              <p:cNvSpPr/>
              <p:nvPr/>
            </p:nvSpPr>
            <p:spPr>
              <a:xfrm>
                <a:off x="687413" y="489569"/>
                <a:ext cx="792000" cy="7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7414212-7236-42D3-8D40-1E0210DF0A47}"/>
                  </a:ext>
                </a:extLst>
              </p:cNvPr>
              <p:cNvSpPr/>
              <p:nvPr/>
            </p:nvSpPr>
            <p:spPr>
              <a:xfrm>
                <a:off x="726105" y="522906"/>
                <a:ext cx="720000" cy="720000"/>
              </a:xfrm>
              <a:prstGeom prst="ellipse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508AA-DC51-4A73-824E-ABCDEA57ACF7}"/>
                </a:ext>
              </a:extLst>
            </p:cNvPr>
            <p:cNvSpPr txBox="1"/>
            <p:nvPr/>
          </p:nvSpPr>
          <p:spPr>
            <a:xfrm>
              <a:off x="663750" y="576222"/>
              <a:ext cx="88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03</a:t>
              </a:r>
              <a:endParaRPr lang="ko-KR" altLang="en-US" sz="32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AD6BBE-233A-492C-ABF3-63096A960D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105" y="0"/>
            <a:ext cx="0" cy="296723"/>
          </a:xfrm>
          <a:prstGeom prst="line">
            <a:avLst/>
          </a:prstGeom>
          <a:ln w="60325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4E55BA03-305F-4D00-A2E3-84AB6386DAD6}"/>
              </a:ext>
            </a:extLst>
          </p:cNvPr>
          <p:cNvSpPr txBox="1">
            <a:spLocks/>
          </p:cNvSpPr>
          <p:nvPr/>
        </p:nvSpPr>
        <p:spPr>
          <a:xfrm>
            <a:off x="1429268" y="374878"/>
            <a:ext cx="5202051" cy="72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기타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0D4BD3-8889-4433-B259-347E6DBD4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2" t="5970" r="42044" b="48422"/>
          <a:stretch/>
        </p:blipFill>
        <p:spPr>
          <a:xfrm>
            <a:off x="1701310" y="3731260"/>
            <a:ext cx="2560984" cy="1313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F54105-F848-463D-9A9C-504898EC2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6158" r="41953" b="48333"/>
          <a:stretch/>
        </p:blipFill>
        <p:spPr>
          <a:xfrm>
            <a:off x="4762581" y="3748907"/>
            <a:ext cx="2570908" cy="1310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96B52A-9CC8-4C1F-9E44-35A50E77C99F}"/>
              </a:ext>
            </a:extLst>
          </p:cNvPr>
          <p:cNvSpPr txBox="1"/>
          <p:nvPr/>
        </p:nvSpPr>
        <p:spPr>
          <a:xfrm>
            <a:off x="1952541" y="3805365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Adversarial </a:t>
            </a:r>
          </a:p>
          <a:p>
            <a:pPr algn="ctr"/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 (Ours)</a:t>
            </a:r>
            <a:endParaRPr lang="ko-KR" altLang="en-US" sz="12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D1699-1BA3-4763-B14C-B1A67AA79AC0}"/>
              </a:ext>
            </a:extLst>
          </p:cNvPr>
          <p:cNvSpPr txBox="1"/>
          <p:nvPr/>
        </p:nvSpPr>
        <p:spPr>
          <a:xfrm>
            <a:off x="3030957" y="3786063"/>
            <a:ext cx="150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Non</a:t>
            </a:r>
          </a:p>
          <a:p>
            <a:pPr algn="ctr"/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-Adversarial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D6079D-DFB3-4A8F-ACC5-7FF16C4C7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4" t="5403" r="41875" b="48134"/>
          <a:stretch/>
        </p:blipFill>
        <p:spPr>
          <a:xfrm>
            <a:off x="4756183" y="5132264"/>
            <a:ext cx="2577306" cy="13168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D62C65-8348-4286-B499-B0E5EA3319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73" t="5781" r="42013" b="48299"/>
          <a:stretch/>
        </p:blipFill>
        <p:spPr>
          <a:xfrm>
            <a:off x="1695547" y="5131263"/>
            <a:ext cx="2575474" cy="13040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0B9AD5-C8D8-4FAB-89FC-E9E8ECF1E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6" y="4690222"/>
            <a:ext cx="1292353" cy="3481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D5E657-D17F-49A5-A7FF-A4DD1069B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287" y="2410794"/>
            <a:ext cx="2252056" cy="16738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27C4C68-92C7-4EB2-9080-73AECA203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030" y="4503552"/>
            <a:ext cx="2563436" cy="1743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1C674F-D6AA-4EB1-AEC8-DC1E287431CB}"/>
              </a:ext>
            </a:extLst>
          </p:cNvPr>
          <p:cNvSpPr txBox="1"/>
          <p:nvPr/>
        </p:nvSpPr>
        <p:spPr>
          <a:xfrm>
            <a:off x="8353287" y="6310029"/>
            <a:ext cx="255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rPr>
              <a:t>Adversarial  Model (Ours)</a:t>
            </a:r>
            <a:endParaRPr lang="ko-KR" altLang="en-US" sz="16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654A45-C3C2-4511-A4B1-69C7A83A5549}"/>
              </a:ext>
            </a:extLst>
          </p:cNvPr>
          <p:cNvSpPr txBox="1"/>
          <p:nvPr/>
        </p:nvSpPr>
        <p:spPr>
          <a:xfrm>
            <a:off x="8051292" y="4093481"/>
            <a:ext cx="318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rPr>
              <a:t>Non-Adversarial Model (SOTA)</a:t>
            </a:r>
            <a:endParaRPr lang="ko-KR" altLang="en-US" sz="16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E2223-AD47-4F2C-8819-056B31161808}"/>
              </a:ext>
            </a:extLst>
          </p:cNvPr>
          <p:cNvSpPr txBox="1"/>
          <p:nvPr/>
        </p:nvSpPr>
        <p:spPr>
          <a:xfrm>
            <a:off x="1429268" y="1739679"/>
            <a:ext cx="10339060" cy="962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→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단순히 빠르게 클릭하는 것이 아니라 ① 인간의 제약조건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② 상대 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agent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의 존재를 고려했을 때 </a:t>
            </a:r>
            <a:endParaRPr lang="en-US" altLang="ko-KR" sz="2000" b="1" dirty="0">
              <a:solidFill>
                <a:srgbClr val="3020FE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  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타겟을 정확하고 빠르게 클릭하는 것이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9FF2A-1A67-4957-97B5-50291FA70A6F}"/>
              </a:ext>
            </a:extLst>
          </p:cNvPr>
          <p:cNvSpPr txBox="1"/>
          <p:nvPr/>
        </p:nvSpPr>
        <p:spPr>
          <a:xfrm>
            <a:off x="1429268" y="2741047"/>
            <a:ext cx="10339060" cy="50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→ 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결과적으로도 보면 </a:t>
            </a:r>
            <a:r>
              <a:rPr lang="en-US" altLang="ko-KR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Optimal Policy</a:t>
            </a:r>
            <a:r>
              <a:rPr lang="ko-KR" altLang="en-US" sz="2000" b="1" dirty="0">
                <a:solidFill>
                  <a:srgbClr val="3020F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는 다름</a:t>
            </a:r>
          </a:p>
        </p:txBody>
      </p:sp>
    </p:spTree>
    <p:extLst>
      <p:ext uri="{BB962C8B-B14F-4D97-AF65-F5344CB8AC3E}">
        <p14:creationId xmlns:p14="http://schemas.microsoft.com/office/powerpoint/2010/main" val="17074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298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Cambria Math</vt:lpstr>
      <vt:lpstr>Arial</vt:lpstr>
      <vt:lpstr>하나 L</vt:lpstr>
      <vt:lpstr>맑은 고딕</vt:lpstr>
      <vt:lpstr>하나 M</vt:lpstr>
      <vt:lpstr>Office 테마</vt:lpstr>
      <vt:lpstr>Simulating Point-and-Click Behavior in  Implicit Adversarial Environment</vt:lpstr>
      <vt:lpstr>Q1. Human factor에는 어떤 것들이 있는지?   5개의 영역, 11개의 Factor</vt:lpstr>
      <vt:lpstr>PowerPoint 프레젠테이션</vt:lpstr>
      <vt:lpstr>Q1. Target이 불규칙 혹은 곡선으로 움직이는 경우?</vt:lpstr>
      <vt:lpstr>Q1. 단순히 가장 빠르게 target을 클릭하도록 학습시키는 것   VS   적대적으로 학습시키는 것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Model of Intermittently Controlled Point-and-Click Behaviour in Extended Environments</dc:title>
  <dc:creator>PARK JINHYUNG</dc:creator>
  <cp:lastModifiedBy>PARK JINHYUNG</cp:lastModifiedBy>
  <cp:revision>218</cp:revision>
  <dcterms:created xsi:type="dcterms:W3CDTF">2021-03-17T11:18:12Z</dcterms:created>
  <dcterms:modified xsi:type="dcterms:W3CDTF">2021-06-10T13:57:36Z</dcterms:modified>
</cp:coreProperties>
</file>