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3" r:id="rId3"/>
    <p:sldId id="262" r:id="rId4"/>
    <p:sldId id="260" r:id="rId5"/>
    <p:sldId id="265" r:id="rId6"/>
    <p:sldId id="268" r:id="rId7"/>
    <p:sldId id="266" r:id="rId8"/>
    <p:sldId id="259" r:id="rId9"/>
    <p:sldId id="270" r:id="rId10"/>
    <p:sldId id="258" r:id="rId11"/>
    <p:sldId id="269" r:id="rId12"/>
    <p:sldId id="257"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snapToObjects="1" showGuides="1">
      <p:cViewPr varScale="1">
        <p:scale>
          <a:sx n="75" d="100"/>
          <a:sy n="75" d="100"/>
        </p:scale>
        <p:origin x="12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4"/>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F7E054-40DF-7346-ACD5-09CCB2034B9D}"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02B4D-23AA-274A-AD9D-880747A46C5E}" type="slidenum">
              <a:rPr lang="en-US" smtClean="0"/>
              <a:t>‹#›</a:t>
            </a:fld>
            <a:endParaRPr lang="en-US"/>
          </a:p>
        </p:txBody>
      </p:sp>
    </p:spTree>
    <p:extLst>
      <p:ext uri="{BB962C8B-B14F-4D97-AF65-F5344CB8AC3E}">
        <p14:creationId xmlns:p14="http://schemas.microsoft.com/office/powerpoint/2010/main" val="75155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7E054-40DF-7346-ACD5-09CCB2034B9D}"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02B4D-23AA-274A-AD9D-880747A46C5E}" type="slidenum">
              <a:rPr lang="en-US" smtClean="0"/>
              <a:t>‹#›</a:t>
            </a:fld>
            <a:endParaRPr lang="en-US"/>
          </a:p>
        </p:txBody>
      </p:sp>
    </p:spTree>
    <p:extLst>
      <p:ext uri="{BB962C8B-B14F-4D97-AF65-F5344CB8AC3E}">
        <p14:creationId xmlns:p14="http://schemas.microsoft.com/office/powerpoint/2010/main" val="254701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6"/>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7E054-40DF-7346-ACD5-09CCB2034B9D}"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02B4D-23AA-274A-AD9D-880747A46C5E}" type="slidenum">
              <a:rPr lang="en-US" smtClean="0"/>
              <a:t>‹#›</a:t>
            </a:fld>
            <a:endParaRPr lang="en-US"/>
          </a:p>
        </p:txBody>
      </p:sp>
    </p:spTree>
    <p:extLst>
      <p:ext uri="{BB962C8B-B14F-4D97-AF65-F5344CB8AC3E}">
        <p14:creationId xmlns:p14="http://schemas.microsoft.com/office/powerpoint/2010/main" val="1091826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7E054-40DF-7346-ACD5-09CCB2034B9D}"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02B4D-23AA-274A-AD9D-880747A46C5E}" type="slidenum">
              <a:rPr lang="en-US" smtClean="0"/>
              <a:t>‹#›</a:t>
            </a:fld>
            <a:endParaRPr lang="en-US"/>
          </a:p>
        </p:txBody>
      </p:sp>
    </p:spTree>
    <p:extLst>
      <p:ext uri="{BB962C8B-B14F-4D97-AF65-F5344CB8AC3E}">
        <p14:creationId xmlns:p14="http://schemas.microsoft.com/office/powerpoint/2010/main" val="144866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40"/>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9" y="4589465"/>
            <a:ext cx="78867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F7E054-40DF-7346-ACD5-09CCB2034B9D}"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02B4D-23AA-274A-AD9D-880747A46C5E}" type="slidenum">
              <a:rPr lang="en-US" smtClean="0"/>
              <a:t>‹#›</a:t>
            </a:fld>
            <a:endParaRPr lang="en-US"/>
          </a:p>
        </p:txBody>
      </p:sp>
    </p:spTree>
    <p:extLst>
      <p:ext uri="{BB962C8B-B14F-4D97-AF65-F5344CB8AC3E}">
        <p14:creationId xmlns:p14="http://schemas.microsoft.com/office/powerpoint/2010/main" val="3629427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1"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F7E054-40DF-7346-ACD5-09CCB2034B9D}"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02B4D-23AA-274A-AD9D-880747A46C5E}" type="slidenum">
              <a:rPr lang="en-US" smtClean="0"/>
              <a:t>‹#›</a:t>
            </a:fld>
            <a:endParaRPr lang="en-US"/>
          </a:p>
        </p:txBody>
      </p:sp>
    </p:spTree>
    <p:extLst>
      <p:ext uri="{BB962C8B-B14F-4D97-AF65-F5344CB8AC3E}">
        <p14:creationId xmlns:p14="http://schemas.microsoft.com/office/powerpoint/2010/main" val="1659958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7"/>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4"/>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4"/>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F7E054-40DF-7346-ACD5-09CCB2034B9D}" type="datetimeFigureOut">
              <a:rPr lang="en-US" smtClean="0"/>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02B4D-23AA-274A-AD9D-880747A46C5E}" type="slidenum">
              <a:rPr lang="en-US" smtClean="0"/>
              <a:t>‹#›</a:t>
            </a:fld>
            <a:endParaRPr lang="en-US"/>
          </a:p>
        </p:txBody>
      </p:sp>
    </p:spTree>
    <p:extLst>
      <p:ext uri="{BB962C8B-B14F-4D97-AF65-F5344CB8AC3E}">
        <p14:creationId xmlns:p14="http://schemas.microsoft.com/office/powerpoint/2010/main" val="2492513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F7E054-40DF-7346-ACD5-09CCB2034B9D}" type="datetimeFigureOut">
              <a:rPr lang="en-US" smtClean="0"/>
              <a:t>10/29/2020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02B4D-23AA-274A-AD9D-880747A46C5E}" type="slidenum">
              <a:rPr lang="en-US" smtClean="0"/>
              <a:t>‹#›</a:t>
            </a:fld>
            <a:endParaRPr lang="en-US"/>
          </a:p>
        </p:txBody>
      </p:sp>
    </p:spTree>
    <p:extLst>
      <p:ext uri="{BB962C8B-B14F-4D97-AF65-F5344CB8AC3E}">
        <p14:creationId xmlns:p14="http://schemas.microsoft.com/office/powerpoint/2010/main" val="48485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7E054-40DF-7346-ACD5-09CCB2034B9D}" type="datetimeFigureOut">
              <a:rPr lang="en-US" smtClean="0"/>
              <a:t>10/29/2020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02B4D-23AA-274A-AD9D-880747A46C5E}" type="slidenum">
              <a:rPr lang="en-US" smtClean="0"/>
              <a:t>‹#›</a:t>
            </a:fld>
            <a:endParaRPr lang="en-US"/>
          </a:p>
        </p:txBody>
      </p:sp>
    </p:spTree>
    <p:extLst>
      <p:ext uri="{BB962C8B-B14F-4D97-AF65-F5344CB8AC3E}">
        <p14:creationId xmlns:p14="http://schemas.microsoft.com/office/powerpoint/2010/main" val="2853670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7"/>
            <a:ext cx="462915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9"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F7E054-40DF-7346-ACD5-09CCB2034B9D}"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02B4D-23AA-274A-AD9D-880747A46C5E}" type="slidenum">
              <a:rPr lang="en-US" smtClean="0"/>
              <a:t>‹#›</a:t>
            </a:fld>
            <a:endParaRPr lang="en-US"/>
          </a:p>
        </p:txBody>
      </p:sp>
    </p:spTree>
    <p:extLst>
      <p:ext uri="{BB962C8B-B14F-4D97-AF65-F5344CB8AC3E}">
        <p14:creationId xmlns:p14="http://schemas.microsoft.com/office/powerpoint/2010/main" val="1378721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7"/>
            <a:ext cx="4629151"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9"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F7E054-40DF-7346-ACD5-09CCB2034B9D}"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02B4D-23AA-274A-AD9D-880747A46C5E}" type="slidenum">
              <a:rPr lang="en-US" smtClean="0"/>
              <a:t>‹#›</a:t>
            </a:fld>
            <a:endParaRPr lang="en-US"/>
          </a:p>
        </p:txBody>
      </p:sp>
    </p:spTree>
    <p:extLst>
      <p:ext uri="{BB962C8B-B14F-4D97-AF65-F5344CB8AC3E}">
        <p14:creationId xmlns:p14="http://schemas.microsoft.com/office/powerpoint/2010/main" val="3511508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65127"/>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1"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1"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F7E054-40DF-7346-ACD5-09CCB2034B9D}" type="datetimeFigureOut">
              <a:rPr lang="en-US" smtClean="0"/>
              <a:t>10/29/2020</a:t>
            </a:fld>
            <a:endParaRPr lang="en-US"/>
          </a:p>
        </p:txBody>
      </p:sp>
      <p:sp>
        <p:nvSpPr>
          <p:cNvPr id="5" name="Footer Placeholder 4"/>
          <p:cNvSpPr>
            <a:spLocks noGrp="1"/>
          </p:cNvSpPr>
          <p:nvPr>
            <p:ph type="ftr" sz="quarter" idx="3"/>
          </p:nvPr>
        </p:nvSpPr>
        <p:spPr>
          <a:xfrm>
            <a:off x="3028951"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1"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02B4D-23AA-274A-AD9D-880747A46C5E}" type="slidenum">
              <a:rPr lang="en-US" smtClean="0"/>
              <a:t>‹#›</a:t>
            </a:fld>
            <a:endParaRPr lang="en-US"/>
          </a:p>
        </p:txBody>
      </p:sp>
    </p:spTree>
    <p:extLst>
      <p:ext uri="{BB962C8B-B14F-4D97-AF65-F5344CB8AC3E}">
        <p14:creationId xmlns:p14="http://schemas.microsoft.com/office/powerpoint/2010/main" val="12611942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WE-1-Project/laa-web"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B9B7CD-69A5-8D43-AB2E-9A898EAE5F57}"/>
              </a:ext>
            </a:extLst>
          </p:cNvPr>
          <p:cNvSpPr>
            <a:spLocks noGrp="1"/>
          </p:cNvSpPr>
          <p:nvPr>
            <p:ph type="ctrTitle"/>
          </p:nvPr>
        </p:nvSpPr>
        <p:spPr/>
        <p:txBody>
          <a:bodyPr/>
          <a:lstStyle/>
          <a:p>
            <a:r>
              <a:rPr lang="en-US" dirty="0"/>
              <a:t>Lytle Animal Allies Website</a:t>
            </a:r>
          </a:p>
        </p:txBody>
      </p:sp>
      <p:sp>
        <p:nvSpPr>
          <p:cNvPr id="5" name="Subtitle 4">
            <a:extLst>
              <a:ext uri="{FF2B5EF4-FFF2-40B4-BE49-F238E27FC236}">
                <a16:creationId xmlns:a16="http://schemas.microsoft.com/office/drawing/2014/main" id="{578C20F6-D001-374E-B409-BC1F31218F38}"/>
              </a:ext>
            </a:extLst>
          </p:cNvPr>
          <p:cNvSpPr>
            <a:spLocks noGrp="1"/>
          </p:cNvSpPr>
          <p:nvPr>
            <p:ph type="subTitle" idx="1"/>
          </p:nvPr>
        </p:nvSpPr>
        <p:spPr/>
        <p:txBody>
          <a:bodyPr/>
          <a:lstStyle/>
          <a:p>
            <a:r>
              <a:rPr lang="en-US" dirty="0"/>
              <a:t>ARL Technology</a:t>
            </a:r>
          </a:p>
        </p:txBody>
      </p:sp>
    </p:spTree>
    <p:extLst>
      <p:ext uri="{BB962C8B-B14F-4D97-AF65-F5344CB8AC3E}">
        <p14:creationId xmlns:p14="http://schemas.microsoft.com/office/powerpoint/2010/main" val="3109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330D-FA3F-FF48-A2F3-94C96DCA3F87}"/>
              </a:ext>
            </a:extLst>
          </p:cNvPr>
          <p:cNvSpPr>
            <a:spLocks noGrp="1"/>
          </p:cNvSpPr>
          <p:nvPr>
            <p:ph type="title"/>
          </p:nvPr>
        </p:nvSpPr>
        <p:spPr/>
        <p:txBody>
          <a:bodyPr/>
          <a:lstStyle/>
          <a:p>
            <a:r>
              <a:rPr lang="en-US" dirty="0"/>
              <a:t>Class Diagram (</a:t>
            </a:r>
            <a:r>
              <a:rPr lang="en-US" dirty="0" err="1"/>
              <a:t>cont</a:t>
            </a:r>
            <a:r>
              <a:rPr lang="en-US" dirty="0"/>
              <a:t>)</a:t>
            </a:r>
          </a:p>
        </p:txBody>
      </p:sp>
      <p:sp>
        <p:nvSpPr>
          <p:cNvPr id="5" name="Content Placeholder 4">
            <a:extLst>
              <a:ext uri="{FF2B5EF4-FFF2-40B4-BE49-F238E27FC236}">
                <a16:creationId xmlns:a16="http://schemas.microsoft.com/office/drawing/2014/main" id="{D1297429-D985-0642-892C-A86996B84D07}"/>
              </a:ext>
            </a:extLst>
          </p:cNvPr>
          <p:cNvSpPr>
            <a:spLocks noGrp="1"/>
          </p:cNvSpPr>
          <p:nvPr>
            <p:ph sz="half" idx="1"/>
          </p:nvPr>
        </p:nvSpPr>
        <p:spPr/>
        <p:txBody>
          <a:bodyPr>
            <a:normAutofit fontScale="25000" lnSpcReduction="20000"/>
          </a:bodyPr>
          <a:lstStyle/>
          <a:p>
            <a:pPr marL="0" indent="0" fontAlgn="base">
              <a:buNone/>
            </a:pPr>
            <a:r>
              <a:rPr lang="en-US" dirty="0"/>
              <a:t>ARL Technologies – Animal Rescue Non-Profit Website </a:t>
            </a:r>
          </a:p>
          <a:p>
            <a:pPr marL="0" indent="0" fontAlgn="base">
              <a:buNone/>
            </a:pPr>
            <a:r>
              <a:rPr lang="en-US" b="1" dirty="0"/>
              <a:t>Needs Statement</a:t>
            </a:r>
            <a:r>
              <a:rPr lang="en-US" dirty="0"/>
              <a:t> </a:t>
            </a:r>
          </a:p>
          <a:p>
            <a:pPr marL="0" indent="0" fontAlgn="base">
              <a:buNone/>
            </a:pPr>
            <a:r>
              <a:rPr lang="en-US" b="1" dirty="0"/>
              <a:t>Purpose</a:t>
            </a:r>
            <a:r>
              <a:rPr lang="en-US" dirty="0"/>
              <a:t> </a:t>
            </a:r>
          </a:p>
          <a:p>
            <a:pPr marL="0" indent="0" fontAlgn="base">
              <a:buNone/>
            </a:pPr>
            <a:r>
              <a:rPr lang="en-US" dirty="0"/>
              <a:t>The following documentation describes the usages and purpose of the project, of which consists of a website for the Animal Rescue organization. The website is designed to advertise the non-profit organization, including gaining awareness, asking for donations to the above described organization, and offering the adoption of animals. The project will be responsively designed to be compatible with desktop and mobile phones. </a:t>
            </a:r>
          </a:p>
          <a:p>
            <a:pPr marL="0" indent="0" fontAlgn="base">
              <a:buNone/>
            </a:pPr>
            <a:r>
              <a:rPr lang="en-US" b="1" dirty="0"/>
              <a:t>The Website Needs Statement</a:t>
            </a:r>
            <a:r>
              <a:rPr lang="en-US" dirty="0"/>
              <a:t> </a:t>
            </a:r>
          </a:p>
          <a:p>
            <a:pPr marL="0" indent="0" fontAlgn="base">
              <a:buNone/>
            </a:pPr>
            <a:r>
              <a:rPr lang="en-US" dirty="0"/>
              <a:t>This website will be designed to assist families in looking for a pet and make donations. In addition, it will also be a community to blog about events and updates and for anyone who wants to help volunteer.     </a:t>
            </a:r>
          </a:p>
          <a:p>
            <a:pPr marL="0" indent="0" fontAlgn="base">
              <a:buNone/>
            </a:pPr>
            <a:r>
              <a:rPr lang="en-US" b="1" dirty="0"/>
              <a:t>1. Various Pages of the Website</a:t>
            </a:r>
            <a:r>
              <a:rPr lang="en-US" dirty="0"/>
              <a:t> </a:t>
            </a:r>
          </a:p>
          <a:p>
            <a:pPr marL="0" indent="0" fontAlgn="base">
              <a:buNone/>
            </a:pPr>
            <a:r>
              <a:rPr lang="en-US" dirty="0"/>
              <a:t>1.1. Homepage with news, website/organization advertising, and alternative links to other pages </a:t>
            </a:r>
          </a:p>
          <a:p>
            <a:pPr marL="0" indent="0" fontAlgn="base">
              <a:buNone/>
            </a:pPr>
            <a:r>
              <a:rPr lang="en-US" dirty="0"/>
              <a:t>1.2 Donations page to donate or purchase animals </a:t>
            </a:r>
          </a:p>
          <a:p>
            <a:pPr marL="0" indent="0" fontAlgn="base">
              <a:buNone/>
            </a:pPr>
            <a:r>
              <a:rPr lang="en-US" dirty="0"/>
              <a:t>1.3 Various pages powered by the </a:t>
            </a:r>
            <a:r>
              <a:rPr lang="en-US" dirty="0" err="1"/>
              <a:t>PetFinder</a:t>
            </a:r>
            <a:r>
              <a:rPr lang="en-US" dirty="0"/>
              <a:t> API to view available animals </a:t>
            </a:r>
          </a:p>
          <a:p>
            <a:pPr marL="0" indent="0" fontAlgn="base">
              <a:buNone/>
            </a:pPr>
            <a:r>
              <a:rPr lang="en-US" dirty="0"/>
              <a:t>1.4 Blog for asking questions and getting pet help </a:t>
            </a:r>
          </a:p>
          <a:p>
            <a:pPr marL="0" indent="0" fontAlgn="base">
              <a:buNone/>
            </a:pPr>
            <a:r>
              <a:rPr lang="en-US" dirty="0"/>
              <a:t>1.5 Responsive web design for mobile use </a:t>
            </a:r>
          </a:p>
          <a:p>
            <a:pPr marL="0" indent="0" fontAlgn="base">
              <a:buNone/>
            </a:pPr>
            <a:r>
              <a:rPr lang="en-US" b="1" dirty="0"/>
              <a:t>2. Home Page</a:t>
            </a:r>
            <a:r>
              <a:rPr lang="en-US" dirty="0"/>
              <a:t> </a:t>
            </a:r>
          </a:p>
          <a:p>
            <a:pPr marL="0" indent="0" fontAlgn="base">
              <a:buNone/>
            </a:pPr>
            <a:r>
              <a:rPr lang="en-US" dirty="0"/>
              <a:t>2.1 Overview of Announcements/Events being held </a:t>
            </a:r>
          </a:p>
          <a:p>
            <a:pPr marL="0" indent="0" fontAlgn="base">
              <a:buNone/>
            </a:pPr>
            <a:r>
              <a:rPr lang="en-US" dirty="0"/>
              <a:t>2.2 Advertising/ Links to other pages </a:t>
            </a:r>
          </a:p>
          <a:p>
            <a:pPr marL="0" indent="0" fontAlgn="base">
              <a:buNone/>
            </a:pPr>
            <a:r>
              <a:rPr lang="en-US" dirty="0"/>
              <a:t>2.3 Overview of what animals are available </a:t>
            </a:r>
          </a:p>
          <a:p>
            <a:pPr fontAlgn="base"/>
            <a:endParaRPr lang="en-US" dirty="0"/>
          </a:p>
        </p:txBody>
      </p:sp>
      <p:sp>
        <p:nvSpPr>
          <p:cNvPr id="6" name="Content Placeholder 5">
            <a:extLst>
              <a:ext uri="{FF2B5EF4-FFF2-40B4-BE49-F238E27FC236}">
                <a16:creationId xmlns:a16="http://schemas.microsoft.com/office/drawing/2014/main" id="{D6915B0B-1EF1-AA4D-99BA-C953EFAAA49C}"/>
              </a:ext>
            </a:extLst>
          </p:cNvPr>
          <p:cNvSpPr>
            <a:spLocks noGrp="1"/>
          </p:cNvSpPr>
          <p:nvPr>
            <p:ph sz="half" idx="2"/>
          </p:nvPr>
        </p:nvSpPr>
        <p:spPr/>
        <p:txBody>
          <a:bodyPr>
            <a:normAutofit fontScale="25000" lnSpcReduction="20000"/>
          </a:bodyPr>
          <a:lstStyle/>
          <a:p>
            <a:pPr marL="0" indent="0" fontAlgn="base">
              <a:buNone/>
            </a:pPr>
            <a:r>
              <a:rPr lang="en-US" b="1" dirty="0"/>
              <a:t>3. Donations Page</a:t>
            </a:r>
            <a:r>
              <a:rPr lang="en-US" dirty="0"/>
              <a:t> </a:t>
            </a:r>
          </a:p>
          <a:p>
            <a:pPr marL="0" indent="0" fontAlgn="base">
              <a:buNone/>
            </a:pPr>
            <a:r>
              <a:rPr lang="en-US" dirty="0"/>
              <a:t>3.1 How to donate </a:t>
            </a:r>
          </a:p>
          <a:p>
            <a:pPr marL="0" indent="0" fontAlgn="base">
              <a:buNone/>
            </a:pPr>
            <a:r>
              <a:rPr lang="en-US" dirty="0"/>
              <a:t>3.2 Forms of payment accepted </a:t>
            </a:r>
          </a:p>
          <a:p>
            <a:pPr marL="0" indent="0" fontAlgn="base">
              <a:buNone/>
            </a:pPr>
            <a:r>
              <a:rPr lang="en-US" dirty="0"/>
              <a:t>3.3 Adoption requirements </a:t>
            </a:r>
          </a:p>
          <a:p>
            <a:pPr marL="0" indent="0" fontAlgn="base">
              <a:buNone/>
            </a:pPr>
            <a:r>
              <a:rPr lang="en-US" b="1" dirty="0"/>
              <a:t>4. Pet Search Pages</a:t>
            </a:r>
            <a:r>
              <a:rPr lang="en-US" dirty="0"/>
              <a:t> </a:t>
            </a:r>
          </a:p>
          <a:p>
            <a:pPr marL="0" indent="0" fontAlgn="base">
              <a:buNone/>
            </a:pPr>
            <a:r>
              <a:rPr lang="en-US" dirty="0"/>
              <a:t>4.1 Option to either search for cats or dogs OR two separate pages </a:t>
            </a:r>
          </a:p>
          <a:p>
            <a:pPr marL="0" indent="0" fontAlgn="base">
              <a:buNone/>
            </a:pPr>
            <a:r>
              <a:rPr lang="en-US" dirty="0"/>
              <a:t>4.2 Login page </a:t>
            </a:r>
          </a:p>
          <a:p>
            <a:pPr marL="0" indent="0" fontAlgn="base">
              <a:buNone/>
            </a:pPr>
            <a:r>
              <a:rPr lang="en-US" dirty="0"/>
              <a:t>4.3 Search option for lost or stolen pets </a:t>
            </a:r>
          </a:p>
          <a:p>
            <a:pPr marL="0" indent="0" fontAlgn="base">
              <a:buNone/>
            </a:pPr>
            <a:r>
              <a:rPr lang="en-US" b="1" dirty="0"/>
              <a:t>5. Blog Page</a:t>
            </a:r>
            <a:r>
              <a:rPr lang="en-US" dirty="0"/>
              <a:t> </a:t>
            </a:r>
          </a:p>
          <a:p>
            <a:pPr marL="0" indent="0" fontAlgn="base">
              <a:buNone/>
            </a:pPr>
            <a:r>
              <a:rPr lang="en-US" dirty="0"/>
              <a:t>5.1 Community to help new pet owners  </a:t>
            </a:r>
          </a:p>
          <a:p>
            <a:pPr marL="0" indent="0" fontAlgn="base">
              <a:buNone/>
            </a:pPr>
            <a:r>
              <a:rPr lang="en-US" dirty="0"/>
              <a:t>5.2 Ask questions regarding pet health </a:t>
            </a:r>
          </a:p>
          <a:p>
            <a:pPr marL="0" indent="0" fontAlgn="base">
              <a:buNone/>
            </a:pPr>
            <a:r>
              <a:rPr lang="en-US" dirty="0"/>
              <a:t>5.3 Ability to leave comments on a post </a:t>
            </a:r>
          </a:p>
          <a:p>
            <a:pPr marL="0" indent="0" fontAlgn="base">
              <a:buNone/>
            </a:pPr>
            <a:r>
              <a:rPr lang="en-US" b="1" dirty="0"/>
              <a:t>6. Events Page</a:t>
            </a:r>
            <a:r>
              <a:rPr lang="en-US" dirty="0"/>
              <a:t> </a:t>
            </a:r>
          </a:p>
          <a:p>
            <a:pPr marL="0" indent="0" fontAlgn="base">
              <a:buNone/>
            </a:pPr>
            <a:r>
              <a:rPr lang="en-US" dirty="0"/>
              <a:t>6.1 Calendar depicting events </a:t>
            </a:r>
          </a:p>
          <a:p>
            <a:pPr marL="0" indent="0" fontAlgn="base">
              <a:buNone/>
            </a:pPr>
            <a:r>
              <a:rPr lang="en-US" b="1" dirty="0"/>
              <a:t>7. RBAC capabilities</a:t>
            </a:r>
            <a:r>
              <a:rPr lang="en-US" dirty="0"/>
              <a:t> </a:t>
            </a:r>
          </a:p>
          <a:p>
            <a:pPr marL="0" indent="0" fontAlgn="base">
              <a:buNone/>
            </a:pPr>
            <a:r>
              <a:rPr lang="en-US" dirty="0"/>
              <a:t>7.1 Login and Logout pages </a:t>
            </a:r>
          </a:p>
          <a:p>
            <a:pPr marL="0" indent="0" fontAlgn="base">
              <a:buNone/>
            </a:pPr>
            <a:r>
              <a:rPr lang="en-US" dirty="0"/>
              <a:t>7.2 Register page </a:t>
            </a:r>
          </a:p>
          <a:p>
            <a:pPr marL="0" indent="0" fontAlgn="base">
              <a:buNone/>
            </a:pPr>
            <a:r>
              <a:rPr lang="en-US" dirty="0"/>
              <a:t>7.3 Admin page to change levels of access </a:t>
            </a:r>
          </a:p>
          <a:p>
            <a:pPr marL="0" indent="0" fontAlgn="base">
              <a:buNone/>
            </a:pPr>
            <a:r>
              <a:rPr lang="en-US" dirty="0"/>
              <a:t>7.4 Add blog page </a:t>
            </a:r>
          </a:p>
          <a:p>
            <a:pPr marL="0" indent="0" fontAlgn="base">
              <a:buNone/>
            </a:pPr>
            <a:r>
              <a:rPr lang="en-US" dirty="0"/>
              <a:t>7.5 Add event page </a:t>
            </a:r>
          </a:p>
        </p:txBody>
      </p:sp>
    </p:spTree>
    <p:extLst>
      <p:ext uri="{BB962C8B-B14F-4D97-AF65-F5344CB8AC3E}">
        <p14:creationId xmlns:p14="http://schemas.microsoft.com/office/powerpoint/2010/main" val="1828915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205028-695F-1F4B-A87C-73800FC4249A}"/>
              </a:ext>
            </a:extLst>
          </p:cNvPr>
          <p:cNvSpPr/>
          <p:nvPr/>
        </p:nvSpPr>
        <p:spPr>
          <a:xfrm>
            <a:off x="3007599" y="2524556"/>
            <a:ext cx="3781229" cy="1889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DCEE9018-53D1-3840-A192-6BC6D218657A}"/>
              </a:ext>
            </a:extLst>
          </p:cNvPr>
          <p:cNvSpPr/>
          <p:nvPr/>
        </p:nvSpPr>
        <p:spPr>
          <a:xfrm>
            <a:off x="2064855" y="2892625"/>
            <a:ext cx="260902" cy="22464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EC50F3DA-76D2-0044-AB3F-91251A8AA0E6}"/>
              </a:ext>
            </a:extLst>
          </p:cNvPr>
          <p:cNvSpPr/>
          <p:nvPr/>
        </p:nvSpPr>
        <p:spPr>
          <a:xfrm>
            <a:off x="3636631" y="2588697"/>
            <a:ext cx="260902" cy="1504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E8F81A09-68AE-364E-B09A-1F3A1DE7E465}"/>
              </a:ext>
            </a:extLst>
          </p:cNvPr>
          <p:cNvSpPr/>
          <p:nvPr/>
        </p:nvSpPr>
        <p:spPr>
          <a:xfrm>
            <a:off x="5204685" y="3429001"/>
            <a:ext cx="260902" cy="16394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a:extLst>
              <a:ext uri="{FF2B5EF4-FFF2-40B4-BE49-F238E27FC236}">
                <a16:creationId xmlns:a16="http://schemas.microsoft.com/office/drawing/2014/main" id="{7B997CC0-AD9F-3947-8B44-3590D01A8BCD}"/>
              </a:ext>
            </a:extLst>
          </p:cNvPr>
          <p:cNvSpPr txBox="1"/>
          <p:nvPr/>
        </p:nvSpPr>
        <p:spPr>
          <a:xfrm>
            <a:off x="1633745" y="2464888"/>
            <a:ext cx="1123122" cy="507831"/>
          </a:xfrm>
          <a:prstGeom prst="rect">
            <a:avLst/>
          </a:prstGeom>
          <a:noFill/>
        </p:spPr>
        <p:txBody>
          <a:bodyPr wrap="square" rtlCol="0">
            <a:spAutoFit/>
          </a:bodyPr>
          <a:lstStyle/>
          <a:p>
            <a:pPr algn="ctr"/>
            <a:r>
              <a:rPr lang="en-US" sz="1350" u="sng" dirty="0"/>
              <a:t>:Register Page</a:t>
            </a:r>
          </a:p>
        </p:txBody>
      </p:sp>
      <p:sp>
        <p:nvSpPr>
          <p:cNvPr id="12" name="TextBox 11">
            <a:extLst>
              <a:ext uri="{FF2B5EF4-FFF2-40B4-BE49-F238E27FC236}">
                <a16:creationId xmlns:a16="http://schemas.microsoft.com/office/drawing/2014/main" id="{2EE96D92-E93A-6A49-B7A3-E5E15FFD7368}"/>
              </a:ext>
            </a:extLst>
          </p:cNvPr>
          <p:cNvSpPr txBox="1"/>
          <p:nvPr/>
        </p:nvSpPr>
        <p:spPr>
          <a:xfrm>
            <a:off x="3203660" y="2276512"/>
            <a:ext cx="1123122" cy="300082"/>
          </a:xfrm>
          <a:prstGeom prst="rect">
            <a:avLst/>
          </a:prstGeom>
          <a:noFill/>
        </p:spPr>
        <p:txBody>
          <a:bodyPr wrap="square" rtlCol="0">
            <a:spAutoFit/>
          </a:bodyPr>
          <a:lstStyle/>
          <a:p>
            <a:pPr algn="ctr"/>
            <a:r>
              <a:rPr lang="en-US" sz="1350" u="sng" dirty="0"/>
              <a:t>:Database</a:t>
            </a:r>
          </a:p>
        </p:txBody>
      </p:sp>
      <p:sp>
        <p:nvSpPr>
          <p:cNvPr id="13" name="TextBox 12">
            <a:extLst>
              <a:ext uri="{FF2B5EF4-FFF2-40B4-BE49-F238E27FC236}">
                <a16:creationId xmlns:a16="http://schemas.microsoft.com/office/drawing/2014/main" id="{33FDCEAF-2D6A-B34C-AF35-2D83FD023ED0}"/>
              </a:ext>
            </a:extLst>
          </p:cNvPr>
          <p:cNvSpPr txBox="1"/>
          <p:nvPr/>
        </p:nvSpPr>
        <p:spPr>
          <a:xfrm>
            <a:off x="4773575" y="3093051"/>
            <a:ext cx="1123122" cy="300082"/>
          </a:xfrm>
          <a:prstGeom prst="rect">
            <a:avLst/>
          </a:prstGeom>
          <a:noFill/>
        </p:spPr>
        <p:txBody>
          <a:bodyPr wrap="square" rtlCol="0">
            <a:spAutoFit/>
          </a:bodyPr>
          <a:lstStyle/>
          <a:p>
            <a:pPr algn="ctr"/>
            <a:r>
              <a:rPr lang="en-US" sz="1350" u="sng" dirty="0" err="1"/>
              <a:t>User:Table</a:t>
            </a:r>
            <a:endParaRPr lang="en-US" sz="1350" u="sng" dirty="0"/>
          </a:p>
        </p:txBody>
      </p:sp>
      <p:grpSp>
        <p:nvGrpSpPr>
          <p:cNvPr id="27" name="Group 26">
            <a:extLst>
              <a:ext uri="{FF2B5EF4-FFF2-40B4-BE49-F238E27FC236}">
                <a16:creationId xmlns:a16="http://schemas.microsoft.com/office/drawing/2014/main" id="{575503F2-0903-1745-8D8E-CCBC7B23700E}"/>
              </a:ext>
            </a:extLst>
          </p:cNvPr>
          <p:cNvGrpSpPr/>
          <p:nvPr/>
        </p:nvGrpSpPr>
        <p:grpSpPr>
          <a:xfrm>
            <a:off x="664369" y="1189435"/>
            <a:ext cx="209033" cy="547428"/>
            <a:chOff x="627512" y="106774"/>
            <a:chExt cx="481012" cy="1596509"/>
          </a:xfrm>
        </p:grpSpPr>
        <p:sp>
          <p:nvSpPr>
            <p:cNvPr id="14" name="Oval 13">
              <a:extLst>
                <a:ext uri="{FF2B5EF4-FFF2-40B4-BE49-F238E27FC236}">
                  <a16:creationId xmlns:a16="http://schemas.microsoft.com/office/drawing/2014/main" id="{15A7A8DF-E835-7044-8566-C6FCD02B2AB0}"/>
                </a:ext>
              </a:extLst>
            </p:cNvPr>
            <p:cNvSpPr/>
            <p:nvPr/>
          </p:nvSpPr>
          <p:spPr>
            <a:xfrm>
              <a:off x="627512" y="106774"/>
              <a:ext cx="481012" cy="476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16" name="Straight Connector 15">
              <a:extLst>
                <a:ext uri="{FF2B5EF4-FFF2-40B4-BE49-F238E27FC236}">
                  <a16:creationId xmlns:a16="http://schemas.microsoft.com/office/drawing/2014/main" id="{1B7460FF-BF63-0540-9798-6E414BDB367C}"/>
                </a:ext>
              </a:extLst>
            </p:cNvPr>
            <p:cNvCxnSpPr>
              <a:cxnSpLocks/>
            </p:cNvCxnSpPr>
            <p:nvPr/>
          </p:nvCxnSpPr>
          <p:spPr>
            <a:xfrm>
              <a:off x="868018" y="583096"/>
              <a:ext cx="0" cy="759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D22414-6A04-F342-8123-941471D27356}"/>
                </a:ext>
              </a:extLst>
            </p:cNvPr>
            <p:cNvCxnSpPr/>
            <p:nvPr/>
          </p:nvCxnSpPr>
          <p:spPr>
            <a:xfrm flipV="1">
              <a:off x="627512" y="815181"/>
              <a:ext cx="240506" cy="147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E1E2D4E-5A87-4143-AC61-3BD3F1FEA4A8}"/>
                </a:ext>
              </a:extLst>
            </p:cNvPr>
            <p:cNvCxnSpPr>
              <a:cxnSpLocks/>
            </p:cNvCxnSpPr>
            <p:nvPr/>
          </p:nvCxnSpPr>
          <p:spPr>
            <a:xfrm>
              <a:off x="868018" y="815181"/>
              <a:ext cx="240506" cy="147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A5AD565-1CE4-8B4E-A502-CDB0F2989F6D}"/>
                </a:ext>
              </a:extLst>
            </p:cNvPr>
            <p:cNvCxnSpPr/>
            <p:nvPr/>
          </p:nvCxnSpPr>
          <p:spPr>
            <a:xfrm flipH="1">
              <a:off x="627512" y="1342611"/>
              <a:ext cx="240506" cy="360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124A35-EC31-064D-951E-0F7888163DDB}"/>
                </a:ext>
              </a:extLst>
            </p:cNvPr>
            <p:cNvCxnSpPr/>
            <p:nvPr/>
          </p:nvCxnSpPr>
          <p:spPr>
            <a:xfrm>
              <a:off x="868018" y="1342611"/>
              <a:ext cx="240506" cy="36067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9" name="Straight Connector 28">
            <a:extLst>
              <a:ext uri="{FF2B5EF4-FFF2-40B4-BE49-F238E27FC236}">
                <a16:creationId xmlns:a16="http://schemas.microsoft.com/office/drawing/2014/main" id="{35DD6EA6-D767-B046-B6C4-5B33EB7FC354}"/>
              </a:ext>
            </a:extLst>
          </p:cNvPr>
          <p:cNvCxnSpPr/>
          <p:nvPr/>
        </p:nvCxnSpPr>
        <p:spPr>
          <a:xfrm>
            <a:off x="768885" y="1736863"/>
            <a:ext cx="0" cy="398062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FA61E5B2-FFEF-C140-A726-FF77DDC6FE3E}"/>
              </a:ext>
            </a:extLst>
          </p:cNvPr>
          <p:cNvCxnSpPr/>
          <p:nvPr/>
        </p:nvCxnSpPr>
        <p:spPr>
          <a:xfrm>
            <a:off x="768885" y="2961002"/>
            <a:ext cx="12959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4BFF09D-39B9-D147-880B-98D30F236037}"/>
              </a:ext>
            </a:extLst>
          </p:cNvPr>
          <p:cNvSpPr txBox="1"/>
          <p:nvPr/>
        </p:nvSpPr>
        <p:spPr>
          <a:xfrm>
            <a:off x="922047" y="2761376"/>
            <a:ext cx="1035861" cy="253916"/>
          </a:xfrm>
          <a:prstGeom prst="rect">
            <a:avLst/>
          </a:prstGeom>
          <a:noFill/>
        </p:spPr>
        <p:txBody>
          <a:bodyPr wrap="none" rtlCol="0">
            <a:spAutoFit/>
          </a:bodyPr>
          <a:lstStyle/>
          <a:p>
            <a:r>
              <a:rPr lang="en-US" sz="1050" dirty="0" err="1"/>
              <a:t>registrationLink</a:t>
            </a:r>
            <a:endParaRPr lang="en-US" sz="1050" dirty="0"/>
          </a:p>
        </p:txBody>
      </p:sp>
      <p:cxnSp>
        <p:nvCxnSpPr>
          <p:cNvPr id="33" name="Straight Arrow Connector 32">
            <a:extLst>
              <a:ext uri="{FF2B5EF4-FFF2-40B4-BE49-F238E27FC236}">
                <a16:creationId xmlns:a16="http://schemas.microsoft.com/office/drawing/2014/main" id="{D25625CD-F9DE-5448-9B5B-897E1D5C7153}"/>
              </a:ext>
            </a:extLst>
          </p:cNvPr>
          <p:cNvCxnSpPr/>
          <p:nvPr/>
        </p:nvCxnSpPr>
        <p:spPr>
          <a:xfrm>
            <a:off x="2333052" y="3155120"/>
            <a:ext cx="12959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84E02AF-0AE8-614D-9D43-C46B44194607}"/>
              </a:ext>
            </a:extLst>
          </p:cNvPr>
          <p:cNvSpPr txBox="1"/>
          <p:nvPr/>
        </p:nvSpPr>
        <p:spPr>
          <a:xfrm>
            <a:off x="2400486" y="2955494"/>
            <a:ext cx="1265090" cy="253916"/>
          </a:xfrm>
          <a:prstGeom prst="rect">
            <a:avLst/>
          </a:prstGeom>
          <a:noFill/>
        </p:spPr>
        <p:txBody>
          <a:bodyPr wrap="none" rtlCol="0">
            <a:spAutoFit/>
          </a:bodyPr>
          <a:lstStyle/>
          <a:p>
            <a:r>
              <a:rPr lang="en-US" sz="1050" dirty="0" err="1"/>
              <a:t>registrationRequest</a:t>
            </a:r>
            <a:endParaRPr lang="en-US" sz="1050" dirty="0"/>
          </a:p>
        </p:txBody>
      </p:sp>
      <p:cxnSp>
        <p:nvCxnSpPr>
          <p:cNvPr id="35" name="Straight Arrow Connector 34">
            <a:extLst>
              <a:ext uri="{FF2B5EF4-FFF2-40B4-BE49-F238E27FC236}">
                <a16:creationId xmlns:a16="http://schemas.microsoft.com/office/drawing/2014/main" id="{93E5B7BC-42A3-7844-862C-90245A0EBCAC}"/>
              </a:ext>
            </a:extLst>
          </p:cNvPr>
          <p:cNvCxnSpPr/>
          <p:nvPr/>
        </p:nvCxnSpPr>
        <p:spPr>
          <a:xfrm>
            <a:off x="3895284" y="3903303"/>
            <a:ext cx="12959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2D03DC8-6CD8-BE48-B0B1-11EE298F1D42}"/>
              </a:ext>
            </a:extLst>
          </p:cNvPr>
          <p:cNvSpPr txBox="1"/>
          <p:nvPr/>
        </p:nvSpPr>
        <p:spPr>
          <a:xfrm>
            <a:off x="4049962" y="3708418"/>
            <a:ext cx="1050288" cy="253916"/>
          </a:xfrm>
          <a:prstGeom prst="rect">
            <a:avLst/>
          </a:prstGeom>
          <a:noFill/>
        </p:spPr>
        <p:txBody>
          <a:bodyPr wrap="none" rtlCol="0">
            <a:spAutoFit/>
          </a:bodyPr>
          <a:lstStyle/>
          <a:p>
            <a:r>
              <a:rPr lang="en-US" sz="1050" dirty="0" err="1"/>
              <a:t>addRegistration</a:t>
            </a:r>
            <a:endParaRPr lang="en-US" sz="1050" dirty="0"/>
          </a:p>
        </p:txBody>
      </p:sp>
      <p:cxnSp>
        <p:nvCxnSpPr>
          <p:cNvPr id="43" name="Straight Arrow Connector 42">
            <a:extLst>
              <a:ext uri="{FF2B5EF4-FFF2-40B4-BE49-F238E27FC236}">
                <a16:creationId xmlns:a16="http://schemas.microsoft.com/office/drawing/2014/main" id="{F9DE2B91-53F2-644D-B220-3B5707B89A26}"/>
              </a:ext>
            </a:extLst>
          </p:cNvPr>
          <p:cNvCxnSpPr>
            <a:cxnSpLocks/>
          </p:cNvCxnSpPr>
          <p:nvPr/>
        </p:nvCxnSpPr>
        <p:spPr>
          <a:xfrm>
            <a:off x="3901095" y="3612446"/>
            <a:ext cx="12901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6798EB9-277C-D649-AB55-735DD60B3020}"/>
              </a:ext>
            </a:extLst>
          </p:cNvPr>
          <p:cNvSpPr txBox="1"/>
          <p:nvPr/>
        </p:nvSpPr>
        <p:spPr>
          <a:xfrm>
            <a:off x="3908078" y="3396829"/>
            <a:ext cx="1276145" cy="253916"/>
          </a:xfrm>
          <a:prstGeom prst="rect">
            <a:avLst/>
          </a:prstGeom>
          <a:noFill/>
        </p:spPr>
        <p:txBody>
          <a:bodyPr wrap="square" rtlCol="0">
            <a:spAutoFit/>
          </a:bodyPr>
          <a:lstStyle/>
          <a:p>
            <a:r>
              <a:rPr lang="en-US" sz="1050" dirty="0" err="1"/>
              <a:t>validateRegistration</a:t>
            </a:r>
            <a:endParaRPr lang="en-US" sz="1050" dirty="0"/>
          </a:p>
        </p:txBody>
      </p:sp>
      <p:cxnSp>
        <p:nvCxnSpPr>
          <p:cNvPr id="48" name="Straight Arrow Connector 47">
            <a:extLst>
              <a:ext uri="{FF2B5EF4-FFF2-40B4-BE49-F238E27FC236}">
                <a16:creationId xmlns:a16="http://schemas.microsoft.com/office/drawing/2014/main" id="{7852610C-BE1C-914A-8225-060B2D568912}"/>
              </a:ext>
            </a:extLst>
          </p:cNvPr>
          <p:cNvCxnSpPr>
            <a:cxnSpLocks/>
          </p:cNvCxnSpPr>
          <p:nvPr/>
        </p:nvCxnSpPr>
        <p:spPr>
          <a:xfrm flipH="1">
            <a:off x="2325757" y="4891132"/>
            <a:ext cx="2878928" cy="31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6C02B9D-DE90-2442-BCB4-37BB343A413D}"/>
              </a:ext>
            </a:extLst>
          </p:cNvPr>
          <p:cNvSpPr txBox="1"/>
          <p:nvPr/>
        </p:nvSpPr>
        <p:spPr>
          <a:xfrm>
            <a:off x="3380404" y="4660298"/>
            <a:ext cx="1236236" cy="253916"/>
          </a:xfrm>
          <a:prstGeom prst="rect">
            <a:avLst/>
          </a:prstGeom>
          <a:noFill/>
        </p:spPr>
        <p:txBody>
          <a:bodyPr wrap="none" rtlCol="0">
            <a:spAutoFit/>
          </a:bodyPr>
          <a:lstStyle/>
          <a:p>
            <a:r>
              <a:rPr lang="en-US" sz="1050" dirty="0" err="1"/>
              <a:t>registrationConflict</a:t>
            </a:r>
            <a:endParaRPr lang="en-US" sz="1050" dirty="0"/>
          </a:p>
        </p:txBody>
      </p:sp>
      <p:cxnSp>
        <p:nvCxnSpPr>
          <p:cNvPr id="54" name="Straight Arrow Connector 53">
            <a:extLst>
              <a:ext uri="{FF2B5EF4-FFF2-40B4-BE49-F238E27FC236}">
                <a16:creationId xmlns:a16="http://schemas.microsoft.com/office/drawing/2014/main" id="{89704C40-1150-A346-B08E-BDB3B1F30948}"/>
              </a:ext>
            </a:extLst>
          </p:cNvPr>
          <p:cNvCxnSpPr>
            <a:cxnSpLocks/>
          </p:cNvCxnSpPr>
          <p:nvPr/>
        </p:nvCxnSpPr>
        <p:spPr>
          <a:xfrm>
            <a:off x="5472558" y="4893289"/>
            <a:ext cx="12901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DE84965A-BF33-9B40-B87A-FBFDAD10F514}"/>
              </a:ext>
            </a:extLst>
          </p:cNvPr>
          <p:cNvSpPr txBox="1"/>
          <p:nvPr/>
        </p:nvSpPr>
        <p:spPr>
          <a:xfrm>
            <a:off x="5556460" y="4695416"/>
            <a:ext cx="1122356" cy="253916"/>
          </a:xfrm>
          <a:prstGeom prst="rect">
            <a:avLst/>
          </a:prstGeom>
          <a:noFill/>
        </p:spPr>
        <p:txBody>
          <a:bodyPr wrap="square" rtlCol="0">
            <a:spAutoFit/>
          </a:bodyPr>
          <a:lstStyle/>
          <a:p>
            <a:pPr algn="ctr"/>
            <a:r>
              <a:rPr lang="en-US" sz="1050" dirty="0" err="1"/>
              <a:t>registeredUser</a:t>
            </a:r>
            <a:endParaRPr lang="en-US" sz="1050" dirty="0"/>
          </a:p>
        </p:txBody>
      </p:sp>
      <p:cxnSp>
        <p:nvCxnSpPr>
          <p:cNvPr id="57" name="Straight Arrow Connector 56">
            <a:extLst>
              <a:ext uri="{FF2B5EF4-FFF2-40B4-BE49-F238E27FC236}">
                <a16:creationId xmlns:a16="http://schemas.microsoft.com/office/drawing/2014/main" id="{76234952-D6F6-B24E-A37B-E2A973282F80}"/>
              </a:ext>
            </a:extLst>
          </p:cNvPr>
          <p:cNvCxnSpPr/>
          <p:nvPr/>
        </p:nvCxnSpPr>
        <p:spPr>
          <a:xfrm flipH="1">
            <a:off x="768885" y="5029964"/>
            <a:ext cx="1295970" cy="0"/>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59" name="TextBox 58">
            <a:extLst>
              <a:ext uri="{FF2B5EF4-FFF2-40B4-BE49-F238E27FC236}">
                <a16:creationId xmlns:a16="http://schemas.microsoft.com/office/drawing/2014/main" id="{6316E3A8-FAC7-A54B-BE83-705DCDC7CB7F}"/>
              </a:ext>
            </a:extLst>
          </p:cNvPr>
          <p:cNvSpPr txBox="1"/>
          <p:nvPr/>
        </p:nvSpPr>
        <p:spPr>
          <a:xfrm>
            <a:off x="3011450" y="2522939"/>
            <a:ext cx="625428" cy="300082"/>
          </a:xfrm>
          <a:prstGeom prst="rect">
            <a:avLst/>
          </a:prstGeom>
          <a:noFill/>
        </p:spPr>
        <p:txBody>
          <a:bodyPr wrap="none" rtlCol="0">
            <a:spAutoFit/>
          </a:bodyPr>
          <a:lstStyle/>
          <a:p>
            <a:r>
              <a:rPr lang="en-US" sz="1350" u="sng" dirty="0"/>
              <a:t>server</a:t>
            </a:r>
          </a:p>
        </p:txBody>
      </p:sp>
      <p:sp>
        <p:nvSpPr>
          <p:cNvPr id="60" name="Rectangle 59">
            <a:extLst>
              <a:ext uri="{FF2B5EF4-FFF2-40B4-BE49-F238E27FC236}">
                <a16:creationId xmlns:a16="http://schemas.microsoft.com/office/drawing/2014/main" id="{B862D61D-0BA3-4D4A-94B6-23D60A53317F}"/>
              </a:ext>
            </a:extLst>
          </p:cNvPr>
          <p:cNvSpPr/>
          <p:nvPr/>
        </p:nvSpPr>
        <p:spPr>
          <a:xfrm>
            <a:off x="6765941" y="4745750"/>
            <a:ext cx="260902" cy="5308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Rectangle 60">
            <a:extLst>
              <a:ext uri="{FF2B5EF4-FFF2-40B4-BE49-F238E27FC236}">
                <a16:creationId xmlns:a16="http://schemas.microsoft.com/office/drawing/2014/main" id="{46387C6C-29EA-8D4C-A655-0B84417F2F12}"/>
              </a:ext>
            </a:extLst>
          </p:cNvPr>
          <p:cNvSpPr/>
          <p:nvPr/>
        </p:nvSpPr>
        <p:spPr>
          <a:xfrm>
            <a:off x="7747136" y="3388956"/>
            <a:ext cx="260902" cy="5308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2" name="Straight Arrow Connector 61">
            <a:extLst>
              <a:ext uri="{FF2B5EF4-FFF2-40B4-BE49-F238E27FC236}">
                <a16:creationId xmlns:a16="http://schemas.microsoft.com/office/drawing/2014/main" id="{DAA97F56-028C-CC49-B78D-7DA572155755}"/>
              </a:ext>
            </a:extLst>
          </p:cNvPr>
          <p:cNvCxnSpPr>
            <a:cxnSpLocks/>
          </p:cNvCxnSpPr>
          <p:nvPr/>
        </p:nvCxnSpPr>
        <p:spPr>
          <a:xfrm>
            <a:off x="5485784" y="3478780"/>
            <a:ext cx="22613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467AD7AC-42D5-074D-B700-EDC2016E1C17}"/>
              </a:ext>
            </a:extLst>
          </p:cNvPr>
          <p:cNvSpPr txBox="1"/>
          <p:nvPr/>
        </p:nvSpPr>
        <p:spPr>
          <a:xfrm>
            <a:off x="6059906" y="3280818"/>
            <a:ext cx="1122356" cy="253916"/>
          </a:xfrm>
          <a:prstGeom prst="rect">
            <a:avLst/>
          </a:prstGeom>
          <a:noFill/>
        </p:spPr>
        <p:txBody>
          <a:bodyPr wrap="square" rtlCol="0">
            <a:spAutoFit/>
          </a:bodyPr>
          <a:lstStyle/>
          <a:p>
            <a:pPr algn="ctr"/>
            <a:r>
              <a:rPr lang="en-US" sz="1050" dirty="0" err="1"/>
              <a:t>registeredUser</a:t>
            </a:r>
            <a:endParaRPr lang="en-US" sz="1050" dirty="0"/>
          </a:p>
        </p:txBody>
      </p:sp>
      <p:sp>
        <p:nvSpPr>
          <p:cNvPr id="65" name="TextBox 64">
            <a:extLst>
              <a:ext uri="{FF2B5EF4-FFF2-40B4-BE49-F238E27FC236}">
                <a16:creationId xmlns:a16="http://schemas.microsoft.com/office/drawing/2014/main" id="{EE8E5158-38BA-7948-98C7-4489ADE8D5B6}"/>
              </a:ext>
            </a:extLst>
          </p:cNvPr>
          <p:cNvSpPr txBox="1"/>
          <p:nvPr/>
        </p:nvSpPr>
        <p:spPr>
          <a:xfrm>
            <a:off x="7200799" y="3074875"/>
            <a:ext cx="1279502" cy="300082"/>
          </a:xfrm>
          <a:prstGeom prst="rect">
            <a:avLst/>
          </a:prstGeom>
          <a:noFill/>
        </p:spPr>
        <p:txBody>
          <a:bodyPr wrap="square" rtlCol="0">
            <a:spAutoFit/>
          </a:bodyPr>
          <a:lstStyle/>
          <a:p>
            <a:pPr algn="ctr"/>
            <a:r>
              <a:rPr lang="en-US" sz="1350" u="sng" dirty="0"/>
              <a:t>:</a:t>
            </a:r>
            <a:r>
              <a:rPr lang="en-US" sz="1350" u="sng" dirty="0" err="1"/>
              <a:t>BlogAdd</a:t>
            </a:r>
            <a:r>
              <a:rPr lang="en-US" sz="1350" u="sng" dirty="0"/>
              <a:t> Page</a:t>
            </a:r>
          </a:p>
        </p:txBody>
      </p:sp>
      <p:sp>
        <p:nvSpPr>
          <p:cNvPr id="66" name="TextBox 65">
            <a:extLst>
              <a:ext uri="{FF2B5EF4-FFF2-40B4-BE49-F238E27FC236}">
                <a16:creationId xmlns:a16="http://schemas.microsoft.com/office/drawing/2014/main" id="{F1DAA96F-C42E-284C-8F11-411340C408A7}"/>
              </a:ext>
            </a:extLst>
          </p:cNvPr>
          <p:cNvSpPr txBox="1"/>
          <p:nvPr/>
        </p:nvSpPr>
        <p:spPr>
          <a:xfrm>
            <a:off x="6242464" y="4349650"/>
            <a:ext cx="1304635" cy="507831"/>
          </a:xfrm>
          <a:prstGeom prst="rect">
            <a:avLst/>
          </a:prstGeom>
          <a:noFill/>
        </p:spPr>
        <p:txBody>
          <a:bodyPr wrap="square" rtlCol="0">
            <a:spAutoFit/>
          </a:bodyPr>
          <a:lstStyle/>
          <a:p>
            <a:pPr algn="ctr"/>
            <a:r>
              <a:rPr lang="en-US" sz="1350" u="sng" dirty="0"/>
              <a:t>:</a:t>
            </a:r>
            <a:r>
              <a:rPr lang="en-US" sz="1350" u="sng" dirty="0" err="1"/>
              <a:t>EventsAdd</a:t>
            </a:r>
            <a:r>
              <a:rPr lang="en-US" sz="1350" u="sng" dirty="0"/>
              <a:t> Page</a:t>
            </a:r>
          </a:p>
        </p:txBody>
      </p:sp>
      <p:sp>
        <p:nvSpPr>
          <p:cNvPr id="67" name="Rectangle 66">
            <a:extLst>
              <a:ext uri="{FF2B5EF4-FFF2-40B4-BE49-F238E27FC236}">
                <a16:creationId xmlns:a16="http://schemas.microsoft.com/office/drawing/2014/main" id="{93BB9466-5100-0A4A-BD28-62FF56A66CB8}"/>
              </a:ext>
            </a:extLst>
          </p:cNvPr>
          <p:cNvSpPr/>
          <p:nvPr/>
        </p:nvSpPr>
        <p:spPr>
          <a:xfrm>
            <a:off x="5895814" y="4004390"/>
            <a:ext cx="260902" cy="3667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Rectangle 67">
            <a:extLst>
              <a:ext uri="{FF2B5EF4-FFF2-40B4-BE49-F238E27FC236}">
                <a16:creationId xmlns:a16="http://schemas.microsoft.com/office/drawing/2014/main" id="{D3F99AE5-EC5E-1E41-A78A-E2AC554BBF24}"/>
              </a:ext>
            </a:extLst>
          </p:cNvPr>
          <p:cNvSpPr/>
          <p:nvPr/>
        </p:nvSpPr>
        <p:spPr>
          <a:xfrm>
            <a:off x="5856736" y="2588697"/>
            <a:ext cx="260902" cy="5308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extBox 68">
            <a:extLst>
              <a:ext uri="{FF2B5EF4-FFF2-40B4-BE49-F238E27FC236}">
                <a16:creationId xmlns:a16="http://schemas.microsoft.com/office/drawing/2014/main" id="{6AB05834-6429-3341-AA7F-16445005C5CE}"/>
              </a:ext>
            </a:extLst>
          </p:cNvPr>
          <p:cNvSpPr txBox="1"/>
          <p:nvPr/>
        </p:nvSpPr>
        <p:spPr>
          <a:xfrm>
            <a:off x="5425625" y="2273555"/>
            <a:ext cx="1123122" cy="300082"/>
          </a:xfrm>
          <a:prstGeom prst="rect">
            <a:avLst/>
          </a:prstGeom>
          <a:noFill/>
        </p:spPr>
        <p:txBody>
          <a:bodyPr wrap="square" rtlCol="0">
            <a:spAutoFit/>
          </a:bodyPr>
          <a:lstStyle/>
          <a:p>
            <a:pPr algn="ctr"/>
            <a:r>
              <a:rPr lang="en-US" sz="1350" u="sng" dirty="0" err="1"/>
              <a:t>Post:Table</a:t>
            </a:r>
            <a:endParaRPr lang="en-US" sz="1350" u="sng" dirty="0"/>
          </a:p>
        </p:txBody>
      </p:sp>
      <p:sp>
        <p:nvSpPr>
          <p:cNvPr id="70" name="TextBox 69">
            <a:extLst>
              <a:ext uri="{FF2B5EF4-FFF2-40B4-BE49-F238E27FC236}">
                <a16:creationId xmlns:a16="http://schemas.microsoft.com/office/drawing/2014/main" id="{EA3C80E2-EF5E-E142-98CF-56C941A0EED5}"/>
              </a:ext>
            </a:extLst>
          </p:cNvPr>
          <p:cNvSpPr txBox="1"/>
          <p:nvPr/>
        </p:nvSpPr>
        <p:spPr>
          <a:xfrm>
            <a:off x="5464703" y="3633790"/>
            <a:ext cx="1123122" cy="300082"/>
          </a:xfrm>
          <a:prstGeom prst="rect">
            <a:avLst/>
          </a:prstGeom>
          <a:noFill/>
        </p:spPr>
        <p:txBody>
          <a:bodyPr wrap="square" rtlCol="0">
            <a:spAutoFit/>
          </a:bodyPr>
          <a:lstStyle/>
          <a:p>
            <a:pPr algn="ctr"/>
            <a:r>
              <a:rPr lang="en-US" sz="1350" u="sng" dirty="0" err="1"/>
              <a:t>Event:Table</a:t>
            </a:r>
            <a:endParaRPr lang="en-US" sz="1350" u="sng" dirty="0"/>
          </a:p>
        </p:txBody>
      </p:sp>
      <p:cxnSp>
        <p:nvCxnSpPr>
          <p:cNvPr id="72" name="Straight Arrow Connector 71">
            <a:extLst>
              <a:ext uri="{FF2B5EF4-FFF2-40B4-BE49-F238E27FC236}">
                <a16:creationId xmlns:a16="http://schemas.microsoft.com/office/drawing/2014/main" id="{1E9296F6-7A8D-9A4E-9BB5-52FDBD9BB626}"/>
              </a:ext>
            </a:extLst>
          </p:cNvPr>
          <p:cNvCxnSpPr/>
          <p:nvPr/>
        </p:nvCxnSpPr>
        <p:spPr>
          <a:xfrm flipH="1">
            <a:off x="768885" y="5207794"/>
            <a:ext cx="5993833" cy="0"/>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nvGrpSpPr>
          <p:cNvPr id="94" name="Group 93">
            <a:extLst>
              <a:ext uri="{FF2B5EF4-FFF2-40B4-BE49-F238E27FC236}">
                <a16:creationId xmlns:a16="http://schemas.microsoft.com/office/drawing/2014/main" id="{3D5DCBAC-9A8C-D543-B891-AED2C5B1E2F9}"/>
              </a:ext>
            </a:extLst>
          </p:cNvPr>
          <p:cNvGrpSpPr/>
          <p:nvPr/>
        </p:nvGrpSpPr>
        <p:grpSpPr>
          <a:xfrm>
            <a:off x="6157603" y="4186985"/>
            <a:ext cx="1478666" cy="824171"/>
            <a:chOff x="8210137" y="4439647"/>
            <a:chExt cx="1971554" cy="1098894"/>
          </a:xfrm>
        </p:grpSpPr>
        <p:cxnSp>
          <p:nvCxnSpPr>
            <p:cNvPr id="74" name="Straight Connector 73">
              <a:extLst>
                <a:ext uri="{FF2B5EF4-FFF2-40B4-BE49-F238E27FC236}">
                  <a16:creationId xmlns:a16="http://schemas.microsoft.com/office/drawing/2014/main" id="{010C5C00-152F-A940-83E6-17D246E3C52E}"/>
                </a:ext>
              </a:extLst>
            </p:cNvPr>
            <p:cNvCxnSpPr>
              <a:cxnSpLocks/>
              <a:stCxn id="60" idx="3"/>
            </p:cNvCxnSpPr>
            <p:nvPr/>
          </p:nvCxnSpPr>
          <p:spPr>
            <a:xfrm flipV="1">
              <a:off x="9369123" y="5538540"/>
              <a:ext cx="81256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27337F0-BF87-1142-8BC3-6B93A591DC0E}"/>
                </a:ext>
              </a:extLst>
            </p:cNvPr>
            <p:cNvCxnSpPr>
              <a:cxnSpLocks/>
            </p:cNvCxnSpPr>
            <p:nvPr/>
          </p:nvCxnSpPr>
          <p:spPr>
            <a:xfrm>
              <a:off x="10181691" y="4439647"/>
              <a:ext cx="0" cy="10988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7049F59-48D4-C840-B063-F217E5536759}"/>
                </a:ext>
              </a:extLst>
            </p:cNvPr>
            <p:cNvCxnSpPr>
              <a:cxnSpLocks/>
            </p:cNvCxnSpPr>
            <p:nvPr/>
          </p:nvCxnSpPr>
          <p:spPr>
            <a:xfrm flipH="1">
              <a:off x="8210137" y="4439647"/>
              <a:ext cx="1965810"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ADD1BE96-B417-8F41-ABC4-A2C8C0E5D7D0}"/>
              </a:ext>
            </a:extLst>
          </p:cNvPr>
          <p:cNvGrpSpPr/>
          <p:nvPr/>
        </p:nvGrpSpPr>
        <p:grpSpPr>
          <a:xfrm>
            <a:off x="6125709" y="2851793"/>
            <a:ext cx="2320178" cy="802569"/>
            <a:chOff x="8210137" y="4439647"/>
            <a:chExt cx="1977299" cy="1070092"/>
          </a:xfrm>
        </p:grpSpPr>
        <p:cxnSp>
          <p:nvCxnSpPr>
            <p:cNvPr id="96" name="Straight Connector 95">
              <a:extLst>
                <a:ext uri="{FF2B5EF4-FFF2-40B4-BE49-F238E27FC236}">
                  <a16:creationId xmlns:a16="http://schemas.microsoft.com/office/drawing/2014/main" id="{03D221C8-CB54-E94B-BBB3-02B0CE900BC5}"/>
                </a:ext>
              </a:extLst>
            </p:cNvPr>
            <p:cNvCxnSpPr>
              <a:cxnSpLocks/>
              <a:stCxn id="61" idx="3"/>
            </p:cNvCxnSpPr>
            <p:nvPr/>
          </p:nvCxnSpPr>
          <p:spPr>
            <a:xfrm>
              <a:off x="9814292" y="5509739"/>
              <a:ext cx="3731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F5C09BB-AC3E-F14D-86E7-2C1B00474FCF}"/>
                </a:ext>
              </a:extLst>
            </p:cNvPr>
            <p:cNvCxnSpPr>
              <a:cxnSpLocks/>
            </p:cNvCxnSpPr>
            <p:nvPr/>
          </p:nvCxnSpPr>
          <p:spPr>
            <a:xfrm flipH="1">
              <a:off x="10175947" y="4439647"/>
              <a:ext cx="5744" cy="10700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9DD350F-78E2-AD49-893B-EE9ED19A4374}"/>
                </a:ext>
              </a:extLst>
            </p:cNvPr>
            <p:cNvCxnSpPr>
              <a:cxnSpLocks/>
            </p:cNvCxnSpPr>
            <p:nvPr/>
          </p:nvCxnSpPr>
          <p:spPr>
            <a:xfrm flipH="1">
              <a:off x="8210137" y="4439647"/>
              <a:ext cx="1965810"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03" name="Straight Connector 102">
            <a:extLst>
              <a:ext uri="{FF2B5EF4-FFF2-40B4-BE49-F238E27FC236}">
                <a16:creationId xmlns:a16="http://schemas.microsoft.com/office/drawing/2014/main" id="{A3CA9465-D218-C247-AB5E-30EF30384035}"/>
              </a:ext>
            </a:extLst>
          </p:cNvPr>
          <p:cNvCxnSpPr>
            <a:stCxn id="61" idx="2"/>
          </p:cNvCxnSpPr>
          <p:nvPr/>
        </p:nvCxnSpPr>
        <p:spPr>
          <a:xfrm>
            <a:off x="7877587" y="3919768"/>
            <a:ext cx="5261" cy="150691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5" name="Straight Connector 104">
            <a:extLst>
              <a:ext uri="{FF2B5EF4-FFF2-40B4-BE49-F238E27FC236}">
                <a16:creationId xmlns:a16="http://schemas.microsoft.com/office/drawing/2014/main" id="{D0CD9463-C6ED-B049-8788-C31EFCC11864}"/>
              </a:ext>
            </a:extLst>
          </p:cNvPr>
          <p:cNvCxnSpPr/>
          <p:nvPr/>
        </p:nvCxnSpPr>
        <p:spPr>
          <a:xfrm flipH="1">
            <a:off x="789348" y="5434387"/>
            <a:ext cx="7084935" cy="0"/>
          </a:xfrm>
          <a:prstGeom prst="line">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06" name="TextBox 105">
            <a:extLst>
              <a:ext uri="{FF2B5EF4-FFF2-40B4-BE49-F238E27FC236}">
                <a16:creationId xmlns:a16="http://schemas.microsoft.com/office/drawing/2014/main" id="{20C04DE2-9E85-0944-94FB-15CEA2D97657}"/>
              </a:ext>
            </a:extLst>
          </p:cNvPr>
          <p:cNvSpPr txBox="1"/>
          <p:nvPr/>
        </p:nvSpPr>
        <p:spPr>
          <a:xfrm>
            <a:off x="6635569" y="2661792"/>
            <a:ext cx="1122356" cy="253916"/>
          </a:xfrm>
          <a:prstGeom prst="rect">
            <a:avLst/>
          </a:prstGeom>
          <a:noFill/>
        </p:spPr>
        <p:txBody>
          <a:bodyPr wrap="square" rtlCol="0">
            <a:spAutoFit/>
          </a:bodyPr>
          <a:lstStyle/>
          <a:p>
            <a:pPr algn="ctr"/>
            <a:r>
              <a:rPr lang="en-US" sz="1050" dirty="0" err="1"/>
              <a:t>blogPosted</a:t>
            </a:r>
            <a:endParaRPr lang="en-US" sz="1050" dirty="0"/>
          </a:p>
        </p:txBody>
      </p:sp>
      <p:sp>
        <p:nvSpPr>
          <p:cNvPr id="107" name="TextBox 106">
            <a:extLst>
              <a:ext uri="{FF2B5EF4-FFF2-40B4-BE49-F238E27FC236}">
                <a16:creationId xmlns:a16="http://schemas.microsoft.com/office/drawing/2014/main" id="{27992FE8-74E1-4145-9B55-C64723F43A13}"/>
              </a:ext>
            </a:extLst>
          </p:cNvPr>
          <p:cNvSpPr txBox="1"/>
          <p:nvPr/>
        </p:nvSpPr>
        <p:spPr>
          <a:xfrm>
            <a:off x="6348309" y="3984460"/>
            <a:ext cx="1122356" cy="253916"/>
          </a:xfrm>
          <a:prstGeom prst="rect">
            <a:avLst/>
          </a:prstGeom>
          <a:noFill/>
        </p:spPr>
        <p:txBody>
          <a:bodyPr wrap="square" rtlCol="0">
            <a:spAutoFit/>
          </a:bodyPr>
          <a:lstStyle/>
          <a:p>
            <a:pPr algn="ctr"/>
            <a:r>
              <a:rPr lang="en-US" sz="1050" dirty="0" err="1"/>
              <a:t>eventPosted</a:t>
            </a:r>
            <a:endParaRPr lang="en-US" sz="1050" dirty="0"/>
          </a:p>
        </p:txBody>
      </p:sp>
      <p:sp>
        <p:nvSpPr>
          <p:cNvPr id="108" name="Rectangle 107">
            <a:extLst>
              <a:ext uri="{FF2B5EF4-FFF2-40B4-BE49-F238E27FC236}">
                <a16:creationId xmlns:a16="http://schemas.microsoft.com/office/drawing/2014/main" id="{2776D7DF-779F-3B41-A1B0-7330DE1EB64F}"/>
              </a:ext>
            </a:extLst>
          </p:cNvPr>
          <p:cNvSpPr/>
          <p:nvPr/>
        </p:nvSpPr>
        <p:spPr>
          <a:xfrm>
            <a:off x="5856735" y="1763865"/>
            <a:ext cx="260902" cy="3520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0" name="Straight Arrow Connector 109">
            <a:extLst>
              <a:ext uri="{FF2B5EF4-FFF2-40B4-BE49-F238E27FC236}">
                <a16:creationId xmlns:a16="http://schemas.microsoft.com/office/drawing/2014/main" id="{CB4074E4-0B3C-F441-9761-6E660E2C96C2}"/>
              </a:ext>
            </a:extLst>
          </p:cNvPr>
          <p:cNvCxnSpPr>
            <a:stCxn id="68" idx="0"/>
            <a:endCxn id="108" idx="2"/>
          </p:cNvCxnSpPr>
          <p:nvPr/>
        </p:nvCxnSpPr>
        <p:spPr>
          <a:xfrm flipH="1" flipV="1">
            <a:off x="5987187" y="2115888"/>
            <a:ext cx="1" cy="472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487053A5-2053-794B-9E88-F59788BFA388}"/>
              </a:ext>
            </a:extLst>
          </p:cNvPr>
          <p:cNvSpPr txBox="1"/>
          <p:nvPr/>
        </p:nvSpPr>
        <p:spPr>
          <a:xfrm>
            <a:off x="5441036" y="1446864"/>
            <a:ext cx="1123122" cy="300082"/>
          </a:xfrm>
          <a:prstGeom prst="rect">
            <a:avLst/>
          </a:prstGeom>
          <a:noFill/>
        </p:spPr>
        <p:txBody>
          <a:bodyPr wrap="square" rtlCol="0">
            <a:spAutoFit/>
          </a:bodyPr>
          <a:lstStyle/>
          <a:p>
            <a:pPr algn="ctr"/>
            <a:r>
              <a:rPr lang="en-US" sz="1350" u="sng" dirty="0"/>
              <a:t>:Blog Page</a:t>
            </a:r>
          </a:p>
        </p:txBody>
      </p:sp>
      <p:cxnSp>
        <p:nvCxnSpPr>
          <p:cNvPr id="112" name="Straight Arrow Connector 111">
            <a:extLst>
              <a:ext uri="{FF2B5EF4-FFF2-40B4-BE49-F238E27FC236}">
                <a16:creationId xmlns:a16="http://schemas.microsoft.com/office/drawing/2014/main" id="{810DCA9F-C92A-EA46-9939-622C43F0A377}"/>
              </a:ext>
            </a:extLst>
          </p:cNvPr>
          <p:cNvCxnSpPr>
            <a:cxnSpLocks/>
          </p:cNvCxnSpPr>
          <p:nvPr/>
        </p:nvCxnSpPr>
        <p:spPr>
          <a:xfrm flipH="1">
            <a:off x="768885" y="1823744"/>
            <a:ext cx="5087850" cy="0"/>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14" name="Rectangle 113">
            <a:extLst>
              <a:ext uri="{FF2B5EF4-FFF2-40B4-BE49-F238E27FC236}">
                <a16:creationId xmlns:a16="http://schemas.microsoft.com/office/drawing/2014/main" id="{1D0DDC16-1DB9-A44B-B5D2-DB0CAA646EBC}"/>
              </a:ext>
            </a:extLst>
          </p:cNvPr>
          <p:cNvSpPr/>
          <p:nvPr/>
        </p:nvSpPr>
        <p:spPr>
          <a:xfrm>
            <a:off x="4984554" y="2117032"/>
            <a:ext cx="260902" cy="3520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 name="TextBox 114">
            <a:extLst>
              <a:ext uri="{FF2B5EF4-FFF2-40B4-BE49-F238E27FC236}">
                <a16:creationId xmlns:a16="http://schemas.microsoft.com/office/drawing/2014/main" id="{C8B24EA0-BE9E-B34A-A35C-D3315BB1323A}"/>
              </a:ext>
            </a:extLst>
          </p:cNvPr>
          <p:cNvSpPr txBox="1"/>
          <p:nvPr/>
        </p:nvSpPr>
        <p:spPr>
          <a:xfrm>
            <a:off x="4568855" y="1800031"/>
            <a:ext cx="1123122" cy="300082"/>
          </a:xfrm>
          <a:prstGeom prst="rect">
            <a:avLst/>
          </a:prstGeom>
          <a:noFill/>
        </p:spPr>
        <p:txBody>
          <a:bodyPr wrap="square" rtlCol="0">
            <a:spAutoFit/>
          </a:bodyPr>
          <a:lstStyle/>
          <a:p>
            <a:pPr algn="ctr"/>
            <a:r>
              <a:rPr lang="en-US" sz="1350" u="sng" dirty="0"/>
              <a:t>:Events Page</a:t>
            </a:r>
          </a:p>
        </p:txBody>
      </p:sp>
      <p:cxnSp>
        <p:nvCxnSpPr>
          <p:cNvPr id="116" name="Straight Arrow Connector 115">
            <a:extLst>
              <a:ext uri="{FF2B5EF4-FFF2-40B4-BE49-F238E27FC236}">
                <a16:creationId xmlns:a16="http://schemas.microsoft.com/office/drawing/2014/main" id="{B2E3D1B9-0F27-2545-9A73-02369D74394B}"/>
              </a:ext>
            </a:extLst>
          </p:cNvPr>
          <p:cNvCxnSpPr>
            <a:cxnSpLocks/>
          </p:cNvCxnSpPr>
          <p:nvPr/>
        </p:nvCxnSpPr>
        <p:spPr>
          <a:xfrm flipH="1">
            <a:off x="768885" y="2184623"/>
            <a:ext cx="4215670" cy="0"/>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20" name="Straight Arrow Connector 119">
            <a:extLst>
              <a:ext uri="{FF2B5EF4-FFF2-40B4-BE49-F238E27FC236}">
                <a16:creationId xmlns:a16="http://schemas.microsoft.com/office/drawing/2014/main" id="{151EC825-251A-4547-A8DA-34DEEFD6A025}"/>
              </a:ext>
            </a:extLst>
          </p:cNvPr>
          <p:cNvCxnSpPr>
            <a:stCxn id="67" idx="0"/>
            <a:endCxn id="114" idx="2"/>
          </p:cNvCxnSpPr>
          <p:nvPr/>
        </p:nvCxnSpPr>
        <p:spPr>
          <a:xfrm flipH="1" flipV="1">
            <a:off x="5115006" y="2469055"/>
            <a:ext cx="911260" cy="1535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939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3F397-34E0-8D4D-832A-884993081AD0}"/>
              </a:ext>
            </a:extLst>
          </p:cNvPr>
          <p:cNvSpPr>
            <a:spLocks noGrp="1"/>
          </p:cNvSpPr>
          <p:nvPr>
            <p:ph type="title"/>
          </p:nvPr>
        </p:nvSpPr>
        <p:spPr/>
        <p:txBody>
          <a:bodyPr/>
          <a:lstStyle/>
          <a:p>
            <a:r>
              <a:rPr lang="en-US" dirty="0"/>
              <a:t>Risk Analysis Table</a:t>
            </a:r>
          </a:p>
        </p:txBody>
      </p:sp>
      <p:graphicFrame>
        <p:nvGraphicFramePr>
          <p:cNvPr id="4" name="Content Placeholder 3">
            <a:extLst>
              <a:ext uri="{FF2B5EF4-FFF2-40B4-BE49-F238E27FC236}">
                <a16:creationId xmlns:a16="http://schemas.microsoft.com/office/drawing/2014/main" id="{DB347B13-645D-1643-A40E-8E26E520FFB6}"/>
              </a:ext>
            </a:extLst>
          </p:cNvPr>
          <p:cNvGraphicFramePr>
            <a:graphicFrameLocks noGrp="1"/>
          </p:cNvGraphicFramePr>
          <p:nvPr>
            <p:ph idx="1"/>
          </p:nvPr>
        </p:nvGraphicFramePr>
        <p:xfrm>
          <a:off x="1310856" y="1825625"/>
          <a:ext cx="6522288" cy="4351337"/>
        </p:xfrm>
        <a:graphic>
          <a:graphicData uri="http://schemas.openxmlformats.org/drawingml/2006/table">
            <a:tbl>
              <a:tblPr/>
              <a:tblGrid>
                <a:gridCol w="815286">
                  <a:extLst>
                    <a:ext uri="{9D8B030D-6E8A-4147-A177-3AD203B41FA5}">
                      <a16:colId xmlns:a16="http://schemas.microsoft.com/office/drawing/2014/main" val="3694055070"/>
                    </a:ext>
                  </a:extLst>
                </a:gridCol>
                <a:gridCol w="815286">
                  <a:extLst>
                    <a:ext uri="{9D8B030D-6E8A-4147-A177-3AD203B41FA5}">
                      <a16:colId xmlns:a16="http://schemas.microsoft.com/office/drawing/2014/main" val="2262735698"/>
                    </a:ext>
                  </a:extLst>
                </a:gridCol>
                <a:gridCol w="815286">
                  <a:extLst>
                    <a:ext uri="{9D8B030D-6E8A-4147-A177-3AD203B41FA5}">
                      <a16:colId xmlns:a16="http://schemas.microsoft.com/office/drawing/2014/main" val="2077498015"/>
                    </a:ext>
                  </a:extLst>
                </a:gridCol>
                <a:gridCol w="815286">
                  <a:extLst>
                    <a:ext uri="{9D8B030D-6E8A-4147-A177-3AD203B41FA5}">
                      <a16:colId xmlns:a16="http://schemas.microsoft.com/office/drawing/2014/main" val="1737905309"/>
                    </a:ext>
                  </a:extLst>
                </a:gridCol>
                <a:gridCol w="815286">
                  <a:extLst>
                    <a:ext uri="{9D8B030D-6E8A-4147-A177-3AD203B41FA5}">
                      <a16:colId xmlns:a16="http://schemas.microsoft.com/office/drawing/2014/main" val="3724759508"/>
                    </a:ext>
                  </a:extLst>
                </a:gridCol>
                <a:gridCol w="815286">
                  <a:extLst>
                    <a:ext uri="{9D8B030D-6E8A-4147-A177-3AD203B41FA5}">
                      <a16:colId xmlns:a16="http://schemas.microsoft.com/office/drawing/2014/main" val="3776355514"/>
                    </a:ext>
                  </a:extLst>
                </a:gridCol>
                <a:gridCol w="815286">
                  <a:extLst>
                    <a:ext uri="{9D8B030D-6E8A-4147-A177-3AD203B41FA5}">
                      <a16:colId xmlns:a16="http://schemas.microsoft.com/office/drawing/2014/main" val="1415265494"/>
                    </a:ext>
                  </a:extLst>
                </a:gridCol>
                <a:gridCol w="815286">
                  <a:extLst>
                    <a:ext uri="{9D8B030D-6E8A-4147-A177-3AD203B41FA5}">
                      <a16:colId xmlns:a16="http://schemas.microsoft.com/office/drawing/2014/main" val="3229734708"/>
                    </a:ext>
                  </a:extLst>
                </a:gridCol>
              </a:tblGrid>
              <a:tr h="463176">
                <a:tc>
                  <a:txBody>
                    <a:bodyPr/>
                    <a:lstStyle/>
                    <a:p>
                      <a:pPr algn="l" rtl="0" fontAlgn="base"/>
                      <a:r>
                        <a:rPr lang="en-US" sz="900" b="0" i="0" u="none" strike="noStrike">
                          <a:effectLst/>
                          <a:latin typeface="Calibri" panose="020F0502020204030204" pitchFamily="34" charset="0"/>
                        </a:rPr>
                        <a:t>Risk Title</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Likelihood</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Impact</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Retirement Cost</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Priority</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Retirement/mitigation plan</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Responsible member</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Target Completion Date</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extLst>
                  <a:ext uri="{0D108BD9-81ED-4DB2-BD59-A6C34878D82A}">
                    <a16:rowId xmlns:a16="http://schemas.microsoft.com/office/drawing/2014/main" val="3440845934"/>
                  </a:ext>
                </a:extLst>
              </a:tr>
              <a:tr h="601814">
                <a:tc>
                  <a:txBody>
                    <a:bodyPr/>
                    <a:lstStyle/>
                    <a:p>
                      <a:pPr algn="l" rtl="0" fontAlgn="base"/>
                      <a:r>
                        <a:rPr lang="en-US" sz="900" b="0" i="0">
                          <a:effectLst/>
                          <a:latin typeface="Calibri" panose="020F0502020204030204" pitchFamily="34" charset="0"/>
                        </a:rPr>
                        <a:t>Deficient Node.jsskills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ctr" rtl="0" fontAlgn="base"/>
                      <a:r>
                        <a:rPr lang="en-US" sz="900" b="0" i="0" u="none" strike="noStrike">
                          <a:effectLst/>
                          <a:latin typeface="Calibri" panose="020F0502020204030204" pitchFamily="34" charset="0"/>
                        </a:rPr>
                        <a:t>6</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ctr" rtl="0" fontAlgn="base"/>
                      <a:r>
                        <a:rPr lang="en-US" sz="900" b="0" i="0" u="none" strike="noStrike">
                          <a:effectLst/>
                          <a:latin typeface="Calibri" panose="020F0502020204030204" pitchFamily="34" charset="0"/>
                        </a:rPr>
                        <a:t>6</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ctr" rtl="0" fontAlgn="base"/>
                      <a:r>
                        <a:rPr lang="en-US" sz="900" b="0" i="0" u="none" strike="noStrike">
                          <a:effectLst/>
                          <a:latin typeface="Calibri" panose="020F0502020204030204" pitchFamily="34" charset="0"/>
                        </a:rPr>
                        <a:t>5</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ctr" rtl="0" fontAlgn="base"/>
                      <a:r>
                        <a:rPr lang="en-US" sz="900" b="0" i="0" u="none" strike="noStrike">
                          <a:effectLst/>
                          <a:latin typeface="Calibri" panose="020F0502020204030204" pitchFamily="34" charset="0"/>
                        </a:rPr>
                        <a:t>125</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a:effectLst/>
                          <a:latin typeface="Calibri" panose="020F0502020204030204" pitchFamily="34" charset="0"/>
                        </a:rPr>
                        <a:t>https://www.youtube.com/watch?v=fBNz5xF-Kx4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Rey Crittenden</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Sept 7, 2020</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extLst>
                  <a:ext uri="{0D108BD9-81ED-4DB2-BD59-A6C34878D82A}">
                    <a16:rowId xmlns:a16="http://schemas.microsoft.com/office/drawing/2014/main" val="3833798244"/>
                  </a:ext>
                </a:extLst>
              </a:tr>
              <a:tr h="601814">
                <a:tc>
                  <a:txBody>
                    <a:bodyPr/>
                    <a:lstStyle/>
                    <a:p>
                      <a:pPr algn="l" rtl="0" fontAlgn="base"/>
                      <a:r>
                        <a:rPr lang="en-US" sz="900" b="0" i="0">
                          <a:effectLst/>
                          <a:latin typeface="Calibri" panose="020F0502020204030204" pitchFamily="34" charset="0"/>
                        </a:rPr>
                        <a:t>Deficient MongoDBskills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ctr" rtl="0" fontAlgn="base"/>
                      <a:r>
                        <a:rPr lang="en-US" sz="900" b="0" i="0" u="none" strike="noStrike">
                          <a:effectLst/>
                          <a:latin typeface="Calibri" panose="020F0502020204030204" pitchFamily="34" charset="0"/>
                        </a:rPr>
                        <a:t>7</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ctr" rtl="0" fontAlgn="base"/>
                      <a:r>
                        <a:rPr lang="en-US" sz="900" b="0" i="0" u="none" strike="noStrike">
                          <a:effectLst/>
                          <a:latin typeface="Calibri" panose="020F0502020204030204" pitchFamily="34" charset="0"/>
                        </a:rPr>
                        <a:t>7</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ctr" rtl="0" fontAlgn="base"/>
                      <a:r>
                        <a:rPr lang="en-US" sz="900" b="0" i="0" u="none" strike="noStrike">
                          <a:effectLst/>
                          <a:latin typeface="Calibri" panose="020F0502020204030204" pitchFamily="34" charset="0"/>
                        </a:rPr>
                        <a:t>2</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ctr" rtl="0" fontAlgn="base"/>
                      <a:r>
                        <a:rPr lang="en-US" sz="900" b="0" i="0" u="none" strike="noStrike">
                          <a:effectLst/>
                          <a:latin typeface="Calibri" panose="020F0502020204030204" pitchFamily="34" charset="0"/>
                        </a:rPr>
                        <a:t>32</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a:effectLst/>
                          <a:latin typeface="Calibri" panose="020F0502020204030204" pitchFamily="34" charset="0"/>
                        </a:rPr>
                        <a:t>https://www.youtube.com/watch?v=pWbMrx5rVBE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Rey Crittenden</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Sept 3, 2020</a:t>
                      </a:r>
                      <a:r>
                        <a:rPr lang="en-US" sz="900" b="0" i="0">
                          <a:effectLst/>
                          <a:latin typeface="Calibri" panose="020F0502020204030204" pitchFamily="34" charset="0"/>
                        </a:rPr>
                        <a:t> </a:t>
                      </a:r>
                      <a:endParaRPr lang="en-US" sz="1500" b="0" i="0">
                        <a:effectLst/>
                      </a:endParaRPr>
                    </a:p>
                    <a:p>
                      <a:pPr algn="l" rtl="0" fontAlgn="base"/>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extLst>
                  <a:ext uri="{0D108BD9-81ED-4DB2-BD59-A6C34878D82A}">
                    <a16:rowId xmlns:a16="http://schemas.microsoft.com/office/drawing/2014/main" val="2918851489"/>
                  </a:ext>
                </a:extLst>
              </a:tr>
              <a:tr h="740452">
                <a:tc>
                  <a:txBody>
                    <a:bodyPr/>
                    <a:lstStyle/>
                    <a:p>
                      <a:pPr algn="l" rtl="0" fontAlgn="base"/>
                      <a:r>
                        <a:rPr lang="en-US" sz="900" b="0" i="0" u="none" strike="noStrike">
                          <a:effectLst/>
                          <a:latin typeface="Calibri" panose="020F0502020204030204" pitchFamily="34" charset="0"/>
                        </a:rPr>
                        <a:t>OAuth 2.0 API integration</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ctr" rtl="0" fontAlgn="base"/>
                      <a:r>
                        <a:rPr lang="en-US" sz="900" b="0" i="0" u="none" strike="noStrike">
                          <a:effectLst/>
                          <a:latin typeface="Calibri" panose="020F0502020204030204" pitchFamily="34" charset="0"/>
                        </a:rPr>
                        <a:t>9</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ctr" rtl="0" fontAlgn="base"/>
                      <a:r>
                        <a:rPr lang="en-US" sz="900" b="0" i="0" u="none" strike="noStrike">
                          <a:effectLst/>
                          <a:latin typeface="Calibri" panose="020F0502020204030204" pitchFamily="34" charset="0"/>
                        </a:rPr>
                        <a:t>9</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ctr" rtl="0" fontAlgn="base"/>
                      <a:r>
                        <a:rPr lang="en-US" sz="900" b="0" i="0" u="none" strike="noStrike">
                          <a:effectLst/>
                          <a:latin typeface="Calibri" panose="020F0502020204030204" pitchFamily="34" charset="0"/>
                        </a:rPr>
                        <a:t>8</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ctr" rtl="0" fontAlgn="base"/>
                      <a:r>
                        <a:rPr lang="en-US" sz="900" b="0" i="0" u="none" strike="noStrike">
                          <a:effectLst/>
                          <a:latin typeface="Calibri" panose="020F0502020204030204" pitchFamily="34" charset="0"/>
                        </a:rPr>
                        <a:t>32</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a:effectLst/>
                          <a:latin typeface="Calibri" panose="020F0502020204030204" pitchFamily="34" charset="0"/>
                        </a:rPr>
                        <a:t>https://gomakethings.com/using-oauth-with-fetch-in-vanilla-js/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Rey Crittenden</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Sept 1, 2020</a:t>
                      </a:r>
                      <a:r>
                        <a:rPr lang="en-US" sz="900" b="0" i="0">
                          <a:effectLst/>
                          <a:latin typeface="Calibri" panose="020F0502020204030204" pitchFamily="34" charset="0"/>
                        </a:rPr>
                        <a:t> </a:t>
                      </a:r>
                      <a:endParaRPr lang="en-US" sz="1500" b="0" i="0">
                        <a:effectLst/>
                      </a:endParaRPr>
                    </a:p>
                    <a:p>
                      <a:pPr algn="l" rtl="0" fontAlgn="base"/>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extLst>
                  <a:ext uri="{0D108BD9-81ED-4DB2-BD59-A6C34878D82A}">
                    <a16:rowId xmlns:a16="http://schemas.microsoft.com/office/drawing/2014/main" val="4035495748"/>
                  </a:ext>
                </a:extLst>
              </a:tr>
              <a:tr h="463176">
                <a:tc>
                  <a:txBody>
                    <a:bodyPr/>
                    <a:lstStyle/>
                    <a:p>
                      <a:pPr algn="l" rtl="0" fontAlgn="base"/>
                      <a:r>
                        <a:rPr lang="en-US" sz="900" b="0" i="0" u="none" strike="noStrike">
                          <a:effectLst/>
                          <a:latin typeface="Calibri" panose="020F0502020204030204" pitchFamily="34" charset="0"/>
                        </a:rPr>
                        <a:t>Deficient HTML/CSS skills</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ctr" rtl="0" fontAlgn="base"/>
                      <a:r>
                        <a:rPr lang="en-US" sz="900" b="0" i="0" u="none" strike="noStrike">
                          <a:effectLst/>
                          <a:latin typeface="Calibri" panose="020F0502020204030204" pitchFamily="34" charset="0"/>
                        </a:rPr>
                        <a:t>3</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ctr" rtl="0" fontAlgn="base"/>
                      <a:r>
                        <a:rPr lang="en-US" sz="900" b="0" i="0" u="none" strike="noStrike">
                          <a:effectLst/>
                          <a:latin typeface="Calibri" panose="020F0502020204030204" pitchFamily="34" charset="0"/>
                        </a:rPr>
                        <a:t>6</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ctr" rtl="0" fontAlgn="base"/>
                      <a:r>
                        <a:rPr lang="en-US" sz="900" b="0" i="0" u="none" strike="noStrike">
                          <a:effectLst/>
                          <a:latin typeface="Calibri" panose="020F0502020204030204" pitchFamily="34" charset="0"/>
                        </a:rPr>
                        <a:t>3</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ctr" rtl="0" fontAlgn="base"/>
                      <a:r>
                        <a:rPr lang="en-US" sz="900" b="0" i="0" u="none" strike="noStrike">
                          <a:effectLst/>
                          <a:latin typeface="Calibri" panose="020F0502020204030204" pitchFamily="34" charset="0"/>
                        </a:rPr>
                        <a:t>120</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freecodecamp.com</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Rey Crittenden</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Sept 9, 2020</a:t>
                      </a:r>
                      <a:r>
                        <a:rPr lang="en-US" sz="900" b="0" i="0">
                          <a:effectLst/>
                          <a:latin typeface="Calibri" panose="020F0502020204030204" pitchFamily="34" charset="0"/>
                        </a:rPr>
                        <a:t> </a:t>
                      </a:r>
                      <a:endParaRPr lang="en-US" sz="1500" b="0" i="0">
                        <a:effectLst/>
                      </a:endParaRPr>
                    </a:p>
                    <a:p>
                      <a:pPr algn="l" rtl="0" fontAlgn="base"/>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extLst>
                  <a:ext uri="{0D108BD9-81ED-4DB2-BD59-A6C34878D82A}">
                    <a16:rowId xmlns:a16="http://schemas.microsoft.com/office/drawing/2014/main" val="1796137758"/>
                  </a:ext>
                </a:extLst>
              </a:tr>
              <a:tr h="1295004">
                <a:tc>
                  <a:txBody>
                    <a:bodyPr/>
                    <a:lstStyle/>
                    <a:p>
                      <a:pPr algn="l" rtl="0" fontAlgn="base"/>
                      <a:r>
                        <a:rPr lang="en-US" sz="900" b="0" i="0">
                          <a:effectLst/>
                          <a:latin typeface="Calibri" panose="020F0502020204030204" pitchFamily="34" charset="0"/>
                        </a:rPr>
                        <a:t>Deficient vanilla JSskills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ctr" rtl="0" fontAlgn="base"/>
                      <a:r>
                        <a:rPr lang="en-US" sz="900" b="0" i="0" u="none" strike="noStrike">
                          <a:effectLst/>
                          <a:latin typeface="Calibri" panose="020F0502020204030204" pitchFamily="34" charset="0"/>
                        </a:rPr>
                        <a:t>6</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ctr" rtl="0" fontAlgn="base"/>
                      <a:r>
                        <a:rPr lang="en-US" sz="900" b="0" i="0" u="none" strike="noStrike">
                          <a:effectLst/>
                          <a:latin typeface="Calibri" panose="020F0502020204030204" pitchFamily="34" charset="0"/>
                        </a:rPr>
                        <a:t>8</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ctr" rtl="0" fontAlgn="base"/>
                      <a:r>
                        <a:rPr lang="en-US" sz="900" b="0" i="0" u="none" strike="noStrike">
                          <a:effectLst/>
                          <a:latin typeface="Calibri" panose="020F0502020204030204" pitchFamily="34" charset="0"/>
                        </a:rPr>
                        <a:t>4</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ctr" rtl="0" fontAlgn="base"/>
                      <a:r>
                        <a:rPr lang="en-US" sz="900" b="0" i="0" u="none" strike="noStrike">
                          <a:effectLst/>
                          <a:latin typeface="Calibri" panose="020F0502020204030204" pitchFamily="34" charset="0"/>
                        </a:rPr>
                        <a:t>60</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a:effectLst/>
                          <a:latin typeface="Calibri" panose="020F0502020204030204" pitchFamily="34" charset="0"/>
                        </a:rPr>
                        <a:t>https://www.youtube.com/watch?v=hdI2bqOjy3c&amp;list=PLFrkAJE7izdrkyh34mtwViEn67_12mm74&amp;index=12&amp;t=14s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Rey Crittenden</a:t>
                      </a:r>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Sept 5, 2020</a:t>
                      </a:r>
                      <a:r>
                        <a:rPr lang="en-US" sz="900" b="0" i="0">
                          <a:effectLst/>
                          <a:latin typeface="Calibri" panose="020F0502020204030204" pitchFamily="34" charset="0"/>
                        </a:rPr>
                        <a:t> </a:t>
                      </a:r>
                      <a:endParaRPr lang="en-US" sz="1500" b="0" i="0">
                        <a:effectLst/>
                      </a:endParaRPr>
                    </a:p>
                    <a:p>
                      <a:pPr algn="l" rtl="0" fontAlgn="base"/>
                      <a:r>
                        <a:rPr lang="en-US" sz="900" b="0" i="0">
                          <a:effectLst/>
                          <a:latin typeface="Calibri" panose="020F0502020204030204" pitchFamily="34" charset="0"/>
                        </a:rPr>
                        <a:t> </a:t>
                      </a:r>
                      <a:endParaRPr lang="en-US" sz="1500" b="0" i="0">
                        <a:effectLst/>
                      </a:endParaRP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extLst>
                  <a:ext uri="{0D108BD9-81ED-4DB2-BD59-A6C34878D82A}">
                    <a16:rowId xmlns:a16="http://schemas.microsoft.com/office/drawing/2014/main" val="1797525669"/>
                  </a:ext>
                </a:extLst>
              </a:tr>
              <a:tr h="185901">
                <a:tc>
                  <a:txBody>
                    <a:bodyPr/>
                    <a:lstStyle/>
                    <a:p>
                      <a:pPr algn="l" rtl="0" fontAlgn="base"/>
                      <a:r>
                        <a:rPr lang="en-US" sz="900" b="0" i="0">
                          <a:effectLst/>
                          <a:latin typeface="Calibri" panose="020F0502020204030204" pitchFamily="34" charset="0"/>
                        </a:rPr>
                        <a:t> </a:t>
                      </a: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 </a:t>
                      </a: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 </a:t>
                      </a: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 </a:t>
                      </a: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 </a:t>
                      </a: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 </a:t>
                      </a: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a:effectLst/>
                          <a:latin typeface="Calibri" panose="020F0502020204030204" pitchFamily="34" charset="0"/>
                        </a:rPr>
                        <a:t> </a:t>
                      </a: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tc>
                  <a:txBody>
                    <a:bodyPr/>
                    <a:lstStyle/>
                    <a:p>
                      <a:pPr algn="l" rtl="0" fontAlgn="base"/>
                      <a:r>
                        <a:rPr lang="en-US" sz="900" b="0" i="0" u="none" strike="noStrike" dirty="0">
                          <a:effectLst/>
                          <a:latin typeface="Calibri" panose="020F0502020204030204" pitchFamily="34" charset="0"/>
                        </a:rPr>
                        <a:t> </a:t>
                      </a:r>
                    </a:p>
                  </a:txBody>
                  <a:tcPr marL="75621" marR="75621" marT="23631" marB="23631">
                    <a:lnL w="9525" cap="flat" cmpd="sng" algn="ctr">
                      <a:solidFill>
                        <a:srgbClr val="909090"/>
                      </a:solidFill>
                      <a:prstDash val="solid"/>
                      <a:round/>
                      <a:headEnd type="none" w="med" len="med"/>
                      <a:tailEnd type="none" w="med" len="med"/>
                    </a:lnL>
                    <a:lnR w="9525" cap="flat" cmpd="sng" algn="ctr">
                      <a:solidFill>
                        <a:srgbClr val="909090"/>
                      </a:solidFill>
                      <a:prstDash val="solid"/>
                      <a:round/>
                      <a:headEnd type="none" w="med" len="med"/>
                      <a:tailEnd type="none" w="med" len="med"/>
                    </a:lnR>
                    <a:lnT w="9525" cap="flat" cmpd="sng" algn="ctr">
                      <a:solidFill>
                        <a:srgbClr val="909090"/>
                      </a:solidFill>
                      <a:prstDash val="solid"/>
                      <a:round/>
                      <a:headEnd type="none" w="med" len="med"/>
                      <a:tailEnd type="none" w="med" len="med"/>
                    </a:lnT>
                    <a:lnB w="9525" cap="flat" cmpd="sng" algn="ctr">
                      <a:solidFill>
                        <a:srgbClr val="909090"/>
                      </a:solidFill>
                      <a:prstDash val="solid"/>
                      <a:round/>
                      <a:headEnd type="none" w="med" len="med"/>
                      <a:tailEnd type="none" w="med" len="med"/>
                    </a:lnB>
                    <a:solidFill>
                      <a:srgbClr val="FFFFFF"/>
                    </a:solidFill>
                  </a:tcPr>
                </a:tc>
                <a:extLst>
                  <a:ext uri="{0D108BD9-81ED-4DB2-BD59-A6C34878D82A}">
                    <a16:rowId xmlns:a16="http://schemas.microsoft.com/office/drawing/2014/main" val="3148502426"/>
                  </a:ext>
                </a:extLst>
              </a:tr>
            </a:tbl>
          </a:graphicData>
        </a:graphic>
      </p:graphicFrame>
    </p:spTree>
    <p:extLst>
      <p:ext uri="{BB962C8B-B14F-4D97-AF65-F5344CB8AC3E}">
        <p14:creationId xmlns:p14="http://schemas.microsoft.com/office/powerpoint/2010/main" val="3559932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278F9-33BB-EE4C-8775-A66922649961}"/>
              </a:ext>
            </a:extLst>
          </p:cNvPr>
          <p:cNvSpPr>
            <a:spLocks noGrp="1"/>
          </p:cNvSpPr>
          <p:nvPr>
            <p:ph type="title"/>
          </p:nvPr>
        </p:nvSpPr>
        <p:spPr/>
        <p:txBody>
          <a:bodyPr>
            <a:normAutofit/>
          </a:bodyPr>
          <a:lstStyle/>
          <a:p>
            <a:r>
              <a:rPr lang="en-US" sz="5400" dirty="0"/>
              <a:t>Prototype can be found at:</a:t>
            </a:r>
          </a:p>
        </p:txBody>
      </p:sp>
      <p:sp>
        <p:nvSpPr>
          <p:cNvPr id="5" name="Text Placeholder 4">
            <a:extLst>
              <a:ext uri="{FF2B5EF4-FFF2-40B4-BE49-F238E27FC236}">
                <a16:creationId xmlns:a16="http://schemas.microsoft.com/office/drawing/2014/main" id="{B4B24D5E-1275-714C-98CC-AE9501B1CA4D}"/>
              </a:ext>
            </a:extLst>
          </p:cNvPr>
          <p:cNvSpPr>
            <a:spLocks noGrp="1"/>
          </p:cNvSpPr>
          <p:nvPr>
            <p:ph type="body" idx="1"/>
          </p:nvPr>
        </p:nvSpPr>
        <p:spPr/>
        <p:txBody>
          <a:bodyPr/>
          <a:lstStyle/>
          <a:p>
            <a:r>
              <a:rPr lang="en-US" dirty="0">
                <a:hlinkClick r:id="rId2"/>
              </a:rPr>
              <a:t>https://</a:t>
            </a:r>
            <a:r>
              <a:rPr lang="en-US" dirty="0" err="1">
                <a:hlinkClick r:id="rId2"/>
              </a:rPr>
              <a:t>github.com</a:t>
            </a:r>
            <a:r>
              <a:rPr lang="en-US" dirty="0">
                <a:hlinkClick r:id="rId2"/>
              </a:rPr>
              <a:t>/SWE-1-Project/</a:t>
            </a:r>
            <a:r>
              <a:rPr lang="en-US" dirty="0" err="1">
                <a:hlinkClick r:id="rId2"/>
              </a:rPr>
              <a:t>laa</a:t>
            </a:r>
            <a:r>
              <a:rPr lang="en-US" dirty="0">
                <a:hlinkClick r:id="rId2"/>
              </a:rPr>
              <a:t>-web</a:t>
            </a:r>
            <a:endParaRPr lang="en-US" dirty="0"/>
          </a:p>
        </p:txBody>
      </p:sp>
    </p:spTree>
    <p:extLst>
      <p:ext uri="{BB962C8B-B14F-4D97-AF65-F5344CB8AC3E}">
        <p14:creationId xmlns:p14="http://schemas.microsoft.com/office/powerpoint/2010/main" val="408752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721E-3117-614F-886A-C6C8620E90B5}"/>
              </a:ext>
            </a:extLst>
          </p:cNvPr>
          <p:cNvSpPr>
            <a:spLocks noGrp="1"/>
          </p:cNvSpPr>
          <p:nvPr>
            <p:ph type="title"/>
          </p:nvPr>
        </p:nvSpPr>
        <p:spPr/>
        <p:txBody>
          <a:bodyPr/>
          <a:lstStyle/>
          <a:p>
            <a:r>
              <a:rPr lang="en-US" dirty="0"/>
              <a:t>Needs Statement</a:t>
            </a:r>
          </a:p>
        </p:txBody>
      </p:sp>
      <p:sp>
        <p:nvSpPr>
          <p:cNvPr id="4" name="Content Placeholder 3">
            <a:extLst>
              <a:ext uri="{FF2B5EF4-FFF2-40B4-BE49-F238E27FC236}">
                <a16:creationId xmlns:a16="http://schemas.microsoft.com/office/drawing/2014/main" id="{D81DEFF6-A0C5-754F-A94E-62C6187FABEA}"/>
              </a:ext>
            </a:extLst>
          </p:cNvPr>
          <p:cNvSpPr>
            <a:spLocks noGrp="1"/>
          </p:cNvSpPr>
          <p:nvPr>
            <p:ph sz="half" idx="1"/>
          </p:nvPr>
        </p:nvSpPr>
        <p:spPr/>
        <p:txBody>
          <a:bodyPr>
            <a:noAutofit/>
          </a:bodyPr>
          <a:lstStyle/>
          <a:p>
            <a:pPr marL="0" indent="0">
              <a:buNone/>
            </a:pPr>
            <a:r>
              <a:rPr lang="en-US" sz="1400" b="1" dirty="0"/>
              <a:t>Purpose</a:t>
            </a:r>
            <a:r>
              <a:rPr lang="en-US" sz="1400" dirty="0"/>
              <a:t> </a:t>
            </a:r>
          </a:p>
          <a:p>
            <a:pPr marL="0" indent="0">
              <a:buNone/>
            </a:pPr>
            <a:r>
              <a:rPr lang="en-US" sz="1400" dirty="0"/>
              <a:t>The following documentation describes the usages and purpose of the project, of which consists of a website for the Animal Rescue organization. The website is designed to advertise the non-profit organization, including gaining awareness, asking for donations to the above described organization, and offering the adoption of animals. The project will be responsively designed to be compatible with desktop and mobile phones. </a:t>
            </a:r>
          </a:p>
          <a:p>
            <a:pPr marL="0" indent="0">
              <a:buNone/>
            </a:pPr>
            <a:r>
              <a:rPr lang="en-US" sz="1400" dirty="0"/>
              <a:t> </a:t>
            </a:r>
          </a:p>
          <a:p>
            <a:pPr marL="0" indent="0">
              <a:buNone/>
            </a:pPr>
            <a:r>
              <a:rPr lang="en-US" sz="1400" b="1" dirty="0"/>
              <a:t>The Website Needs Statement</a:t>
            </a:r>
            <a:r>
              <a:rPr lang="en-US" sz="1400" dirty="0"/>
              <a:t> </a:t>
            </a:r>
          </a:p>
          <a:p>
            <a:pPr marL="0" indent="0">
              <a:buNone/>
            </a:pPr>
            <a:r>
              <a:rPr lang="en-US" sz="1400" dirty="0"/>
              <a:t>This website will be designed to assist families in looking for a pet and make donations. In addition, it will also be a community to blog about events and updates and for anyone who wants to help volunteer.</a:t>
            </a:r>
          </a:p>
        </p:txBody>
      </p:sp>
      <p:sp>
        <p:nvSpPr>
          <p:cNvPr id="5" name="Content Placeholder 4">
            <a:extLst>
              <a:ext uri="{FF2B5EF4-FFF2-40B4-BE49-F238E27FC236}">
                <a16:creationId xmlns:a16="http://schemas.microsoft.com/office/drawing/2014/main" id="{AFCBDC38-4B59-D74E-8202-AC8533CC2299}"/>
              </a:ext>
            </a:extLst>
          </p:cNvPr>
          <p:cNvSpPr>
            <a:spLocks noGrp="1"/>
          </p:cNvSpPr>
          <p:nvPr>
            <p:ph sz="half" idx="2"/>
          </p:nvPr>
        </p:nvSpPr>
        <p:spPr/>
        <p:txBody>
          <a:bodyPr>
            <a:normAutofit fontScale="55000" lnSpcReduction="20000"/>
          </a:bodyPr>
          <a:lstStyle/>
          <a:p>
            <a:pPr marL="0" indent="0">
              <a:buNone/>
            </a:pPr>
            <a:r>
              <a:rPr lang="en-US" b="1" dirty="0"/>
              <a:t>1. Various Pages of the Website</a:t>
            </a:r>
            <a:r>
              <a:rPr lang="en-US" dirty="0"/>
              <a:t> </a:t>
            </a:r>
          </a:p>
          <a:p>
            <a:pPr marL="0" indent="0">
              <a:buNone/>
            </a:pPr>
            <a:r>
              <a:rPr lang="en-US" dirty="0"/>
              <a:t>1.1. Homepage with news, website/organization advertising, and alternative links to other pages </a:t>
            </a:r>
          </a:p>
          <a:p>
            <a:pPr marL="0" indent="0">
              <a:buNone/>
            </a:pPr>
            <a:r>
              <a:rPr lang="en-US" dirty="0"/>
              <a:t>1.2 Donations page to donate or purchase animals </a:t>
            </a:r>
          </a:p>
          <a:p>
            <a:pPr marL="0" indent="0">
              <a:buNone/>
            </a:pPr>
            <a:r>
              <a:rPr lang="en-US" dirty="0"/>
              <a:t>1.3 Various pages powered by the </a:t>
            </a:r>
            <a:r>
              <a:rPr lang="en-US" dirty="0" err="1"/>
              <a:t>PetFinder</a:t>
            </a:r>
            <a:r>
              <a:rPr lang="en-US" dirty="0"/>
              <a:t> API to view available animals </a:t>
            </a:r>
          </a:p>
          <a:p>
            <a:pPr marL="0" indent="0">
              <a:buNone/>
            </a:pPr>
            <a:r>
              <a:rPr lang="en-US" dirty="0"/>
              <a:t>1.4 Blog for asking questions and getting pet help </a:t>
            </a:r>
          </a:p>
          <a:p>
            <a:pPr marL="0" indent="0">
              <a:buNone/>
            </a:pPr>
            <a:r>
              <a:rPr lang="en-US" dirty="0"/>
              <a:t>1.5 Responsive web design for mobile use </a:t>
            </a:r>
          </a:p>
          <a:p>
            <a:pPr marL="0" indent="0">
              <a:buNone/>
            </a:pPr>
            <a:r>
              <a:rPr lang="en-US" dirty="0"/>
              <a:t> </a:t>
            </a:r>
          </a:p>
          <a:p>
            <a:pPr marL="0" indent="0">
              <a:buNone/>
            </a:pPr>
            <a:r>
              <a:rPr lang="en-US" b="1" dirty="0"/>
              <a:t>2. Home Page</a:t>
            </a:r>
            <a:r>
              <a:rPr lang="en-US" dirty="0"/>
              <a:t> </a:t>
            </a:r>
          </a:p>
          <a:p>
            <a:pPr marL="0" indent="0">
              <a:buNone/>
            </a:pPr>
            <a:r>
              <a:rPr lang="en-US" dirty="0"/>
              <a:t>2.1 Overview of Announcements/Events being held </a:t>
            </a:r>
          </a:p>
          <a:p>
            <a:pPr marL="0" indent="0">
              <a:buNone/>
            </a:pPr>
            <a:r>
              <a:rPr lang="en-US" dirty="0"/>
              <a:t>2.2 Advertising/ Links to other pages </a:t>
            </a:r>
          </a:p>
          <a:p>
            <a:pPr marL="0" indent="0">
              <a:buNone/>
            </a:pPr>
            <a:r>
              <a:rPr lang="en-US" dirty="0"/>
              <a:t>2.3 Overview of what animals are available </a:t>
            </a:r>
          </a:p>
        </p:txBody>
      </p:sp>
    </p:spTree>
    <p:extLst>
      <p:ext uri="{BB962C8B-B14F-4D97-AF65-F5344CB8AC3E}">
        <p14:creationId xmlns:p14="http://schemas.microsoft.com/office/powerpoint/2010/main" val="2179474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721E-3117-614F-886A-C6C8620E90B5}"/>
              </a:ext>
            </a:extLst>
          </p:cNvPr>
          <p:cNvSpPr>
            <a:spLocks noGrp="1"/>
          </p:cNvSpPr>
          <p:nvPr>
            <p:ph type="title"/>
          </p:nvPr>
        </p:nvSpPr>
        <p:spPr/>
        <p:txBody>
          <a:bodyPr/>
          <a:lstStyle/>
          <a:p>
            <a:r>
              <a:rPr lang="en-US" dirty="0"/>
              <a:t>Needs Statement (</a:t>
            </a:r>
            <a:r>
              <a:rPr lang="en-US" dirty="0" err="1"/>
              <a:t>cont</a:t>
            </a:r>
            <a:r>
              <a:rPr lang="en-US" dirty="0"/>
              <a:t>)</a:t>
            </a:r>
          </a:p>
        </p:txBody>
      </p:sp>
      <p:sp>
        <p:nvSpPr>
          <p:cNvPr id="4" name="Content Placeholder 3">
            <a:extLst>
              <a:ext uri="{FF2B5EF4-FFF2-40B4-BE49-F238E27FC236}">
                <a16:creationId xmlns:a16="http://schemas.microsoft.com/office/drawing/2014/main" id="{D81DEFF6-A0C5-754F-A94E-62C6187FABEA}"/>
              </a:ext>
            </a:extLst>
          </p:cNvPr>
          <p:cNvSpPr>
            <a:spLocks noGrp="1"/>
          </p:cNvSpPr>
          <p:nvPr>
            <p:ph sz="half" idx="1"/>
          </p:nvPr>
        </p:nvSpPr>
        <p:spPr/>
        <p:txBody>
          <a:bodyPr>
            <a:noAutofit/>
          </a:bodyPr>
          <a:lstStyle/>
          <a:p>
            <a:pPr marL="0" indent="0">
              <a:buNone/>
            </a:pPr>
            <a:r>
              <a:rPr lang="en-US" sz="1400" b="1" dirty="0"/>
              <a:t>3. Donations Page</a:t>
            </a:r>
            <a:r>
              <a:rPr lang="en-US" sz="1400" dirty="0"/>
              <a:t> </a:t>
            </a:r>
          </a:p>
          <a:p>
            <a:pPr marL="0" indent="0">
              <a:buNone/>
            </a:pPr>
            <a:r>
              <a:rPr lang="en-US" sz="1400" dirty="0"/>
              <a:t>3.1 How to donate </a:t>
            </a:r>
          </a:p>
          <a:p>
            <a:pPr marL="0" indent="0">
              <a:buNone/>
            </a:pPr>
            <a:r>
              <a:rPr lang="en-US" sz="1400" dirty="0"/>
              <a:t>3.2 Forms of payment accepted </a:t>
            </a:r>
          </a:p>
          <a:p>
            <a:pPr marL="0" indent="0">
              <a:buNone/>
            </a:pPr>
            <a:r>
              <a:rPr lang="en-US" sz="1400" dirty="0"/>
              <a:t>3.3 Adoption requirements </a:t>
            </a:r>
          </a:p>
          <a:p>
            <a:pPr marL="0" indent="0">
              <a:buNone/>
            </a:pPr>
            <a:r>
              <a:rPr lang="en-US" sz="1400" dirty="0"/>
              <a:t> </a:t>
            </a:r>
          </a:p>
          <a:p>
            <a:pPr marL="0" indent="0">
              <a:buNone/>
            </a:pPr>
            <a:r>
              <a:rPr lang="en-US" sz="1400" b="1" dirty="0"/>
              <a:t>4. Adoption Page</a:t>
            </a:r>
            <a:endParaRPr lang="en-US" sz="1400" dirty="0"/>
          </a:p>
          <a:p>
            <a:pPr marL="0" indent="0">
              <a:buNone/>
            </a:pPr>
            <a:r>
              <a:rPr lang="en-US" sz="1400" dirty="0"/>
              <a:t>4.1 Option to either search for cats or dogs OR two separate pages </a:t>
            </a:r>
          </a:p>
          <a:p>
            <a:pPr marL="0" indent="0">
              <a:buNone/>
            </a:pPr>
            <a:r>
              <a:rPr lang="en-US" sz="1400" dirty="0"/>
              <a:t>4.2 Login page </a:t>
            </a:r>
          </a:p>
          <a:p>
            <a:pPr marL="0" indent="0">
              <a:buNone/>
            </a:pPr>
            <a:r>
              <a:rPr lang="en-US" sz="1400" dirty="0"/>
              <a:t>4.3 Search option for lost or stolen pets </a:t>
            </a:r>
          </a:p>
          <a:p>
            <a:pPr marL="0" indent="0">
              <a:buNone/>
            </a:pPr>
            <a:r>
              <a:rPr lang="en-US" sz="1400" dirty="0"/>
              <a:t> </a:t>
            </a:r>
          </a:p>
          <a:p>
            <a:pPr marL="0" indent="0">
              <a:buNone/>
            </a:pPr>
            <a:r>
              <a:rPr lang="en-US" sz="1400" b="1" dirty="0"/>
              <a:t>5. Blog Page</a:t>
            </a:r>
            <a:r>
              <a:rPr lang="en-US" sz="1400" dirty="0"/>
              <a:t> </a:t>
            </a:r>
          </a:p>
          <a:p>
            <a:pPr marL="0" indent="0">
              <a:buNone/>
            </a:pPr>
            <a:r>
              <a:rPr lang="en-US" sz="1400" dirty="0"/>
              <a:t>5.1 Community to help new pet owners  </a:t>
            </a:r>
          </a:p>
          <a:p>
            <a:pPr marL="0" indent="0">
              <a:buNone/>
            </a:pPr>
            <a:r>
              <a:rPr lang="en-US" sz="1400" dirty="0"/>
              <a:t>5.2 Ask questions regarding pet health </a:t>
            </a:r>
          </a:p>
          <a:p>
            <a:pPr marL="0" indent="0">
              <a:buNone/>
            </a:pPr>
            <a:r>
              <a:rPr lang="en-US" sz="1400" dirty="0"/>
              <a:t>5.3 Ability to leave comments on a post </a:t>
            </a:r>
          </a:p>
        </p:txBody>
      </p:sp>
      <p:sp>
        <p:nvSpPr>
          <p:cNvPr id="5" name="Content Placeholder 4">
            <a:extLst>
              <a:ext uri="{FF2B5EF4-FFF2-40B4-BE49-F238E27FC236}">
                <a16:creationId xmlns:a16="http://schemas.microsoft.com/office/drawing/2014/main" id="{AFCBDC38-4B59-D74E-8202-AC8533CC2299}"/>
              </a:ext>
            </a:extLst>
          </p:cNvPr>
          <p:cNvSpPr>
            <a:spLocks noGrp="1"/>
          </p:cNvSpPr>
          <p:nvPr>
            <p:ph sz="half" idx="2"/>
          </p:nvPr>
        </p:nvSpPr>
        <p:spPr/>
        <p:txBody>
          <a:bodyPr>
            <a:normAutofit/>
          </a:bodyPr>
          <a:lstStyle/>
          <a:p>
            <a:pPr marL="0" indent="0">
              <a:buNone/>
            </a:pPr>
            <a:r>
              <a:rPr lang="en-US" sz="1600" b="1" dirty="0"/>
              <a:t>6. Events Page</a:t>
            </a:r>
            <a:r>
              <a:rPr lang="en-US" sz="1600" dirty="0"/>
              <a:t> </a:t>
            </a:r>
          </a:p>
          <a:p>
            <a:pPr marL="0" indent="0">
              <a:buNone/>
            </a:pPr>
            <a:r>
              <a:rPr lang="en-US" sz="1600" dirty="0"/>
              <a:t>6.1 Calendar depicting events </a:t>
            </a:r>
          </a:p>
          <a:p>
            <a:pPr marL="0" indent="0">
              <a:buNone/>
            </a:pPr>
            <a:r>
              <a:rPr lang="en-US" sz="1600" dirty="0"/>
              <a:t> </a:t>
            </a:r>
          </a:p>
          <a:p>
            <a:pPr marL="0" indent="0">
              <a:buNone/>
            </a:pPr>
            <a:r>
              <a:rPr lang="en-US" sz="1600" b="1" dirty="0"/>
              <a:t>7. RBAC capabilities</a:t>
            </a:r>
            <a:r>
              <a:rPr lang="en-US" sz="1600" dirty="0"/>
              <a:t> </a:t>
            </a:r>
          </a:p>
          <a:p>
            <a:pPr marL="0" indent="0">
              <a:buNone/>
            </a:pPr>
            <a:r>
              <a:rPr lang="en-US" sz="1600" dirty="0"/>
              <a:t>7.1 Login and Logout pages </a:t>
            </a:r>
          </a:p>
          <a:p>
            <a:pPr marL="0" indent="0">
              <a:buNone/>
            </a:pPr>
            <a:r>
              <a:rPr lang="en-US" sz="1600" dirty="0"/>
              <a:t>7.2 Register page </a:t>
            </a:r>
          </a:p>
          <a:p>
            <a:pPr marL="0" indent="0">
              <a:buNone/>
            </a:pPr>
            <a:r>
              <a:rPr lang="en-US" sz="1600" dirty="0"/>
              <a:t>7.3 Admin page to change levels of access </a:t>
            </a:r>
          </a:p>
          <a:p>
            <a:pPr marL="0" indent="0">
              <a:buNone/>
            </a:pPr>
            <a:r>
              <a:rPr lang="en-US" sz="1600" dirty="0"/>
              <a:t>7.4 Add blog page </a:t>
            </a:r>
          </a:p>
          <a:p>
            <a:pPr marL="0" indent="0">
              <a:buNone/>
            </a:pPr>
            <a:r>
              <a:rPr lang="en-US" sz="1600" dirty="0"/>
              <a:t>7.5 Add event page</a:t>
            </a:r>
          </a:p>
          <a:p>
            <a:pPr marL="0" indent="0">
              <a:buNone/>
            </a:pPr>
            <a:endParaRPr lang="en-US" dirty="0"/>
          </a:p>
        </p:txBody>
      </p:sp>
    </p:spTree>
    <p:extLst>
      <p:ext uri="{BB962C8B-B14F-4D97-AF65-F5344CB8AC3E}">
        <p14:creationId xmlns:p14="http://schemas.microsoft.com/office/powerpoint/2010/main" val="3268148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6DA8-6353-A744-A7AA-A02186F06EBF}"/>
              </a:ext>
            </a:extLst>
          </p:cNvPr>
          <p:cNvSpPr>
            <a:spLocks noGrp="1"/>
          </p:cNvSpPr>
          <p:nvPr>
            <p:ph type="title"/>
          </p:nvPr>
        </p:nvSpPr>
        <p:spPr/>
        <p:txBody>
          <a:bodyPr/>
          <a:lstStyle/>
          <a:p>
            <a:r>
              <a:rPr lang="en-US" dirty="0"/>
              <a:t>Use Case Diagram</a:t>
            </a:r>
          </a:p>
        </p:txBody>
      </p:sp>
      <p:pic>
        <p:nvPicPr>
          <p:cNvPr id="7" name="Content Placeholder 6" descr="Man">
            <a:extLst>
              <a:ext uri="{FF2B5EF4-FFF2-40B4-BE49-F238E27FC236}">
                <a16:creationId xmlns:a16="http://schemas.microsoft.com/office/drawing/2014/main" id="{31F20166-70C0-444D-AAFF-88A33BFAED98}"/>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10419" y="1614075"/>
            <a:ext cx="914400" cy="914400"/>
          </a:xfrm>
        </p:spPr>
      </p:pic>
      <p:sp>
        <p:nvSpPr>
          <p:cNvPr id="8" name="Flowchart: Process 7">
            <a:extLst>
              <a:ext uri="{FF2B5EF4-FFF2-40B4-BE49-F238E27FC236}">
                <a16:creationId xmlns:a16="http://schemas.microsoft.com/office/drawing/2014/main" id="{95815ECA-6FC2-4C92-ACEA-5878001FB689}"/>
              </a:ext>
            </a:extLst>
          </p:cNvPr>
          <p:cNvSpPr/>
          <p:nvPr/>
        </p:nvSpPr>
        <p:spPr>
          <a:xfrm>
            <a:off x="1632161" y="1340528"/>
            <a:ext cx="45719" cy="5317724"/>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D4C4A2A-EE4B-4D68-838F-B0A57914FB41}"/>
              </a:ext>
            </a:extLst>
          </p:cNvPr>
          <p:cNvSpPr/>
          <p:nvPr/>
        </p:nvSpPr>
        <p:spPr>
          <a:xfrm>
            <a:off x="2179619" y="3528786"/>
            <a:ext cx="1074198" cy="559294"/>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View Events Page</a:t>
            </a:r>
          </a:p>
        </p:txBody>
      </p:sp>
      <p:sp>
        <p:nvSpPr>
          <p:cNvPr id="16" name="Oval 15">
            <a:extLst>
              <a:ext uri="{FF2B5EF4-FFF2-40B4-BE49-F238E27FC236}">
                <a16:creationId xmlns:a16="http://schemas.microsoft.com/office/drawing/2014/main" id="{56BD07BB-4A7D-4AB9-B31D-B5FC6176EB52}"/>
              </a:ext>
            </a:extLst>
          </p:cNvPr>
          <p:cNvSpPr/>
          <p:nvPr/>
        </p:nvSpPr>
        <p:spPr>
          <a:xfrm>
            <a:off x="5526508" y="3537041"/>
            <a:ext cx="1074198" cy="55929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View Donation Page</a:t>
            </a:r>
          </a:p>
        </p:txBody>
      </p:sp>
      <p:sp>
        <p:nvSpPr>
          <p:cNvPr id="17" name="Oval 16">
            <a:extLst>
              <a:ext uri="{FF2B5EF4-FFF2-40B4-BE49-F238E27FC236}">
                <a16:creationId xmlns:a16="http://schemas.microsoft.com/office/drawing/2014/main" id="{D93BEFB3-5AC5-4F11-8C1E-8D698D3FF419}"/>
              </a:ext>
            </a:extLst>
          </p:cNvPr>
          <p:cNvSpPr/>
          <p:nvPr/>
        </p:nvSpPr>
        <p:spPr>
          <a:xfrm>
            <a:off x="3929144" y="3491264"/>
            <a:ext cx="1074198" cy="55929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View Blog Page</a:t>
            </a:r>
          </a:p>
        </p:txBody>
      </p:sp>
      <p:sp>
        <p:nvSpPr>
          <p:cNvPr id="18" name="Oval 17">
            <a:extLst>
              <a:ext uri="{FF2B5EF4-FFF2-40B4-BE49-F238E27FC236}">
                <a16:creationId xmlns:a16="http://schemas.microsoft.com/office/drawing/2014/main" id="{10D71F49-1B8D-4792-A6A2-9B3E87BE29C7}"/>
              </a:ext>
            </a:extLst>
          </p:cNvPr>
          <p:cNvSpPr/>
          <p:nvPr/>
        </p:nvSpPr>
        <p:spPr>
          <a:xfrm>
            <a:off x="7165899" y="3563761"/>
            <a:ext cx="1074198" cy="55929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View Adoptions Page</a:t>
            </a:r>
          </a:p>
        </p:txBody>
      </p:sp>
      <p:sp>
        <p:nvSpPr>
          <p:cNvPr id="19" name="Oval 18">
            <a:extLst>
              <a:ext uri="{FF2B5EF4-FFF2-40B4-BE49-F238E27FC236}">
                <a16:creationId xmlns:a16="http://schemas.microsoft.com/office/drawing/2014/main" id="{31A883F2-A8E7-4C5B-9982-AFED32A2EB6A}"/>
              </a:ext>
            </a:extLst>
          </p:cNvPr>
          <p:cNvSpPr/>
          <p:nvPr/>
        </p:nvSpPr>
        <p:spPr>
          <a:xfrm>
            <a:off x="1806028" y="1548959"/>
            <a:ext cx="1074198" cy="55929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View Home Page</a:t>
            </a:r>
          </a:p>
        </p:txBody>
      </p:sp>
      <p:sp>
        <p:nvSpPr>
          <p:cNvPr id="63" name="Oval 62">
            <a:extLst>
              <a:ext uri="{FF2B5EF4-FFF2-40B4-BE49-F238E27FC236}">
                <a16:creationId xmlns:a16="http://schemas.microsoft.com/office/drawing/2014/main" id="{EE24780E-4C2D-4BF6-AB2E-05D8EA064919}"/>
              </a:ext>
            </a:extLst>
          </p:cNvPr>
          <p:cNvSpPr/>
          <p:nvPr/>
        </p:nvSpPr>
        <p:spPr>
          <a:xfrm>
            <a:off x="4572000" y="1188073"/>
            <a:ext cx="1222955" cy="55929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View Registration Page</a:t>
            </a:r>
          </a:p>
        </p:txBody>
      </p:sp>
      <p:sp>
        <p:nvSpPr>
          <p:cNvPr id="64" name="Oval 63">
            <a:extLst>
              <a:ext uri="{FF2B5EF4-FFF2-40B4-BE49-F238E27FC236}">
                <a16:creationId xmlns:a16="http://schemas.microsoft.com/office/drawing/2014/main" id="{50D3E1B7-7E65-46B3-92A6-A101A0A14084}"/>
              </a:ext>
            </a:extLst>
          </p:cNvPr>
          <p:cNvSpPr/>
          <p:nvPr/>
        </p:nvSpPr>
        <p:spPr>
          <a:xfrm>
            <a:off x="3047096" y="1882761"/>
            <a:ext cx="1074198" cy="55929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Create New Account</a:t>
            </a:r>
          </a:p>
        </p:txBody>
      </p:sp>
      <p:sp>
        <p:nvSpPr>
          <p:cNvPr id="65" name="Oval 64">
            <a:extLst>
              <a:ext uri="{FF2B5EF4-FFF2-40B4-BE49-F238E27FC236}">
                <a16:creationId xmlns:a16="http://schemas.microsoft.com/office/drawing/2014/main" id="{1E849798-3438-44ED-BE8C-4419273741D2}"/>
              </a:ext>
            </a:extLst>
          </p:cNvPr>
          <p:cNvSpPr/>
          <p:nvPr/>
        </p:nvSpPr>
        <p:spPr>
          <a:xfrm>
            <a:off x="4646379" y="2409047"/>
            <a:ext cx="1074198" cy="55929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Login Using Account</a:t>
            </a:r>
          </a:p>
        </p:txBody>
      </p:sp>
      <p:sp>
        <p:nvSpPr>
          <p:cNvPr id="99" name="Oval 98">
            <a:extLst>
              <a:ext uri="{FF2B5EF4-FFF2-40B4-BE49-F238E27FC236}">
                <a16:creationId xmlns:a16="http://schemas.microsoft.com/office/drawing/2014/main" id="{732A92DB-1120-4F25-84C2-D674E48DA432}"/>
              </a:ext>
            </a:extLst>
          </p:cNvPr>
          <p:cNvSpPr/>
          <p:nvPr/>
        </p:nvSpPr>
        <p:spPr>
          <a:xfrm>
            <a:off x="1826819" y="5679491"/>
            <a:ext cx="1283076" cy="559294"/>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Interact with Calendar to See Events</a:t>
            </a:r>
          </a:p>
        </p:txBody>
      </p:sp>
      <p:sp>
        <p:nvSpPr>
          <p:cNvPr id="101" name="Oval 100">
            <a:extLst>
              <a:ext uri="{FF2B5EF4-FFF2-40B4-BE49-F238E27FC236}">
                <a16:creationId xmlns:a16="http://schemas.microsoft.com/office/drawing/2014/main" id="{277EFFBF-FD92-47BA-AAAE-594FE066A0CB}"/>
              </a:ext>
            </a:extLst>
          </p:cNvPr>
          <p:cNvSpPr/>
          <p:nvPr/>
        </p:nvSpPr>
        <p:spPr>
          <a:xfrm>
            <a:off x="3963981" y="5500671"/>
            <a:ext cx="1074198" cy="55929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View Blog Posts and Help</a:t>
            </a:r>
          </a:p>
        </p:txBody>
      </p:sp>
      <p:sp>
        <p:nvSpPr>
          <p:cNvPr id="104" name="Oval 103">
            <a:extLst>
              <a:ext uri="{FF2B5EF4-FFF2-40B4-BE49-F238E27FC236}">
                <a16:creationId xmlns:a16="http://schemas.microsoft.com/office/drawing/2014/main" id="{E4243159-DC81-44A9-BCA8-E66FBF41D792}"/>
              </a:ext>
            </a:extLst>
          </p:cNvPr>
          <p:cNvSpPr/>
          <p:nvPr/>
        </p:nvSpPr>
        <p:spPr>
          <a:xfrm>
            <a:off x="8023949" y="4014428"/>
            <a:ext cx="1074198" cy="55929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Search </a:t>
            </a:r>
            <a:r>
              <a:rPr lang="en-US" sz="1000" dirty="0" err="1">
                <a:ln w="0"/>
                <a:solidFill>
                  <a:schemeClr val="tx1"/>
                </a:solidFill>
                <a:effectLst>
                  <a:outerShdw blurRad="38100" dist="19050" dir="2700000" algn="tl" rotWithShape="0">
                    <a:schemeClr val="dk1">
                      <a:alpha val="40000"/>
                    </a:schemeClr>
                  </a:outerShdw>
                </a:effectLst>
              </a:rPr>
              <a:t>PetFinders</a:t>
            </a:r>
            <a:r>
              <a:rPr lang="en-US" sz="1000" dirty="0">
                <a:ln w="0"/>
                <a:solidFill>
                  <a:schemeClr val="tx1"/>
                </a:solidFill>
                <a:effectLst>
                  <a:outerShdw blurRad="38100" dist="19050" dir="2700000" algn="tl" rotWithShape="0">
                    <a:schemeClr val="dk1">
                      <a:alpha val="40000"/>
                    </a:schemeClr>
                  </a:outerShdw>
                </a:effectLst>
              </a:rPr>
              <a:t> for Pets</a:t>
            </a:r>
          </a:p>
        </p:txBody>
      </p:sp>
      <p:sp>
        <p:nvSpPr>
          <p:cNvPr id="145" name="Oval 144">
            <a:extLst>
              <a:ext uri="{FF2B5EF4-FFF2-40B4-BE49-F238E27FC236}">
                <a16:creationId xmlns:a16="http://schemas.microsoft.com/office/drawing/2014/main" id="{832C6757-A97B-4FF3-8C2F-459377DCD8D2}"/>
              </a:ext>
            </a:extLst>
          </p:cNvPr>
          <p:cNvSpPr/>
          <p:nvPr/>
        </p:nvSpPr>
        <p:spPr>
          <a:xfrm>
            <a:off x="2122656" y="5023284"/>
            <a:ext cx="1074198" cy="559294"/>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Sign Up for Events</a:t>
            </a:r>
          </a:p>
        </p:txBody>
      </p:sp>
      <p:sp>
        <p:nvSpPr>
          <p:cNvPr id="146" name="Oval 145">
            <a:extLst>
              <a:ext uri="{FF2B5EF4-FFF2-40B4-BE49-F238E27FC236}">
                <a16:creationId xmlns:a16="http://schemas.microsoft.com/office/drawing/2014/main" id="{80979C72-F4AB-4940-A110-BB9747981FB0}"/>
              </a:ext>
            </a:extLst>
          </p:cNvPr>
          <p:cNvSpPr/>
          <p:nvPr/>
        </p:nvSpPr>
        <p:spPr>
          <a:xfrm>
            <a:off x="6394527" y="5032145"/>
            <a:ext cx="1074198" cy="559294"/>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Donate $Money$</a:t>
            </a:r>
          </a:p>
        </p:txBody>
      </p:sp>
      <p:sp>
        <p:nvSpPr>
          <p:cNvPr id="147" name="Oval 146">
            <a:extLst>
              <a:ext uri="{FF2B5EF4-FFF2-40B4-BE49-F238E27FC236}">
                <a16:creationId xmlns:a16="http://schemas.microsoft.com/office/drawing/2014/main" id="{23FCDBEF-421A-4A4E-9327-00C7F66249E5}"/>
              </a:ext>
            </a:extLst>
          </p:cNvPr>
          <p:cNvSpPr/>
          <p:nvPr/>
        </p:nvSpPr>
        <p:spPr>
          <a:xfrm>
            <a:off x="4279430" y="6109742"/>
            <a:ext cx="1875894" cy="559294"/>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Interact with Posts (comment, like, save, post)</a:t>
            </a:r>
          </a:p>
        </p:txBody>
      </p:sp>
      <p:sp>
        <p:nvSpPr>
          <p:cNvPr id="148" name="Oval 147">
            <a:extLst>
              <a:ext uri="{FF2B5EF4-FFF2-40B4-BE49-F238E27FC236}">
                <a16:creationId xmlns:a16="http://schemas.microsoft.com/office/drawing/2014/main" id="{8A937450-C0E4-4AA5-A931-C29F79F7C335}"/>
              </a:ext>
            </a:extLst>
          </p:cNvPr>
          <p:cNvSpPr/>
          <p:nvPr/>
        </p:nvSpPr>
        <p:spPr>
          <a:xfrm>
            <a:off x="6730984" y="4180402"/>
            <a:ext cx="1074198" cy="559294"/>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Adopt an Animal</a:t>
            </a:r>
          </a:p>
        </p:txBody>
      </p:sp>
      <p:cxnSp>
        <p:nvCxnSpPr>
          <p:cNvPr id="249" name="Straight Arrow Connector 248">
            <a:extLst>
              <a:ext uri="{FF2B5EF4-FFF2-40B4-BE49-F238E27FC236}">
                <a16:creationId xmlns:a16="http://schemas.microsoft.com/office/drawing/2014/main" id="{9FB4078C-73A5-49BF-B299-3A946AB75DFC}"/>
              </a:ext>
            </a:extLst>
          </p:cNvPr>
          <p:cNvCxnSpPr>
            <a:cxnSpLocks/>
            <a:stCxn id="7" idx="2"/>
            <a:endCxn id="60" idx="2"/>
          </p:cNvCxnSpPr>
          <p:nvPr/>
        </p:nvCxnSpPr>
        <p:spPr>
          <a:xfrm>
            <a:off x="1167619" y="2528475"/>
            <a:ext cx="624070" cy="1351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2" name="Straight Arrow Connector 251">
            <a:extLst>
              <a:ext uri="{FF2B5EF4-FFF2-40B4-BE49-F238E27FC236}">
                <a16:creationId xmlns:a16="http://schemas.microsoft.com/office/drawing/2014/main" id="{5695F571-B4DF-4229-A4F9-67419D1AEE75}"/>
              </a:ext>
            </a:extLst>
          </p:cNvPr>
          <p:cNvCxnSpPr>
            <a:cxnSpLocks/>
            <a:stCxn id="19" idx="6"/>
            <a:endCxn id="63" idx="2"/>
          </p:cNvCxnSpPr>
          <p:nvPr/>
        </p:nvCxnSpPr>
        <p:spPr>
          <a:xfrm flipV="1">
            <a:off x="2880226" y="1467720"/>
            <a:ext cx="1691774" cy="3608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5" name="Straight Arrow Connector 254">
            <a:extLst>
              <a:ext uri="{FF2B5EF4-FFF2-40B4-BE49-F238E27FC236}">
                <a16:creationId xmlns:a16="http://schemas.microsoft.com/office/drawing/2014/main" id="{99D19D19-ED63-42B4-9864-AA7EF56EC3F3}"/>
              </a:ext>
            </a:extLst>
          </p:cNvPr>
          <p:cNvCxnSpPr>
            <a:cxnSpLocks/>
            <a:stCxn id="63" idx="3"/>
            <a:endCxn id="64" idx="7"/>
          </p:cNvCxnSpPr>
          <p:nvPr/>
        </p:nvCxnSpPr>
        <p:spPr>
          <a:xfrm flipH="1">
            <a:off x="3963981" y="1665460"/>
            <a:ext cx="787117" cy="29920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8" name="Straight Arrow Connector 257">
            <a:extLst>
              <a:ext uri="{FF2B5EF4-FFF2-40B4-BE49-F238E27FC236}">
                <a16:creationId xmlns:a16="http://schemas.microsoft.com/office/drawing/2014/main" id="{825DBEE1-2EEE-45B7-BB1E-D45BFB8E45B0}"/>
              </a:ext>
            </a:extLst>
          </p:cNvPr>
          <p:cNvCxnSpPr>
            <a:cxnSpLocks/>
            <a:stCxn id="64" idx="1"/>
            <a:endCxn id="19" idx="5"/>
          </p:cNvCxnSpPr>
          <p:nvPr/>
        </p:nvCxnSpPr>
        <p:spPr>
          <a:xfrm flipH="1">
            <a:off x="2722913" y="1964668"/>
            <a:ext cx="481496" cy="616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1" name="Straight Arrow Connector 260">
            <a:extLst>
              <a:ext uri="{FF2B5EF4-FFF2-40B4-BE49-F238E27FC236}">
                <a16:creationId xmlns:a16="http://schemas.microsoft.com/office/drawing/2014/main" id="{490554B3-A06B-42EB-8912-8755D92F864E}"/>
              </a:ext>
            </a:extLst>
          </p:cNvPr>
          <p:cNvCxnSpPr>
            <a:cxnSpLocks/>
            <a:stCxn id="63" idx="4"/>
            <a:endCxn id="65" idx="0"/>
          </p:cNvCxnSpPr>
          <p:nvPr/>
        </p:nvCxnSpPr>
        <p:spPr>
          <a:xfrm>
            <a:off x="5183478" y="1747367"/>
            <a:ext cx="0" cy="6616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4" name="Straight Arrow Connector 263">
            <a:extLst>
              <a:ext uri="{FF2B5EF4-FFF2-40B4-BE49-F238E27FC236}">
                <a16:creationId xmlns:a16="http://schemas.microsoft.com/office/drawing/2014/main" id="{BC702997-0C11-42FE-B320-70E15314391E}"/>
              </a:ext>
            </a:extLst>
          </p:cNvPr>
          <p:cNvCxnSpPr>
            <a:cxnSpLocks/>
            <a:stCxn id="12" idx="2"/>
            <a:endCxn id="99" idx="1"/>
          </p:cNvCxnSpPr>
          <p:nvPr/>
        </p:nvCxnSpPr>
        <p:spPr>
          <a:xfrm flipH="1">
            <a:off x="2014721" y="3808433"/>
            <a:ext cx="164898" cy="19529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7" name="Straight Arrow Connector 266">
            <a:extLst>
              <a:ext uri="{FF2B5EF4-FFF2-40B4-BE49-F238E27FC236}">
                <a16:creationId xmlns:a16="http://schemas.microsoft.com/office/drawing/2014/main" id="{090A2156-6A54-409F-BD9B-B261C39925E7}"/>
              </a:ext>
            </a:extLst>
          </p:cNvPr>
          <p:cNvCxnSpPr>
            <a:cxnSpLocks/>
            <a:stCxn id="17" idx="3"/>
            <a:endCxn id="101" idx="1"/>
          </p:cNvCxnSpPr>
          <p:nvPr/>
        </p:nvCxnSpPr>
        <p:spPr>
          <a:xfrm>
            <a:off x="4086457" y="3968651"/>
            <a:ext cx="34837" cy="16139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0" name="Straight Arrow Connector 269">
            <a:extLst>
              <a:ext uri="{FF2B5EF4-FFF2-40B4-BE49-F238E27FC236}">
                <a16:creationId xmlns:a16="http://schemas.microsoft.com/office/drawing/2014/main" id="{EB084D79-7E6A-4BF4-9CA0-67C00C2B1777}"/>
              </a:ext>
            </a:extLst>
          </p:cNvPr>
          <p:cNvCxnSpPr>
            <a:cxnSpLocks/>
            <a:stCxn id="18" idx="6"/>
            <a:endCxn id="104" idx="0"/>
          </p:cNvCxnSpPr>
          <p:nvPr/>
        </p:nvCxnSpPr>
        <p:spPr>
          <a:xfrm>
            <a:off x="8240097" y="3843408"/>
            <a:ext cx="320951" cy="1710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3" name="Straight Arrow Connector 272">
            <a:extLst>
              <a:ext uri="{FF2B5EF4-FFF2-40B4-BE49-F238E27FC236}">
                <a16:creationId xmlns:a16="http://schemas.microsoft.com/office/drawing/2014/main" id="{40CE62E3-D9F5-46D0-BD64-6F6AF0B542FC}"/>
              </a:ext>
            </a:extLst>
          </p:cNvPr>
          <p:cNvCxnSpPr>
            <a:cxnSpLocks/>
            <a:stCxn id="12" idx="4"/>
            <a:endCxn id="145" idx="0"/>
          </p:cNvCxnSpPr>
          <p:nvPr/>
        </p:nvCxnSpPr>
        <p:spPr>
          <a:xfrm flipH="1">
            <a:off x="2659755" y="4088080"/>
            <a:ext cx="56963" cy="9352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6" name="Straight Arrow Connector 275">
            <a:extLst>
              <a:ext uri="{FF2B5EF4-FFF2-40B4-BE49-F238E27FC236}">
                <a16:creationId xmlns:a16="http://schemas.microsoft.com/office/drawing/2014/main" id="{E4393805-11A0-4A0C-9FF0-62E3D50A779A}"/>
              </a:ext>
            </a:extLst>
          </p:cNvPr>
          <p:cNvCxnSpPr>
            <a:cxnSpLocks/>
            <a:stCxn id="17" idx="4"/>
            <a:endCxn id="147" idx="0"/>
          </p:cNvCxnSpPr>
          <p:nvPr/>
        </p:nvCxnSpPr>
        <p:spPr>
          <a:xfrm>
            <a:off x="4466243" y="4050558"/>
            <a:ext cx="751134" cy="20591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9" name="Straight Arrow Connector 278">
            <a:extLst>
              <a:ext uri="{FF2B5EF4-FFF2-40B4-BE49-F238E27FC236}">
                <a16:creationId xmlns:a16="http://schemas.microsoft.com/office/drawing/2014/main" id="{E1E50AC1-AA28-43CD-9AEB-D768433F6A37}"/>
              </a:ext>
            </a:extLst>
          </p:cNvPr>
          <p:cNvCxnSpPr>
            <a:cxnSpLocks/>
            <a:stCxn id="16" idx="5"/>
            <a:endCxn id="146" idx="0"/>
          </p:cNvCxnSpPr>
          <p:nvPr/>
        </p:nvCxnSpPr>
        <p:spPr>
          <a:xfrm>
            <a:off x="6443393" y="4014428"/>
            <a:ext cx="488233" cy="101771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2" name="Straight Arrow Connector 281">
            <a:extLst>
              <a:ext uri="{FF2B5EF4-FFF2-40B4-BE49-F238E27FC236}">
                <a16:creationId xmlns:a16="http://schemas.microsoft.com/office/drawing/2014/main" id="{A32E4B8E-F634-4043-87EB-C1EE91F340B8}"/>
              </a:ext>
            </a:extLst>
          </p:cNvPr>
          <p:cNvCxnSpPr>
            <a:cxnSpLocks/>
            <a:stCxn id="18" idx="3"/>
            <a:endCxn id="148" idx="0"/>
          </p:cNvCxnSpPr>
          <p:nvPr/>
        </p:nvCxnSpPr>
        <p:spPr>
          <a:xfrm flipH="1">
            <a:off x="7268083" y="4041148"/>
            <a:ext cx="55129" cy="13925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1" name="Straight Arrow Connector 300">
            <a:extLst>
              <a:ext uri="{FF2B5EF4-FFF2-40B4-BE49-F238E27FC236}">
                <a16:creationId xmlns:a16="http://schemas.microsoft.com/office/drawing/2014/main" id="{F9F79805-1FD7-4268-B92B-950720A64456}"/>
              </a:ext>
            </a:extLst>
          </p:cNvPr>
          <p:cNvCxnSpPr>
            <a:cxnSpLocks/>
            <a:stCxn id="65" idx="3"/>
            <a:endCxn id="12" idx="0"/>
          </p:cNvCxnSpPr>
          <p:nvPr/>
        </p:nvCxnSpPr>
        <p:spPr>
          <a:xfrm flipH="1">
            <a:off x="2716718" y="2886434"/>
            <a:ext cx="2086974" cy="6423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4" name="Straight Arrow Connector 303">
            <a:extLst>
              <a:ext uri="{FF2B5EF4-FFF2-40B4-BE49-F238E27FC236}">
                <a16:creationId xmlns:a16="http://schemas.microsoft.com/office/drawing/2014/main" id="{2C40519F-3A47-46CE-8A60-3BBA1DB9FAC5}"/>
              </a:ext>
            </a:extLst>
          </p:cNvPr>
          <p:cNvCxnSpPr>
            <a:cxnSpLocks/>
            <a:stCxn id="65" idx="3"/>
            <a:endCxn id="17" idx="0"/>
          </p:cNvCxnSpPr>
          <p:nvPr/>
        </p:nvCxnSpPr>
        <p:spPr>
          <a:xfrm flipH="1">
            <a:off x="4466243" y="2886434"/>
            <a:ext cx="337449" cy="60483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7" name="Straight Arrow Connector 306">
            <a:extLst>
              <a:ext uri="{FF2B5EF4-FFF2-40B4-BE49-F238E27FC236}">
                <a16:creationId xmlns:a16="http://schemas.microsoft.com/office/drawing/2014/main" id="{BCDAFADE-CD8F-448C-B124-60E17F9C4C5A}"/>
              </a:ext>
            </a:extLst>
          </p:cNvPr>
          <p:cNvCxnSpPr>
            <a:cxnSpLocks/>
            <a:stCxn id="65" idx="5"/>
            <a:endCxn id="16" idx="0"/>
          </p:cNvCxnSpPr>
          <p:nvPr/>
        </p:nvCxnSpPr>
        <p:spPr>
          <a:xfrm>
            <a:off x="5563264" y="2886434"/>
            <a:ext cx="500343" cy="65060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0" name="Straight Arrow Connector 309">
            <a:extLst>
              <a:ext uri="{FF2B5EF4-FFF2-40B4-BE49-F238E27FC236}">
                <a16:creationId xmlns:a16="http://schemas.microsoft.com/office/drawing/2014/main" id="{3DF10D6E-D564-469D-A853-1D29E9E41449}"/>
              </a:ext>
            </a:extLst>
          </p:cNvPr>
          <p:cNvCxnSpPr>
            <a:cxnSpLocks/>
            <a:stCxn id="65" idx="5"/>
            <a:endCxn id="18" idx="0"/>
          </p:cNvCxnSpPr>
          <p:nvPr/>
        </p:nvCxnSpPr>
        <p:spPr>
          <a:xfrm>
            <a:off x="5563264" y="2886434"/>
            <a:ext cx="2139734" cy="6773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13" name="Rectangle 312">
            <a:extLst>
              <a:ext uri="{FF2B5EF4-FFF2-40B4-BE49-F238E27FC236}">
                <a16:creationId xmlns:a16="http://schemas.microsoft.com/office/drawing/2014/main" id="{CB24DD21-A5D2-4573-999E-DA80DFC03458}"/>
              </a:ext>
            </a:extLst>
          </p:cNvPr>
          <p:cNvSpPr/>
          <p:nvPr/>
        </p:nvSpPr>
        <p:spPr>
          <a:xfrm>
            <a:off x="909866" y="1408635"/>
            <a:ext cx="457200" cy="203946"/>
          </a:xfrm>
          <a:prstGeom prst="rect">
            <a:avLst/>
          </a:prstGeom>
          <a:solidFill>
            <a:schemeClr val="accent1">
              <a:lumMod val="20000"/>
              <a:lumOff val="8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solidFill>
                  <a:schemeClr val="tx1"/>
                </a:solidFill>
              </a:rPr>
              <a:t>User</a:t>
            </a:r>
          </a:p>
        </p:txBody>
      </p:sp>
      <p:pic>
        <p:nvPicPr>
          <p:cNvPr id="331" name="Content Placeholder 6" descr="Man">
            <a:extLst>
              <a:ext uri="{FF2B5EF4-FFF2-40B4-BE49-F238E27FC236}">
                <a16:creationId xmlns:a16="http://schemas.microsoft.com/office/drawing/2014/main" id="{0FBD4858-8683-47D2-86B4-D8730C2379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5297" y="3214544"/>
            <a:ext cx="914400" cy="914400"/>
          </a:xfrm>
          <a:prstGeom prst="rect">
            <a:avLst/>
          </a:prstGeom>
        </p:spPr>
      </p:pic>
      <p:cxnSp>
        <p:nvCxnSpPr>
          <p:cNvPr id="334" name="Straight Arrow Connector 333">
            <a:extLst>
              <a:ext uri="{FF2B5EF4-FFF2-40B4-BE49-F238E27FC236}">
                <a16:creationId xmlns:a16="http://schemas.microsoft.com/office/drawing/2014/main" id="{50C85157-4CFE-41E9-B059-9317EACCA798}"/>
              </a:ext>
            </a:extLst>
          </p:cNvPr>
          <p:cNvCxnSpPr>
            <a:cxnSpLocks/>
            <a:stCxn id="331" idx="0"/>
            <a:endCxn id="60" idx="2"/>
          </p:cNvCxnSpPr>
          <p:nvPr/>
        </p:nvCxnSpPr>
        <p:spPr>
          <a:xfrm flipV="1">
            <a:off x="1162497" y="2663655"/>
            <a:ext cx="629192" cy="5508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99" name="Oval 398">
            <a:extLst>
              <a:ext uri="{FF2B5EF4-FFF2-40B4-BE49-F238E27FC236}">
                <a16:creationId xmlns:a16="http://schemas.microsoft.com/office/drawing/2014/main" id="{C945699F-7FEC-4262-9680-E2A05287C8F9}"/>
              </a:ext>
            </a:extLst>
          </p:cNvPr>
          <p:cNvSpPr/>
          <p:nvPr/>
        </p:nvSpPr>
        <p:spPr>
          <a:xfrm>
            <a:off x="2839785" y="4205859"/>
            <a:ext cx="1074198" cy="559294"/>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Add or Remove Events</a:t>
            </a:r>
          </a:p>
        </p:txBody>
      </p:sp>
      <p:sp>
        <p:nvSpPr>
          <p:cNvPr id="400" name="Oval 399">
            <a:extLst>
              <a:ext uri="{FF2B5EF4-FFF2-40B4-BE49-F238E27FC236}">
                <a16:creationId xmlns:a16="http://schemas.microsoft.com/office/drawing/2014/main" id="{419FF2A4-3A02-4FC5-BD8A-A75E47A65330}"/>
              </a:ext>
            </a:extLst>
          </p:cNvPr>
          <p:cNvSpPr/>
          <p:nvPr/>
        </p:nvSpPr>
        <p:spPr>
          <a:xfrm>
            <a:off x="4673555" y="4086684"/>
            <a:ext cx="1167579" cy="614481"/>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Flag, Relocate, or Delete Posts</a:t>
            </a:r>
          </a:p>
        </p:txBody>
      </p:sp>
      <p:sp>
        <p:nvSpPr>
          <p:cNvPr id="401" name="Oval 400">
            <a:extLst>
              <a:ext uri="{FF2B5EF4-FFF2-40B4-BE49-F238E27FC236}">
                <a16:creationId xmlns:a16="http://schemas.microsoft.com/office/drawing/2014/main" id="{2551F8F5-6730-407B-AAAF-4DCCB5AEA878}"/>
              </a:ext>
            </a:extLst>
          </p:cNvPr>
          <p:cNvSpPr/>
          <p:nvPr/>
        </p:nvSpPr>
        <p:spPr>
          <a:xfrm>
            <a:off x="5794955" y="5579838"/>
            <a:ext cx="1074198" cy="559294"/>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Alter Donation Costs</a:t>
            </a:r>
          </a:p>
        </p:txBody>
      </p:sp>
      <p:cxnSp>
        <p:nvCxnSpPr>
          <p:cNvPr id="402" name="Straight Arrow Connector 401">
            <a:extLst>
              <a:ext uri="{FF2B5EF4-FFF2-40B4-BE49-F238E27FC236}">
                <a16:creationId xmlns:a16="http://schemas.microsoft.com/office/drawing/2014/main" id="{D647F6CC-B02A-41EE-A39F-5F396F2B7D5F}"/>
              </a:ext>
            </a:extLst>
          </p:cNvPr>
          <p:cNvCxnSpPr>
            <a:cxnSpLocks/>
            <a:stCxn id="12" idx="5"/>
            <a:endCxn id="399" idx="0"/>
          </p:cNvCxnSpPr>
          <p:nvPr/>
        </p:nvCxnSpPr>
        <p:spPr>
          <a:xfrm>
            <a:off x="3096504" y="4006173"/>
            <a:ext cx="280380" cy="1996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5" name="Straight Arrow Connector 404">
            <a:extLst>
              <a:ext uri="{FF2B5EF4-FFF2-40B4-BE49-F238E27FC236}">
                <a16:creationId xmlns:a16="http://schemas.microsoft.com/office/drawing/2014/main" id="{0685B01D-677F-4CF0-A795-C2E99F6B6EB8}"/>
              </a:ext>
            </a:extLst>
          </p:cNvPr>
          <p:cNvCxnSpPr>
            <a:cxnSpLocks/>
            <a:stCxn id="17" idx="5"/>
            <a:endCxn id="400" idx="0"/>
          </p:cNvCxnSpPr>
          <p:nvPr/>
        </p:nvCxnSpPr>
        <p:spPr>
          <a:xfrm>
            <a:off x="4846029" y="3968651"/>
            <a:ext cx="411316" cy="11803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8" name="Straight Arrow Connector 407">
            <a:extLst>
              <a:ext uri="{FF2B5EF4-FFF2-40B4-BE49-F238E27FC236}">
                <a16:creationId xmlns:a16="http://schemas.microsoft.com/office/drawing/2014/main" id="{26965DC0-2ED4-4A9A-9EF8-0FF622B0290F}"/>
              </a:ext>
            </a:extLst>
          </p:cNvPr>
          <p:cNvCxnSpPr>
            <a:cxnSpLocks/>
            <a:stCxn id="16" idx="4"/>
            <a:endCxn id="401" idx="0"/>
          </p:cNvCxnSpPr>
          <p:nvPr/>
        </p:nvCxnSpPr>
        <p:spPr>
          <a:xfrm>
            <a:off x="6063607" y="4096335"/>
            <a:ext cx="268447" cy="148350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16" name="Rectangle 415">
            <a:extLst>
              <a:ext uri="{FF2B5EF4-FFF2-40B4-BE49-F238E27FC236}">
                <a16:creationId xmlns:a16="http://schemas.microsoft.com/office/drawing/2014/main" id="{3FCAB483-2FB7-43E8-86DA-83FB67EF1636}"/>
              </a:ext>
            </a:extLst>
          </p:cNvPr>
          <p:cNvSpPr/>
          <p:nvPr/>
        </p:nvSpPr>
        <p:spPr>
          <a:xfrm>
            <a:off x="867029" y="4214855"/>
            <a:ext cx="569895" cy="216075"/>
          </a:xfrm>
          <a:prstGeom prst="rect">
            <a:avLst/>
          </a:prstGeom>
          <a:solidFill>
            <a:schemeClr val="accent1">
              <a:lumMod val="20000"/>
              <a:lumOff val="8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solidFill>
                  <a:schemeClr val="tx1"/>
                </a:solidFill>
              </a:rPr>
              <a:t>Admin</a:t>
            </a:r>
          </a:p>
        </p:txBody>
      </p:sp>
      <p:graphicFrame>
        <p:nvGraphicFramePr>
          <p:cNvPr id="418" name="Table 418">
            <a:extLst>
              <a:ext uri="{FF2B5EF4-FFF2-40B4-BE49-F238E27FC236}">
                <a16:creationId xmlns:a16="http://schemas.microsoft.com/office/drawing/2014/main" id="{42B53544-41A5-4D2B-9297-A6E57455C039}"/>
              </a:ext>
            </a:extLst>
          </p:cNvPr>
          <p:cNvGraphicFramePr>
            <a:graphicFrameLocks noGrp="1"/>
          </p:cNvGraphicFramePr>
          <p:nvPr>
            <p:extLst>
              <p:ext uri="{D42A27DB-BD31-4B8C-83A1-F6EECF244321}">
                <p14:modId xmlns:p14="http://schemas.microsoft.com/office/powerpoint/2010/main" val="3717672580"/>
              </p:ext>
            </p:extLst>
          </p:nvPr>
        </p:nvGraphicFramePr>
        <p:xfrm>
          <a:off x="7100891" y="1209660"/>
          <a:ext cx="1902882" cy="1461419"/>
        </p:xfrm>
        <a:graphic>
          <a:graphicData uri="http://schemas.openxmlformats.org/drawingml/2006/table">
            <a:tbl>
              <a:tblPr firstRow="1" bandRow="1">
                <a:tableStyleId>{5C22544A-7EE6-4342-B048-85BDC9FD1C3A}</a:tableStyleId>
              </a:tblPr>
              <a:tblGrid>
                <a:gridCol w="951441">
                  <a:extLst>
                    <a:ext uri="{9D8B030D-6E8A-4147-A177-3AD203B41FA5}">
                      <a16:colId xmlns:a16="http://schemas.microsoft.com/office/drawing/2014/main" val="1205723253"/>
                    </a:ext>
                  </a:extLst>
                </a:gridCol>
                <a:gridCol w="951441">
                  <a:extLst>
                    <a:ext uri="{9D8B030D-6E8A-4147-A177-3AD203B41FA5}">
                      <a16:colId xmlns:a16="http://schemas.microsoft.com/office/drawing/2014/main" val="181249144"/>
                    </a:ext>
                  </a:extLst>
                </a:gridCol>
              </a:tblGrid>
              <a:tr h="303179">
                <a:tc>
                  <a:txBody>
                    <a:bodyPr/>
                    <a:lstStyle/>
                    <a:p>
                      <a:r>
                        <a:rPr lang="en-US" dirty="0"/>
                        <a:t>Color</a:t>
                      </a:r>
                    </a:p>
                  </a:txBody>
                  <a:tcPr/>
                </a:tc>
                <a:tc>
                  <a:txBody>
                    <a:bodyPr/>
                    <a:lstStyle/>
                    <a:p>
                      <a:r>
                        <a:rPr lang="en-US" dirty="0"/>
                        <a:t>Desc</a:t>
                      </a:r>
                    </a:p>
                  </a:txBody>
                  <a:tcPr/>
                </a:tc>
                <a:extLst>
                  <a:ext uri="{0D108BD9-81ED-4DB2-BD59-A6C34878D82A}">
                    <a16:rowId xmlns:a16="http://schemas.microsoft.com/office/drawing/2014/main" val="1432715475"/>
                  </a:ext>
                </a:extLst>
              </a:tr>
              <a:tr h="303179">
                <a:tc>
                  <a:txBody>
                    <a:bodyPr/>
                    <a:lstStyle/>
                    <a:p>
                      <a:r>
                        <a:rPr lang="en-US" sz="1000" dirty="0">
                          <a:solidFill>
                            <a:schemeClr val="accent2"/>
                          </a:solidFill>
                        </a:rPr>
                        <a:t>Orange</a:t>
                      </a:r>
                    </a:p>
                  </a:txBody>
                  <a:tcPr/>
                </a:tc>
                <a:tc>
                  <a:txBody>
                    <a:bodyPr/>
                    <a:lstStyle/>
                    <a:p>
                      <a:r>
                        <a:rPr lang="en-US" sz="1000" dirty="0"/>
                        <a:t>Unassigned User</a:t>
                      </a:r>
                    </a:p>
                  </a:txBody>
                  <a:tcPr/>
                </a:tc>
                <a:extLst>
                  <a:ext uri="{0D108BD9-81ED-4DB2-BD59-A6C34878D82A}">
                    <a16:rowId xmlns:a16="http://schemas.microsoft.com/office/drawing/2014/main" val="2203858480"/>
                  </a:ext>
                </a:extLst>
              </a:tr>
              <a:tr h="303179">
                <a:tc>
                  <a:txBody>
                    <a:bodyPr/>
                    <a:lstStyle/>
                    <a:p>
                      <a:r>
                        <a:rPr lang="en-US" sz="1000" dirty="0">
                          <a:solidFill>
                            <a:schemeClr val="accent5">
                              <a:lumMod val="75000"/>
                            </a:schemeClr>
                          </a:solidFill>
                        </a:rPr>
                        <a:t>Blue</a:t>
                      </a:r>
                    </a:p>
                  </a:txBody>
                  <a:tcPr/>
                </a:tc>
                <a:tc>
                  <a:txBody>
                    <a:bodyPr/>
                    <a:lstStyle/>
                    <a:p>
                      <a:r>
                        <a:rPr lang="en-US" sz="1000" dirty="0"/>
                        <a:t>Signed-In User</a:t>
                      </a:r>
                    </a:p>
                  </a:txBody>
                  <a:tcPr/>
                </a:tc>
                <a:extLst>
                  <a:ext uri="{0D108BD9-81ED-4DB2-BD59-A6C34878D82A}">
                    <a16:rowId xmlns:a16="http://schemas.microsoft.com/office/drawing/2014/main" val="1710542535"/>
                  </a:ext>
                </a:extLst>
              </a:tr>
              <a:tr h="303179">
                <a:tc>
                  <a:txBody>
                    <a:bodyPr/>
                    <a:lstStyle/>
                    <a:p>
                      <a:r>
                        <a:rPr lang="en-US" sz="1000" dirty="0">
                          <a:solidFill>
                            <a:schemeClr val="accent6">
                              <a:lumMod val="75000"/>
                            </a:schemeClr>
                          </a:solidFill>
                        </a:rPr>
                        <a:t>Green</a:t>
                      </a:r>
                    </a:p>
                  </a:txBody>
                  <a:tcPr/>
                </a:tc>
                <a:tc>
                  <a:txBody>
                    <a:bodyPr/>
                    <a:lstStyle/>
                    <a:p>
                      <a:r>
                        <a:rPr lang="en-US" sz="1000" dirty="0"/>
                        <a:t>Signed-In Admin</a:t>
                      </a:r>
                    </a:p>
                  </a:txBody>
                  <a:tcPr/>
                </a:tc>
                <a:extLst>
                  <a:ext uri="{0D108BD9-81ED-4DB2-BD59-A6C34878D82A}">
                    <a16:rowId xmlns:a16="http://schemas.microsoft.com/office/drawing/2014/main" val="2131513036"/>
                  </a:ext>
                </a:extLst>
              </a:tr>
            </a:tbl>
          </a:graphicData>
        </a:graphic>
      </p:graphicFrame>
      <p:sp>
        <p:nvSpPr>
          <p:cNvPr id="53" name="Oval 52">
            <a:extLst>
              <a:ext uri="{FF2B5EF4-FFF2-40B4-BE49-F238E27FC236}">
                <a16:creationId xmlns:a16="http://schemas.microsoft.com/office/drawing/2014/main" id="{839AE40F-0F03-4F25-8C37-AE4326E2BD8F}"/>
              </a:ext>
            </a:extLst>
          </p:cNvPr>
          <p:cNvSpPr/>
          <p:nvPr/>
        </p:nvSpPr>
        <p:spPr>
          <a:xfrm>
            <a:off x="5092326" y="4860317"/>
            <a:ext cx="1074198" cy="559294"/>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View Donation Amounts</a:t>
            </a:r>
          </a:p>
        </p:txBody>
      </p:sp>
      <p:cxnSp>
        <p:nvCxnSpPr>
          <p:cNvPr id="54" name="Straight Arrow Connector 53">
            <a:extLst>
              <a:ext uri="{FF2B5EF4-FFF2-40B4-BE49-F238E27FC236}">
                <a16:creationId xmlns:a16="http://schemas.microsoft.com/office/drawing/2014/main" id="{F3A35138-DBAA-455F-A2DB-22174C55AF66}"/>
              </a:ext>
            </a:extLst>
          </p:cNvPr>
          <p:cNvCxnSpPr>
            <a:cxnSpLocks/>
            <a:stCxn id="16" idx="4"/>
            <a:endCxn id="53" idx="0"/>
          </p:cNvCxnSpPr>
          <p:nvPr/>
        </p:nvCxnSpPr>
        <p:spPr>
          <a:xfrm flipH="1">
            <a:off x="5629425" y="4096335"/>
            <a:ext cx="434182" cy="7639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0" name="Oval 59">
            <a:extLst>
              <a:ext uri="{FF2B5EF4-FFF2-40B4-BE49-F238E27FC236}">
                <a16:creationId xmlns:a16="http://schemas.microsoft.com/office/drawing/2014/main" id="{B923C04F-4DA7-4851-A3F8-B86AE6323B30}"/>
              </a:ext>
            </a:extLst>
          </p:cNvPr>
          <p:cNvSpPr/>
          <p:nvPr/>
        </p:nvSpPr>
        <p:spPr>
          <a:xfrm>
            <a:off x="1791689" y="2384008"/>
            <a:ext cx="1074198" cy="559294"/>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View Website</a:t>
            </a:r>
          </a:p>
        </p:txBody>
      </p:sp>
      <p:cxnSp>
        <p:nvCxnSpPr>
          <p:cNvPr id="66" name="Straight Arrow Connector 65">
            <a:extLst>
              <a:ext uri="{FF2B5EF4-FFF2-40B4-BE49-F238E27FC236}">
                <a16:creationId xmlns:a16="http://schemas.microsoft.com/office/drawing/2014/main" id="{77A0948E-3149-4C33-A76F-E3EAAFADB63F}"/>
              </a:ext>
            </a:extLst>
          </p:cNvPr>
          <p:cNvCxnSpPr>
            <a:cxnSpLocks/>
            <a:stCxn id="60" idx="0"/>
            <a:endCxn id="19" idx="4"/>
          </p:cNvCxnSpPr>
          <p:nvPr/>
        </p:nvCxnSpPr>
        <p:spPr>
          <a:xfrm flipV="1">
            <a:off x="2328788" y="2108253"/>
            <a:ext cx="14339" cy="2757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7" name="Straight Arrow Connector 66">
            <a:extLst>
              <a:ext uri="{FF2B5EF4-FFF2-40B4-BE49-F238E27FC236}">
                <a16:creationId xmlns:a16="http://schemas.microsoft.com/office/drawing/2014/main" id="{D53306A8-8C3D-492F-9B13-96626A4A4BDF}"/>
              </a:ext>
            </a:extLst>
          </p:cNvPr>
          <p:cNvCxnSpPr>
            <a:cxnSpLocks/>
            <a:stCxn id="60" idx="4"/>
            <a:endCxn id="12" idx="0"/>
          </p:cNvCxnSpPr>
          <p:nvPr/>
        </p:nvCxnSpPr>
        <p:spPr>
          <a:xfrm>
            <a:off x="2328788" y="2943302"/>
            <a:ext cx="387930" cy="5854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9" name="Straight Arrow Connector 68">
            <a:extLst>
              <a:ext uri="{FF2B5EF4-FFF2-40B4-BE49-F238E27FC236}">
                <a16:creationId xmlns:a16="http://schemas.microsoft.com/office/drawing/2014/main" id="{ADAF8654-616A-4183-A9AC-50AFD77B679B}"/>
              </a:ext>
            </a:extLst>
          </p:cNvPr>
          <p:cNvCxnSpPr>
            <a:cxnSpLocks/>
            <a:stCxn id="60" idx="4"/>
            <a:endCxn id="17" idx="1"/>
          </p:cNvCxnSpPr>
          <p:nvPr/>
        </p:nvCxnSpPr>
        <p:spPr>
          <a:xfrm>
            <a:off x="2328788" y="2943302"/>
            <a:ext cx="1757669" cy="6298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2" name="Straight Arrow Connector 71">
            <a:extLst>
              <a:ext uri="{FF2B5EF4-FFF2-40B4-BE49-F238E27FC236}">
                <a16:creationId xmlns:a16="http://schemas.microsoft.com/office/drawing/2014/main" id="{32EF917E-4717-43ED-B979-3A8F2983D52B}"/>
              </a:ext>
            </a:extLst>
          </p:cNvPr>
          <p:cNvCxnSpPr>
            <a:cxnSpLocks/>
            <a:stCxn id="60" idx="5"/>
            <a:endCxn id="16" idx="1"/>
          </p:cNvCxnSpPr>
          <p:nvPr/>
        </p:nvCxnSpPr>
        <p:spPr>
          <a:xfrm>
            <a:off x="2708574" y="2861395"/>
            <a:ext cx="2975247" cy="7575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5" name="Straight Arrow Connector 74">
            <a:extLst>
              <a:ext uri="{FF2B5EF4-FFF2-40B4-BE49-F238E27FC236}">
                <a16:creationId xmlns:a16="http://schemas.microsoft.com/office/drawing/2014/main" id="{F6DF4A6B-6E12-4285-BC98-FA5D9A172A55}"/>
              </a:ext>
            </a:extLst>
          </p:cNvPr>
          <p:cNvCxnSpPr>
            <a:cxnSpLocks/>
            <a:stCxn id="60" idx="6"/>
            <a:endCxn id="18" idx="1"/>
          </p:cNvCxnSpPr>
          <p:nvPr/>
        </p:nvCxnSpPr>
        <p:spPr>
          <a:xfrm>
            <a:off x="2865887" y="2663655"/>
            <a:ext cx="4457325" cy="982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54DD206F-ECF8-4706-8D8B-4A9E919E175A}"/>
              </a:ext>
            </a:extLst>
          </p:cNvPr>
          <p:cNvGraphicFramePr>
            <a:graphicFrameLocks noGrp="1"/>
          </p:cNvGraphicFramePr>
          <p:nvPr>
            <p:extLst>
              <p:ext uri="{D42A27DB-BD31-4B8C-83A1-F6EECF244321}">
                <p14:modId xmlns:p14="http://schemas.microsoft.com/office/powerpoint/2010/main" val="3986802405"/>
              </p:ext>
            </p:extLst>
          </p:nvPr>
        </p:nvGraphicFramePr>
        <p:xfrm>
          <a:off x="6603394" y="738664"/>
          <a:ext cx="2355850" cy="3869180"/>
        </p:xfrm>
        <a:graphic>
          <a:graphicData uri="http://schemas.openxmlformats.org/drawingml/2006/table">
            <a:tbl>
              <a:tblPr firstRow="1" bandRow="1">
                <a:tableStyleId>{5C22544A-7EE6-4342-B048-85BDC9FD1C3A}</a:tableStyleId>
              </a:tblPr>
              <a:tblGrid>
                <a:gridCol w="1177925">
                  <a:extLst>
                    <a:ext uri="{9D8B030D-6E8A-4147-A177-3AD203B41FA5}">
                      <a16:colId xmlns:a16="http://schemas.microsoft.com/office/drawing/2014/main" val="2521808269"/>
                    </a:ext>
                  </a:extLst>
                </a:gridCol>
                <a:gridCol w="1177925">
                  <a:extLst>
                    <a:ext uri="{9D8B030D-6E8A-4147-A177-3AD203B41FA5}">
                      <a16:colId xmlns:a16="http://schemas.microsoft.com/office/drawing/2014/main" val="82442250"/>
                    </a:ext>
                  </a:extLst>
                </a:gridCol>
              </a:tblGrid>
              <a:tr h="231470">
                <a:tc>
                  <a:txBody>
                    <a:bodyPr/>
                    <a:lstStyle/>
                    <a:p>
                      <a:r>
                        <a:rPr lang="en-US" sz="1000" dirty="0"/>
                        <a:t>Actions</a:t>
                      </a:r>
                    </a:p>
                  </a:txBody>
                  <a:tcPr/>
                </a:tc>
                <a:tc>
                  <a:txBody>
                    <a:bodyPr/>
                    <a:lstStyle/>
                    <a:p>
                      <a:r>
                        <a:rPr lang="en-US" sz="1000" dirty="0"/>
                        <a:t>Response</a:t>
                      </a:r>
                    </a:p>
                  </a:txBody>
                  <a:tcPr/>
                </a:tc>
                <a:extLst>
                  <a:ext uri="{0D108BD9-81ED-4DB2-BD59-A6C34878D82A}">
                    <a16:rowId xmlns:a16="http://schemas.microsoft.com/office/drawing/2014/main" val="2195462071"/>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 User clicks “Register” on the screen</a:t>
                      </a:r>
                    </a:p>
                  </a:txBody>
                  <a:tcPr/>
                </a:tc>
                <a:tc>
                  <a:txBody>
                    <a:bodyPr/>
                    <a:lstStyle/>
                    <a:p>
                      <a:r>
                        <a:rPr lang="en-US" sz="1000" dirty="0"/>
                        <a:t>2. System follows “Register” User case</a:t>
                      </a:r>
                    </a:p>
                  </a:txBody>
                  <a:tcPr/>
                </a:tc>
                <a:extLst>
                  <a:ext uri="{0D108BD9-81ED-4DB2-BD59-A6C34878D82A}">
                    <a16:rowId xmlns:a16="http://schemas.microsoft.com/office/drawing/2014/main" val="4064255881"/>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 User clicks on an image in the carousel</a:t>
                      </a:r>
                    </a:p>
                  </a:txBody>
                  <a:tcPr/>
                </a:tc>
                <a:tc>
                  <a:txBody>
                    <a:bodyPr/>
                    <a:lstStyle/>
                    <a:p>
                      <a:r>
                        <a:rPr lang="en-US" sz="1000" dirty="0"/>
                        <a:t>2. Depending on the picture clicked, a new page opens in “Events” showing the details of the event whether it has passed or not</a:t>
                      </a:r>
                    </a:p>
                  </a:txBody>
                  <a:tcPr/>
                </a:tc>
                <a:extLst>
                  <a:ext uri="{0D108BD9-81ED-4DB2-BD59-A6C34878D82A}">
                    <a16:rowId xmlns:a16="http://schemas.microsoft.com/office/drawing/2014/main" val="221396889"/>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 User clicks on an advertisement for a donation deal</a:t>
                      </a:r>
                    </a:p>
                  </a:txBody>
                  <a:tcPr/>
                </a:tc>
                <a:tc>
                  <a:txBody>
                    <a:bodyPr/>
                    <a:lstStyle/>
                    <a:p>
                      <a:r>
                        <a:rPr lang="en-US" sz="1000" dirty="0"/>
                        <a:t>2. System follows “Donate” page</a:t>
                      </a:r>
                    </a:p>
                  </a:txBody>
                  <a:tcPr/>
                </a:tc>
                <a:extLst>
                  <a:ext uri="{0D108BD9-81ED-4DB2-BD59-A6C34878D82A}">
                    <a16:rowId xmlns:a16="http://schemas.microsoft.com/office/drawing/2014/main" val="1220114948"/>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 User clicks on an advertisement for a pet</a:t>
                      </a:r>
                    </a:p>
                  </a:txBody>
                  <a:tcPr/>
                </a:tc>
                <a:tc>
                  <a:txBody>
                    <a:bodyPr/>
                    <a:lstStyle/>
                    <a:p>
                      <a:r>
                        <a:rPr lang="en-US" sz="1000" dirty="0"/>
                        <a:t>2. System follows “Adopt” page</a:t>
                      </a:r>
                    </a:p>
                  </a:txBody>
                  <a:tcPr/>
                </a:tc>
                <a:extLst>
                  <a:ext uri="{0D108BD9-81ED-4DB2-BD59-A6C34878D82A}">
                    <a16:rowId xmlns:a16="http://schemas.microsoft.com/office/drawing/2014/main" val="1984816739"/>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 User clicks on a pinned post</a:t>
                      </a:r>
                    </a:p>
                  </a:txBody>
                  <a:tcPr/>
                </a:tc>
                <a:tc>
                  <a:txBody>
                    <a:bodyPr/>
                    <a:lstStyle/>
                    <a:p>
                      <a:r>
                        <a:rPr lang="en-US" sz="1000" dirty="0"/>
                        <a:t>2. </a:t>
                      </a:r>
                    </a:p>
                  </a:txBody>
                  <a:tcPr/>
                </a:tc>
                <a:extLst>
                  <a:ext uri="{0D108BD9-81ED-4DB2-BD59-A6C34878D82A}">
                    <a16:rowId xmlns:a16="http://schemas.microsoft.com/office/drawing/2014/main" val="3598410569"/>
                  </a:ext>
                </a:extLst>
              </a:tr>
            </a:tbl>
          </a:graphicData>
        </a:graphic>
      </p:graphicFrame>
      <p:sp>
        <p:nvSpPr>
          <p:cNvPr id="7" name="TextBox 6">
            <a:extLst>
              <a:ext uri="{FF2B5EF4-FFF2-40B4-BE49-F238E27FC236}">
                <a16:creationId xmlns:a16="http://schemas.microsoft.com/office/drawing/2014/main" id="{D20BE440-22A4-4AFC-BFAC-E45B24683BA5}"/>
              </a:ext>
            </a:extLst>
          </p:cNvPr>
          <p:cNvSpPr txBox="1"/>
          <p:nvPr/>
        </p:nvSpPr>
        <p:spPr>
          <a:xfrm>
            <a:off x="6603394" y="0"/>
            <a:ext cx="2355850" cy="738664"/>
          </a:xfrm>
          <a:prstGeom prst="rect">
            <a:avLst/>
          </a:prstGeom>
          <a:noFill/>
        </p:spPr>
        <p:txBody>
          <a:bodyPr wrap="square" rtlCol="0">
            <a:spAutoFit/>
          </a:bodyPr>
          <a:lstStyle/>
          <a:p>
            <a:r>
              <a:rPr lang="en-US" dirty="0"/>
              <a:t>Use Case: Home Page</a:t>
            </a:r>
          </a:p>
          <a:p>
            <a:r>
              <a:rPr lang="en-US" sz="1200" dirty="0"/>
              <a:t>This is the first page to appear when website opens</a:t>
            </a:r>
          </a:p>
        </p:txBody>
      </p:sp>
      <p:graphicFrame>
        <p:nvGraphicFramePr>
          <p:cNvPr id="12" name="Table 11">
            <a:extLst>
              <a:ext uri="{FF2B5EF4-FFF2-40B4-BE49-F238E27FC236}">
                <a16:creationId xmlns:a16="http://schemas.microsoft.com/office/drawing/2014/main" id="{8CF575B2-9126-4BCE-9646-915BB45DD82C}"/>
              </a:ext>
            </a:extLst>
          </p:cNvPr>
          <p:cNvGraphicFramePr>
            <a:graphicFrameLocks noGrp="1"/>
          </p:cNvGraphicFramePr>
          <p:nvPr>
            <p:extLst>
              <p:ext uri="{D42A27DB-BD31-4B8C-83A1-F6EECF244321}">
                <p14:modId xmlns:p14="http://schemas.microsoft.com/office/powerpoint/2010/main" val="3582803212"/>
              </p:ext>
            </p:extLst>
          </p:nvPr>
        </p:nvGraphicFramePr>
        <p:xfrm>
          <a:off x="165708" y="923330"/>
          <a:ext cx="2374900" cy="3542288"/>
        </p:xfrm>
        <a:graphic>
          <a:graphicData uri="http://schemas.openxmlformats.org/drawingml/2006/table">
            <a:tbl>
              <a:tblPr firstRow="1" bandRow="1">
                <a:tableStyleId>{5C22544A-7EE6-4342-B048-85BDC9FD1C3A}</a:tableStyleId>
              </a:tblPr>
              <a:tblGrid>
                <a:gridCol w="1177925">
                  <a:extLst>
                    <a:ext uri="{9D8B030D-6E8A-4147-A177-3AD203B41FA5}">
                      <a16:colId xmlns:a16="http://schemas.microsoft.com/office/drawing/2014/main" val="2074921391"/>
                    </a:ext>
                  </a:extLst>
                </a:gridCol>
                <a:gridCol w="1196975">
                  <a:extLst>
                    <a:ext uri="{9D8B030D-6E8A-4147-A177-3AD203B41FA5}">
                      <a16:colId xmlns:a16="http://schemas.microsoft.com/office/drawing/2014/main" val="3470737394"/>
                    </a:ext>
                  </a:extLst>
                </a:gridCol>
              </a:tblGrid>
              <a:tr h="231470">
                <a:tc>
                  <a:txBody>
                    <a:bodyPr/>
                    <a:lstStyle/>
                    <a:p>
                      <a:r>
                        <a:rPr lang="en-US" sz="1000" dirty="0"/>
                        <a:t>Actions</a:t>
                      </a:r>
                    </a:p>
                  </a:txBody>
                  <a:tcPr/>
                </a:tc>
                <a:tc>
                  <a:txBody>
                    <a:bodyPr/>
                    <a:lstStyle/>
                    <a:p>
                      <a:r>
                        <a:rPr lang="en-US" sz="1000" dirty="0"/>
                        <a:t>Response</a:t>
                      </a:r>
                    </a:p>
                  </a:txBody>
                  <a:tcPr/>
                </a:tc>
                <a:extLst>
                  <a:ext uri="{0D108BD9-81ED-4DB2-BD59-A6C34878D82A}">
                    <a16:rowId xmlns:a16="http://schemas.microsoft.com/office/drawing/2014/main" val="3061255520"/>
                  </a:ext>
                </a:extLst>
              </a:tr>
              <a:tr h="578675">
                <a:tc>
                  <a:txBody>
                    <a:bodyPr/>
                    <a:lstStyle/>
                    <a:p>
                      <a:r>
                        <a:rPr lang="en-US" sz="1000" dirty="0"/>
                        <a:t>1. User clicks “Homepage” in Nav bar</a:t>
                      </a:r>
                    </a:p>
                  </a:txBody>
                  <a:tcPr/>
                </a:tc>
                <a:tc>
                  <a:txBody>
                    <a:bodyPr/>
                    <a:lstStyle/>
                    <a:p>
                      <a:r>
                        <a:rPr lang="en-US" sz="1000" dirty="0"/>
                        <a:t>2. “Home” page opens</a:t>
                      </a:r>
                    </a:p>
                  </a:txBody>
                  <a:tcPr/>
                </a:tc>
                <a:extLst>
                  <a:ext uri="{0D108BD9-81ED-4DB2-BD59-A6C34878D82A}">
                    <a16:rowId xmlns:a16="http://schemas.microsoft.com/office/drawing/2014/main" val="2843441102"/>
                  </a:ext>
                </a:extLst>
              </a:tr>
              <a:tr h="405073">
                <a:tc>
                  <a:txBody>
                    <a:bodyPr/>
                    <a:lstStyle/>
                    <a:p>
                      <a:r>
                        <a:rPr lang="en-US" sz="1000" dirty="0"/>
                        <a:t>1. User clicks “Blog” in Nav bar</a:t>
                      </a:r>
                    </a:p>
                  </a:txBody>
                  <a:tcPr/>
                </a:tc>
                <a:tc>
                  <a:txBody>
                    <a:bodyPr/>
                    <a:lstStyle/>
                    <a:p>
                      <a:r>
                        <a:rPr lang="en-US" sz="1000" dirty="0"/>
                        <a:t>2. “Blog” page opens</a:t>
                      </a:r>
                    </a:p>
                  </a:txBody>
                  <a:tcPr/>
                </a:tc>
                <a:extLst>
                  <a:ext uri="{0D108BD9-81ED-4DB2-BD59-A6C34878D82A}">
                    <a16:rowId xmlns:a16="http://schemas.microsoft.com/office/drawing/2014/main" val="2035432501"/>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 User clicks “Adoptions” in Nav bar</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2. “Adoptions” page opens</a:t>
                      </a:r>
                    </a:p>
                    <a:p>
                      <a:endParaRPr lang="en-US" sz="1000" dirty="0"/>
                    </a:p>
                  </a:txBody>
                  <a:tcPr/>
                </a:tc>
                <a:extLst>
                  <a:ext uri="{0D108BD9-81ED-4DB2-BD59-A6C34878D82A}">
                    <a16:rowId xmlns:a16="http://schemas.microsoft.com/office/drawing/2014/main" val="1734582334"/>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 User clicks “Donate” in Nav bar</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2. “Donate” page opens</a:t>
                      </a:r>
                    </a:p>
                    <a:p>
                      <a:endParaRPr lang="en-US" sz="1000" dirty="0"/>
                    </a:p>
                  </a:txBody>
                  <a:tcPr/>
                </a:tc>
                <a:extLst>
                  <a:ext uri="{0D108BD9-81ED-4DB2-BD59-A6C34878D82A}">
                    <a16:rowId xmlns:a16="http://schemas.microsoft.com/office/drawing/2014/main" val="3181033107"/>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 User clicks “Events” in Nav bar</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2. Website reloads</a:t>
                      </a:r>
                    </a:p>
                    <a:p>
                      <a:endParaRPr lang="en-US" sz="1000" dirty="0"/>
                    </a:p>
                  </a:txBody>
                  <a:tcPr/>
                </a:tc>
                <a:extLst>
                  <a:ext uri="{0D108BD9-81ED-4DB2-BD59-A6C34878D82A}">
                    <a16:rowId xmlns:a16="http://schemas.microsoft.com/office/drawing/2014/main" val="865291821"/>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 User clicks “Register” in top right of screen</a:t>
                      </a:r>
                    </a:p>
                  </a:txBody>
                  <a:tcPr/>
                </a:tc>
                <a:tc>
                  <a:txBody>
                    <a:bodyPr/>
                    <a:lstStyle/>
                    <a:p>
                      <a:r>
                        <a:rPr lang="en-US" sz="1000" dirty="0"/>
                        <a:t>2. System follows “Register” Use case</a:t>
                      </a:r>
                    </a:p>
                  </a:txBody>
                  <a:tcPr/>
                </a:tc>
                <a:extLst>
                  <a:ext uri="{0D108BD9-81ED-4DB2-BD59-A6C34878D82A}">
                    <a16:rowId xmlns:a16="http://schemas.microsoft.com/office/drawing/2014/main" val="1074548870"/>
                  </a:ext>
                </a:extLst>
              </a:tr>
            </a:tbl>
          </a:graphicData>
        </a:graphic>
      </p:graphicFrame>
      <p:sp>
        <p:nvSpPr>
          <p:cNvPr id="13" name="TextBox 12">
            <a:extLst>
              <a:ext uri="{FF2B5EF4-FFF2-40B4-BE49-F238E27FC236}">
                <a16:creationId xmlns:a16="http://schemas.microsoft.com/office/drawing/2014/main" id="{AFE9C570-04DE-4B19-9B0D-D66C386B1166}"/>
              </a:ext>
            </a:extLst>
          </p:cNvPr>
          <p:cNvSpPr txBox="1"/>
          <p:nvPr/>
        </p:nvSpPr>
        <p:spPr>
          <a:xfrm>
            <a:off x="165708" y="0"/>
            <a:ext cx="2355850" cy="923330"/>
          </a:xfrm>
          <a:prstGeom prst="rect">
            <a:avLst/>
          </a:prstGeom>
          <a:noFill/>
        </p:spPr>
        <p:txBody>
          <a:bodyPr wrap="square" rtlCol="0">
            <a:spAutoFit/>
          </a:bodyPr>
          <a:lstStyle/>
          <a:p>
            <a:r>
              <a:rPr lang="en-US" dirty="0"/>
              <a:t>Use Case: Website</a:t>
            </a:r>
          </a:p>
          <a:p>
            <a:r>
              <a:rPr lang="en-US" sz="1200" dirty="0"/>
              <a:t>This represents permanent elements that are visible anywhere on the website</a:t>
            </a:r>
          </a:p>
        </p:txBody>
      </p:sp>
      <p:graphicFrame>
        <p:nvGraphicFramePr>
          <p:cNvPr id="14" name="Table 5">
            <a:extLst>
              <a:ext uri="{FF2B5EF4-FFF2-40B4-BE49-F238E27FC236}">
                <a16:creationId xmlns:a16="http://schemas.microsoft.com/office/drawing/2014/main" id="{B1A41E2E-DBB6-4508-9961-CD10AB1A650D}"/>
              </a:ext>
            </a:extLst>
          </p:cNvPr>
          <p:cNvGraphicFramePr>
            <a:graphicFrameLocks noGrp="1"/>
          </p:cNvGraphicFramePr>
          <p:nvPr>
            <p:extLst>
              <p:ext uri="{D42A27DB-BD31-4B8C-83A1-F6EECF244321}">
                <p14:modId xmlns:p14="http://schemas.microsoft.com/office/powerpoint/2010/main" val="645572495"/>
              </p:ext>
            </p:extLst>
          </p:nvPr>
        </p:nvGraphicFramePr>
        <p:xfrm>
          <a:off x="3394076" y="738664"/>
          <a:ext cx="2355850" cy="5913120"/>
        </p:xfrm>
        <a:graphic>
          <a:graphicData uri="http://schemas.openxmlformats.org/drawingml/2006/table">
            <a:tbl>
              <a:tblPr firstRow="1" bandRow="1">
                <a:tableStyleId>{5C22544A-7EE6-4342-B048-85BDC9FD1C3A}</a:tableStyleId>
              </a:tblPr>
              <a:tblGrid>
                <a:gridCol w="1177925">
                  <a:extLst>
                    <a:ext uri="{9D8B030D-6E8A-4147-A177-3AD203B41FA5}">
                      <a16:colId xmlns:a16="http://schemas.microsoft.com/office/drawing/2014/main" val="2521808269"/>
                    </a:ext>
                  </a:extLst>
                </a:gridCol>
                <a:gridCol w="1177925">
                  <a:extLst>
                    <a:ext uri="{9D8B030D-6E8A-4147-A177-3AD203B41FA5}">
                      <a16:colId xmlns:a16="http://schemas.microsoft.com/office/drawing/2014/main" val="82442250"/>
                    </a:ext>
                  </a:extLst>
                </a:gridCol>
              </a:tblGrid>
              <a:tr h="231470">
                <a:tc>
                  <a:txBody>
                    <a:bodyPr/>
                    <a:lstStyle/>
                    <a:p>
                      <a:r>
                        <a:rPr lang="en-US" sz="1000" dirty="0"/>
                        <a:t>Actions</a:t>
                      </a:r>
                    </a:p>
                  </a:txBody>
                  <a:tcPr/>
                </a:tc>
                <a:tc>
                  <a:txBody>
                    <a:bodyPr/>
                    <a:lstStyle/>
                    <a:p>
                      <a:r>
                        <a:rPr lang="en-US" sz="1000" dirty="0"/>
                        <a:t>Response</a:t>
                      </a:r>
                    </a:p>
                  </a:txBody>
                  <a:tcPr/>
                </a:tc>
                <a:extLst>
                  <a:ext uri="{0D108BD9-81ED-4DB2-BD59-A6C34878D82A}">
                    <a16:rowId xmlns:a16="http://schemas.microsoft.com/office/drawing/2014/main" val="2195462071"/>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 User clicks “New Account” button</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3. User clicks “Sign Up”</a:t>
                      </a:r>
                    </a:p>
                  </a:txBody>
                  <a:tcPr/>
                </a:tc>
                <a:tc>
                  <a:txBody>
                    <a:bodyPr/>
                    <a:lstStyle/>
                    <a:p>
                      <a:r>
                        <a:rPr lang="en-US" sz="1000" dirty="0"/>
                        <a:t>2. New page opens requesting information such as name, username, email, and password</a:t>
                      </a:r>
                    </a:p>
                    <a:p>
                      <a:r>
                        <a:rPr lang="en-US" sz="1000" dirty="0"/>
                        <a:t>4. If fields are empty, the user is told to fill them</a:t>
                      </a:r>
                    </a:p>
                    <a:p>
                      <a:r>
                        <a:rPr lang="en-US" sz="1000" dirty="0"/>
                        <a:t>5. If a user already exists with the user’s new username and email, a warning pops up so the user can change it</a:t>
                      </a:r>
                    </a:p>
                    <a:p>
                      <a:r>
                        <a:rPr lang="en-US" sz="1000" dirty="0"/>
                        <a:t>6. If no problems exist, the new user’s data is added into the </a:t>
                      </a:r>
                      <a:r>
                        <a:rPr lang="en-US" sz="1000" dirty="0" err="1"/>
                        <a:t>db</a:t>
                      </a:r>
                      <a:endParaRPr lang="en-US" sz="1000" dirty="0"/>
                    </a:p>
                  </a:txBody>
                  <a:tcPr/>
                </a:tc>
                <a:extLst>
                  <a:ext uri="{0D108BD9-81ED-4DB2-BD59-A6C34878D82A}">
                    <a16:rowId xmlns:a16="http://schemas.microsoft.com/office/drawing/2014/main" val="4064255881"/>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 User clicks “Login”</a:t>
                      </a:r>
                    </a:p>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3. User inputs username or email, and password</a:t>
                      </a:r>
                    </a:p>
                  </a:txBody>
                  <a:tcPr/>
                </a:tc>
                <a:tc>
                  <a:txBody>
                    <a:bodyPr/>
                    <a:lstStyle/>
                    <a:p>
                      <a:r>
                        <a:rPr lang="en-US" sz="1000" dirty="0"/>
                        <a:t>2. Login page opens</a:t>
                      </a:r>
                    </a:p>
                    <a:p>
                      <a:r>
                        <a:rPr lang="en-US" sz="1000" dirty="0"/>
                        <a:t>4. If incorrect, the user is told “Username or email and password are incorrect”. If they fail 3 times, a warning is sent to the email</a:t>
                      </a:r>
                    </a:p>
                    <a:p>
                      <a:r>
                        <a:rPr lang="en-US" sz="1000" dirty="0"/>
                        <a:t>5. If the username/email and password are correct, the last page open opens</a:t>
                      </a:r>
                    </a:p>
                  </a:txBody>
                  <a:tcPr/>
                </a:tc>
                <a:extLst>
                  <a:ext uri="{0D108BD9-81ED-4DB2-BD59-A6C34878D82A}">
                    <a16:rowId xmlns:a16="http://schemas.microsoft.com/office/drawing/2014/main" val="3606408884"/>
                  </a:ext>
                </a:extLst>
              </a:tr>
            </a:tbl>
          </a:graphicData>
        </a:graphic>
      </p:graphicFrame>
      <p:sp>
        <p:nvSpPr>
          <p:cNvPr id="15" name="TextBox 14">
            <a:extLst>
              <a:ext uri="{FF2B5EF4-FFF2-40B4-BE49-F238E27FC236}">
                <a16:creationId xmlns:a16="http://schemas.microsoft.com/office/drawing/2014/main" id="{E95E29A8-526B-4F41-BEE0-049742A77514}"/>
              </a:ext>
            </a:extLst>
          </p:cNvPr>
          <p:cNvSpPr txBox="1"/>
          <p:nvPr/>
        </p:nvSpPr>
        <p:spPr>
          <a:xfrm>
            <a:off x="3346451" y="0"/>
            <a:ext cx="2465626" cy="738664"/>
          </a:xfrm>
          <a:prstGeom prst="rect">
            <a:avLst/>
          </a:prstGeom>
          <a:noFill/>
        </p:spPr>
        <p:txBody>
          <a:bodyPr wrap="square" rtlCol="0">
            <a:spAutoFit/>
          </a:bodyPr>
          <a:lstStyle/>
          <a:p>
            <a:r>
              <a:rPr lang="en-US" dirty="0"/>
              <a:t>Use Case: Register Page</a:t>
            </a:r>
          </a:p>
          <a:p>
            <a:r>
              <a:rPr lang="en-US" sz="1200" dirty="0"/>
              <a:t>Allows user to create account and login</a:t>
            </a:r>
          </a:p>
        </p:txBody>
      </p:sp>
    </p:spTree>
    <p:extLst>
      <p:ext uri="{BB962C8B-B14F-4D97-AF65-F5344CB8AC3E}">
        <p14:creationId xmlns:p14="http://schemas.microsoft.com/office/powerpoint/2010/main" val="1925820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B4EC27-763A-45DB-A98F-AC4C9A0E042D}"/>
              </a:ext>
            </a:extLst>
          </p:cNvPr>
          <p:cNvSpPr txBox="1"/>
          <p:nvPr/>
        </p:nvSpPr>
        <p:spPr>
          <a:xfrm>
            <a:off x="139094" y="0"/>
            <a:ext cx="2355850" cy="738664"/>
          </a:xfrm>
          <a:prstGeom prst="rect">
            <a:avLst/>
          </a:prstGeom>
          <a:noFill/>
        </p:spPr>
        <p:txBody>
          <a:bodyPr wrap="square" rtlCol="0">
            <a:spAutoFit/>
          </a:bodyPr>
          <a:lstStyle/>
          <a:p>
            <a:r>
              <a:rPr lang="en-US" dirty="0"/>
              <a:t>Use Case: Events Page</a:t>
            </a:r>
          </a:p>
          <a:p>
            <a:r>
              <a:rPr lang="en-US" sz="1200" dirty="0"/>
              <a:t>Contains a calendar, and a separate list, of upcoming events</a:t>
            </a:r>
          </a:p>
        </p:txBody>
      </p:sp>
      <p:graphicFrame>
        <p:nvGraphicFramePr>
          <p:cNvPr id="5" name="Table 5">
            <a:extLst>
              <a:ext uri="{FF2B5EF4-FFF2-40B4-BE49-F238E27FC236}">
                <a16:creationId xmlns:a16="http://schemas.microsoft.com/office/drawing/2014/main" id="{753A97D4-667F-4FF0-9CFC-B38EBD4AE2C0}"/>
              </a:ext>
            </a:extLst>
          </p:cNvPr>
          <p:cNvGraphicFramePr>
            <a:graphicFrameLocks noGrp="1"/>
          </p:cNvGraphicFramePr>
          <p:nvPr>
            <p:extLst>
              <p:ext uri="{D42A27DB-BD31-4B8C-83A1-F6EECF244321}">
                <p14:modId xmlns:p14="http://schemas.microsoft.com/office/powerpoint/2010/main" val="2391108180"/>
              </p:ext>
            </p:extLst>
          </p:nvPr>
        </p:nvGraphicFramePr>
        <p:xfrm>
          <a:off x="139094" y="738664"/>
          <a:ext cx="2374900" cy="3322320"/>
        </p:xfrm>
        <a:graphic>
          <a:graphicData uri="http://schemas.openxmlformats.org/drawingml/2006/table">
            <a:tbl>
              <a:tblPr firstRow="1" bandRow="1">
                <a:tableStyleId>{5C22544A-7EE6-4342-B048-85BDC9FD1C3A}</a:tableStyleId>
              </a:tblPr>
              <a:tblGrid>
                <a:gridCol w="1177925">
                  <a:extLst>
                    <a:ext uri="{9D8B030D-6E8A-4147-A177-3AD203B41FA5}">
                      <a16:colId xmlns:a16="http://schemas.microsoft.com/office/drawing/2014/main" val="2521808269"/>
                    </a:ext>
                  </a:extLst>
                </a:gridCol>
                <a:gridCol w="1196975">
                  <a:extLst>
                    <a:ext uri="{9D8B030D-6E8A-4147-A177-3AD203B41FA5}">
                      <a16:colId xmlns:a16="http://schemas.microsoft.com/office/drawing/2014/main" val="82442250"/>
                    </a:ext>
                  </a:extLst>
                </a:gridCol>
              </a:tblGrid>
              <a:tr h="231470">
                <a:tc>
                  <a:txBody>
                    <a:bodyPr/>
                    <a:lstStyle/>
                    <a:p>
                      <a:r>
                        <a:rPr lang="en-US" sz="1000" dirty="0"/>
                        <a:t>Actions</a:t>
                      </a:r>
                    </a:p>
                  </a:txBody>
                  <a:tcPr/>
                </a:tc>
                <a:tc>
                  <a:txBody>
                    <a:bodyPr/>
                    <a:lstStyle/>
                    <a:p>
                      <a:r>
                        <a:rPr lang="en-US" sz="1000" dirty="0"/>
                        <a:t>Response</a:t>
                      </a:r>
                    </a:p>
                  </a:txBody>
                  <a:tcPr/>
                </a:tc>
                <a:extLst>
                  <a:ext uri="{0D108BD9-81ED-4DB2-BD59-A6C34878D82A}">
                    <a16:rowId xmlns:a16="http://schemas.microsoft.com/office/drawing/2014/main" val="2195462071"/>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 User clicks on day in calendar</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3. User clicks on a link in the view</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5. User clicks “Attend” on the detail page to sign up for the event</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r>
                        <a:rPr lang="en-US" sz="1000" dirty="0"/>
                        <a:t>2. A small view appears displaying info of the event</a:t>
                      </a:r>
                    </a:p>
                    <a:p>
                      <a:r>
                        <a:rPr lang="en-US" sz="1000" dirty="0"/>
                        <a:t>4. A new tab opens to show detailed view of event</a:t>
                      </a:r>
                    </a:p>
                    <a:p>
                      <a:r>
                        <a:rPr lang="en-US" sz="1000" dirty="0"/>
                        <a:t>6. System follows “Register” Use case. If login is successful, the account is added to list of attendees</a:t>
                      </a:r>
                    </a:p>
                  </a:txBody>
                  <a:tcPr/>
                </a:tc>
                <a:extLst>
                  <a:ext uri="{0D108BD9-81ED-4DB2-BD59-A6C34878D82A}">
                    <a16:rowId xmlns:a16="http://schemas.microsoft.com/office/drawing/2014/main" val="835131880"/>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 User scrolls through list of events</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3. User clicks on link in the list</a:t>
                      </a:r>
                    </a:p>
                  </a:txBody>
                  <a:tcPr/>
                </a:tc>
                <a:tc>
                  <a:txBody>
                    <a:bodyPr/>
                    <a:lstStyle/>
                    <a:p>
                      <a:r>
                        <a:rPr lang="en-US" sz="1000" dirty="0"/>
                        <a:t>2. The list scrolls down (from top) in order of most recent to next</a:t>
                      </a:r>
                    </a:p>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4. A new tab opens to show detailed view of event</a:t>
                      </a:r>
                    </a:p>
                  </a:txBody>
                  <a:tcPr/>
                </a:tc>
                <a:extLst>
                  <a:ext uri="{0D108BD9-81ED-4DB2-BD59-A6C34878D82A}">
                    <a16:rowId xmlns:a16="http://schemas.microsoft.com/office/drawing/2014/main" val="1263443227"/>
                  </a:ext>
                </a:extLst>
              </a:tr>
            </a:tbl>
          </a:graphicData>
        </a:graphic>
      </p:graphicFrame>
      <p:graphicFrame>
        <p:nvGraphicFramePr>
          <p:cNvPr id="6" name="Table 5">
            <a:extLst>
              <a:ext uri="{FF2B5EF4-FFF2-40B4-BE49-F238E27FC236}">
                <a16:creationId xmlns:a16="http://schemas.microsoft.com/office/drawing/2014/main" id="{211A750E-58E3-44A3-985A-648A08A466A6}"/>
              </a:ext>
            </a:extLst>
          </p:cNvPr>
          <p:cNvGraphicFramePr>
            <a:graphicFrameLocks noGrp="1"/>
          </p:cNvGraphicFramePr>
          <p:nvPr>
            <p:extLst>
              <p:ext uri="{D42A27DB-BD31-4B8C-83A1-F6EECF244321}">
                <p14:modId xmlns:p14="http://schemas.microsoft.com/office/powerpoint/2010/main" val="2847815063"/>
              </p:ext>
            </p:extLst>
          </p:nvPr>
        </p:nvGraphicFramePr>
        <p:xfrm>
          <a:off x="3203668" y="738664"/>
          <a:ext cx="2355850" cy="5029200"/>
        </p:xfrm>
        <a:graphic>
          <a:graphicData uri="http://schemas.openxmlformats.org/drawingml/2006/table">
            <a:tbl>
              <a:tblPr firstRow="1" bandRow="1">
                <a:tableStyleId>{5C22544A-7EE6-4342-B048-85BDC9FD1C3A}</a:tableStyleId>
              </a:tblPr>
              <a:tblGrid>
                <a:gridCol w="1177925">
                  <a:extLst>
                    <a:ext uri="{9D8B030D-6E8A-4147-A177-3AD203B41FA5}">
                      <a16:colId xmlns:a16="http://schemas.microsoft.com/office/drawing/2014/main" val="2521808269"/>
                    </a:ext>
                  </a:extLst>
                </a:gridCol>
                <a:gridCol w="1177925">
                  <a:extLst>
                    <a:ext uri="{9D8B030D-6E8A-4147-A177-3AD203B41FA5}">
                      <a16:colId xmlns:a16="http://schemas.microsoft.com/office/drawing/2014/main" val="82442250"/>
                    </a:ext>
                  </a:extLst>
                </a:gridCol>
              </a:tblGrid>
              <a:tr h="231470">
                <a:tc>
                  <a:txBody>
                    <a:bodyPr/>
                    <a:lstStyle/>
                    <a:p>
                      <a:r>
                        <a:rPr lang="en-US" sz="1000" dirty="0"/>
                        <a:t>Actions</a:t>
                      </a:r>
                    </a:p>
                  </a:txBody>
                  <a:tcPr/>
                </a:tc>
                <a:tc>
                  <a:txBody>
                    <a:bodyPr/>
                    <a:lstStyle/>
                    <a:p>
                      <a:r>
                        <a:rPr lang="en-US" sz="1000" dirty="0"/>
                        <a:t>Response</a:t>
                      </a:r>
                    </a:p>
                  </a:txBody>
                  <a:tcPr/>
                </a:tc>
                <a:extLst>
                  <a:ext uri="{0D108BD9-81ED-4DB2-BD59-A6C34878D82A}">
                    <a16:rowId xmlns:a16="http://schemas.microsoft.com/office/drawing/2014/main" val="2195462071"/>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 User scrolls through posts</a:t>
                      </a:r>
                    </a:p>
                  </a:txBody>
                  <a:tcPr/>
                </a:tc>
                <a:tc>
                  <a:txBody>
                    <a:bodyPr/>
                    <a:lstStyle/>
                    <a:p>
                      <a:r>
                        <a:rPr lang="en-US" sz="1000" dirty="0"/>
                        <a:t>2. Each post is visible (from top) in order of newest to oldest</a:t>
                      </a:r>
                    </a:p>
                  </a:txBody>
                  <a:tcPr/>
                </a:tc>
                <a:extLst>
                  <a:ext uri="{0D108BD9-81ED-4DB2-BD59-A6C34878D82A}">
                    <a16:rowId xmlns:a16="http://schemas.microsoft.com/office/drawing/2014/main" val="3059491358"/>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 User smacks the “like” button (looks like a paw)</a:t>
                      </a:r>
                    </a:p>
                  </a:txBody>
                  <a:tcPr/>
                </a:tc>
                <a:tc>
                  <a:txBody>
                    <a:bodyPr/>
                    <a:lstStyle/>
                    <a:p>
                      <a:r>
                        <a:rPr lang="en-US" sz="1000" dirty="0"/>
                        <a:t>2. If user is not logged in, system follows “Register” Use case. If login is successful, the “like” is permitted and added to the user’s “liked” posts in </a:t>
                      </a:r>
                      <a:r>
                        <a:rPr lang="en-US" sz="1000" dirty="0" err="1"/>
                        <a:t>db</a:t>
                      </a:r>
                      <a:endParaRPr lang="en-US" sz="1000" dirty="0"/>
                    </a:p>
                  </a:txBody>
                  <a:tcPr/>
                </a:tc>
                <a:extLst>
                  <a:ext uri="{0D108BD9-81ED-4DB2-BD59-A6C34878D82A}">
                    <a16:rowId xmlns:a16="http://schemas.microsoft.com/office/drawing/2014/main" val="2666499479"/>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 User makes a comment on a post</a:t>
                      </a:r>
                    </a:p>
                  </a:txBody>
                  <a:tcPr/>
                </a:tc>
                <a:tc>
                  <a:txBody>
                    <a:bodyPr/>
                    <a:lstStyle/>
                    <a:p>
                      <a:r>
                        <a:rPr lang="en-US" sz="1000" dirty="0"/>
                        <a:t>2. If user is not logged in, system follows “Register” Use case. If login is successful, the comment is saved in </a:t>
                      </a:r>
                      <a:r>
                        <a:rPr lang="en-US" sz="1000" dirty="0" err="1"/>
                        <a:t>db</a:t>
                      </a:r>
                      <a:r>
                        <a:rPr lang="en-US" sz="1000" dirty="0"/>
                        <a:t> and visible for everyone</a:t>
                      </a:r>
                    </a:p>
                  </a:txBody>
                  <a:tcPr/>
                </a:tc>
                <a:extLst>
                  <a:ext uri="{0D108BD9-81ED-4DB2-BD59-A6C34878D82A}">
                    <a16:rowId xmlns:a16="http://schemas.microsoft.com/office/drawing/2014/main" val="2476770137"/>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 User makes a post</a:t>
                      </a:r>
                    </a:p>
                  </a:txBody>
                  <a:tcPr/>
                </a:tc>
                <a:tc>
                  <a:txBody>
                    <a:bodyPr/>
                    <a:lstStyle/>
                    <a:p>
                      <a:r>
                        <a:rPr lang="en-US" sz="1000" dirty="0"/>
                        <a:t>2. If user is not logged in, system follows “Register” Use case. If login is successful, the post is saved in </a:t>
                      </a:r>
                      <a:r>
                        <a:rPr lang="en-US" sz="1000" dirty="0" err="1"/>
                        <a:t>db</a:t>
                      </a:r>
                      <a:r>
                        <a:rPr lang="en-US" sz="1000" dirty="0"/>
                        <a:t> and is visible to everyone</a:t>
                      </a:r>
                    </a:p>
                  </a:txBody>
                  <a:tcPr/>
                </a:tc>
                <a:extLst>
                  <a:ext uri="{0D108BD9-81ED-4DB2-BD59-A6C34878D82A}">
                    <a16:rowId xmlns:a16="http://schemas.microsoft.com/office/drawing/2014/main" val="3876964919"/>
                  </a:ext>
                </a:extLst>
              </a:tr>
            </a:tbl>
          </a:graphicData>
        </a:graphic>
      </p:graphicFrame>
      <p:sp>
        <p:nvSpPr>
          <p:cNvPr id="7" name="TextBox 6">
            <a:extLst>
              <a:ext uri="{FF2B5EF4-FFF2-40B4-BE49-F238E27FC236}">
                <a16:creationId xmlns:a16="http://schemas.microsoft.com/office/drawing/2014/main" id="{5D4E3A35-91B7-46F4-B793-3BD5384B38D7}"/>
              </a:ext>
            </a:extLst>
          </p:cNvPr>
          <p:cNvSpPr txBox="1"/>
          <p:nvPr/>
        </p:nvSpPr>
        <p:spPr>
          <a:xfrm>
            <a:off x="3184618" y="0"/>
            <a:ext cx="2355850" cy="738664"/>
          </a:xfrm>
          <a:prstGeom prst="rect">
            <a:avLst/>
          </a:prstGeom>
          <a:noFill/>
        </p:spPr>
        <p:txBody>
          <a:bodyPr wrap="square" rtlCol="0">
            <a:spAutoFit/>
          </a:bodyPr>
          <a:lstStyle/>
          <a:p>
            <a:r>
              <a:rPr lang="en-US" dirty="0"/>
              <a:t>Use Case: Blog Page</a:t>
            </a:r>
          </a:p>
          <a:p>
            <a:r>
              <a:rPr lang="en-US" sz="1200" dirty="0"/>
              <a:t>Contains a calendar, and a separate list, of upcoming events</a:t>
            </a:r>
          </a:p>
        </p:txBody>
      </p:sp>
      <p:sp>
        <p:nvSpPr>
          <p:cNvPr id="8" name="TextBox 7">
            <a:extLst>
              <a:ext uri="{FF2B5EF4-FFF2-40B4-BE49-F238E27FC236}">
                <a16:creationId xmlns:a16="http://schemas.microsoft.com/office/drawing/2014/main" id="{7597CBCB-DBAA-4803-8C32-178C99909DBB}"/>
              </a:ext>
            </a:extLst>
          </p:cNvPr>
          <p:cNvSpPr txBox="1"/>
          <p:nvPr/>
        </p:nvSpPr>
        <p:spPr>
          <a:xfrm>
            <a:off x="6630006" y="8287"/>
            <a:ext cx="2355850" cy="738664"/>
          </a:xfrm>
          <a:prstGeom prst="rect">
            <a:avLst/>
          </a:prstGeom>
          <a:noFill/>
        </p:spPr>
        <p:txBody>
          <a:bodyPr wrap="square" rtlCol="0">
            <a:spAutoFit/>
          </a:bodyPr>
          <a:lstStyle/>
          <a:p>
            <a:r>
              <a:rPr lang="en-US" dirty="0"/>
              <a:t>Use Case: Adopt Page</a:t>
            </a:r>
          </a:p>
          <a:p>
            <a:r>
              <a:rPr lang="en-US" sz="1200" dirty="0"/>
              <a:t>Uses the </a:t>
            </a:r>
            <a:r>
              <a:rPr lang="en-US" sz="1200" dirty="0" err="1"/>
              <a:t>PetFinders</a:t>
            </a:r>
            <a:r>
              <a:rPr lang="en-US" sz="1200" dirty="0"/>
              <a:t> API to aid in pet adoption</a:t>
            </a:r>
          </a:p>
        </p:txBody>
      </p:sp>
      <p:graphicFrame>
        <p:nvGraphicFramePr>
          <p:cNvPr id="9" name="Table 8">
            <a:extLst>
              <a:ext uri="{FF2B5EF4-FFF2-40B4-BE49-F238E27FC236}">
                <a16:creationId xmlns:a16="http://schemas.microsoft.com/office/drawing/2014/main" id="{0D4D3977-D3CF-48CF-BA00-F0142527D069}"/>
              </a:ext>
            </a:extLst>
          </p:cNvPr>
          <p:cNvGraphicFramePr>
            <a:graphicFrameLocks noGrp="1"/>
          </p:cNvGraphicFramePr>
          <p:nvPr>
            <p:extLst>
              <p:ext uri="{D42A27DB-BD31-4B8C-83A1-F6EECF244321}">
                <p14:modId xmlns:p14="http://schemas.microsoft.com/office/powerpoint/2010/main" val="66193136"/>
              </p:ext>
            </p:extLst>
          </p:nvPr>
        </p:nvGraphicFramePr>
        <p:xfrm>
          <a:off x="6630006" y="722921"/>
          <a:ext cx="2374900" cy="1401190"/>
        </p:xfrm>
        <a:graphic>
          <a:graphicData uri="http://schemas.openxmlformats.org/drawingml/2006/table">
            <a:tbl>
              <a:tblPr firstRow="1" bandRow="1">
                <a:tableStyleId>{5C22544A-7EE6-4342-B048-85BDC9FD1C3A}</a:tableStyleId>
              </a:tblPr>
              <a:tblGrid>
                <a:gridCol w="1177925">
                  <a:extLst>
                    <a:ext uri="{9D8B030D-6E8A-4147-A177-3AD203B41FA5}">
                      <a16:colId xmlns:a16="http://schemas.microsoft.com/office/drawing/2014/main" val="2521808269"/>
                    </a:ext>
                  </a:extLst>
                </a:gridCol>
                <a:gridCol w="1196975">
                  <a:extLst>
                    <a:ext uri="{9D8B030D-6E8A-4147-A177-3AD203B41FA5}">
                      <a16:colId xmlns:a16="http://schemas.microsoft.com/office/drawing/2014/main" val="82442250"/>
                    </a:ext>
                  </a:extLst>
                </a:gridCol>
              </a:tblGrid>
              <a:tr h="231470">
                <a:tc>
                  <a:txBody>
                    <a:bodyPr/>
                    <a:lstStyle/>
                    <a:p>
                      <a:r>
                        <a:rPr lang="en-US" sz="1000" dirty="0"/>
                        <a:t>Actions</a:t>
                      </a:r>
                    </a:p>
                  </a:txBody>
                  <a:tcPr/>
                </a:tc>
                <a:tc>
                  <a:txBody>
                    <a:bodyPr/>
                    <a:lstStyle/>
                    <a:p>
                      <a:r>
                        <a:rPr lang="en-US" sz="1000" dirty="0"/>
                        <a:t>Response</a:t>
                      </a:r>
                    </a:p>
                  </a:txBody>
                  <a:tcPr/>
                </a:tc>
                <a:extLst>
                  <a:ext uri="{0D108BD9-81ED-4DB2-BD59-A6C34878D82A}">
                    <a16:rowId xmlns:a16="http://schemas.microsoft.com/office/drawing/2014/main" val="2195462071"/>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endParaRPr lang="en-US" sz="1000" dirty="0"/>
                    </a:p>
                  </a:txBody>
                  <a:tcPr/>
                </a:tc>
                <a:extLst>
                  <a:ext uri="{0D108BD9-81ED-4DB2-BD59-A6C34878D82A}">
                    <a16:rowId xmlns:a16="http://schemas.microsoft.com/office/drawing/2014/main" val="835131880"/>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endParaRPr lang="en-US" sz="1000" dirty="0"/>
                    </a:p>
                  </a:txBody>
                  <a:tcPr/>
                </a:tc>
                <a:extLst>
                  <a:ext uri="{0D108BD9-81ED-4DB2-BD59-A6C34878D82A}">
                    <a16:rowId xmlns:a16="http://schemas.microsoft.com/office/drawing/2014/main" val="1263443227"/>
                  </a:ext>
                </a:extLst>
              </a:tr>
            </a:tbl>
          </a:graphicData>
        </a:graphic>
      </p:graphicFrame>
    </p:spTree>
    <p:extLst>
      <p:ext uri="{BB962C8B-B14F-4D97-AF65-F5344CB8AC3E}">
        <p14:creationId xmlns:p14="http://schemas.microsoft.com/office/powerpoint/2010/main" val="202772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07B7D-3BF9-4B8A-831F-799ED8121612}"/>
              </a:ext>
            </a:extLst>
          </p:cNvPr>
          <p:cNvSpPr txBox="1"/>
          <p:nvPr/>
        </p:nvSpPr>
        <p:spPr>
          <a:xfrm>
            <a:off x="195910" y="-939"/>
            <a:ext cx="2355850" cy="923330"/>
          </a:xfrm>
          <a:prstGeom prst="rect">
            <a:avLst/>
          </a:prstGeom>
          <a:noFill/>
        </p:spPr>
        <p:txBody>
          <a:bodyPr wrap="square" rtlCol="0">
            <a:spAutoFit/>
          </a:bodyPr>
          <a:lstStyle/>
          <a:p>
            <a:r>
              <a:rPr lang="en-US" dirty="0"/>
              <a:t>Use Case: Donate Page</a:t>
            </a:r>
          </a:p>
          <a:p>
            <a:r>
              <a:rPr lang="en-US" sz="1200" dirty="0"/>
              <a:t>Contains ads and instructions for donating money to the organization</a:t>
            </a:r>
          </a:p>
        </p:txBody>
      </p:sp>
      <p:graphicFrame>
        <p:nvGraphicFramePr>
          <p:cNvPr id="6" name="Table 5">
            <a:extLst>
              <a:ext uri="{FF2B5EF4-FFF2-40B4-BE49-F238E27FC236}">
                <a16:creationId xmlns:a16="http://schemas.microsoft.com/office/drawing/2014/main" id="{50C8ACFB-8052-44F3-9EFC-82360AC7CF91}"/>
              </a:ext>
            </a:extLst>
          </p:cNvPr>
          <p:cNvGraphicFramePr>
            <a:graphicFrameLocks noGrp="1"/>
          </p:cNvGraphicFramePr>
          <p:nvPr>
            <p:extLst>
              <p:ext uri="{D42A27DB-BD31-4B8C-83A1-F6EECF244321}">
                <p14:modId xmlns:p14="http://schemas.microsoft.com/office/powerpoint/2010/main" val="1838865227"/>
              </p:ext>
            </p:extLst>
          </p:nvPr>
        </p:nvGraphicFramePr>
        <p:xfrm>
          <a:off x="195910" y="926693"/>
          <a:ext cx="2374900" cy="5455920"/>
        </p:xfrm>
        <a:graphic>
          <a:graphicData uri="http://schemas.openxmlformats.org/drawingml/2006/table">
            <a:tbl>
              <a:tblPr firstRow="1" bandRow="1">
                <a:tableStyleId>{5C22544A-7EE6-4342-B048-85BDC9FD1C3A}</a:tableStyleId>
              </a:tblPr>
              <a:tblGrid>
                <a:gridCol w="1177925">
                  <a:extLst>
                    <a:ext uri="{9D8B030D-6E8A-4147-A177-3AD203B41FA5}">
                      <a16:colId xmlns:a16="http://schemas.microsoft.com/office/drawing/2014/main" val="2521808269"/>
                    </a:ext>
                  </a:extLst>
                </a:gridCol>
                <a:gridCol w="1196975">
                  <a:extLst>
                    <a:ext uri="{9D8B030D-6E8A-4147-A177-3AD203B41FA5}">
                      <a16:colId xmlns:a16="http://schemas.microsoft.com/office/drawing/2014/main" val="82442250"/>
                    </a:ext>
                  </a:extLst>
                </a:gridCol>
              </a:tblGrid>
              <a:tr h="231470">
                <a:tc>
                  <a:txBody>
                    <a:bodyPr/>
                    <a:lstStyle/>
                    <a:p>
                      <a:r>
                        <a:rPr lang="en-US" sz="1000" dirty="0"/>
                        <a:t>Actions</a:t>
                      </a:r>
                    </a:p>
                  </a:txBody>
                  <a:tcPr/>
                </a:tc>
                <a:tc>
                  <a:txBody>
                    <a:bodyPr/>
                    <a:lstStyle/>
                    <a:p>
                      <a:r>
                        <a:rPr lang="en-US" sz="1000" dirty="0"/>
                        <a:t>Response</a:t>
                      </a:r>
                    </a:p>
                  </a:txBody>
                  <a:tcPr/>
                </a:tc>
                <a:extLst>
                  <a:ext uri="{0D108BD9-81ED-4DB2-BD59-A6C34878D82A}">
                    <a16:rowId xmlns:a16="http://schemas.microsoft.com/office/drawing/2014/main" val="2195462071"/>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 User clicks on the “Volunteer” button</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3. User fills in info about name, volunteer position to fill, phone number, and if required time they will help (“from </a:t>
                      </a:r>
                      <a:r>
                        <a:rPr lang="en-US" sz="1000" dirty="0" err="1"/>
                        <a:t>xx:xx</a:t>
                      </a:r>
                      <a:r>
                        <a:rPr lang="en-US" sz="1000" dirty="0"/>
                        <a:t> to </a:t>
                      </a:r>
                      <a:r>
                        <a:rPr lang="en-US" sz="1000" dirty="0" err="1"/>
                        <a:t>xx:xx</a:t>
                      </a:r>
                      <a:r>
                        <a:rPr lang="en-US" sz="1000" dirty="0"/>
                        <a:t>”)</a:t>
                      </a:r>
                    </a:p>
                  </a:txBody>
                  <a:tcPr/>
                </a:tc>
                <a:tc>
                  <a:txBody>
                    <a:bodyPr/>
                    <a:lstStyle/>
                    <a:p>
                      <a:r>
                        <a:rPr lang="en-US" sz="1000" dirty="0"/>
                        <a:t>2. If user is not logged in, system follows “Register” Use case. If login is successful, the user is shown a list of events where volunteering is available</a:t>
                      </a:r>
                    </a:p>
                    <a:p>
                      <a:r>
                        <a:rPr lang="en-US" sz="1000" dirty="0"/>
                        <a:t>4. User is added to volunteer list and will get an email and/or text as a reminder; additionally, it can add a Google Calendar event (?)</a:t>
                      </a:r>
                    </a:p>
                  </a:txBody>
                  <a:tcPr/>
                </a:tc>
                <a:extLst>
                  <a:ext uri="{0D108BD9-81ED-4DB2-BD59-A6C34878D82A}">
                    <a16:rowId xmlns:a16="http://schemas.microsoft.com/office/drawing/2014/main" val="835131880"/>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 User can select one of the available donation options ($1-5, $6-10, $11-20, custom amount)</a:t>
                      </a:r>
                    </a:p>
                  </a:txBody>
                  <a:tcPr/>
                </a:tc>
                <a:tc>
                  <a:txBody>
                    <a:bodyPr/>
                    <a:lstStyle/>
                    <a:p>
                      <a:r>
                        <a:rPr lang="en-US" sz="1000" dirty="0"/>
                        <a:t>2. If user is not logged in, system follows “Register” Use case. If login is successful, a new page will open with the donation amount and card inputs</a:t>
                      </a:r>
                    </a:p>
                    <a:p>
                      <a:r>
                        <a:rPr lang="en-US" sz="1000" dirty="0"/>
                        <a:t>3. If user selects custom option, they are given a wider range with exact amount (including cents)</a:t>
                      </a:r>
                    </a:p>
                  </a:txBody>
                  <a:tcPr/>
                </a:tc>
                <a:extLst>
                  <a:ext uri="{0D108BD9-81ED-4DB2-BD59-A6C34878D82A}">
                    <a16:rowId xmlns:a16="http://schemas.microsoft.com/office/drawing/2014/main" val="1263443227"/>
                  </a:ext>
                </a:extLst>
              </a:tr>
            </a:tbl>
          </a:graphicData>
        </a:graphic>
      </p:graphicFrame>
      <p:graphicFrame>
        <p:nvGraphicFramePr>
          <p:cNvPr id="2" name="Table 1">
            <a:extLst>
              <a:ext uri="{FF2B5EF4-FFF2-40B4-BE49-F238E27FC236}">
                <a16:creationId xmlns:a16="http://schemas.microsoft.com/office/drawing/2014/main" id="{96ADDCC5-A197-4CF5-A66C-D75359EA10D9}"/>
              </a:ext>
            </a:extLst>
          </p:cNvPr>
          <p:cNvGraphicFramePr>
            <a:graphicFrameLocks noGrp="1"/>
          </p:cNvGraphicFramePr>
          <p:nvPr>
            <p:extLst>
              <p:ext uri="{D42A27DB-BD31-4B8C-83A1-F6EECF244321}">
                <p14:modId xmlns:p14="http://schemas.microsoft.com/office/powerpoint/2010/main" val="1760194353"/>
              </p:ext>
            </p:extLst>
          </p:nvPr>
        </p:nvGraphicFramePr>
        <p:xfrm>
          <a:off x="2570810" y="926693"/>
          <a:ext cx="2374900" cy="5516880"/>
        </p:xfrm>
        <a:graphic>
          <a:graphicData uri="http://schemas.openxmlformats.org/drawingml/2006/table">
            <a:tbl>
              <a:tblPr firstRow="1" bandRow="1">
                <a:tableStyleId>{5C22544A-7EE6-4342-B048-85BDC9FD1C3A}</a:tableStyleId>
              </a:tblPr>
              <a:tblGrid>
                <a:gridCol w="1177925">
                  <a:extLst>
                    <a:ext uri="{9D8B030D-6E8A-4147-A177-3AD203B41FA5}">
                      <a16:colId xmlns:a16="http://schemas.microsoft.com/office/drawing/2014/main" val="1239306140"/>
                    </a:ext>
                  </a:extLst>
                </a:gridCol>
                <a:gridCol w="1196975">
                  <a:extLst>
                    <a:ext uri="{9D8B030D-6E8A-4147-A177-3AD203B41FA5}">
                      <a16:colId xmlns:a16="http://schemas.microsoft.com/office/drawing/2014/main" val="119633155"/>
                    </a:ext>
                  </a:extLst>
                </a:gridCol>
              </a:tblGrid>
              <a:tr h="224429">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Actions Cont.</a:t>
                      </a:r>
                    </a:p>
                  </a:txBody>
                  <a:tcPr/>
                </a:tc>
                <a:tc>
                  <a:txBody>
                    <a:bodyPr/>
                    <a:lstStyle/>
                    <a:p>
                      <a:r>
                        <a:rPr lang="en-US" sz="1000" dirty="0"/>
                        <a:t>Response Cont.</a:t>
                      </a:r>
                    </a:p>
                  </a:txBody>
                  <a:tcPr/>
                </a:tc>
                <a:extLst>
                  <a:ext uri="{0D108BD9-81ED-4DB2-BD59-A6C34878D82A}">
                    <a16:rowId xmlns:a16="http://schemas.microsoft.com/office/drawing/2014/main" val="2115820612"/>
                  </a:ext>
                </a:extLst>
              </a:tr>
              <a:tr h="57867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4. User inputs credit/debit card information</a:t>
                      </a:r>
                    </a:p>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5. User clicks “Submit Donation”</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8. The user clicks cancel in the confirmation</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10. The user clicks confirm in the confirmation</a:t>
                      </a:r>
                    </a:p>
                  </a:txBody>
                  <a:tcPr/>
                </a:tc>
                <a:tc>
                  <a:txBody>
                    <a:bodyPr/>
                    <a:lstStyle/>
                    <a:p>
                      <a:endParaRPr lang="en-US" sz="1000" dirty="0"/>
                    </a:p>
                    <a:p>
                      <a:endParaRPr lang="en-US" sz="1000" dirty="0"/>
                    </a:p>
                    <a:p>
                      <a:endParaRPr lang="en-US" sz="1000" dirty="0"/>
                    </a:p>
                    <a:p>
                      <a:r>
                        <a:rPr lang="en-US" sz="1000" dirty="0"/>
                        <a:t>6. If the info is not in the right format or there is an empty input, a warning will appear and stop the transaction</a:t>
                      </a:r>
                    </a:p>
                    <a:p>
                      <a:r>
                        <a:rPr lang="en-US" sz="1000" dirty="0"/>
                        <a:t>7. If the information is properly complete, a new page will appear for the user to confirm donation </a:t>
                      </a:r>
                    </a:p>
                    <a:p>
                      <a:r>
                        <a:rPr lang="en-US" sz="1000" dirty="0"/>
                        <a:t>9. No money is donated, and the page returns to “Donate” Page</a:t>
                      </a:r>
                    </a:p>
                    <a:p>
                      <a:r>
                        <a:rPr lang="en-US" sz="1000" dirty="0"/>
                        <a:t>11. The transaction is completed and the page returns to “Donate” Page</a:t>
                      </a:r>
                    </a:p>
                    <a:p>
                      <a:r>
                        <a:rPr lang="en-US" sz="1000" dirty="0"/>
                        <a:t>12. An email is sent to the user thanking them. In addition, if the donation is attached to an offer the email will contain info on how to collect offer</a:t>
                      </a:r>
                    </a:p>
                  </a:txBody>
                  <a:tcPr/>
                </a:tc>
                <a:extLst>
                  <a:ext uri="{0D108BD9-81ED-4DB2-BD59-A6C34878D82A}">
                    <a16:rowId xmlns:a16="http://schemas.microsoft.com/office/drawing/2014/main" val="2992016695"/>
                  </a:ext>
                </a:extLst>
              </a:tr>
            </a:tbl>
          </a:graphicData>
        </a:graphic>
      </p:graphicFrame>
    </p:spTree>
    <p:extLst>
      <p:ext uri="{BB962C8B-B14F-4D97-AF65-F5344CB8AC3E}">
        <p14:creationId xmlns:p14="http://schemas.microsoft.com/office/powerpoint/2010/main" val="345503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DAB5A-D51A-374A-88A1-9BF74D9F2749}"/>
              </a:ext>
            </a:extLst>
          </p:cNvPr>
          <p:cNvSpPr>
            <a:spLocks noGrp="1"/>
          </p:cNvSpPr>
          <p:nvPr>
            <p:ph type="title"/>
          </p:nvPr>
        </p:nvSpPr>
        <p:spPr/>
        <p:txBody>
          <a:bodyPr/>
          <a:lstStyle/>
          <a:p>
            <a:r>
              <a:rPr lang="en-US" dirty="0"/>
              <a:t>Class Diagram</a:t>
            </a:r>
          </a:p>
        </p:txBody>
      </p:sp>
      <p:pic>
        <p:nvPicPr>
          <p:cNvPr id="5" name="Content Placeholder 4">
            <a:extLst>
              <a:ext uri="{FF2B5EF4-FFF2-40B4-BE49-F238E27FC236}">
                <a16:creationId xmlns:a16="http://schemas.microsoft.com/office/drawing/2014/main" id="{E077067D-D5CB-9647-9837-08292D95B4AA}"/>
              </a:ext>
            </a:extLst>
          </p:cNvPr>
          <p:cNvPicPr>
            <a:picLocks noGrp="1" noChangeAspect="1"/>
          </p:cNvPicPr>
          <p:nvPr>
            <p:ph idx="1"/>
          </p:nvPr>
        </p:nvPicPr>
        <p:blipFill>
          <a:blip r:embed="rId2"/>
          <a:stretch>
            <a:fillRect/>
          </a:stretch>
        </p:blipFill>
        <p:spPr>
          <a:xfrm>
            <a:off x="1373530" y="1825625"/>
            <a:ext cx="6396939" cy="4351338"/>
          </a:xfrm>
        </p:spPr>
      </p:pic>
    </p:spTree>
    <p:extLst>
      <p:ext uri="{BB962C8B-B14F-4D97-AF65-F5344CB8AC3E}">
        <p14:creationId xmlns:p14="http://schemas.microsoft.com/office/powerpoint/2010/main" val="2001456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496AAD65-2251-43B5-BBAD-60018756F623}"/>
              </a:ext>
            </a:extLst>
          </p:cNvPr>
          <p:cNvGraphicFramePr>
            <a:graphicFrameLocks noGrp="1"/>
          </p:cNvGraphicFramePr>
          <p:nvPr>
            <p:extLst>
              <p:ext uri="{D42A27DB-BD31-4B8C-83A1-F6EECF244321}">
                <p14:modId xmlns:p14="http://schemas.microsoft.com/office/powerpoint/2010/main" val="6749410"/>
              </p:ext>
            </p:extLst>
          </p:nvPr>
        </p:nvGraphicFramePr>
        <p:xfrm>
          <a:off x="1750291" y="3853643"/>
          <a:ext cx="1801091" cy="1112520"/>
        </p:xfrm>
        <a:graphic>
          <a:graphicData uri="http://schemas.openxmlformats.org/drawingml/2006/table">
            <a:tbl>
              <a:tblPr firstRow="1" bandRow="1">
                <a:tableStyleId>{5C22544A-7EE6-4342-B048-85BDC9FD1C3A}</a:tableStyleId>
              </a:tblPr>
              <a:tblGrid>
                <a:gridCol w="1801091">
                  <a:extLst>
                    <a:ext uri="{9D8B030D-6E8A-4147-A177-3AD203B41FA5}">
                      <a16:colId xmlns:a16="http://schemas.microsoft.com/office/drawing/2014/main" val="881926057"/>
                    </a:ext>
                  </a:extLst>
                </a:gridCol>
              </a:tblGrid>
              <a:tr h="370840">
                <a:tc>
                  <a:txBody>
                    <a:bodyPr/>
                    <a:lstStyle/>
                    <a:p>
                      <a:pPr algn="ctr"/>
                      <a:r>
                        <a:rPr lang="en-US" sz="1000" dirty="0"/>
                        <a:t>User</a:t>
                      </a:r>
                    </a:p>
                  </a:txBody>
                  <a:tcPr/>
                </a:tc>
                <a:extLst>
                  <a:ext uri="{0D108BD9-81ED-4DB2-BD59-A6C34878D82A}">
                    <a16:rowId xmlns:a16="http://schemas.microsoft.com/office/drawing/2014/main" val="3597015846"/>
                  </a:ext>
                </a:extLst>
              </a:tr>
              <a:tr h="370840">
                <a:tc>
                  <a:txBody>
                    <a:bodyPr/>
                    <a:lstStyle/>
                    <a:p>
                      <a:r>
                        <a:rPr lang="en-US" sz="1000" dirty="0"/>
                        <a:t>Attribute</a:t>
                      </a:r>
                    </a:p>
                  </a:txBody>
                  <a:tcPr/>
                </a:tc>
                <a:extLst>
                  <a:ext uri="{0D108BD9-81ED-4DB2-BD59-A6C34878D82A}">
                    <a16:rowId xmlns:a16="http://schemas.microsoft.com/office/drawing/2014/main" val="2424071894"/>
                  </a:ext>
                </a:extLst>
              </a:tr>
              <a:tr h="370840">
                <a:tc>
                  <a:txBody>
                    <a:bodyPr/>
                    <a:lstStyle/>
                    <a:p>
                      <a:r>
                        <a:rPr lang="en-US" sz="1000" dirty="0"/>
                        <a:t>Function</a:t>
                      </a:r>
                    </a:p>
                  </a:txBody>
                  <a:tcPr/>
                </a:tc>
                <a:extLst>
                  <a:ext uri="{0D108BD9-81ED-4DB2-BD59-A6C34878D82A}">
                    <a16:rowId xmlns:a16="http://schemas.microsoft.com/office/drawing/2014/main" val="1033032577"/>
                  </a:ext>
                </a:extLst>
              </a:tr>
            </a:tbl>
          </a:graphicData>
        </a:graphic>
      </p:graphicFrame>
      <p:graphicFrame>
        <p:nvGraphicFramePr>
          <p:cNvPr id="9" name="Table 7">
            <a:extLst>
              <a:ext uri="{FF2B5EF4-FFF2-40B4-BE49-F238E27FC236}">
                <a16:creationId xmlns:a16="http://schemas.microsoft.com/office/drawing/2014/main" id="{2FB36018-2E08-4899-AD43-211BC5327F4E}"/>
              </a:ext>
            </a:extLst>
          </p:cNvPr>
          <p:cNvGraphicFramePr>
            <a:graphicFrameLocks noGrp="1"/>
          </p:cNvGraphicFramePr>
          <p:nvPr>
            <p:extLst>
              <p:ext uri="{D42A27DB-BD31-4B8C-83A1-F6EECF244321}">
                <p14:modId xmlns:p14="http://schemas.microsoft.com/office/powerpoint/2010/main" val="3048231956"/>
              </p:ext>
            </p:extLst>
          </p:nvPr>
        </p:nvGraphicFramePr>
        <p:xfrm>
          <a:off x="3791529" y="3853643"/>
          <a:ext cx="1801091" cy="1112520"/>
        </p:xfrm>
        <a:graphic>
          <a:graphicData uri="http://schemas.openxmlformats.org/drawingml/2006/table">
            <a:tbl>
              <a:tblPr firstRow="1" bandRow="1">
                <a:tableStyleId>{5C22544A-7EE6-4342-B048-85BDC9FD1C3A}</a:tableStyleId>
              </a:tblPr>
              <a:tblGrid>
                <a:gridCol w="1801091">
                  <a:extLst>
                    <a:ext uri="{9D8B030D-6E8A-4147-A177-3AD203B41FA5}">
                      <a16:colId xmlns:a16="http://schemas.microsoft.com/office/drawing/2014/main" val="881926057"/>
                    </a:ext>
                  </a:extLst>
                </a:gridCol>
              </a:tblGrid>
              <a:tr h="370840">
                <a:tc>
                  <a:txBody>
                    <a:bodyPr/>
                    <a:lstStyle/>
                    <a:p>
                      <a:pPr algn="ctr"/>
                      <a:r>
                        <a:rPr lang="en-US" sz="1000" dirty="0"/>
                        <a:t>User</a:t>
                      </a:r>
                    </a:p>
                  </a:txBody>
                  <a:tcPr/>
                </a:tc>
                <a:extLst>
                  <a:ext uri="{0D108BD9-81ED-4DB2-BD59-A6C34878D82A}">
                    <a16:rowId xmlns:a16="http://schemas.microsoft.com/office/drawing/2014/main" val="3597015846"/>
                  </a:ext>
                </a:extLst>
              </a:tr>
              <a:tr h="370840">
                <a:tc>
                  <a:txBody>
                    <a:bodyPr/>
                    <a:lstStyle/>
                    <a:p>
                      <a:r>
                        <a:rPr lang="en-US" sz="1000" dirty="0"/>
                        <a:t>Attribute</a:t>
                      </a:r>
                    </a:p>
                  </a:txBody>
                  <a:tcPr/>
                </a:tc>
                <a:extLst>
                  <a:ext uri="{0D108BD9-81ED-4DB2-BD59-A6C34878D82A}">
                    <a16:rowId xmlns:a16="http://schemas.microsoft.com/office/drawing/2014/main" val="2424071894"/>
                  </a:ext>
                </a:extLst>
              </a:tr>
              <a:tr h="370840">
                <a:tc>
                  <a:txBody>
                    <a:bodyPr/>
                    <a:lstStyle/>
                    <a:p>
                      <a:r>
                        <a:rPr lang="en-US" sz="1000" dirty="0"/>
                        <a:t>Function</a:t>
                      </a:r>
                    </a:p>
                  </a:txBody>
                  <a:tcPr/>
                </a:tc>
                <a:extLst>
                  <a:ext uri="{0D108BD9-81ED-4DB2-BD59-A6C34878D82A}">
                    <a16:rowId xmlns:a16="http://schemas.microsoft.com/office/drawing/2014/main" val="1033032577"/>
                  </a:ext>
                </a:extLst>
              </a:tr>
            </a:tbl>
          </a:graphicData>
        </a:graphic>
      </p:graphicFrame>
      <p:graphicFrame>
        <p:nvGraphicFramePr>
          <p:cNvPr id="10" name="Table 7">
            <a:extLst>
              <a:ext uri="{FF2B5EF4-FFF2-40B4-BE49-F238E27FC236}">
                <a16:creationId xmlns:a16="http://schemas.microsoft.com/office/drawing/2014/main" id="{CAC0D50B-E952-4560-B37D-5A6CDB03D78D}"/>
              </a:ext>
            </a:extLst>
          </p:cNvPr>
          <p:cNvGraphicFramePr>
            <a:graphicFrameLocks noGrp="1"/>
          </p:cNvGraphicFramePr>
          <p:nvPr>
            <p:extLst>
              <p:ext uri="{D42A27DB-BD31-4B8C-83A1-F6EECF244321}">
                <p14:modId xmlns:p14="http://schemas.microsoft.com/office/powerpoint/2010/main" val="3146802318"/>
              </p:ext>
            </p:extLst>
          </p:nvPr>
        </p:nvGraphicFramePr>
        <p:xfrm>
          <a:off x="5832767" y="3853643"/>
          <a:ext cx="1801091" cy="1112520"/>
        </p:xfrm>
        <a:graphic>
          <a:graphicData uri="http://schemas.openxmlformats.org/drawingml/2006/table">
            <a:tbl>
              <a:tblPr firstRow="1" bandRow="1">
                <a:tableStyleId>{5C22544A-7EE6-4342-B048-85BDC9FD1C3A}</a:tableStyleId>
              </a:tblPr>
              <a:tblGrid>
                <a:gridCol w="1801091">
                  <a:extLst>
                    <a:ext uri="{9D8B030D-6E8A-4147-A177-3AD203B41FA5}">
                      <a16:colId xmlns:a16="http://schemas.microsoft.com/office/drawing/2014/main" val="881926057"/>
                    </a:ext>
                  </a:extLst>
                </a:gridCol>
              </a:tblGrid>
              <a:tr h="370840">
                <a:tc>
                  <a:txBody>
                    <a:bodyPr/>
                    <a:lstStyle/>
                    <a:p>
                      <a:pPr algn="ctr"/>
                      <a:r>
                        <a:rPr lang="en-US" sz="1000" dirty="0"/>
                        <a:t>User</a:t>
                      </a:r>
                    </a:p>
                  </a:txBody>
                  <a:tcPr/>
                </a:tc>
                <a:extLst>
                  <a:ext uri="{0D108BD9-81ED-4DB2-BD59-A6C34878D82A}">
                    <a16:rowId xmlns:a16="http://schemas.microsoft.com/office/drawing/2014/main" val="3597015846"/>
                  </a:ext>
                </a:extLst>
              </a:tr>
              <a:tr h="370840">
                <a:tc>
                  <a:txBody>
                    <a:bodyPr/>
                    <a:lstStyle/>
                    <a:p>
                      <a:r>
                        <a:rPr lang="en-US" sz="1000" dirty="0"/>
                        <a:t>Attribute</a:t>
                      </a:r>
                    </a:p>
                  </a:txBody>
                  <a:tcPr/>
                </a:tc>
                <a:extLst>
                  <a:ext uri="{0D108BD9-81ED-4DB2-BD59-A6C34878D82A}">
                    <a16:rowId xmlns:a16="http://schemas.microsoft.com/office/drawing/2014/main" val="2424071894"/>
                  </a:ext>
                </a:extLst>
              </a:tr>
              <a:tr h="370840">
                <a:tc>
                  <a:txBody>
                    <a:bodyPr/>
                    <a:lstStyle/>
                    <a:p>
                      <a:r>
                        <a:rPr lang="en-US" sz="1000" dirty="0"/>
                        <a:t>Function</a:t>
                      </a:r>
                    </a:p>
                  </a:txBody>
                  <a:tcPr/>
                </a:tc>
                <a:extLst>
                  <a:ext uri="{0D108BD9-81ED-4DB2-BD59-A6C34878D82A}">
                    <a16:rowId xmlns:a16="http://schemas.microsoft.com/office/drawing/2014/main" val="1033032577"/>
                  </a:ext>
                </a:extLst>
              </a:tr>
            </a:tbl>
          </a:graphicData>
        </a:graphic>
      </p:graphicFrame>
      <p:graphicFrame>
        <p:nvGraphicFramePr>
          <p:cNvPr id="11" name="Table 7">
            <a:extLst>
              <a:ext uri="{FF2B5EF4-FFF2-40B4-BE49-F238E27FC236}">
                <a16:creationId xmlns:a16="http://schemas.microsoft.com/office/drawing/2014/main" id="{E0D72BFD-1658-4628-A178-83A7458B0FC9}"/>
              </a:ext>
            </a:extLst>
          </p:cNvPr>
          <p:cNvGraphicFramePr>
            <a:graphicFrameLocks noGrp="1"/>
          </p:cNvGraphicFramePr>
          <p:nvPr>
            <p:extLst>
              <p:ext uri="{D42A27DB-BD31-4B8C-83A1-F6EECF244321}">
                <p14:modId xmlns:p14="http://schemas.microsoft.com/office/powerpoint/2010/main" val="1733434287"/>
              </p:ext>
            </p:extLst>
          </p:nvPr>
        </p:nvGraphicFramePr>
        <p:xfrm>
          <a:off x="3791529" y="2158771"/>
          <a:ext cx="1801091" cy="1112520"/>
        </p:xfrm>
        <a:graphic>
          <a:graphicData uri="http://schemas.openxmlformats.org/drawingml/2006/table">
            <a:tbl>
              <a:tblPr firstRow="1" bandRow="1">
                <a:tableStyleId>{5C22544A-7EE6-4342-B048-85BDC9FD1C3A}</a:tableStyleId>
              </a:tblPr>
              <a:tblGrid>
                <a:gridCol w="1801091">
                  <a:extLst>
                    <a:ext uri="{9D8B030D-6E8A-4147-A177-3AD203B41FA5}">
                      <a16:colId xmlns:a16="http://schemas.microsoft.com/office/drawing/2014/main" val="881926057"/>
                    </a:ext>
                  </a:extLst>
                </a:gridCol>
              </a:tblGrid>
              <a:tr h="370840">
                <a:tc>
                  <a:txBody>
                    <a:bodyPr/>
                    <a:lstStyle/>
                    <a:p>
                      <a:pPr algn="ctr"/>
                      <a:r>
                        <a:rPr lang="en-US" sz="1000" dirty="0"/>
                        <a:t>User</a:t>
                      </a:r>
                    </a:p>
                  </a:txBody>
                  <a:tcPr/>
                </a:tc>
                <a:extLst>
                  <a:ext uri="{0D108BD9-81ED-4DB2-BD59-A6C34878D82A}">
                    <a16:rowId xmlns:a16="http://schemas.microsoft.com/office/drawing/2014/main" val="3597015846"/>
                  </a:ext>
                </a:extLst>
              </a:tr>
              <a:tr h="370840">
                <a:tc>
                  <a:txBody>
                    <a:bodyPr/>
                    <a:lstStyle/>
                    <a:p>
                      <a:r>
                        <a:rPr lang="en-US" sz="1000" dirty="0"/>
                        <a:t>Attribute</a:t>
                      </a:r>
                    </a:p>
                  </a:txBody>
                  <a:tcPr/>
                </a:tc>
                <a:extLst>
                  <a:ext uri="{0D108BD9-81ED-4DB2-BD59-A6C34878D82A}">
                    <a16:rowId xmlns:a16="http://schemas.microsoft.com/office/drawing/2014/main" val="2424071894"/>
                  </a:ext>
                </a:extLst>
              </a:tr>
              <a:tr h="370840">
                <a:tc>
                  <a:txBody>
                    <a:bodyPr/>
                    <a:lstStyle/>
                    <a:p>
                      <a:r>
                        <a:rPr lang="en-US" sz="1000" dirty="0"/>
                        <a:t>Function</a:t>
                      </a:r>
                    </a:p>
                  </a:txBody>
                  <a:tcPr/>
                </a:tc>
                <a:extLst>
                  <a:ext uri="{0D108BD9-81ED-4DB2-BD59-A6C34878D82A}">
                    <a16:rowId xmlns:a16="http://schemas.microsoft.com/office/drawing/2014/main" val="1033032577"/>
                  </a:ext>
                </a:extLst>
              </a:tr>
            </a:tbl>
          </a:graphicData>
        </a:graphic>
      </p:graphicFrame>
    </p:spTree>
    <p:extLst>
      <p:ext uri="{BB962C8B-B14F-4D97-AF65-F5344CB8AC3E}">
        <p14:creationId xmlns:p14="http://schemas.microsoft.com/office/powerpoint/2010/main" val="38272519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585</TotalTime>
  <Words>2074</Words>
  <Application>Microsoft Office PowerPoint</Application>
  <PresentationFormat>On-screen Show (4:3)</PresentationFormat>
  <Paragraphs>333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Lytle Animal Allies Website</vt:lpstr>
      <vt:lpstr>Needs Statement</vt:lpstr>
      <vt:lpstr>Needs Statement (cont)</vt:lpstr>
      <vt:lpstr>Use Case Diagram</vt:lpstr>
      <vt:lpstr>PowerPoint Presentation</vt:lpstr>
      <vt:lpstr>PowerPoint Presentation</vt:lpstr>
      <vt:lpstr>PowerPoint Presentation</vt:lpstr>
      <vt:lpstr>Class Diagram</vt:lpstr>
      <vt:lpstr>PowerPoint Presentation</vt:lpstr>
      <vt:lpstr>Class Diagram (cont)</vt:lpstr>
      <vt:lpstr>PowerPoint Presentation</vt:lpstr>
      <vt:lpstr>Risk Analysis Table</vt:lpstr>
      <vt:lpstr>Prototype can be found 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Rey Crittenden</cp:lastModifiedBy>
  <cp:revision>38</cp:revision>
  <dcterms:created xsi:type="dcterms:W3CDTF">2020-10-08T22:59:12Z</dcterms:created>
  <dcterms:modified xsi:type="dcterms:W3CDTF">2020-10-30T01:44:21Z</dcterms:modified>
</cp:coreProperties>
</file>