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4" r:id="rId5"/>
    <p:sldId id="266" r:id="rId6"/>
    <p:sldId id="269" r:id="rId7"/>
    <p:sldId id="265" r:id="rId8"/>
    <p:sldId id="278" r:id="rId9"/>
    <p:sldId id="268" r:id="rId10"/>
    <p:sldId id="267" r:id="rId11"/>
    <p:sldId id="271" r:id="rId12"/>
    <p:sldId id="272" r:id="rId13"/>
    <p:sldId id="270" r:id="rId14"/>
    <p:sldId id="273" r:id="rId15"/>
    <p:sldId id="277" r:id="rId16"/>
    <p:sldId id="274" r:id="rId17"/>
    <p:sldId id="283" r:id="rId18"/>
    <p:sldId id="275" r:id="rId19"/>
    <p:sldId id="284" r:id="rId20"/>
    <p:sldId id="281" r:id="rId21"/>
    <p:sldId id="286" r:id="rId22"/>
    <p:sldId id="287" r:id="rId23"/>
    <p:sldId id="285" r:id="rId24"/>
    <p:sldId id="279" r:id="rId25"/>
    <p:sldId id="28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6176"/>
    <a:srgbClr val="D0D2D2"/>
    <a:srgbClr val="FF6600"/>
    <a:srgbClr val="333F50"/>
    <a:srgbClr val="FF3E00"/>
    <a:srgbClr val="643E25"/>
    <a:srgbClr val="676A75"/>
    <a:srgbClr val="A50021"/>
    <a:srgbClr val="CC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5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9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6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2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2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5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7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2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5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524596" y="1747870"/>
            <a:ext cx="5012574" cy="3306265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4064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srgbClr val="5B6176"/>
                </a:solidFill>
              </a:rPr>
              <a:t>2nd </a:t>
            </a:r>
            <a:r>
              <a:rPr lang="en-US" altLang="ko-KR" sz="3600" b="1" i="1" kern="0" dirty="0" err="1">
                <a:solidFill>
                  <a:srgbClr val="5B6176"/>
                </a:solidFill>
              </a:rPr>
              <a:t>CheckPoint</a:t>
            </a:r>
            <a:endParaRPr lang="en-US" altLang="ko-KR" sz="3600" b="1" i="1" kern="0" dirty="0">
              <a:solidFill>
                <a:srgbClr val="5B61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300" kern="0" dirty="0">
                <a:solidFill>
                  <a:srgbClr val="5B6176"/>
                </a:solidFill>
              </a:rPr>
              <a:t>SW Engineering Team Project</a:t>
            </a:r>
            <a:endParaRPr lang="en-US" altLang="ko-KR" sz="1300" i="1" kern="0" dirty="0">
              <a:solidFill>
                <a:srgbClr val="5B617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24595" y="1530554"/>
            <a:ext cx="5012575" cy="439592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b="1" kern="0" dirty="0">
                <a:solidFill>
                  <a:srgbClr val="5B6176"/>
                </a:solidFill>
              </a:rPr>
              <a:t>서지훈</a:t>
            </a:r>
            <a:r>
              <a:rPr lang="en-US" altLang="ko-KR" sz="1200" b="1" kern="0" dirty="0">
                <a:solidFill>
                  <a:srgbClr val="5B6176"/>
                </a:solidFill>
              </a:rPr>
              <a:t> </a:t>
            </a:r>
            <a:r>
              <a:rPr lang="ko-KR" altLang="en-US" sz="1200" b="1" kern="0" dirty="0" err="1">
                <a:solidFill>
                  <a:srgbClr val="5B6176"/>
                </a:solidFill>
              </a:rPr>
              <a:t>석제노</a:t>
            </a:r>
            <a:r>
              <a:rPr lang="ko-KR" altLang="en-US" sz="1200" b="1" kern="0" dirty="0">
                <a:solidFill>
                  <a:srgbClr val="5B6176"/>
                </a:solidFill>
              </a:rPr>
              <a:t> </a:t>
            </a:r>
            <a:r>
              <a:rPr lang="ko-KR" altLang="en-US" sz="1200" b="1" kern="0" dirty="0" err="1">
                <a:solidFill>
                  <a:srgbClr val="5B6176"/>
                </a:solidFill>
              </a:rPr>
              <a:t>정태웅</a:t>
            </a:r>
            <a:endParaRPr lang="en-US" altLang="ko-KR" sz="1200" b="1" kern="0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65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49943" y="964144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ko-KR" altLang="en-US" sz="2300" kern="0" dirty="0">
              <a:ln w="6350" cmpd="dbl">
                <a:solidFill>
                  <a:srgbClr val="5B6176"/>
                </a:solidFill>
              </a:ln>
              <a:solidFill>
                <a:srgbClr val="FF66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847" y="588458"/>
            <a:ext cx="588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b="1" kern="0" dirty="0">
                <a:solidFill>
                  <a:srgbClr val="5B6176"/>
                </a:solidFill>
              </a:rPr>
              <a:t>Analyzing : </a:t>
            </a:r>
            <a:r>
              <a:rPr lang="en-US" altLang="ko-KR" sz="2000" b="1" kern="0" dirty="0">
                <a:solidFill>
                  <a:srgbClr val="FF6600"/>
                </a:solidFill>
              </a:rPr>
              <a:t>Variation 1</a:t>
            </a:r>
            <a:endParaRPr lang="ko-KR" altLang="en-US" sz="2000" kern="0" dirty="0">
              <a:solidFill>
                <a:srgbClr val="FF6600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40707" y="302967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713657" y="158055"/>
            <a:ext cx="2395763" cy="235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2100" b="1" kern="0" dirty="0">
                <a:solidFill>
                  <a:srgbClr val="FF6600"/>
                </a:solidFill>
              </a:rPr>
              <a:t>Reasoning Process</a:t>
            </a:r>
          </a:p>
        </p:txBody>
      </p:sp>
      <p:sp>
        <p:nvSpPr>
          <p:cNvPr id="19" name="타원 18"/>
          <p:cNvSpPr/>
          <p:nvPr/>
        </p:nvSpPr>
        <p:spPr>
          <a:xfrm>
            <a:off x="1390019" y="200511"/>
            <a:ext cx="175491" cy="17549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444357" y="302967"/>
            <a:ext cx="7328548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54213" y="1479094"/>
            <a:ext cx="5688742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100" kern="0" dirty="0">
                <a:solidFill>
                  <a:srgbClr val="5B6176"/>
                </a:solidFill>
              </a:rPr>
              <a:t>입력에 의해 받은 옵션 중 우선으로 충족할</a:t>
            </a:r>
            <a:endParaRPr lang="en-US" altLang="ko-KR" sz="2100" kern="0" dirty="0">
              <a:solidFill>
                <a:srgbClr val="5B6176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100" kern="0" dirty="0">
                <a:solidFill>
                  <a:srgbClr val="5B6176"/>
                </a:solidFill>
              </a:rPr>
              <a:t>요구를 위해 </a:t>
            </a:r>
            <a:r>
              <a:rPr lang="en-US" altLang="ko-KR" sz="2100" kern="0" dirty="0">
                <a:solidFill>
                  <a:srgbClr val="5B6176"/>
                </a:solidFill>
              </a:rPr>
              <a:t>UC3 : </a:t>
            </a:r>
            <a:r>
              <a:rPr lang="ko-KR" altLang="en-US" sz="2100" kern="0" dirty="0">
                <a:solidFill>
                  <a:srgbClr val="5B6176"/>
                </a:solidFill>
              </a:rPr>
              <a:t>적절한 리뷰</a:t>
            </a:r>
            <a:r>
              <a:rPr lang="en-US" altLang="ko-KR" sz="2100" kern="0" dirty="0">
                <a:solidFill>
                  <a:srgbClr val="5B6176"/>
                </a:solidFill>
              </a:rPr>
              <a:t> </a:t>
            </a:r>
            <a:r>
              <a:rPr lang="ko-KR" altLang="en-US" sz="2100" kern="0" dirty="0">
                <a:solidFill>
                  <a:srgbClr val="5B6176"/>
                </a:solidFill>
              </a:rPr>
              <a:t>강조 기능을 </a:t>
            </a:r>
            <a:endParaRPr lang="en-US" altLang="ko-KR" sz="2100" kern="0" dirty="0">
              <a:solidFill>
                <a:srgbClr val="5B6176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100" kern="0" dirty="0">
                <a:solidFill>
                  <a:srgbClr val="5B6176"/>
                </a:solidFill>
              </a:rPr>
              <a:t>나타낸 설계</a:t>
            </a:r>
            <a:r>
              <a:rPr lang="en-US" altLang="ko-KR" sz="2100" kern="0" dirty="0">
                <a:solidFill>
                  <a:srgbClr val="5B6176"/>
                </a:solidFill>
              </a:rPr>
              <a:t> </a:t>
            </a:r>
            <a:r>
              <a:rPr lang="ko-KR" altLang="en-US" sz="2100" kern="0" dirty="0">
                <a:solidFill>
                  <a:srgbClr val="5B6176"/>
                </a:solidFill>
              </a:rPr>
              <a:t> </a:t>
            </a:r>
          </a:p>
        </p:txBody>
      </p:sp>
      <p:sp>
        <p:nvSpPr>
          <p:cNvPr id="31" name="타원 30"/>
          <p:cNvSpPr/>
          <p:nvPr/>
        </p:nvSpPr>
        <p:spPr>
          <a:xfrm>
            <a:off x="5642634" y="1704134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35" y="1264574"/>
            <a:ext cx="4326507" cy="3942127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5619516" y="3547361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54213" y="3333720"/>
            <a:ext cx="5688742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100" kern="0" dirty="0">
                <a:solidFill>
                  <a:srgbClr val="5B6176"/>
                </a:solidFill>
              </a:rPr>
              <a:t>opt</a:t>
            </a:r>
            <a:r>
              <a:rPr lang="ko-KR" altLang="en-US" sz="2100" kern="0" dirty="0">
                <a:solidFill>
                  <a:srgbClr val="5B6176"/>
                </a:solidFill>
              </a:rPr>
              <a:t>에 다른 설정 값이 들어간 영역을 일부</a:t>
            </a:r>
            <a:endParaRPr lang="en-US" altLang="ko-KR" sz="2100" kern="0" dirty="0">
              <a:solidFill>
                <a:srgbClr val="5B6176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100" kern="0" dirty="0">
                <a:solidFill>
                  <a:srgbClr val="5B6176"/>
                </a:solidFill>
              </a:rPr>
              <a:t>추가하여 프로그램 전체</a:t>
            </a:r>
            <a:r>
              <a:rPr lang="en-US" altLang="ko-KR" sz="2100" kern="0" dirty="0">
                <a:solidFill>
                  <a:srgbClr val="5B6176"/>
                </a:solidFill>
              </a:rPr>
              <a:t> </a:t>
            </a:r>
            <a:r>
              <a:rPr lang="ko-KR" altLang="en-US" sz="2100" kern="0" dirty="0">
                <a:solidFill>
                  <a:srgbClr val="5B6176"/>
                </a:solidFill>
              </a:rPr>
              <a:t>설계의 일부분임을 </a:t>
            </a:r>
            <a:endParaRPr lang="en-US" altLang="ko-KR" sz="2100" kern="0" dirty="0">
              <a:solidFill>
                <a:srgbClr val="5B6176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100" kern="0" dirty="0">
                <a:solidFill>
                  <a:srgbClr val="5B6176"/>
                </a:solidFill>
              </a:rPr>
              <a:t>나타냄 </a:t>
            </a:r>
            <a:r>
              <a:rPr lang="en-US" altLang="ko-KR" sz="2100" kern="0" dirty="0">
                <a:solidFill>
                  <a:srgbClr val="5B6176"/>
                </a:solidFill>
              </a:rPr>
              <a:t>but </a:t>
            </a:r>
            <a:r>
              <a:rPr lang="ko-KR" altLang="en-US" sz="2100" kern="0" dirty="0">
                <a:solidFill>
                  <a:srgbClr val="5B6176"/>
                </a:solidFill>
              </a:rPr>
              <a:t>우선 요구사항을 위한 부분은 아님</a:t>
            </a:r>
          </a:p>
        </p:txBody>
      </p:sp>
      <p:sp>
        <p:nvSpPr>
          <p:cNvPr id="34" name="타원 33"/>
          <p:cNvSpPr/>
          <p:nvPr/>
        </p:nvSpPr>
        <p:spPr>
          <a:xfrm>
            <a:off x="1009808" y="5465372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67040" y="5271249"/>
            <a:ext cx="953363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100" kern="0" dirty="0">
                <a:solidFill>
                  <a:srgbClr val="5B6176"/>
                </a:solidFill>
              </a:rPr>
              <a:t>Validity</a:t>
            </a:r>
            <a:r>
              <a:rPr lang="ko-KR" altLang="en-US" sz="2100" kern="0" dirty="0">
                <a:solidFill>
                  <a:srgbClr val="5B6176"/>
                </a:solidFill>
              </a:rPr>
              <a:t>의 중요성이 강조된 설계로</a:t>
            </a:r>
            <a:r>
              <a:rPr lang="en-US" altLang="ko-KR" sz="2100" kern="0" dirty="0">
                <a:solidFill>
                  <a:srgbClr val="5B6176"/>
                </a:solidFill>
              </a:rPr>
              <a:t>, Supervisor(</a:t>
            </a:r>
            <a:r>
              <a:rPr lang="ko-KR" altLang="en-US" sz="2100" kern="0" dirty="0">
                <a:solidFill>
                  <a:srgbClr val="5B6176"/>
                </a:solidFill>
              </a:rPr>
              <a:t>알고리즘 감수하는 사람으로서의 </a:t>
            </a:r>
            <a:r>
              <a:rPr lang="en-US" altLang="ko-KR" sz="2100" kern="0" dirty="0">
                <a:solidFill>
                  <a:srgbClr val="5B6176"/>
                </a:solidFill>
              </a:rPr>
              <a:t>Actor)</a:t>
            </a:r>
            <a:r>
              <a:rPr lang="ko-KR" altLang="en-US" sz="2100" kern="0" dirty="0">
                <a:solidFill>
                  <a:srgbClr val="5B6176"/>
                </a:solidFill>
              </a:rPr>
              <a:t>에 의해 프로그램이 유지보수되는 모습 </a:t>
            </a:r>
          </a:p>
        </p:txBody>
      </p:sp>
    </p:spTree>
    <p:extLst>
      <p:ext uri="{BB962C8B-B14F-4D97-AF65-F5344CB8AC3E}">
        <p14:creationId xmlns:p14="http://schemas.microsoft.com/office/powerpoint/2010/main" val="873103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49943" y="964144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ko-KR" altLang="en-US" sz="2300" kern="0" dirty="0">
              <a:ln w="6350" cmpd="dbl">
                <a:solidFill>
                  <a:srgbClr val="5B6176"/>
                </a:solidFill>
              </a:ln>
              <a:solidFill>
                <a:srgbClr val="FF66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847" y="588458"/>
            <a:ext cx="588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b="1" kern="0" dirty="0">
                <a:solidFill>
                  <a:srgbClr val="5B6176"/>
                </a:solidFill>
              </a:rPr>
              <a:t>Scale Module’s Cohesion : </a:t>
            </a:r>
            <a:r>
              <a:rPr lang="en-US" altLang="ko-KR" sz="2000" b="1" kern="0" dirty="0">
                <a:solidFill>
                  <a:srgbClr val="FF6600"/>
                </a:solidFill>
              </a:rPr>
              <a:t>Variation 1</a:t>
            </a:r>
            <a:endParaRPr lang="ko-KR" altLang="en-US" sz="2000" kern="0" dirty="0">
              <a:solidFill>
                <a:srgbClr val="FF6600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40707" y="302967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713657" y="158055"/>
            <a:ext cx="2395763" cy="235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2100" b="1" kern="0" dirty="0">
                <a:solidFill>
                  <a:srgbClr val="FF6600"/>
                </a:solidFill>
              </a:rPr>
              <a:t>Reasoning Process</a:t>
            </a:r>
          </a:p>
        </p:txBody>
      </p:sp>
      <p:sp>
        <p:nvSpPr>
          <p:cNvPr id="19" name="타원 18"/>
          <p:cNvSpPr/>
          <p:nvPr/>
        </p:nvSpPr>
        <p:spPr>
          <a:xfrm>
            <a:off x="1390019" y="200511"/>
            <a:ext cx="175491" cy="17549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444357" y="302967"/>
            <a:ext cx="7328548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76239" y="1385397"/>
            <a:ext cx="1924892" cy="634551"/>
          </a:xfrm>
          <a:prstGeom prst="rect">
            <a:avLst/>
          </a:prstGeom>
          <a:solidFill>
            <a:srgbClr val="FF6600">
              <a:alpha val="80000"/>
            </a:srgbClr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u="sng" dirty="0"/>
              <a:t>: Controller</a:t>
            </a:r>
            <a:endParaRPr lang="ko-KR" altLang="en-US" sz="2400" u="sng" dirty="0"/>
          </a:p>
        </p:txBody>
      </p:sp>
      <p:sp>
        <p:nvSpPr>
          <p:cNvPr id="23" name="직사각형 22"/>
          <p:cNvSpPr/>
          <p:nvPr/>
        </p:nvSpPr>
        <p:spPr>
          <a:xfrm>
            <a:off x="1076239" y="3662512"/>
            <a:ext cx="1516354" cy="532969"/>
          </a:xfrm>
          <a:prstGeom prst="rect">
            <a:avLst/>
          </a:prstGeom>
          <a:solidFill>
            <a:srgbClr val="FF6600">
              <a:alpha val="80000"/>
            </a:srgbClr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u="sng" dirty="0"/>
              <a:t>i : input</a:t>
            </a:r>
            <a:endParaRPr lang="ko-KR" altLang="en-US" sz="2400" u="sng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1207764" y="2554290"/>
            <a:ext cx="540000" cy="0"/>
          </a:xfrm>
          <a:prstGeom prst="straightConnector1">
            <a:avLst/>
          </a:prstGeom>
          <a:ln w="101600">
            <a:solidFill>
              <a:srgbClr val="5B6176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59385" y="2194199"/>
            <a:ext cx="9253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kern="0" dirty="0">
                <a:solidFill>
                  <a:srgbClr val="5B6176"/>
                </a:solidFill>
              </a:rPr>
              <a:t>5–Sequential </a:t>
            </a:r>
            <a:r>
              <a:rPr lang="en-US" altLang="ko-KR" sz="2400" kern="0" dirty="0">
                <a:solidFill>
                  <a:srgbClr val="5B6176"/>
                </a:solidFill>
              </a:rPr>
              <a:t>: </a:t>
            </a:r>
            <a:r>
              <a:rPr lang="ko-KR" altLang="en-US" sz="2400" kern="0" dirty="0">
                <a:solidFill>
                  <a:srgbClr val="5B6176"/>
                </a:solidFill>
              </a:rPr>
              <a:t>입출력은 물론 데이터의 흐름까지 관리하고</a:t>
            </a:r>
            <a:r>
              <a:rPr lang="en-US" altLang="ko-KR" sz="2400" kern="0" dirty="0">
                <a:solidFill>
                  <a:srgbClr val="5B6176"/>
                </a:solidFill>
              </a:rPr>
              <a:t>,</a:t>
            </a:r>
            <a:r>
              <a:rPr lang="ko-KR" altLang="en-US" sz="2400" kern="0" dirty="0">
                <a:solidFill>
                  <a:srgbClr val="5B6176"/>
                </a:solidFill>
              </a:rPr>
              <a:t> </a:t>
            </a:r>
            <a:endParaRPr lang="en-US" altLang="ko-KR" sz="2400" kern="0" dirty="0">
              <a:solidFill>
                <a:srgbClr val="5B6176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400" kern="0" dirty="0">
                <a:solidFill>
                  <a:srgbClr val="5B6176"/>
                </a:solidFill>
              </a:rPr>
              <a:t>다른 모듈과 연결하기 위해 필수적인 모듈</a:t>
            </a:r>
            <a:r>
              <a:rPr lang="en-US" altLang="ko-KR" sz="2400" kern="0" dirty="0">
                <a:solidFill>
                  <a:srgbClr val="5B6176"/>
                </a:solidFill>
              </a:rPr>
              <a:t> </a:t>
            </a:r>
            <a:endParaRPr lang="ko-KR" altLang="en-US" sz="2400" kern="0" dirty="0">
              <a:solidFill>
                <a:srgbClr val="5B6176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207764" y="4749979"/>
            <a:ext cx="540000" cy="0"/>
          </a:xfrm>
          <a:prstGeom prst="straightConnector1">
            <a:avLst/>
          </a:prstGeom>
          <a:ln w="101600">
            <a:solidFill>
              <a:srgbClr val="5B6176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02940" y="4404907"/>
            <a:ext cx="9253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kern="0" dirty="0">
                <a:solidFill>
                  <a:srgbClr val="5B6176"/>
                </a:solidFill>
              </a:rPr>
              <a:t>2-Temporal </a:t>
            </a:r>
            <a:r>
              <a:rPr lang="en-US" altLang="ko-KR" sz="2400" kern="0" dirty="0">
                <a:solidFill>
                  <a:srgbClr val="5B6176"/>
                </a:solidFill>
              </a:rPr>
              <a:t>: </a:t>
            </a:r>
            <a:r>
              <a:rPr lang="ko-KR" altLang="en-US" sz="2400" kern="0" dirty="0">
                <a:solidFill>
                  <a:srgbClr val="5B6176"/>
                </a:solidFill>
              </a:rPr>
              <a:t>받은 입력을 변수로 처리하기 위해 적당한 위치에</a:t>
            </a:r>
            <a:endParaRPr lang="en-US" altLang="ko-KR" sz="2400" kern="0" dirty="0">
              <a:solidFill>
                <a:srgbClr val="5B6176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400" kern="0" dirty="0">
                <a:solidFill>
                  <a:srgbClr val="5B6176"/>
                </a:solidFill>
              </a:rPr>
              <a:t>들어갔으나 필요성이 떨어지는 모듈</a:t>
            </a:r>
            <a:r>
              <a:rPr lang="en-US" altLang="ko-KR" sz="2400" kern="0" dirty="0">
                <a:solidFill>
                  <a:srgbClr val="5B6176"/>
                </a:solidFill>
              </a:rPr>
              <a:t> </a:t>
            </a:r>
            <a:endParaRPr lang="ko-KR" altLang="en-US" sz="2400" kern="0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449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49943" y="964144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ko-KR" altLang="en-US" sz="2300" kern="0" dirty="0">
              <a:ln w="6350" cmpd="dbl">
                <a:solidFill>
                  <a:srgbClr val="5B6176"/>
                </a:solidFill>
              </a:ln>
              <a:solidFill>
                <a:srgbClr val="FF66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847" y="588458"/>
            <a:ext cx="588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b="1" kern="0" dirty="0">
                <a:solidFill>
                  <a:srgbClr val="5B6176"/>
                </a:solidFill>
              </a:rPr>
              <a:t>Scale Module’s Cohesion : </a:t>
            </a:r>
            <a:r>
              <a:rPr lang="en-US" altLang="ko-KR" sz="2000" b="1" kern="0" dirty="0">
                <a:solidFill>
                  <a:srgbClr val="FF6600"/>
                </a:solidFill>
              </a:rPr>
              <a:t>Variation 1</a:t>
            </a:r>
            <a:endParaRPr lang="ko-KR" altLang="en-US" sz="2000" kern="0" dirty="0">
              <a:solidFill>
                <a:srgbClr val="FF6600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40707" y="302967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713657" y="158055"/>
            <a:ext cx="2395763" cy="235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2100" b="1" kern="0" dirty="0">
                <a:solidFill>
                  <a:srgbClr val="FF6600"/>
                </a:solidFill>
              </a:rPr>
              <a:t>Reasoning Process</a:t>
            </a:r>
          </a:p>
        </p:txBody>
      </p:sp>
      <p:sp>
        <p:nvSpPr>
          <p:cNvPr id="19" name="타원 18"/>
          <p:cNvSpPr/>
          <p:nvPr/>
        </p:nvSpPr>
        <p:spPr>
          <a:xfrm>
            <a:off x="1390019" y="200511"/>
            <a:ext cx="175491" cy="17549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444357" y="302967"/>
            <a:ext cx="7328548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025510" y="1457109"/>
            <a:ext cx="2105028" cy="514700"/>
          </a:xfrm>
          <a:prstGeom prst="rect">
            <a:avLst/>
          </a:prstGeom>
          <a:solidFill>
            <a:srgbClr val="FF6600">
              <a:alpha val="80000"/>
            </a:srgbClr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u="sng" dirty="0"/>
              <a:t>: </a:t>
            </a:r>
            <a:r>
              <a:rPr lang="en-US" altLang="ko-KR" sz="2400" u="sng" dirty="0" err="1"/>
              <a:t>LocalSetting</a:t>
            </a:r>
            <a:endParaRPr lang="ko-KR" altLang="en-US" sz="2400" u="sng" dirty="0"/>
          </a:p>
        </p:txBody>
      </p:sp>
      <p:sp>
        <p:nvSpPr>
          <p:cNvPr id="22" name="직사각형 21"/>
          <p:cNvSpPr/>
          <p:nvPr/>
        </p:nvSpPr>
        <p:spPr>
          <a:xfrm>
            <a:off x="1025510" y="3580359"/>
            <a:ext cx="2494773" cy="474249"/>
          </a:xfrm>
          <a:prstGeom prst="rect">
            <a:avLst/>
          </a:prstGeom>
          <a:solidFill>
            <a:srgbClr val="FF6600">
              <a:alpha val="80000"/>
            </a:srgbClr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u="sng" dirty="0"/>
              <a:t>: </a:t>
            </a:r>
            <a:r>
              <a:rPr lang="en-US" altLang="ko-KR" sz="2400" u="sng" dirty="0" err="1"/>
              <a:t>ReviewManage</a:t>
            </a:r>
            <a:endParaRPr lang="ko-KR" altLang="en-US" sz="2400" u="sng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062036" y="2427914"/>
            <a:ext cx="540000" cy="0"/>
          </a:xfrm>
          <a:prstGeom prst="straightConnector1">
            <a:avLst/>
          </a:prstGeom>
          <a:ln w="101600">
            <a:solidFill>
              <a:srgbClr val="5B6176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13657" y="2067823"/>
            <a:ext cx="9253264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kern="0" dirty="0">
                <a:solidFill>
                  <a:srgbClr val="5B6176"/>
                </a:solidFill>
              </a:rPr>
              <a:t>6-Functional </a:t>
            </a:r>
            <a:r>
              <a:rPr lang="en-US" altLang="ko-KR" sz="2400" kern="0" dirty="0">
                <a:solidFill>
                  <a:srgbClr val="5B6176"/>
                </a:solidFill>
              </a:rPr>
              <a:t>: </a:t>
            </a:r>
            <a:r>
              <a:rPr lang="ko-KR" altLang="en-US" sz="2400" kern="0" dirty="0">
                <a:solidFill>
                  <a:srgbClr val="5B6176"/>
                </a:solidFill>
              </a:rPr>
              <a:t>입력을 하나만 받고</a:t>
            </a:r>
            <a:r>
              <a:rPr lang="en-US" altLang="ko-KR" sz="2400" kern="0" dirty="0">
                <a:solidFill>
                  <a:srgbClr val="5B6176"/>
                </a:solidFill>
              </a:rPr>
              <a:t>, </a:t>
            </a:r>
            <a:r>
              <a:rPr lang="ko-KR" altLang="en-US" sz="2400" kern="0" dirty="0">
                <a:solidFill>
                  <a:srgbClr val="5B6176"/>
                </a:solidFill>
              </a:rPr>
              <a:t>반드시 필요한 설정 값 </a:t>
            </a:r>
            <a:endParaRPr lang="en-US" altLang="ko-KR" sz="2400" kern="0" dirty="0">
              <a:solidFill>
                <a:srgbClr val="5B6176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400" kern="0" dirty="0">
                <a:solidFill>
                  <a:srgbClr val="5B6176"/>
                </a:solidFill>
              </a:rPr>
              <a:t>저장</a:t>
            </a:r>
            <a:r>
              <a:rPr lang="en-US" altLang="ko-KR" sz="2400" kern="0" dirty="0">
                <a:solidFill>
                  <a:srgbClr val="5B6176"/>
                </a:solidFill>
              </a:rPr>
              <a:t>-</a:t>
            </a:r>
            <a:r>
              <a:rPr lang="ko-KR" altLang="en-US" sz="2400" kern="0" dirty="0">
                <a:solidFill>
                  <a:srgbClr val="5B6176"/>
                </a:solidFill>
              </a:rPr>
              <a:t>불러오기를 담당하는</a:t>
            </a:r>
            <a:r>
              <a:rPr lang="en-US" altLang="ko-KR" sz="2400" kern="0" dirty="0">
                <a:solidFill>
                  <a:srgbClr val="5B6176"/>
                </a:solidFill>
              </a:rPr>
              <a:t>,</a:t>
            </a:r>
            <a:r>
              <a:rPr lang="ko-KR" altLang="en-US" sz="2400" kern="0" dirty="0">
                <a:solidFill>
                  <a:srgbClr val="5B6176"/>
                </a:solidFill>
              </a:rPr>
              <a:t> 잘 정의된 모듈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025510" y="4510714"/>
            <a:ext cx="540000" cy="0"/>
          </a:xfrm>
          <a:prstGeom prst="straightConnector1">
            <a:avLst/>
          </a:prstGeom>
          <a:ln w="101600">
            <a:solidFill>
              <a:srgbClr val="5B6176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02036" y="4123030"/>
            <a:ext cx="9253264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kern="0" dirty="0">
                <a:solidFill>
                  <a:srgbClr val="5B6176"/>
                </a:solidFill>
              </a:rPr>
              <a:t>3-Procedural </a:t>
            </a:r>
            <a:r>
              <a:rPr lang="en-US" altLang="ko-KR" sz="2400" kern="0" dirty="0">
                <a:solidFill>
                  <a:srgbClr val="5B6176"/>
                </a:solidFill>
              </a:rPr>
              <a:t>: Controller</a:t>
            </a:r>
            <a:r>
              <a:rPr lang="ko-KR" altLang="en-US" sz="2400" kern="0" dirty="0">
                <a:solidFill>
                  <a:srgbClr val="5B6176"/>
                </a:solidFill>
              </a:rPr>
              <a:t>나 </a:t>
            </a:r>
            <a:r>
              <a:rPr lang="en-US" altLang="ko-KR" sz="2400" kern="0" dirty="0">
                <a:solidFill>
                  <a:srgbClr val="5B6176"/>
                </a:solidFill>
              </a:rPr>
              <a:t>Filter</a:t>
            </a:r>
            <a:r>
              <a:rPr lang="ko-KR" altLang="en-US" sz="2400" kern="0" dirty="0">
                <a:solidFill>
                  <a:srgbClr val="5B6176"/>
                </a:solidFill>
              </a:rPr>
              <a:t>의 위치에서 수행해도 되는 일을</a:t>
            </a:r>
            <a:endParaRPr lang="en-US" altLang="ko-KR" sz="2400" kern="0" dirty="0">
              <a:solidFill>
                <a:srgbClr val="5B6176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400" kern="0" dirty="0">
                <a:solidFill>
                  <a:srgbClr val="5B6176"/>
                </a:solidFill>
              </a:rPr>
              <a:t>전문성 확보를 위해 적당한 순서에 배치한 모듈</a:t>
            </a:r>
          </a:p>
        </p:txBody>
      </p:sp>
    </p:spTree>
    <p:extLst>
      <p:ext uri="{BB962C8B-B14F-4D97-AF65-F5344CB8AC3E}">
        <p14:creationId xmlns:p14="http://schemas.microsoft.com/office/powerpoint/2010/main" val="2453000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55697" y="91817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ko-KR" altLang="en-US" sz="2300" kern="0" dirty="0">
              <a:ln w="6350" cmpd="dbl">
                <a:solidFill>
                  <a:srgbClr val="5B6176"/>
                </a:solidFill>
              </a:ln>
              <a:solidFill>
                <a:srgbClr val="FF66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847" y="588458"/>
            <a:ext cx="588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b="1" kern="0" dirty="0">
                <a:solidFill>
                  <a:srgbClr val="5B6176"/>
                </a:solidFill>
              </a:rPr>
              <a:t>Scale Module’s Cohesion : </a:t>
            </a:r>
            <a:r>
              <a:rPr lang="en-US" altLang="ko-KR" sz="2000" b="1" kern="0" dirty="0">
                <a:solidFill>
                  <a:srgbClr val="FF6600"/>
                </a:solidFill>
              </a:rPr>
              <a:t>Variation 1</a:t>
            </a:r>
            <a:endParaRPr lang="ko-KR" altLang="en-US" sz="2000" kern="0" dirty="0">
              <a:solidFill>
                <a:srgbClr val="FF6600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40707" y="302967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713657" y="158055"/>
            <a:ext cx="2395763" cy="235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2100" b="1" kern="0" dirty="0">
                <a:solidFill>
                  <a:srgbClr val="FF6600"/>
                </a:solidFill>
              </a:rPr>
              <a:t>Reasoning Process</a:t>
            </a:r>
          </a:p>
        </p:txBody>
      </p:sp>
      <p:sp>
        <p:nvSpPr>
          <p:cNvPr id="19" name="타원 18"/>
          <p:cNvSpPr/>
          <p:nvPr/>
        </p:nvSpPr>
        <p:spPr>
          <a:xfrm>
            <a:off x="1390019" y="200511"/>
            <a:ext cx="175491" cy="17549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444357" y="302967"/>
            <a:ext cx="7328548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258035" y="1602173"/>
            <a:ext cx="1185362" cy="464052"/>
          </a:xfrm>
          <a:prstGeom prst="rect">
            <a:avLst/>
          </a:prstGeom>
          <a:solidFill>
            <a:srgbClr val="FF6600">
              <a:alpha val="80000"/>
            </a:srgbClr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u="sng" dirty="0"/>
              <a:t>: Filter</a:t>
            </a:r>
            <a:endParaRPr lang="ko-KR" altLang="en-US" sz="2400" u="sng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062036" y="2427914"/>
            <a:ext cx="540000" cy="0"/>
          </a:xfrm>
          <a:prstGeom prst="straightConnector1">
            <a:avLst/>
          </a:prstGeom>
          <a:ln w="101600">
            <a:solidFill>
              <a:srgbClr val="5B6176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13657" y="2067823"/>
            <a:ext cx="9937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kern="0" dirty="0">
                <a:solidFill>
                  <a:srgbClr val="5B6176"/>
                </a:solidFill>
              </a:rPr>
              <a:t>5-Sequential </a:t>
            </a:r>
            <a:r>
              <a:rPr lang="en-US" altLang="ko-KR" sz="2400" kern="0" dirty="0">
                <a:solidFill>
                  <a:srgbClr val="5B6176"/>
                </a:solidFill>
              </a:rPr>
              <a:t>: </a:t>
            </a:r>
            <a:r>
              <a:rPr lang="en-US" altLang="ko-KR" sz="2400" kern="0" dirty="0" err="1">
                <a:solidFill>
                  <a:srgbClr val="5B6176"/>
                </a:solidFill>
              </a:rPr>
              <a:t>rvdata</a:t>
            </a:r>
            <a:r>
              <a:rPr lang="ko-KR" altLang="en-US" sz="2400" kern="0" dirty="0">
                <a:solidFill>
                  <a:srgbClr val="5B6176"/>
                </a:solidFill>
              </a:rPr>
              <a:t>를 받아 </a:t>
            </a:r>
            <a:r>
              <a:rPr lang="en-US" altLang="ko-KR" sz="2400" kern="0" dirty="0" err="1">
                <a:solidFill>
                  <a:srgbClr val="5B6176"/>
                </a:solidFill>
              </a:rPr>
              <a:t>rv</a:t>
            </a:r>
            <a:r>
              <a:rPr lang="ko-KR" altLang="en-US" sz="2400" kern="0" dirty="0">
                <a:solidFill>
                  <a:srgbClr val="5B6176"/>
                </a:solidFill>
              </a:rPr>
              <a:t>를 반복적으로 처리하는 기능을 수행</a:t>
            </a:r>
            <a:r>
              <a:rPr lang="en-US" altLang="ko-KR" sz="2400" kern="0" dirty="0">
                <a:solidFill>
                  <a:srgbClr val="5B6176"/>
                </a:solidFill>
              </a:rPr>
              <a:t>, </a:t>
            </a:r>
            <a:r>
              <a:rPr lang="ko-KR" altLang="en-US" sz="2400" kern="0" dirty="0">
                <a:solidFill>
                  <a:srgbClr val="5B6176"/>
                </a:solidFill>
              </a:rPr>
              <a:t>처리된 </a:t>
            </a:r>
            <a:r>
              <a:rPr lang="en-US" altLang="ko-KR" sz="2400" kern="0" dirty="0" err="1">
                <a:solidFill>
                  <a:srgbClr val="5B6176"/>
                </a:solidFill>
              </a:rPr>
              <a:t>rv</a:t>
            </a:r>
            <a:r>
              <a:rPr lang="ko-KR" altLang="en-US" sz="2400" kern="0" dirty="0">
                <a:solidFill>
                  <a:srgbClr val="5B6176"/>
                </a:solidFill>
              </a:rPr>
              <a:t>값에 따라 다음 입력 값이 연결되는 중요한 모듈 </a:t>
            </a:r>
            <a:endParaRPr lang="en-US" altLang="ko-KR" sz="2400" kern="0" dirty="0">
              <a:solidFill>
                <a:srgbClr val="5B6176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062036" y="4690596"/>
            <a:ext cx="540000" cy="0"/>
          </a:xfrm>
          <a:prstGeom prst="straightConnector1">
            <a:avLst/>
          </a:prstGeom>
          <a:ln w="101600">
            <a:solidFill>
              <a:srgbClr val="5B6176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69265" y="4329896"/>
            <a:ext cx="9530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kern="0" dirty="0">
                <a:solidFill>
                  <a:srgbClr val="5B6176"/>
                </a:solidFill>
              </a:rPr>
              <a:t>6-Functional </a:t>
            </a:r>
            <a:r>
              <a:rPr lang="en-US" altLang="ko-KR" sz="2400" kern="0" dirty="0">
                <a:solidFill>
                  <a:srgbClr val="5B6176"/>
                </a:solidFill>
              </a:rPr>
              <a:t>: </a:t>
            </a:r>
            <a:r>
              <a:rPr lang="ko-KR" altLang="en-US" sz="2400" kern="0" dirty="0">
                <a:solidFill>
                  <a:srgbClr val="5B6176"/>
                </a:solidFill>
              </a:rPr>
              <a:t>우선순위 요구를 충족하는 기능을 위해 필수적인</a:t>
            </a:r>
            <a:endParaRPr lang="en-US" altLang="ko-KR" sz="2400" kern="0" dirty="0">
              <a:solidFill>
                <a:srgbClr val="5B6176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400" kern="0" dirty="0">
                <a:solidFill>
                  <a:srgbClr val="5B6176"/>
                </a:solidFill>
              </a:rPr>
              <a:t>기능</a:t>
            </a:r>
            <a:r>
              <a:rPr lang="en-US" altLang="ko-KR" sz="2400" kern="0" dirty="0">
                <a:solidFill>
                  <a:srgbClr val="5B6176"/>
                </a:solidFill>
              </a:rPr>
              <a:t>, </a:t>
            </a:r>
            <a:r>
              <a:rPr lang="ko-KR" altLang="en-US" sz="2400" kern="0" dirty="0">
                <a:solidFill>
                  <a:srgbClr val="5B6176"/>
                </a:solidFill>
              </a:rPr>
              <a:t>즉</a:t>
            </a:r>
            <a:r>
              <a:rPr lang="en-US" altLang="ko-KR" sz="2400" kern="0" dirty="0">
                <a:solidFill>
                  <a:srgbClr val="5B6176"/>
                </a:solidFill>
              </a:rPr>
              <a:t> </a:t>
            </a:r>
            <a:r>
              <a:rPr lang="en-US" altLang="ko-KR" sz="2400" kern="0" dirty="0" err="1">
                <a:solidFill>
                  <a:srgbClr val="5B6176"/>
                </a:solidFill>
              </a:rPr>
              <a:t>rv</a:t>
            </a:r>
            <a:r>
              <a:rPr lang="ko-KR" altLang="en-US" sz="2400" kern="0" dirty="0">
                <a:solidFill>
                  <a:srgbClr val="5B6176"/>
                </a:solidFill>
              </a:rPr>
              <a:t>를 </a:t>
            </a:r>
            <a:r>
              <a:rPr lang="en-US" altLang="ko-KR" sz="2400" kern="0" dirty="0">
                <a:solidFill>
                  <a:srgbClr val="5B6176"/>
                </a:solidFill>
              </a:rPr>
              <a:t>validate</a:t>
            </a:r>
            <a:r>
              <a:rPr lang="ko-KR" altLang="en-US" sz="2400" kern="0" dirty="0">
                <a:solidFill>
                  <a:srgbClr val="5B6176"/>
                </a:solidFill>
              </a:rPr>
              <a:t>하는 하나의 기능만을 수행하는 모듈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258035" y="3719180"/>
            <a:ext cx="2115702" cy="483933"/>
          </a:xfrm>
          <a:prstGeom prst="rect">
            <a:avLst/>
          </a:prstGeom>
          <a:solidFill>
            <a:srgbClr val="FF6600">
              <a:alpha val="80000"/>
            </a:srgbClr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u="sng" dirty="0"/>
              <a:t>: </a:t>
            </a:r>
            <a:r>
              <a:rPr lang="en-US" altLang="ko-KR" sz="2400" u="sng" dirty="0" err="1"/>
              <a:t>SentiAnalyst</a:t>
            </a:r>
            <a:endParaRPr lang="ko-KR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983322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55697" y="91817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prstClr val="white"/>
                </a:solidFill>
              </a:rPr>
              <a:t>rvdata</a:t>
            </a:r>
            <a:r>
              <a:rPr lang="ko-KR" altLang="en-US">
                <a:solidFill>
                  <a:prstClr val="white"/>
                </a:solidFill>
              </a:rPr>
              <a:t>를 받아 </a:t>
            </a:r>
            <a:r>
              <a:rPr lang="en-US" altLang="ko-KR">
                <a:solidFill>
                  <a:prstClr val="white"/>
                </a:solidFill>
              </a:rPr>
              <a:t>rv</a:t>
            </a:r>
            <a:r>
              <a:rPr lang="ko-KR" altLang="en-US">
                <a:solidFill>
                  <a:prstClr val="white"/>
                </a:solidFill>
              </a:rPr>
              <a:t>를 반복적으로 처리하는 기능을 가짐</a:t>
            </a:r>
            <a:r>
              <a:rPr lang="en-US" altLang="ko-KR">
                <a:solidFill>
                  <a:prstClr val="white"/>
                </a:solidFill>
              </a:rPr>
              <a:t>. </a:t>
            </a:r>
            <a:r>
              <a:rPr lang="ko-KR" altLang="en-US">
                <a:solidFill>
                  <a:prstClr val="white"/>
                </a:solidFill>
              </a:rPr>
              <a:t>처리된 </a:t>
            </a:r>
            <a:r>
              <a:rPr lang="en-US" altLang="ko-KR">
                <a:solidFill>
                  <a:prstClr val="white"/>
                </a:solidFill>
              </a:rPr>
              <a:t>rv</a:t>
            </a:r>
            <a:r>
              <a:rPr lang="ko-KR" altLang="en-US">
                <a:solidFill>
                  <a:prstClr val="white"/>
                </a:solidFill>
              </a:rPr>
              <a:t>값에 따라 다음 입력값이 적용되어 연결되어 처리합니다</a:t>
            </a:r>
            <a:r>
              <a:rPr lang="en-US" altLang="ko-KR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ko-KR" altLang="en-US" sz="2300" kern="0" dirty="0">
              <a:ln w="6350" cmpd="dbl">
                <a:solidFill>
                  <a:srgbClr val="5B6176"/>
                </a:solidFill>
              </a:ln>
              <a:solidFill>
                <a:srgbClr val="FF66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847" y="588458"/>
            <a:ext cx="588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b="1" kern="0" dirty="0">
                <a:solidFill>
                  <a:srgbClr val="5B6176"/>
                </a:solidFill>
              </a:rPr>
              <a:t>Scale Module’s Cohesion : </a:t>
            </a:r>
            <a:r>
              <a:rPr lang="en-US" altLang="ko-KR" sz="2000" b="1" kern="0" dirty="0">
                <a:solidFill>
                  <a:srgbClr val="FF6600"/>
                </a:solidFill>
              </a:rPr>
              <a:t>Variation 1</a:t>
            </a:r>
            <a:endParaRPr lang="ko-KR" altLang="en-US" sz="2000" kern="0" dirty="0">
              <a:solidFill>
                <a:srgbClr val="FF6600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40707" y="302967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713657" y="158055"/>
            <a:ext cx="2395763" cy="235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2100" b="1" kern="0" dirty="0">
                <a:solidFill>
                  <a:srgbClr val="FF6600"/>
                </a:solidFill>
              </a:rPr>
              <a:t>Reasoning Process</a:t>
            </a:r>
          </a:p>
        </p:txBody>
      </p:sp>
      <p:sp>
        <p:nvSpPr>
          <p:cNvPr id="19" name="타원 18"/>
          <p:cNvSpPr/>
          <p:nvPr/>
        </p:nvSpPr>
        <p:spPr>
          <a:xfrm>
            <a:off x="1390019" y="200511"/>
            <a:ext cx="175491" cy="17549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444357" y="302967"/>
            <a:ext cx="7328548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937764" y="3117461"/>
            <a:ext cx="540000" cy="0"/>
          </a:xfrm>
          <a:prstGeom prst="straightConnector1">
            <a:avLst/>
          </a:prstGeom>
          <a:ln w="101600">
            <a:solidFill>
              <a:srgbClr val="5B6176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2036" y="2789603"/>
            <a:ext cx="1008606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kern="0" dirty="0">
                <a:solidFill>
                  <a:srgbClr val="5B6176"/>
                </a:solidFill>
              </a:rPr>
              <a:t>6-Functional </a:t>
            </a:r>
            <a:r>
              <a:rPr lang="en-US" altLang="ko-KR" sz="2400" kern="0" dirty="0">
                <a:solidFill>
                  <a:srgbClr val="5B6176"/>
                </a:solidFill>
              </a:rPr>
              <a:t>: </a:t>
            </a:r>
            <a:r>
              <a:rPr lang="ko-KR" altLang="en-US" sz="2400" kern="0" dirty="0">
                <a:solidFill>
                  <a:srgbClr val="5B6176"/>
                </a:solidFill>
              </a:rPr>
              <a:t>사용자의 요구를 충족하기 위해 </a:t>
            </a:r>
            <a:r>
              <a:rPr lang="en-US" altLang="ko-KR" sz="2400" kern="0" dirty="0" err="1">
                <a:solidFill>
                  <a:srgbClr val="5B6176"/>
                </a:solidFill>
              </a:rPr>
              <a:t>SentiAnalyst</a:t>
            </a:r>
            <a:r>
              <a:rPr lang="ko-KR" altLang="en-US" sz="2400" kern="0" dirty="0">
                <a:solidFill>
                  <a:srgbClr val="5B6176"/>
                </a:solidFill>
              </a:rPr>
              <a:t>의 유지보수</a:t>
            </a:r>
            <a:endParaRPr lang="en-US" altLang="ko-KR" sz="2400" kern="0" dirty="0">
              <a:solidFill>
                <a:srgbClr val="5B6176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400" kern="0" dirty="0">
                <a:solidFill>
                  <a:srgbClr val="5B6176"/>
                </a:solidFill>
              </a:rPr>
              <a:t>및 기능 향상을 위해 필수적인 모듈</a:t>
            </a:r>
            <a:endParaRPr lang="en-US" altLang="ko-KR" sz="2400" kern="0" dirty="0">
              <a:solidFill>
                <a:srgbClr val="5B6176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31464" y="2074426"/>
            <a:ext cx="1965977" cy="546378"/>
          </a:xfrm>
          <a:prstGeom prst="rect">
            <a:avLst/>
          </a:prstGeom>
          <a:solidFill>
            <a:srgbClr val="FF6600">
              <a:alpha val="80000"/>
            </a:srgbClr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u="sng" dirty="0"/>
              <a:t>: </a:t>
            </a:r>
            <a:r>
              <a:rPr lang="en-US" altLang="ko-KR" sz="2400" u="sng" dirty="0" err="1"/>
              <a:t>Supervisior</a:t>
            </a:r>
            <a:endParaRPr lang="ko-KR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893519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49943" y="964144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ko-KR" altLang="en-US" sz="2300" kern="0" dirty="0">
              <a:ln w="6350" cmpd="dbl">
                <a:solidFill>
                  <a:srgbClr val="5B6176"/>
                </a:solidFill>
              </a:ln>
              <a:solidFill>
                <a:srgbClr val="FF66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847" y="588458"/>
            <a:ext cx="588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b="1" kern="0" dirty="0">
                <a:solidFill>
                  <a:srgbClr val="5B6176"/>
                </a:solidFill>
              </a:rPr>
              <a:t>Scale Module’s Cohesion : </a:t>
            </a:r>
            <a:r>
              <a:rPr lang="en-US" altLang="ko-KR" sz="2000" b="1" kern="0" dirty="0">
                <a:solidFill>
                  <a:schemeClr val="accent5">
                    <a:lumMod val="75000"/>
                  </a:schemeClr>
                </a:solidFill>
              </a:rPr>
              <a:t>Variation 2</a:t>
            </a:r>
            <a:endParaRPr lang="ko-KR" altLang="en-US" sz="2000" kern="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40707" y="302967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713657" y="158055"/>
            <a:ext cx="2395763" cy="235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2100" b="1" kern="0" dirty="0">
                <a:solidFill>
                  <a:srgbClr val="FF6600"/>
                </a:solidFill>
              </a:rPr>
              <a:t>Reasoning Process</a:t>
            </a:r>
          </a:p>
        </p:txBody>
      </p:sp>
      <p:sp>
        <p:nvSpPr>
          <p:cNvPr id="19" name="타원 18"/>
          <p:cNvSpPr/>
          <p:nvPr/>
        </p:nvSpPr>
        <p:spPr>
          <a:xfrm>
            <a:off x="1390019" y="200511"/>
            <a:ext cx="175491" cy="17549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444357" y="302967"/>
            <a:ext cx="7328548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1207764" y="2554290"/>
            <a:ext cx="540000" cy="0"/>
          </a:xfrm>
          <a:prstGeom prst="straightConnector1">
            <a:avLst/>
          </a:prstGeom>
          <a:ln w="101600">
            <a:solidFill>
              <a:srgbClr val="5B6176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59385" y="2194199"/>
            <a:ext cx="9253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kern="0" dirty="0">
                <a:solidFill>
                  <a:srgbClr val="5B6176"/>
                </a:solidFill>
              </a:rPr>
              <a:t>5 – Sequential </a:t>
            </a:r>
            <a:r>
              <a:rPr lang="en-US" altLang="ko-KR" sz="2400" kern="0" dirty="0">
                <a:solidFill>
                  <a:srgbClr val="5B6176"/>
                </a:solidFill>
              </a:rPr>
              <a:t>: </a:t>
            </a:r>
            <a:r>
              <a:rPr lang="ko-KR" altLang="en-US" sz="2400" kern="0" dirty="0">
                <a:solidFill>
                  <a:srgbClr val="5B6176"/>
                </a:solidFill>
              </a:rPr>
              <a:t>입출력은 물론 데이터의 흐름까지 관리하고</a:t>
            </a:r>
            <a:r>
              <a:rPr lang="en-US" altLang="ko-KR" sz="2400" kern="0" dirty="0">
                <a:solidFill>
                  <a:srgbClr val="5B6176"/>
                </a:solidFill>
              </a:rPr>
              <a:t>,</a:t>
            </a:r>
            <a:r>
              <a:rPr lang="ko-KR" altLang="en-US" sz="2400" kern="0" dirty="0">
                <a:solidFill>
                  <a:srgbClr val="5B6176"/>
                </a:solidFill>
              </a:rPr>
              <a:t> </a:t>
            </a:r>
            <a:endParaRPr lang="en-US" altLang="ko-KR" sz="2400" kern="0" dirty="0">
              <a:solidFill>
                <a:srgbClr val="5B6176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400" kern="0" dirty="0">
                <a:solidFill>
                  <a:srgbClr val="5B6176"/>
                </a:solidFill>
              </a:rPr>
              <a:t>다른 모듈과 연결하기 위해 필수적인 모듈</a:t>
            </a:r>
            <a:r>
              <a:rPr lang="en-US" altLang="ko-KR" sz="2400" kern="0" dirty="0">
                <a:solidFill>
                  <a:srgbClr val="5B6176"/>
                </a:solidFill>
              </a:rPr>
              <a:t> </a:t>
            </a:r>
            <a:endParaRPr lang="ko-KR" altLang="en-US" sz="2400" kern="0" dirty="0">
              <a:solidFill>
                <a:srgbClr val="5B6176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207764" y="4749979"/>
            <a:ext cx="540000" cy="0"/>
          </a:xfrm>
          <a:prstGeom prst="straightConnector1">
            <a:avLst/>
          </a:prstGeom>
          <a:ln w="101600">
            <a:solidFill>
              <a:srgbClr val="5B6176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02940" y="4404907"/>
            <a:ext cx="9253264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kern="0" dirty="0">
                <a:solidFill>
                  <a:srgbClr val="5B6176"/>
                </a:solidFill>
              </a:rPr>
              <a:t>6-Functional </a:t>
            </a:r>
            <a:r>
              <a:rPr lang="en-US" altLang="ko-KR" sz="2400" kern="0" dirty="0">
                <a:solidFill>
                  <a:srgbClr val="5B6176"/>
                </a:solidFill>
              </a:rPr>
              <a:t>: </a:t>
            </a:r>
            <a:r>
              <a:rPr lang="ko-KR" altLang="en-US" sz="2400" kern="0" dirty="0">
                <a:solidFill>
                  <a:srgbClr val="5B6176"/>
                </a:solidFill>
              </a:rPr>
              <a:t>입력을 하나만 받고</a:t>
            </a:r>
            <a:r>
              <a:rPr lang="en-US" altLang="ko-KR" sz="2400" kern="0" dirty="0">
                <a:solidFill>
                  <a:srgbClr val="5B6176"/>
                </a:solidFill>
              </a:rPr>
              <a:t>, </a:t>
            </a:r>
            <a:r>
              <a:rPr lang="ko-KR" altLang="en-US" sz="2400" kern="0" dirty="0">
                <a:solidFill>
                  <a:srgbClr val="5B6176"/>
                </a:solidFill>
              </a:rPr>
              <a:t>반드시 필요한 설정 값 </a:t>
            </a:r>
            <a:endParaRPr lang="en-US" altLang="ko-KR" sz="2400" kern="0" dirty="0">
              <a:solidFill>
                <a:srgbClr val="5B6176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400" kern="0" dirty="0">
                <a:solidFill>
                  <a:srgbClr val="5B6176"/>
                </a:solidFill>
              </a:rPr>
              <a:t>저장</a:t>
            </a:r>
            <a:r>
              <a:rPr lang="en-US" altLang="ko-KR" sz="2400" kern="0" dirty="0">
                <a:solidFill>
                  <a:srgbClr val="5B6176"/>
                </a:solidFill>
              </a:rPr>
              <a:t>-</a:t>
            </a:r>
            <a:r>
              <a:rPr lang="ko-KR" altLang="en-US" sz="2400" kern="0" dirty="0">
                <a:solidFill>
                  <a:srgbClr val="5B6176"/>
                </a:solidFill>
              </a:rPr>
              <a:t>불러오기를 담당하는</a:t>
            </a:r>
            <a:r>
              <a:rPr lang="en-US" altLang="ko-KR" sz="2400" kern="0" dirty="0">
                <a:solidFill>
                  <a:srgbClr val="5B6176"/>
                </a:solidFill>
              </a:rPr>
              <a:t>,</a:t>
            </a:r>
            <a:r>
              <a:rPr lang="ko-KR" altLang="en-US" sz="2400" kern="0" dirty="0">
                <a:solidFill>
                  <a:srgbClr val="5B6176"/>
                </a:solidFill>
              </a:rPr>
              <a:t> 잘 정의된 모듈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368839" y="1649145"/>
            <a:ext cx="1807759" cy="501126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u="sng" dirty="0"/>
              <a:t>: Controller</a:t>
            </a:r>
            <a:endParaRPr lang="ko-KR" altLang="en-US" sz="2400" u="sng" dirty="0"/>
          </a:p>
        </p:txBody>
      </p:sp>
      <p:sp>
        <p:nvSpPr>
          <p:cNvPr id="24" name="직사각형 23"/>
          <p:cNvSpPr/>
          <p:nvPr/>
        </p:nvSpPr>
        <p:spPr>
          <a:xfrm>
            <a:off x="1368839" y="3961825"/>
            <a:ext cx="2153850" cy="502592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u="sng" dirty="0"/>
              <a:t>: </a:t>
            </a:r>
            <a:r>
              <a:rPr lang="en-US" altLang="ko-KR" sz="2400" u="sng" dirty="0" err="1"/>
              <a:t>LocalSetting</a:t>
            </a:r>
            <a:endParaRPr lang="ko-KR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484390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48590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prstClr val="white"/>
                </a:solidFill>
              </a:rPr>
              <a:t>rvdata</a:t>
            </a:r>
            <a:r>
              <a:rPr lang="ko-KR" altLang="en-US" dirty="0">
                <a:solidFill>
                  <a:prstClr val="white"/>
                </a:solidFill>
              </a:rPr>
              <a:t>를 받아 </a:t>
            </a:r>
            <a:r>
              <a:rPr lang="en-US" altLang="ko-KR" dirty="0" err="1">
                <a:solidFill>
                  <a:prstClr val="white"/>
                </a:solidFill>
              </a:rPr>
              <a:t>rv</a:t>
            </a:r>
            <a:r>
              <a:rPr lang="ko-KR" altLang="en-US" dirty="0">
                <a:solidFill>
                  <a:prstClr val="white"/>
                </a:solidFill>
              </a:rPr>
              <a:t>를 반복적으로 처리하는 기능을 가짐</a:t>
            </a:r>
            <a:r>
              <a:rPr lang="en-US" altLang="ko-KR" dirty="0">
                <a:solidFill>
                  <a:prstClr val="white"/>
                </a:solidFill>
              </a:rPr>
              <a:t>. </a:t>
            </a:r>
            <a:r>
              <a:rPr lang="ko-KR" altLang="en-US" dirty="0">
                <a:solidFill>
                  <a:prstClr val="white"/>
                </a:solidFill>
              </a:rPr>
              <a:t>처리된 </a:t>
            </a:r>
            <a:r>
              <a:rPr lang="en-US" altLang="ko-KR" dirty="0" err="1">
                <a:solidFill>
                  <a:prstClr val="white"/>
                </a:solidFill>
              </a:rPr>
              <a:t>rv</a:t>
            </a:r>
            <a:r>
              <a:rPr lang="ko-KR" altLang="en-US" dirty="0">
                <a:solidFill>
                  <a:prstClr val="white"/>
                </a:solidFill>
              </a:rPr>
              <a:t>값에 따라 다음 </a:t>
            </a:r>
            <a:r>
              <a:rPr lang="ko-KR" altLang="en-US" dirty="0" err="1">
                <a:solidFill>
                  <a:prstClr val="white"/>
                </a:solidFill>
              </a:rPr>
              <a:t>입력값이</a:t>
            </a:r>
            <a:r>
              <a:rPr lang="ko-KR" altLang="en-US" dirty="0">
                <a:solidFill>
                  <a:prstClr val="white"/>
                </a:solidFill>
              </a:rPr>
              <a:t> 적용되어 연결되어 처리합니다</a:t>
            </a:r>
            <a:r>
              <a:rPr lang="en-US" altLang="ko-KR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ko-KR" altLang="en-US" sz="2300" kern="0" dirty="0">
              <a:ln w="6350" cmpd="dbl">
                <a:solidFill>
                  <a:srgbClr val="5B6176"/>
                </a:solidFill>
              </a:ln>
              <a:solidFill>
                <a:srgbClr val="FF66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847" y="588458"/>
            <a:ext cx="588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b="1" kern="0" dirty="0">
                <a:solidFill>
                  <a:srgbClr val="5B6176"/>
                </a:solidFill>
              </a:rPr>
              <a:t>Scale Module’s Cohesion : </a:t>
            </a:r>
            <a:r>
              <a:rPr lang="en-US" altLang="ko-KR" sz="2000" b="1" kern="0" dirty="0">
                <a:solidFill>
                  <a:schemeClr val="accent5">
                    <a:lumMod val="75000"/>
                  </a:schemeClr>
                </a:solidFill>
              </a:rPr>
              <a:t>Variation 2</a:t>
            </a:r>
            <a:endParaRPr lang="ko-KR" altLang="en-US" sz="2000" kern="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40707" y="302967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713657" y="158055"/>
            <a:ext cx="2395763" cy="235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2100" b="1" kern="0" dirty="0">
                <a:solidFill>
                  <a:srgbClr val="FF6600"/>
                </a:solidFill>
              </a:rPr>
              <a:t>Reasoning Process</a:t>
            </a:r>
          </a:p>
        </p:txBody>
      </p:sp>
      <p:sp>
        <p:nvSpPr>
          <p:cNvPr id="19" name="타원 18"/>
          <p:cNvSpPr/>
          <p:nvPr/>
        </p:nvSpPr>
        <p:spPr>
          <a:xfrm>
            <a:off x="1390019" y="200511"/>
            <a:ext cx="175491" cy="17549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444357" y="302967"/>
            <a:ext cx="7328548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062036" y="2742708"/>
            <a:ext cx="540000" cy="0"/>
          </a:xfrm>
          <a:prstGeom prst="straightConnector1">
            <a:avLst/>
          </a:prstGeom>
          <a:ln w="101600">
            <a:solidFill>
              <a:srgbClr val="5B6176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71474" y="2383557"/>
            <a:ext cx="10086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kern="0" dirty="0">
                <a:solidFill>
                  <a:srgbClr val="5B6176"/>
                </a:solidFill>
              </a:rPr>
              <a:t>3-Procedural </a:t>
            </a:r>
            <a:r>
              <a:rPr lang="en-US" altLang="ko-KR" sz="2400" kern="0" dirty="0">
                <a:solidFill>
                  <a:srgbClr val="5B6176"/>
                </a:solidFill>
              </a:rPr>
              <a:t>: </a:t>
            </a:r>
            <a:r>
              <a:rPr lang="en-US" altLang="ko-KR" sz="2400" kern="0" dirty="0" err="1">
                <a:solidFill>
                  <a:srgbClr val="5B6176"/>
                </a:solidFill>
              </a:rPr>
              <a:t>Get_Review</a:t>
            </a:r>
            <a:r>
              <a:rPr lang="en-US" altLang="ko-KR" sz="2400" kern="0" dirty="0">
                <a:solidFill>
                  <a:srgbClr val="5B6176"/>
                </a:solidFill>
              </a:rPr>
              <a:t>()</a:t>
            </a:r>
            <a:r>
              <a:rPr lang="ko-KR" altLang="en-US" sz="2400" kern="0" dirty="0">
                <a:solidFill>
                  <a:srgbClr val="5B6176"/>
                </a:solidFill>
              </a:rPr>
              <a:t>의 작업의 순서에 의해 위치가 강제되어</a:t>
            </a:r>
            <a:endParaRPr lang="en-US" altLang="ko-KR" sz="2400" kern="0" dirty="0">
              <a:solidFill>
                <a:srgbClr val="5B6176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400" kern="0" dirty="0">
                <a:solidFill>
                  <a:srgbClr val="5B6176"/>
                </a:solidFill>
              </a:rPr>
              <a:t>감정 분석 기능의 전문성이 희석되는 모듈</a:t>
            </a:r>
            <a:endParaRPr lang="en-US" altLang="ko-KR" sz="2400" kern="0" dirty="0">
              <a:solidFill>
                <a:srgbClr val="5B6176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025510" y="4618977"/>
            <a:ext cx="540000" cy="0"/>
          </a:xfrm>
          <a:prstGeom prst="straightConnector1">
            <a:avLst/>
          </a:prstGeom>
          <a:ln w="101600">
            <a:solidFill>
              <a:srgbClr val="5B6176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62864" y="4280201"/>
            <a:ext cx="10086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kern="0" dirty="0">
                <a:solidFill>
                  <a:srgbClr val="5B6176"/>
                </a:solidFill>
              </a:rPr>
              <a:t>2-Temporal</a:t>
            </a:r>
            <a:r>
              <a:rPr lang="en-US" altLang="ko-KR" sz="2400" kern="0" dirty="0">
                <a:solidFill>
                  <a:srgbClr val="5B6176"/>
                </a:solidFill>
              </a:rPr>
              <a:t>: </a:t>
            </a:r>
            <a:r>
              <a:rPr lang="ko-KR" altLang="en-US" sz="2400" kern="0" dirty="0">
                <a:solidFill>
                  <a:srgbClr val="5B6176"/>
                </a:solidFill>
              </a:rPr>
              <a:t>리뷰 관리의 기능을 수행하지만 다른 모듈에서 같이 수행할 수 있는 전문성이 높지 않은 기능을 하는 모듈</a:t>
            </a:r>
            <a:endParaRPr lang="en-US" altLang="ko-KR" sz="2400" kern="0" dirty="0">
              <a:solidFill>
                <a:srgbClr val="5B6176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02036" y="3816086"/>
            <a:ext cx="2437946" cy="520418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u="sng" dirty="0"/>
              <a:t>:</a:t>
            </a:r>
            <a:r>
              <a:rPr lang="en-US" altLang="ko-KR" sz="2400" u="sng" dirty="0" err="1"/>
              <a:t>ReviewManage</a:t>
            </a:r>
            <a:endParaRPr lang="ko-KR" altLang="en-US" sz="2400" u="sng" dirty="0"/>
          </a:p>
        </p:txBody>
      </p:sp>
      <p:sp>
        <p:nvSpPr>
          <p:cNvPr id="31" name="직사각형 30"/>
          <p:cNvSpPr/>
          <p:nvPr/>
        </p:nvSpPr>
        <p:spPr>
          <a:xfrm>
            <a:off x="1671474" y="1670974"/>
            <a:ext cx="1630013" cy="536783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u="sng" dirty="0"/>
              <a:t>: Analyst</a:t>
            </a:r>
            <a:endParaRPr lang="ko-KR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190793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40707" y="91817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prstClr val="white"/>
                </a:solidFill>
              </a:rPr>
              <a:t>rvdata</a:t>
            </a:r>
            <a:r>
              <a:rPr lang="ko-KR" altLang="en-US">
                <a:solidFill>
                  <a:prstClr val="white"/>
                </a:solidFill>
              </a:rPr>
              <a:t>를 받아 </a:t>
            </a:r>
            <a:r>
              <a:rPr lang="en-US" altLang="ko-KR">
                <a:solidFill>
                  <a:prstClr val="white"/>
                </a:solidFill>
              </a:rPr>
              <a:t>rv</a:t>
            </a:r>
            <a:r>
              <a:rPr lang="ko-KR" altLang="en-US">
                <a:solidFill>
                  <a:prstClr val="white"/>
                </a:solidFill>
              </a:rPr>
              <a:t>를 반복적으로 처리하는 기능을 가짐</a:t>
            </a:r>
            <a:r>
              <a:rPr lang="en-US" altLang="ko-KR">
                <a:solidFill>
                  <a:prstClr val="white"/>
                </a:solidFill>
              </a:rPr>
              <a:t>. </a:t>
            </a:r>
            <a:r>
              <a:rPr lang="ko-KR" altLang="en-US">
                <a:solidFill>
                  <a:prstClr val="white"/>
                </a:solidFill>
              </a:rPr>
              <a:t>처리된 </a:t>
            </a:r>
            <a:r>
              <a:rPr lang="en-US" altLang="ko-KR">
                <a:solidFill>
                  <a:prstClr val="white"/>
                </a:solidFill>
              </a:rPr>
              <a:t>rv</a:t>
            </a:r>
            <a:r>
              <a:rPr lang="ko-KR" altLang="en-US">
                <a:solidFill>
                  <a:prstClr val="white"/>
                </a:solidFill>
              </a:rPr>
              <a:t>값에 따라 다음 입력값이 적용되어 연결되어 처리합니다</a:t>
            </a:r>
            <a:r>
              <a:rPr lang="en-US" altLang="ko-KR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ko-KR" altLang="en-US" sz="2300" kern="0" dirty="0">
              <a:ln w="6350" cmpd="dbl">
                <a:solidFill>
                  <a:srgbClr val="5B6176"/>
                </a:solidFill>
              </a:ln>
              <a:solidFill>
                <a:srgbClr val="FF66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847" y="588458"/>
            <a:ext cx="588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b="1" kern="0" dirty="0">
                <a:solidFill>
                  <a:srgbClr val="5B6176"/>
                </a:solidFill>
              </a:rPr>
              <a:t>Scale Module’s Cohesion : </a:t>
            </a:r>
            <a:r>
              <a:rPr lang="en-US" altLang="ko-KR" sz="2000" b="1" kern="0" dirty="0">
                <a:solidFill>
                  <a:schemeClr val="accent5">
                    <a:lumMod val="75000"/>
                  </a:schemeClr>
                </a:solidFill>
              </a:rPr>
              <a:t>Variation 2</a:t>
            </a:r>
            <a:endParaRPr lang="ko-KR" altLang="en-US" sz="2000" kern="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40707" y="302967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713657" y="158055"/>
            <a:ext cx="2395763" cy="235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2100" b="1" kern="0" dirty="0">
                <a:solidFill>
                  <a:srgbClr val="FF6600"/>
                </a:solidFill>
              </a:rPr>
              <a:t>Reasoning Process</a:t>
            </a:r>
          </a:p>
        </p:txBody>
      </p:sp>
      <p:sp>
        <p:nvSpPr>
          <p:cNvPr id="19" name="타원 18"/>
          <p:cNvSpPr/>
          <p:nvPr/>
        </p:nvSpPr>
        <p:spPr>
          <a:xfrm>
            <a:off x="1390019" y="200511"/>
            <a:ext cx="175491" cy="17549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444357" y="302967"/>
            <a:ext cx="7328548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937764" y="5156124"/>
            <a:ext cx="540000" cy="0"/>
          </a:xfrm>
          <a:prstGeom prst="straightConnector1">
            <a:avLst/>
          </a:prstGeom>
          <a:ln w="101600">
            <a:solidFill>
              <a:srgbClr val="5B6176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82347" y="4778526"/>
            <a:ext cx="1008606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kern="0" dirty="0">
                <a:solidFill>
                  <a:srgbClr val="5B6176"/>
                </a:solidFill>
              </a:rPr>
              <a:t>6-Functional </a:t>
            </a:r>
            <a:r>
              <a:rPr lang="en-US" altLang="ko-KR" sz="2400" kern="0" dirty="0">
                <a:solidFill>
                  <a:srgbClr val="5B6176"/>
                </a:solidFill>
              </a:rPr>
              <a:t>: </a:t>
            </a:r>
            <a:r>
              <a:rPr lang="ko-KR" altLang="en-US" sz="2400" kern="0" dirty="0">
                <a:solidFill>
                  <a:srgbClr val="5B6176"/>
                </a:solidFill>
              </a:rPr>
              <a:t>분석 결과</a:t>
            </a:r>
            <a:r>
              <a:rPr lang="en-US" altLang="ko-KR" sz="2400" kern="0" dirty="0">
                <a:solidFill>
                  <a:srgbClr val="5B6176"/>
                </a:solidFill>
              </a:rPr>
              <a:t>, </a:t>
            </a:r>
            <a:r>
              <a:rPr lang="ko-KR" altLang="en-US" sz="2400" kern="0" dirty="0">
                <a:solidFill>
                  <a:srgbClr val="5B6176"/>
                </a:solidFill>
              </a:rPr>
              <a:t>리뷰를 받아 필터링해주는 기능 하나만을 </a:t>
            </a:r>
            <a:endParaRPr lang="en-US" altLang="ko-KR" sz="2400" kern="0" dirty="0">
              <a:solidFill>
                <a:srgbClr val="5B6176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400" kern="0" dirty="0">
                <a:solidFill>
                  <a:srgbClr val="5B6176"/>
                </a:solidFill>
              </a:rPr>
              <a:t>수행하는 필수적인 모듈</a:t>
            </a:r>
            <a:endParaRPr lang="en-US" altLang="ko-KR" sz="2400" kern="0" dirty="0">
              <a:solidFill>
                <a:srgbClr val="5B6176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79309" y="1691116"/>
            <a:ext cx="2393084" cy="480546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u="sng" dirty="0"/>
              <a:t>: </a:t>
            </a:r>
            <a:r>
              <a:rPr lang="en-US" altLang="ko-KR" sz="2400" u="sng" dirty="0" err="1"/>
              <a:t>ReviewLoader</a:t>
            </a:r>
            <a:endParaRPr lang="ko-KR" altLang="en-US" sz="2400" u="sng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91AA62-F431-4BC7-A00B-3FACB6B08B07}"/>
              </a:ext>
            </a:extLst>
          </p:cNvPr>
          <p:cNvSpPr/>
          <p:nvPr/>
        </p:nvSpPr>
        <p:spPr>
          <a:xfrm>
            <a:off x="1565510" y="4259353"/>
            <a:ext cx="1430328" cy="493036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u="sng" dirty="0"/>
              <a:t>: Filter</a:t>
            </a:r>
            <a:endParaRPr lang="ko-KR" altLang="en-US" sz="2400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1713657" y="2309667"/>
            <a:ext cx="10086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kern="0" dirty="0">
                <a:solidFill>
                  <a:srgbClr val="5B6176"/>
                </a:solidFill>
              </a:rPr>
              <a:t>3- Procedural </a:t>
            </a:r>
            <a:r>
              <a:rPr lang="en-US" altLang="ko-KR" sz="2400" kern="0" dirty="0">
                <a:solidFill>
                  <a:srgbClr val="5B6176"/>
                </a:solidFill>
              </a:rPr>
              <a:t>:  </a:t>
            </a:r>
            <a:r>
              <a:rPr lang="ko-KR" altLang="en-US" sz="2400" kern="0" dirty="0">
                <a:solidFill>
                  <a:srgbClr val="5B6176"/>
                </a:solidFill>
              </a:rPr>
              <a:t>리뷰 데이터를 담아둘 공간으로서의 기능을 수행하는</a:t>
            </a:r>
            <a:r>
              <a:rPr lang="en-US" altLang="ko-KR" sz="2400" kern="0" dirty="0">
                <a:solidFill>
                  <a:srgbClr val="5B6176"/>
                </a:solidFill>
              </a:rPr>
              <a:t> </a:t>
            </a:r>
            <a:r>
              <a:rPr lang="ko-KR" altLang="en-US" sz="2400" kern="0" dirty="0">
                <a:solidFill>
                  <a:srgbClr val="5B6176"/>
                </a:solidFill>
              </a:rPr>
              <a:t>전문성을 가졌으나 타 모듈에 합쳐져도 무관한 모듈</a:t>
            </a:r>
            <a:endParaRPr lang="en-US" altLang="ko-KR" sz="2400" kern="0" dirty="0">
              <a:solidFill>
                <a:srgbClr val="5B6176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025510" y="2670255"/>
            <a:ext cx="540000" cy="0"/>
          </a:xfrm>
          <a:prstGeom prst="straightConnector1">
            <a:avLst/>
          </a:prstGeom>
          <a:ln w="101600">
            <a:solidFill>
              <a:srgbClr val="5B6176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407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40707" y="91817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prstClr val="white"/>
                </a:solidFill>
              </a:rPr>
              <a:t>rvdata</a:t>
            </a:r>
            <a:r>
              <a:rPr lang="ko-KR" altLang="en-US">
                <a:solidFill>
                  <a:prstClr val="white"/>
                </a:solidFill>
              </a:rPr>
              <a:t>를 받아 </a:t>
            </a:r>
            <a:r>
              <a:rPr lang="en-US" altLang="ko-KR">
                <a:solidFill>
                  <a:prstClr val="white"/>
                </a:solidFill>
              </a:rPr>
              <a:t>rv</a:t>
            </a:r>
            <a:r>
              <a:rPr lang="ko-KR" altLang="en-US">
                <a:solidFill>
                  <a:prstClr val="white"/>
                </a:solidFill>
              </a:rPr>
              <a:t>를 반복적으로 처리하는 기능을 가짐</a:t>
            </a:r>
            <a:r>
              <a:rPr lang="en-US" altLang="ko-KR">
                <a:solidFill>
                  <a:prstClr val="white"/>
                </a:solidFill>
              </a:rPr>
              <a:t>. </a:t>
            </a:r>
            <a:r>
              <a:rPr lang="ko-KR" altLang="en-US">
                <a:solidFill>
                  <a:prstClr val="white"/>
                </a:solidFill>
              </a:rPr>
              <a:t>처리된 </a:t>
            </a:r>
            <a:r>
              <a:rPr lang="en-US" altLang="ko-KR">
                <a:solidFill>
                  <a:prstClr val="white"/>
                </a:solidFill>
              </a:rPr>
              <a:t>rv</a:t>
            </a:r>
            <a:r>
              <a:rPr lang="ko-KR" altLang="en-US">
                <a:solidFill>
                  <a:prstClr val="white"/>
                </a:solidFill>
              </a:rPr>
              <a:t>값에 따라 다음 입력값이 적용되어 연결되어 처리합니다</a:t>
            </a:r>
            <a:r>
              <a:rPr lang="en-US" altLang="ko-KR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38654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ko-KR" altLang="en-US" sz="2300" kern="0" dirty="0">
              <a:ln w="6350" cmpd="dbl">
                <a:solidFill>
                  <a:srgbClr val="5B6176"/>
                </a:solidFill>
              </a:ln>
              <a:solidFill>
                <a:srgbClr val="FF66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6558" y="588458"/>
            <a:ext cx="588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b="1" kern="0" dirty="0">
                <a:solidFill>
                  <a:srgbClr val="5B6176"/>
                </a:solidFill>
              </a:rPr>
              <a:t>Apply Cohesion Scaling</a:t>
            </a:r>
            <a:endParaRPr lang="ko-KR" altLang="en-US" sz="2000" kern="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40707" y="302967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713657" y="158055"/>
            <a:ext cx="2395763" cy="235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2100" b="1" kern="0" dirty="0">
                <a:solidFill>
                  <a:srgbClr val="FF6600"/>
                </a:solidFill>
              </a:rPr>
              <a:t>Reasoning Process</a:t>
            </a:r>
          </a:p>
        </p:txBody>
      </p:sp>
      <p:sp>
        <p:nvSpPr>
          <p:cNvPr id="19" name="타원 18"/>
          <p:cNvSpPr/>
          <p:nvPr/>
        </p:nvSpPr>
        <p:spPr>
          <a:xfrm>
            <a:off x="1390019" y="200511"/>
            <a:ext cx="175491" cy="17549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444357" y="302967"/>
            <a:ext cx="7328548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50019" y="1573474"/>
            <a:ext cx="540000" cy="0"/>
          </a:xfrm>
          <a:prstGeom prst="straightConnector1">
            <a:avLst/>
          </a:prstGeom>
          <a:ln w="101600">
            <a:solidFill>
              <a:srgbClr val="5B6176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90019" y="1191540"/>
            <a:ext cx="100860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800" b="1" kern="0" dirty="0">
                <a:solidFill>
                  <a:srgbClr val="5B6176"/>
                </a:solidFill>
              </a:rPr>
              <a:t>Variation 3</a:t>
            </a:r>
            <a:r>
              <a:rPr lang="ko-KR" altLang="en-US" sz="2800" b="1" kern="0" dirty="0">
                <a:solidFill>
                  <a:srgbClr val="5B6176"/>
                </a:solidFill>
              </a:rPr>
              <a:t>로 병합 및 개조</a:t>
            </a:r>
            <a:endParaRPr lang="en-US" altLang="ko-KR" sz="2800" kern="0" dirty="0">
              <a:solidFill>
                <a:srgbClr val="5B617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65510" y="2067823"/>
            <a:ext cx="1008606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kern="0">
                <a:solidFill>
                  <a:srgbClr val="5B6176"/>
                </a:solidFill>
              </a:rPr>
              <a:t>                의 낮은 </a:t>
            </a:r>
            <a:r>
              <a:rPr lang="en-US" altLang="ko-KR" sz="2400" kern="0">
                <a:solidFill>
                  <a:srgbClr val="5B6176"/>
                </a:solidFill>
              </a:rPr>
              <a:t>Cohesion</a:t>
            </a:r>
            <a:r>
              <a:rPr lang="ko-KR" altLang="en-US" sz="2400" kern="0">
                <a:solidFill>
                  <a:srgbClr val="5B6176"/>
                </a:solidFill>
              </a:rPr>
              <a:t>을 감안 </a:t>
            </a:r>
            <a:r>
              <a:rPr lang="en-US" altLang="ko-KR" sz="2400" kern="0">
                <a:solidFill>
                  <a:srgbClr val="5B6176"/>
                </a:solidFill>
              </a:rPr>
              <a:t>:</a:t>
            </a:r>
            <a:r>
              <a:rPr lang="ko-KR" altLang="en-US" sz="2400" kern="0">
                <a:solidFill>
                  <a:srgbClr val="5B6176"/>
                </a:solidFill>
              </a:rPr>
              <a:t> 배제</a:t>
            </a:r>
            <a:endParaRPr lang="en-US" altLang="ko-KR" sz="2400" kern="0" dirty="0">
              <a:solidFill>
                <a:srgbClr val="5B6176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256690" y="232312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13657" y="2170008"/>
            <a:ext cx="1516354" cy="532969"/>
          </a:xfrm>
          <a:prstGeom prst="rect">
            <a:avLst/>
          </a:prstGeom>
          <a:solidFill>
            <a:srgbClr val="FF6600">
              <a:alpha val="80000"/>
            </a:srgbClr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u="sng" dirty="0"/>
              <a:t>i : input</a:t>
            </a:r>
            <a:endParaRPr lang="ko-KR" altLang="en-US" sz="2400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1713657" y="4325684"/>
            <a:ext cx="8520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kern="0" dirty="0">
                <a:solidFill>
                  <a:srgbClr val="5B6176"/>
                </a:solidFill>
              </a:rPr>
              <a:t>두 모듈의 기능을 모두 수행하는 </a:t>
            </a:r>
            <a:r>
              <a:rPr lang="en-US" altLang="ko-KR" sz="2400" kern="0" dirty="0">
                <a:solidFill>
                  <a:srgbClr val="5B6176"/>
                </a:solidFill>
              </a:rPr>
              <a:t>Variation1</a:t>
            </a:r>
            <a:r>
              <a:rPr lang="ko-KR" altLang="en-US" sz="2400" kern="0" dirty="0">
                <a:solidFill>
                  <a:srgbClr val="5B6176"/>
                </a:solidFill>
              </a:rPr>
              <a:t>의 모듈 채용</a:t>
            </a:r>
            <a:endParaRPr lang="en-US" altLang="ko-KR" sz="2400" kern="0" dirty="0">
              <a:solidFill>
                <a:srgbClr val="5B6176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250428" y="3877620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713657" y="3723641"/>
            <a:ext cx="2437946" cy="520418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u="sng" dirty="0"/>
              <a:t>:</a:t>
            </a:r>
            <a:r>
              <a:rPr lang="en-US" altLang="ko-KR" sz="2400" u="sng" dirty="0" err="1"/>
              <a:t>ReviewManage</a:t>
            </a:r>
            <a:endParaRPr lang="ko-KR" altLang="en-US" sz="2400" u="sng" dirty="0"/>
          </a:p>
        </p:txBody>
      </p:sp>
      <p:sp>
        <p:nvSpPr>
          <p:cNvPr id="33" name="직사각형 32"/>
          <p:cNvSpPr/>
          <p:nvPr/>
        </p:nvSpPr>
        <p:spPr>
          <a:xfrm>
            <a:off x="4370383" y="3722411"/>
            <a:ext cx="2393084" cy="521648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u="sng" dirty="0"/>
              <a:t>: </a:t>
            </a:r>
            <a:r>
              <a:rPr lang="en-US" altLang="ko-KR" sz="2400" u="sng" dirty="0" err="1"/>
              <a:t>ReviewLoader</a:t>
            </a:r>
            <a:endParaRPr lang="ko-KR" altLang="en-US" sz="2400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6982247" y="3638497"/>
            <a:ext cx="4049930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kern="0" dirty="0">
                <a:solidFill>
                  <a:srgbClr val="5B6176"/>
                </a:solidFill>
              </a:rPr>
              <a:t>의 전문성이 부족함을 고려</a:t>
            </a:r>
            <a:endParaRPr lang="en-US" altLang="ko-KR" sz="2400" kern="0" dirty="0">
              <a:solidFill>
                <a:srgbClr val="5B617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13657" y="2719275"/>
            <a:ext cx="8520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kern="0" dirty="0">
                <a:solidFill>
                  <a:srgbClr val="5B6176"/>
                </a:solidFill>
              </a:rPr>
              <a:t>input</a:t>
            </a:r>
            <a:r>
              <a:rPr lang="ko-KR" altLang="en-US" sz="2400" kern="0" dirty="0">
                <a:solidFill>
                  <a:srgbClr val="5B6176"/>
                </a:solidFill>
              </a:rPr>
              <a:t>의 기능을 컨트롤러에 병합한 </a:t>
            </a:r>
            <a:r>
              <a:rPr lang="en-US" altLang="ko-KR" sz="2400" kern="0" dirty="0">
                <a:solidFill>
                  <a:srgbClr val="5B6176"/>
                </a:solidFill>
              </a:rPr>
              <a:t>Variation2</a:t>
            </a:r>
            <a:r>
              <a:rPr lang="ko-KR" altLang="en-US" sz="2400" kern="0" dirty="0">
                <a:solidFill>
                  <a:srgbClr val="5B6176"/>
                </a:solidFill>
              </a:rPr>
              <a:t>의 모듈 채용</a:t>
            </a:r>
            <a:endParaRPr lang="en-US" altLang="ko-KR" sz="2400" kern="0" dirty="0">
              <a:solidFill>
                <a:srgbClr val="5B6176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246289" y="5240130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713657" y="5119047"/>
            <a:ext cx="2115702" cy="483933"/>
          </a:xfrm>
          <a:prstGeom prst="rect">
            <a:avLst/>
          </a:prstGeom>
          <a:solidFill>
            <a:srgbClr val="FF6600">
              <a:alpha val="80000"/>
            </a:srgbClr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u="sng" dirty="0"/>
              <a:t>: </a:t>
            </a:r>
            <a:r>
              <a:rPr lang="en-US" altLang="ko-KR" sz="2400" u="sng" dirty="0" err="1"/>
              <a:t>SentiAnalyst</a:t>
            </a:r>
            <a:endParaRPr lang="ko-KR" altLang="en-US" sz="2400" u="sng" dirty="0"/>
          </a:p>
        </p:txBody>
      </p:sp>
      <p:sp>
        <p:nvSpPr>
          <p:cNvPr id="38" name="TextBox 37"/>
          <p:cNvSpPr txBox="1"/>
          <p:nvPr/>
        </p:nvSpPr>
        <p:spPr>
          <a:xfrm>
            <a:off x="3948970" y="5037315"/>
            <a:ext cx="6798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kern="0" dirty="0">
                <a:solidFill>
                  <a:srgbClr val="5B6176"/>
                </a:solidFill>
              </a:rPr>
              <a:t>의 높은 </a:t>
            </a:r>
            <a:r>
              <a:rPr lang="en-US" altLang="ko-KR" sz="2400" kern="0" dirty="0">
                <a:solidFill>
                  <a:srgbClr val="5B6176"/>
                </a:solidFill>
              </a:rPr>
              <a:t>Cohesion</a:t>
            </a:r>
            <a:r>
              <a:rPr lang="ko-KR" altLang="en-US" sz="2400" kern="0" dirty="0">
                <a:solidFill>
                  <a:srgbClr val="5B6176"/>
                </a:solidFill>
              </a:rPr>
              <a:t>과 적절한 위치 선정을 고려</a:t>
            </a:r>
            <a:endParaRPr lang="en-US" altLang="ko-KR" sz="2400" kern="0" dirty="0">
              <a:solidFill>
                <a:srgbClr val="5B617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13657" y="5677103"/>
            <a:ext cx="8520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kern="0" dirty="0">
                <a:solidFill>
                  <a:srgbClr val="5B6176"/>
                </a:solidFill>
              </a:rPr>
              <a:t>Variation1</a:t>
            </a:r>
            <a:r>
              <a:rPr lang="ko-KR" altLang="en-US" sz="2400" kern="0" dirty="0">
                <a:solidFill>
                  <a:srgbClr val="5B6176"/>
                </a:solidFill>
              </a:rPr>
              <a:t>에서 해당하는 부분의 </a:t>
            </a:r>
            <a:r>
              <a:rPr lang="en-US" altLang="ko-KR" sz="2400" kern="0" dirty="0">
                <a:solidFill>
                  <a:srgbClr val="5B6176"/>
                </a:solidFill>
              </a:rPr>
              <a:t>Sequence </a:t>
            </a:r>
            <a:r>
              <a:rPr lang="ko-KR" altLang="en-US" sz="2400" kern="0" dirty="0">
                <a:solidFill>
                  <a:srgbClr val="5B6176"/>
                </a:solidFill>
              </a:rPr>
              <a:t>채용</a:t>
            </a:r>
            <a:endParaRPr lang="en-US" altLang="ko-KR" sz="2400" kern="0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461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45196" y="999326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zzzz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4913" y="595319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ko-KR" altLang="en-US" sz="2300" kern="0" dirty="0">
              <a:ln w="6350" cmpd="dbl">
                <a:solidFill>
                  <a:srgbClr val="5B6176"/>
                </a:solidFill>
              </a:ln>
              <a:solidFill>
                <a:srgbClr val="FF6600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440707" y="302967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939569" y="158055"/>
            <a:ext cx="3247728" cy="221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2100" b="1" kern="0" dirty="0">
                <a:solidFill>
                  <a:srgbClr val="FF6600"/>
                </a:solidFill>
              </a:rPr>
              <a:t>Sequence Diagram Variations</a:t>
            </a:r>
          </a:p>
        </p:txBody>
      </p:sp>
      <p:sp>
        <p:nvSpPr>
          <p:cNvPr id="43" name="타원 42"/>
          <p:cNvSpPr/>
          <p:nvPr/>
        </p:nvSpPr>
        <p:spPr>
          <a:xfrm>
            <a:off x="1390019" y="200511"/>
            <a:ext cx="175491" cy="17549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5652905" y="302967"/>
            <a:ext cx="61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7847" y="607762"/>
            <a:ext cx="156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b="1" kern="0" dirty="0">
                <a:solidFill>
                  <a:srgbClr val="5B6176"/>
                </a:solidFill>
              </a:rPr>
              <a:t>Variation 3</a:t>
            </a:r>
            <a:endParaRPr lang="ko-KR" altLang="en-US" sz="2000" kern="0" dirty="0">
              <a:solidFill>
                <a:srgbClr val="5B6176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68143" y="1158730"/>
            <a:ext cx="1869988" cy="350642"/>
          </a:xfrm>
          <a:prstGeom prst="rect">
            <a:avLst/>
          </a:prstGeom>
          <a:solidFill>
            <a:srgbClr val="FF6600">
              <a:alpha val="80000"/>
            </a:srgbClr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u="sng" dirty="0"/>
              <a:t>: </a:t>
            </a:r>
            <a:r>
              <a:rPr lang="en-US" altLang="ko-KR" sz="1700" u="sng" dirty="0" err="1"/>
              <a:t>ReviewManage</a:t>
            </a:r>
            <a:endParaRPr lang="ko-KR" altLang="en-US" sz="1700" u="sng" dirty="0"/>
          </a:p>
        </p:txBody>
      </p:sp>
      <p:sp>
        <p:nvSpPr>
          <p:cNvPr id="66" name="TextBox 65"/>
          <p:cNvSpPr txBox="1"/>
          <p:nvPr/>
        </p:nvSpPr>
        <p:spPr>
          <a:xfrm>
            <a:off x="4476722" y="2214276"/>
            <a:ext cx="161927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5B6176"/>
                </a:solidFill>
              </a:rPr>
              <a:t>rvdata</a:t>
            </a:r>
            <a:r>
              <a:rPr lang="en-US" altLang="ko-KR" sz="1000" dirty="0">
                <a:solidFill>
                  <a:srgbClr val="5B6176"/>
                </a:solidFill>
              </a:rPr>
              <a:t> := </a:t>
            </a:r>
            <a:r>
              <a:rPr lang="en-US" altLang="ko-KR" sz="1000" dirty="0" err="1">
                <a:solidFill>
                  <a:srgbClr val="5B6176"/>
                </a:solidFill>
              </a:rPr>
              <a:t>collectRvdata</a:t>
            </a:r>
            <a:r>
              <a:rPr lang="en-US" altLang="ko-KR" sz="1000" dirty="0">
                <a:solidFill>
                  <a:srgbClr val="5B6176"/>
                </a:solidFill>
              </a:rPr>
              <a:t>()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6227258" y="1522126"/>
            <a:ext cx="0" cy="5184000"/>
          </a:xfrm>
          <a:prstGeom prst="line">
            <a:avLst/>
          </a:prstGeom>
          <a:ln w="38100">
            <a:solidFill>
              <a:srgbClr val="5B617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167234" y="2525979"/>
            <a:ext cx="129600" cy="4158000"/>
          </a:xfrm>
          <a:prstGeom prst="rect">
            <a:avLst/>
          </a:prstGeom>
          <a:solidFill>
            <a:schemeClr val="bg1"/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284551" y="1158730"/>
            <a:ext cx="911243" cy="350642"/>
          </a:xfrm>
          <a:prstGeom prst="rect">
            <a:avLst/>
          </a:prstGeom>
          <a:solidFill>
            <a:srgbClr val="FF6600">
              <a:alpha val="80000"/>
            </a:srgbClr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u="sng" dirty="0"/>
              <a:t>: Filter</a:t>
            </a:r>
            <a:endParaRPr lang="ko-KR" altLang="en-US" sz="1700" u="sng" dirty="0"/>
          </a:p>
        </p:txBody>
      </p:sp>
      <p:sp>
        <p:nvSpPr>
          <p:cNvPr id="77" name="직사각형 76"/>
          <p:cNvSpPr/>
          <p:nvPr/>
        </p:nvSpPr>
        <p:spPr>
          <a:xfrm>
            <a:off x="6998174" y="2214276"/>
            <a:ext cx="4333550" cy="4464773"/>
          </a:xfrm>
          <a:prstGeom prst="rect">
            <a:avLst/>
          </a:prstGeom>
          <a:solidFill>
            <a:schemeClr val="bg1"/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BBBB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7366475" y="4227061"/>
            <a:ext cx="1857668" cy="570058"/>
          </a:xfrm>
          <a:prstGeom prst="rect">
            <a:avLst/>
          </a:prstGeom>
          <a:noFill/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0275217" y="1149211"/>
            <a:ext cx="1268786" cy="350642"/>
          </a:xfrm>
          <a:prstGeom prst="rect">
            <a:avLst/>
          </a:prstGeom>
          <a:solidFill>
            <a:srgbClr val="FF6600">
              <a:alpha val="80000"/>
            </a:srgbClr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u="sng" dirty="0"/>
              <a:t>: </a:t>
            </a:r>
            <a:r>
              <a:rPr lang="en-US" altLang="ko-KR" sz="1500" u="sng" dirty="0" err="1"/>
              <a:t>Supervisior</a:t>
            </a:r>
            <a:endParaRPr lang="ko-KR" altLang="en-US" sz="1500" u="sng" dirty="0"/>
          </a:p>
        </p:txBody>
      </p:sp>
      <p:cxnSp>
        <p:nvCxnSpPr>
          <p:cNvPr id="71" name="직선 화살표 연결선 70"/>
          <p:cNvCxnSpPr/>
          <p:nvPr/>
        </p:nvCxnSpPr>
        <p:spPr>
          <a:xfrm rot="10800000">
            <a:off x="9246880" y="4536345"/>
            <a:ext cx="1620000" cy="0"/>
          </a:xfrm>
          <a:prstGeom prst="straightConnector1">
            <a:avLst/>
          </a:prstGeom>
          <a:ln w="19050">
            <a:solidFill>
              <a:srgbClr val="5B6176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9219599" y="3015747"/>
            <a:ext cx="0" cy="3060000"/>
          </a:xfrm>
          <a:prstGeom prst="line">
            <a:avLst/>
          </a:prstGeom>
          <a:ln w="38100">
            <a:solidFill>
              <a:srgbClr val="5B617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9159165" y="3432322"/>
            <a:ext cx="122205" cy="1260000"/>
          </a:xfrm>
          <a:prstGeom prst="rect">
            <a:avLst/>
          </a:prstGeom>
          <a:solidFill>
            <a:schemeClr val="bg1"/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827343" y="2248786"/>
            <a:ext cx="108880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5B6176"/>
                </a:solidFill>
              </a:rPr>
              <a:t>opt == </a:t>
            </a:r>
            <a:r>
              <a:rPr lang="en-US" altLang="ko-KR" sz="1000" b="1" dirty="0" err="1">
                <a:solidFill>
                  <a:srgbClr val="5B6176"/>
                </a:solidFill>
              </a:rPr>
              <a:t>validrv</a:t>
            </a:r>
            <a:endParaRPr lang="ko-KR" altLang="en-US" sz="1000" b="1" dirty="0">
              <a:solidFill>
                <a:srgbClr val="5B6176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7813171" y="3434401"/>
            <a:ext cx="1368000" cy="0"/>
          </a:xfrm>
          <a:prstGeom prst="straightConnector1">
            <a:avLst/>
          </a:prstGeom>
          <a:ln w="19050">
            <a:solidFill>
              <a:srgbClr val="5B617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rot="10800000">
            <a:off x="7780671" y="4691786"/>
            <a:ext cx="1368000" cy="0"/>
          </a:xfrm>
          <a:prstGeom prst="straightConnector1">
            <a:avLst/>
          </a:prstGeom>
          <a:ln w="19050">
            <a:solidFill>
              <a:srgbClr val="5B6176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353655" y="4439522"/>
            <a:ext cx="586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5B6176"/>
                </a:solidFill>
              </a:rPr>
              <a:t>rv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9168862" y="3927407"/>
            <a:ext cx="0" cy="4320000"/>
          </a:xfrm>
          <a:prstGeom prst="line">
            <a:avLst/>
          </a:prstGeom>
          <a:ln w="63500">
            <a:solidFill>
              <a:srgbClr val="5B617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802967" y="6146586"/>
            <a:ext cx="116719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5B6176"/>
                </a:solidFill>
              </a:rPr>
              <a:t>opt == </a:t>
            </a:r>
            <a:r>
              <a:rPr lang="en-US" altLang="ko-KR" sz="1000" b="1" dirty="0" err="1">
                <a:solidFill>
                  <a:srgbClr val="5B6176"/>
                </a:solidFill>
              </a:rPr>
              <a:t>macrorv</a:t>
            </a:r>
            <a:endParaRPr lang="ko-KR" altLang="en-US" sz="1000" b="1" dirty="0">
              <a:solidFill>
                <a:srgbClr val="5B6176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7734960" y="1509371"/>
            <a:ext cx="0" cy="5184000"/>
          </a:xfrm>
          <a:prstGeom prst="line">
            <a:avLst/>
          </a:prstGeom>
          <a:ln w="38100">
            <a:solidFill>
              <a:srgbClr val="5B617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0912637" y="1522126"/>
            <a:ext cx="0" cy="5184000"/>
          </a:xfrm>
          <a:prstGeom prst="line">
            <a:avLst/>
          </a:prstGeom>
          <a:ln w="38100">
            <a:solidFill>
              <a:srgbClr val="5B617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7683326" y="3295580"/>
            <a:ext cx="111095" cy="2016000"/>
          </a:xfrm>
          <a:prstGeom prst="rect">
            <a:avLst/>
          </a:prstGeom>
          <a:solidFill>
            <a:schemeClr val="bg1"/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830566" y="3443283"/>
            <a:ext cx="1326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5B6176"/>
                </a:solidFill>
              </a:rPr>
              <a:t>rv</a:t>
            </a:r>
            <a:r>
              <a:rPr lang="en-US" altLang="ko-KR" sz="1000" dirty="0">
                <a:solidFill>
                  <a:srgbClr val="5B6176"/>
                </a:solidFill>
              </a:rPr>
              <a:t>=: validate(</a:t>
            </a:r>
            <a:r>
              <a:rPr lang="en-US" altLang="ko-KR" sz="1000" dirty="0" err="1">
                <a:solidFill>
                  <a:srgbClr val="5B6176"/>
                </a:solidFill>
              </a:rPr>
              <a:t>rvdata</a:t>
            </a:r>
            <a:r>
              <a:rPr lang="en-US" altLang="ko-KR" sz="1000" dirty="0">
                <a:solidFill>
                  <a:srgbClr val="5B6176"/>
                </a:solidFill>
              </a:rPr>
              <a:t>)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3" name="한쪽 모서리가 잘린 사각형 2"/>
          <p:cNvSpPr/>
          <p:nvPr/>
        </p:nvSpPr>
        <p:spPr>
          <a:xfrm flipV="1">
            <a:off x="7005083" y="2218591"/>
            <a:ext cx="414000" cy="288000"/>
          </a:xfrm>
          <a:prstGeom prst="snip1Rect">
            <a:avLst>
              <a:gd name="adj" fmla="val 50000"/>
            </a:avLst>
          </a:prstGeom>
          <a:noFill/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88440" y="2216342"/>
            <a:ext cx="4347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5B6176"/>
                </a:solidFill>
              </a:rPr>
              <a:t>alt</a:t>
            </a:r>
            <a:endParaRPr lang="ko-KR" altLang="en-US" sz="1300" dirty="0">
              <a:solidFill>
                <a:srgbClr val="5B6176"/>
              </a:solidFill>
            </a:endParaRPr>
          </a:p>
        </p:txBody>
      </p:sp>
      <p:sp>
        <p:nvSpPr>
          <p:cNvPr id="87" name="한쪽 모서리가 잘린 사각형 86"/>
          <p:cNvSpPr/>
          <p:nvPr/>
        </p:nvSpPr>
        <p:spPr>
          <a:xfrm flipV="1">
            <a:off x="7371361" y="4225519"/>
            <a:ext cx="247290" cy="196528"/>
          </a:xfrm>
          <a:prstGeom prst="snip1Rect">
            <a:avLst>
              <a:gd name="adj" fmla="val 50000"/>
            </a:avLst>
          </a:prstGeom>
          <a:noFill/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</a:t>
            </a:r>
            <a:endParaRPr lang="ko-KR" altLang="en-US" dirty="0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6291351" y="3300672"/>
            <a:ext cx="1404000" cy="0"/>
          </a:xfrm>
          <a:prstGeom prst="straightConnector1">
            <a:avLst/>
          </a:prstGeom>
          <a:ln w="19050">
            <a:solidFill>
              <a:srgbClr val="5B617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 rot="16200000" flipH="1">
            <a:off x="9190701" y="3943550"/>
            <a:ext cx="245933" cy="56937"/>
          </a:xfrm>
          <a:prstGeom prst="bentConnector4">
            <a:avLst>
              <a:gd name="adj1" fmla="val 22553"/>
              <a:gd name="adj2" fmla="val 501496"/>
            </a:avLst>
          </a:prstGeom>
          <a:ln w="19050">
            <a:solidFill>
              <a:srgbClr val="5B61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228477" y="4088176"/>
            <a:ext cx="122205" cy="180000"/>
          </a:xfrm>
          <a:prstGeom prst="rect">
            <a:avLst/>
          </a:prstGeom>
          <a:solidFill>
            <a:schemeClr val="bg1"/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7255860" y="2885668"/>
            <a:ext cx="2790594" cy="2506681"/>
          </a:xfrm>
          <a:prstGeom prst="rect">
            <a:avLst/>
          </a:prstGeom>
          <a:noFill/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343482" y="4896654"/>
            <a:ext cx="13206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5B6176"/>
                </a:solidFill>
              </a:rPr>
              <a:t>deliveryData</a:t>
            </a:r>
            <a:r>
              <a:rPr lang="en-US" altLang="ko-KR" sz="1000" dirty="0">
                <a:solidFill>
                  <a:srgbClr val="5B6176"/>
                </a:solidFill>
              </a:rPr>
              <a:t>(</a:t>
            </a:r>
            <a:r>
              <a:rPr lang="en-US" altLang="ko-KR" sz="1000" dirty="0" err="1">
                <a:solidFill>
                  <a:srgbClr val="5B6176"/>
                </a:solidFill>
              </a:rPr>
              <a:t>rvdata</a:t>
            </a:r>
            <a:r>
              <a:rPr lang="en-US" altLang="ko-KR" sz="1000" dirty="0">
                <a:solidFill>
                  <a:srgbClr val="5B6176"/>
                </a:solidFill>
              </a:rPr>
              <a:t>)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466287" y="4272050"/>
            <a:ext cx="134031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5B6176"/>
                </a:solidFill>
              </a:rPr>
              <a:t>modify &amp; improve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296540" y="3292119"/>
            <a:ext cx="157860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5B6176"/>
                </a:solidFill>
              </a:rPr>
              <a:t>display validating works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309867" y="4202326"/>
            <a:ext cx="434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5B6176"/>
                </a:solidFill>
              </a:rPr>
              <a:t>opt</a:t>
            </a:r>
            <a:endParaRPr lang="ko-KR" altLang="en-US" sz="800" dirty="0">
              <a:solidFill>
                <a:srgbClr val="5B6176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09451" y="3354110"/>
            <a:ext cx="114835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5B6176"/>
                </a:solidFill>
              </a:rPr>
              <a:t>filter(</a:t>
            </a:r>
            <a:r>
              <a:rPr lang="en-US" altLang="ko-KR" sz="1000" dirty="0" err="1">
                <a:solidFill>
                  <a:srgbClr val="5B6176"/>
                </a:solidFill>
              </a:rPr>
              <a:t>rvdata,opt</a:t>
            </a:r>
            <a:r>
              <a:rPr lang="en-US" altLang="ko-KR" sz="1000" dirty="0">
                <a:solidFill>
                  <a:srgbClr val="5B6176"/>
                </a:solidFill>
              </a:rPr>
              <a:t>)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109" name="한쪽 모서리가 잘린 사각형 108"/>
          <p:cNvSpPr/>
          <p:nvPr/>
        </p:nvSpPr>
        <p:spPr>
          <a:xfrm flipV="1">
            <a:off x="7250270" y="2883573"/>
            <a:ext cx="425308" cy="253054"/>
          </a:xfrm>
          <a:prstGeom prst="snip1Rect">
            <a:avLst>
              <a:gd name="adj" fmla="val 50000"/>
            </a:avLst>
          </a:prstGeom>
          <a:noFill/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7767214" y="2932392"/>
            <a:ext cx="1172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5B6176"/>
                </a:solidFill>
              </a:rPr>
              <a:t>[for all </a:t>
            </a:r>
            <a:r>
              <a:rPr lang="en-US" altLang="ko-KR" sz="1000" b="1" dirty="0" err="1">
                <a:solidFill>
                  <a:srgbClr val="5B6176"/>
                </a:solidFill>
              </a:rPr>
              <a:t>rv</a:t>
            </a:r>
            <a:r>
              <a:rPr lang="en-US" altLang="ko-KR" sz="1000" b="1" dirty="0">
                <a:solidFill>
                  <a:srgbClr val="5B6176"/>
                </a:solidFill>
              </a:rPr>
              <a:t>]</a:t>
            </a:r>
            <a:endParaRPr lang="ko-KR" altLang="en-US" sz="1000" b="1" dirty="0">
              <a:solidFill>
                <a:srgbClr val="5B6176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827570" y="4257234"/>
            <a:ext cx="121263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5B6176"/>
                </a:solidFill>
              </a:rPr>
              <a:t>validity &gt; </a:t>
            </a:r>
            <a:r>
              <a:rPr lang="en-US" altLang="ko-KR" sz="1000" b="1" dirty="0" err="1">
                <a:solidFill>
                  <a:srgbClr val="5B6176"/>
                </a:solidFill>
              </a:rPr>
              <a:t>valstd</a:t>
            </a:r>
            <a:endParaRPr lang="ko-KR" altLang="en-US" sz="1000" b="1" dirty="0">
              <a:solidFill>
                <a:srgbClr val="5B6176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530771" y="2673108"/>
            <a:ext cx="1353266" cy="350642"/>
          </a:xfrm>
          <a:prstGeom prst="rect">
            <a:avLst/>
          </a:prstGeom>
          <a:solidFill>
            <a:srgbClr val="FF6600">
              <a:alpha val="80000"/>
            </a:srgbClr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u="sng" dirty="0"/>
              <a:t>: </a:t>
            </a:r>
            <a:r>
              <a:rPr lang="en-US" altLang="ko-KR" sz="1500" u="sng" dirty="0" err="1"/>
              <a:t>SentiAnalyst</a:t>
            </a:r>
            <a:endParaRPr lang="ko-KR" altLang="en-US" sz="1500" u="sng" dirty="0"/>
          </a:p>
        </p:txBody>
      </p:sp>
      <p:sp>
        <p:nvSpPr>
          <p:cNvPr id="107" name="TextBox 106"/>
          <p:cNvSpPr txBox="1"/>
          <p:nvPr/>
        </p:nvSpPr>
        <p:spPr>
          <a:xfrm>
            <a:off x="7220331" y="2875018"/>
            <a:ext cx="558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5B6176"/>
                </a:solidFill>
              </a:rPr>
              <a:t>loop</a:t>
            </a:r>
            <a:endParaRPr lang="ko-KR" altLang="en-US" sz="1100" dirty="0">
              <a:solidFill>
                <a:srgbClr val="5B6176"/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rot="10800000">
            <a:off x="6303034" y="5179518"/>
            <a:ext cx="1368000" cy="0"/>
          </a:xfrm>
          <a:prstGeom prst="straightConnector1">
            <a:avLst/>
          </a:prstGeom>
          <a:ln w="19050">
            <a:solidFill>
              <a:srgbClr val="5B6176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cxnSpLocks/>
          </p:cNvCxnSpPr>
          <p:nvPr/>
        </p:nvCxnSpPr>
        <p:spPr>
          <a:xfrm flipH="1">
            <a:off x="1882281" y="5695269"/>
            <a:ext cx="4271057" cy="0"/>
          </a:xfrm>
          <a:prstGeom prst="straightConnector1">
            <a:avLst/>
          </a:prstGeom>
          <a:ln w="19050">
            <a:solidFill>
              <a:srgbClr val="5B6176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</p:cNvCxnSpPr>
          <p:nvPr/>
        </p:nvCxnSpPr>
        <p:spPr>
          <a:xfrm>
            <a:off x="1806399" y="2525979"/>
            <a:ext cx="4392000" cy="0"/>
          </a:xfrm>
          <a:prstGeom prst="straightConnector1">
            <a:avLst/>
          </a:prstGeom>
          <a:ln w="19050">
            <a:solidFill>
              <a:srgbClr val="5B617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42C45B3-6DEC-4F86-8602-04A0594BB05D}"/>
              </a:ext>
            </a:extLst>
          </p:cNvPr>
          <p:cNvGrpSpPr/>
          <p:nvPr/>
        </p:nvGrpSpPr>
        <p:grpSpPr>
          <a:xfrm>
            <a:off x="1102204" y="1173116"/>
            <a:ext cx="1354731" cy="5533010"/>
            <a:chOff x="1015549" y="1167276"/>
            <a:chExt cx="1354731" cy="553301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A2A5B5F-7773-455B-8BF8-9E7C09E3C27D}"/>
                </a:ext>
              </a:extLst>
            </p:cNvPr>
            <p:cNvSpPr/>
            <p:nvPr/>
          </p:nvSpPr>
          <p:spPr>
            <a:xfrm>
              <a:off x="1015549" y="1167276"/>
              <a:ext cx="1354731" cy="350642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u="sng" dirty="0"/>
                <a:t>: Controller</a:t>
              </a:r>
              <a:endParaRPr lang="ko-KR" altLang="en-US" sz="1700" u="sng" dirty="0"/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C9127DF7-7764-4791-A296-EAE4001AB374}"/>
                </a:ext>
              </a:extLst>
            </p:cNvPr>
            <p:cNvCxnSpPr>
              <a:cxnSpLocks/>
            </p:cNvCxnSpPr>
            <p:nvPr/>
          </p:nvCxnSpPr>
          <p:spPr>
            <a:xfrm>
              <a:off x="1720575" y="1530673"/>
              <a:ext cx="18781" cy="5169613"/>
            </a:xfrm>
            <a:prstGeom prst="line">
              <a:avLst/>
            </a:prstGeom>
            <a:ln w="38100">
              <a:solidFill>
                <a:srgbClr val="5B617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F80191A8-76E8-42FB-89F9-15F1DB0D0E9D}"/>
              </a:ext>
            </a:extLst>
          </p:cNvPr>
          <p:cNvGrpSpPr/>
          <p:nvPr/>
        </p:nvGrpSpPr>
        <p:grpSpPr>
          <a:xfrm>
            <a:off x="2823623" y="1169318"/>
            <a:ext cx="1521383" cy="5507350"/>
            <a:chOff x="3571999" y="1167276"/>
            <a:chExt cx="1521383" cy="513843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E21F748-EAA7-4796-A411-0CDA0949514F}"/>
                </a:ext>
              </a:extLst>
            </p:cNvPr>
            <p:cNvSpPr/>
            <p:nvPr/>
          </p:nvSpPr>
          <p:spPr>
            <a:xfrm>
              <a:off x="3571999" y="1167276"/>
              <a:ext cx="1521383" cy="350642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u="sng" dirty="0"/>
                <a:t>: </a:t>
              </a:r>
              <a:r>
                <a:rPr lang="en-US" altLang="ko-KR" sz="1700" u="sng" dirty="0" err="1"/>
                <a:t>LocalSetting</a:t>
              </a:r>
              <a:endParaRPr lang="ko-KR" altLang="en-US" sz="1700" u="sng" dirty="0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FFB390FB-3B03-4899-B2B7-E8D6094DA861}"/>
                </a:ext>
              </a:extLst>
            </p:cNvPr>
            <p:cNvCxnSpPr/>
            <p:nvPr/>
          </p:nvCxnSpPr>
          <p:spPr>
            <a:xfrm>
              <a:off x="4332690" y="1517918"/>
              <a:ext cx="0" cy="4787789"/>
            </a:xfrm>
            <a:prstGeom prst="line">
              <a:avLst/>
            </a:prstGeom>
            <a:ln w="38100">
              <a:solidFill>
                <a:srgbClr val="5B617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8FFE7969-2DF6-42A7-8DC9-35D6CD3ABBD6}"/>
              </a:ext>
            </a:extLst>
          </p:cNvPr>
          <p:cNvCxnSpPr/>
          <p:nvPr/>
        </p:nvCxnSpPr>
        <p:spPr>
          <a:xfrm>
            <a:off x="709690" y="1888716"/>
            <a:ext cx="1080000" cy="0"/>
          </a:xfrm>
          <a:prstGeom prst="straightConnector1">
            <a:avLst/>
          </a:prstGeom>
          <a:ln w="25400">
            <a:solidFill>
              <a:srgbClr val="5B6176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605F190-6D9F-49CC-A2CF-3C981D4A9B65}"/>
              </a:ext>
            </a:extLst>
          </p:cNvPr>
          <p:cNvSpPr/>
          <p:nvPr/>
        </p:nvSpPr>
        <p:spPr>
          <a:xfrm>
            <a:off x="1751222" y="1888717"/>
            <a:ext cx="131059" cy="4398917"/>
          </a:xfrm>
          <a:prstGeom prst="rect">
            <a:avLst/>
          </a:prstGeom>
          <a:solidFill>
            <a:schemeClr val="bg1"/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111130A-134C-468C-8B4C-6D727994690A}"/>
              </a:ext>
            </a:extLst>
          </p:cNvPr>
          <p:cNvSpPr txBox="1"/>
          <p:nvPr/>
        </p:nvSpPr>
        <p:spPr>
          <a:xfrm>
            <a:off x="684498" y="1593108"/>
            <a:ext cx="1118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5B6176"/>
                </a:solidFill>
              </a:rPr>
              <a:t>i:=mouseInput()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36DAF0C9-D5ED-4FE8-9E79-762836F7A151}"/>
              </a:ext>
            </a:extLst>
          </p:cNvPr>
          <p:cNvCxnSpPr>
            <a:cxnSpLocks/>
          </p:cNvCxnSpPr>
          <p:nvPr/>
        </p:nvCxnSpPr>
        <p:spPr>
          <a:xfrm>
            <a:off x="1878901" y="2044870"/>
            <a:ext cx="1666449" cy="2254"/>
          </a:xfrm>
          <a:prstGeom prst="straightConnector1">
            <a:avLst/>
          </a:prstGeom>
          <a:ln w="19050">
            <a:solidFill>
              <a:srgbClr val="5B617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A21D24A-CCEE-488D-AD10-DDCB995238BE}"/>
              </a:ext>
            </a:extLst>
          </p:cNvPr>
          <p:cNvCxnSpPr>
            <a:cxnSpLocks/>
          </p:cNvCxnSpPr>
          <p:nvPr/>
        </p:nvCxnSpPr>
        <p:spPr>
          <a:xfrm flipH="1">
            <a:off x="1872183" y="2414731"/>
            <a:ext cx="1656000" cy="1379"/>
          </a:xfrm>
          <a:prstGeom prst="straightConnector1">
            <a:avLst/>
          </a:prstGeom>
          <a:ln w="19050">
            <a:solidFill>
              <a:srgbClr val="5B617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64EC2DF-F2AF-4403-9F51-1D596FF3EFA6}"/>
              </a:ext>
            </a:extLst>
          </p:cNvPr>
          <p:cNvSpPr/>
          <p:nvPr/>
        </p:nvSpPr>
        <p:spPr>
          <a:xfrm>
            <a:off x="3537467" y="2047124"/>
            <a:ext cx="111095" cy="360000"/>
          </a:xfrm>
          <a:prstGeom prst="rect">
            <a:avLst/>
          </a:prstGeom>
          <a:solidFill>
            <a:schemeClr val="bg1"/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2A2B58-4A6C-448F-ACA3-BE6BA5CBDAD9}"/>
              </a:ext>
            </a:extLst>
          </p:cNvPr>
          <p:cNvSpPr txBox="1"/>
          <p:nvPr/>
        </p:nvSpPr>
        <p:spPr>
          <a:xfrm>
            <a:off x="2162494" y="1743163"/>
            <a:ext cx="107083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5B6176"/>
                </a:solidFill>
              </a:rPr>
              <a:t>save_Setting</a:t>
            </a:r>
            <a:r>
              <a:rPr lang="en-US" altLang="ko-KR" sz="1000" dirty="0">
                <a:solidFill>
                  <a:srgbClr val="5B6176"/>
                </a:solidFill>
              </a:rPr>
              <a:t>(</a:t>
            </a:r>
            <a:r>
              <a:rPr lang="en-US" altLang="ko-KR" sz="1000" dirty="0" err="1">
                <a:solidFill>
                  <a:srgbClr val="5B6176"/>
                </a:solidFill>
              </a:rPr>
              <a:t>i</a:t>
            </a:r>
            <a:r>
              <a:rPr lang="en-US" altLang="ko-KR" sz="1000" dirty="0">
                <a:solidFill>
                  <a:srgbClr val="5B6176"/>
                </a:solidFill>
              </a:rPr>
              <a:t>)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C06A528-C195-49A2-87B6-B7B5848C54C7}"/>
              </a:ext>
            </a:extLst>
          </p:cNvPr>
          <p:cNvSpPr txBox="1"/>
          <p:nvPr/>
        </p:nvSpPr>
        <p:spPr>
          <a:xfrm>
            <a:off x="2049978" y="2134034"/>
            <a:ext cx="132472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5B6176"/>
                </a:solidFill>
              </a:rPr>
              <a:t>opt := </a:t>
            </a:r>
            <a:r>
              <a:rPr lang="en-US" altLang="ko-KR" sz="1000" dirty="0" err="1">
                <a:solidFill>
                  <a:srgbClr val="5B6176"/>
                </a:solidFill>
              </a:rPr>
              <a:t>loadSetting</a:t>
            </a:r>
            <a:r>
              <a:rPr lang="en-US" altLang="ko-KR" sz="1000" dirty="0">
                <a:solidFill>
                  <a:srgbClr val="5B6176"/>
                </a:solidFill>
              </a:rPr>
              <a:t>()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08B8FFB-9AE5-464D-861A-18C991394B26}"/>
              </a:ext>
            </a:extLst>
          </p:cNvPr>
          <p:cNvSpPr txBox="1"/>
          <p:nvPr/>
        </p:nvSpPr>
        <p:spPr>
          <a:xfrm>
            <a:off x="753610" y="5773567"/>
            <a:ext cx="9531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5B6176"/>
                </a:solidFill>
              </a:rPr>
              <a:t>showReview</a:t>
            </a:r>
            <a:r>
              <a:rPr lang="en-US" altLang="ko-KR" sz="1000" dirty="0">
                <a:solidFill>
                  <a:srgbClr val="5B6176"/>
                </a:solidFill>
              </a:rPr>
              <a:t>(</a:t>
            </a:r>
            <a:r>
              <a:rPr lang="en-US" altLang="ko-KR" sz="1000" dirty="0" err="1">
                <a:solidFill>
                  <a:srgbClr val="5B6176"/>
                </a:solidFill>
              </a:rPr>
              <a:t>rvdata</a:t>
            </a:r>
            <a:r>
              <a:rPr lang="en-US" altLang="ko-KR" sz="1000" dirty="0">
                <a:solidFill>
                  <a:srgbClr val="5B6176"/>
                </a:solidFill>
              </a:rPr>
              <a:t>)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5D8CE88-2F10-4ED2-962F-E85D7432867F}"/>
              </a:ext>
            </a:extLst>
          </p:cNvPr>
          <p:cNvCxnSpPr>
            <a:cxnSpLocks/>
          </p:cNvCxnSpPr>
          <p:nvPr/>
        </p:nvCxnSpPr>
        <p:spPr>
          <a:xfrm flipH="1">
            <a:off x="809089" y="6227894"/>
            <a:ext cx="927493" cy="6705"/>
          </a:xfrm>
          <a:prstGeom prst="straightConnector1">
            <a:avLst/>
          </a:prstGeom>
          <a:ln w="19050">
            <a:solidFill>
              <a:srgbClr val="5B617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42A053D-BCF6-4992-8A5D-74CF97A0A460}"/>
              </a:ext>
            </a:extLst>
          </p:cNvPr>
          <p:cNvCxnSpPr/>
          <p:nvPr/>
        </p:nvCxnSpPr>
        <p:spPr>
          <a:xfrm>
            <a:off x="9296540" y="3538340"/>
            <a:ext cx="1616097" cy="0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752731" y="3938194"/>
            <a:ext cx="90597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5B6176"/>
                </a:solidFill>
              </a:rPr>
              <a:t>validity :=</a:t>
            </a:r>
          </a:p>
          <a:p>
            <a:r>
              <a:rPr lang="en-US" altLang="ko-KR" sz="1000" dirty="0" err="1">
                <a:solidFill>
                  <a:srgbClr val="5B6176"/>
                </a:solidFill>
              </a:rPr>
              <a:t>analyzeRv</a:t>
            </a:r>
            <a:r>
              <a:rPr lang="en-US" altLang="ko-KR" sz="1000" dirty="0">
                <a:solidFill>
                  <a:srgbClr val="5B6176"/>
                </a:solidFill>
              </a:rPr>
              <a:t>(</a:t>
            </a:r>
            <a:r>
              <a:rPr lang="en-US" altLang="ko-KR" sz="1000" dirty="0" err="1">
                <a:solidFill>
                  <a:srgbClr val="5B6176"/>
                </a:solidFill>
              </a:rPr>
              <a:t>rv</a:t>
            </a:r>
            <a:r>
              <a:rPr lang="en-US" altLang="ko-KR" sz="1000" dirty="0">
                <a:solidFill>
                  <a:srgbClr val="5B6176"/>
                </a:solidFill>
              </a:rPr>
              <a:t>)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748457" y="4976512"/>
            <a:ext cx="122205" cy="180000"/>
          </a:xfrm>
          <a:prstGeom prst="rect">
            <a:avLst/>
          </a:prstGeom>
          <a:solidFill>
            <a:schemeClr val="bg1"/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꺾인 연결선 111"/>
          <p:cNvCxnSpPr/>
          <p:nvPr/>
        </p:nvCxnSpPr>
        <p:spPr>
          <a:xfrm rot="16200000" flipH="1">
            <a:off x="7711063" y="4930283"/>
            <a:ext cx="245933" cy="56937"/>
          </a:xfrm>
          <a:prstGeom prst="bentConnector4">
            <a:avLst>
              <a:gd name="adj1" fmla="val 22553"/>
              <a:gd name="adj2" fmla="val 501496"/>
            </a:avLst>
          </a:prstGeom>
          <a:ln w="19050">
            <a:solidFill>
              <a:srgbClr val="5B61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8046723" y="4840455"/>
            <a:ext cx="977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5B6176"/>
                </a:solidFill>
              </a:rPr>
              <a:t>rvdata</a:t>
            </a:r>
            <a:r>
              <a:rPr lang="en-US" altLang="ko-KR" sz="1000" dirty="0">
                <a:solidFill>
                  <a:srgbClr val="5B6176"/>
                </a:solidFill>
              </a:rPr>
              <a:t>=: </a:t>
            </a:r>
            <a:r>
              <a:rPr lang="en-US" altLang="ko-KR" sz="1000" dirty="0" err="1">
                <a:solidFill>
                  <a:srgbClr val="5B6176"/>
                </a:solidFill>
              </a:rPr>
              <a:t>combineRv</a:t>
            </a:r>
            <a:r>
              <a:rPr lang="en-US" altLang="ko-KR" sz="1000" dirty="0">
                <a:solidFill>
                  <a:srgbClr val="5B6176"/>
                </a:solidFill>
              </a:rPr>
              <a:t>(</a:t>
            </a:r>
            <a:r>
              <a:rPr lang="en-US" altLang="ko-KR" sz="1000" dirty="0" err="1">
                <a:solidFill>
                  <a:srgbClr val="5B6176"/>
                </a:solidFill>
              </a:rPr>
              <a:t>rv</a:t>
            </a:r>
            <a:r>
              <a:rPr lang="en-US" altLang="ko-KR" sz="1000" dirty="0">
                <a:solidFill>
                  <a:srgbClr val="5B6176"/>
                </a:solidFill>
              </a:rPr>
              <a:t>)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155336" y="5390950"/>
            <a:ext cx="14932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5B6176"/>
                </a:solidFill>
              </a:rPr>
              <a:t>deliveryResult</a:t>
            </a:r>
            <a:r>
              <a:rPr lang="en-US" altLang="ko-KR" sz="1000" dirty="0">
                <a:solidFill>
                  <a:srgbClr val="5B6176"/>
                </a:solidFill>
              </a:rPr>
              <a:t>(</a:t>
            </a:r>
            <a:r>
              <a:rPr lang="en-US" altLang="ko-KR" sz="1000" dirty="0" err="1">
                <a:solidFill>
                  <a:srgbClr val="5B6176"/>
                </a:solidFill>
              </a:rPr>
              <a:t>rvdata</a:t>
            </a:r>
            <a:r>
              <a:rPr lang="en-US" altLang="ko-KR" sz="1000" dirty="0">
                <a:solidFill>
                  <a:srgbClr val="5B6176"/>
                </a:solidFill>
              </a:rPr>
              <a:t>)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77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ko-KR" altLang="en-US" sz="2300" kern="0" dirty="0">
              <a:ln w="6350" cmpd="dbl">
                <a:solidFill>
                  <a:srgbClr val="5B6176"/>
                </a:solidFill>
              </a:ln>
              <a:solidFill>
                <a:srgbClr val="FF66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39233" y="2081439"/>
            <a:ext cx="2454494" cy="3471636"/>
            <a:chOff x="880511" y="1607440"/>
            <a:chExt cx="3360489" cy="3761498"/>
          </a:xfrm>
        </p:grpSpPr>
        <p:sp>
          <p:nvSpPr>
            <p:cNvPr id="107" name="직사각형 106"/>
            <p:cNvSpPr/>
            <p:nvPr/>
          </p:nvSpPr>
          <p:spPr>
            <a:xfrm>
              <a:off x="1397000" y="2156392"/>
              <a:ext cx="2387600" cy="269240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6469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940600" y="1662893"/>
              <a:ext cx="3300400" cy="3706045"/>
              <a:chOff x="1105700" y="1377555"/>
              <a:chExt cx="3300400" cy="3706045"/>
            </a:xfrm>
          </p:grpSpPr>
          <p:cxnSp>
            <p:nvCxnSpPr>
              <p:cNvPr id="109" name="직선 연결선 108"/>
              <p:cNvCxnSpPr/>
              <p:nvPr/>
            </p:nvCxnSpPr>
            <p:spPr>
              <a:xfrm>
                <a:off x="1563006" y="1377555"/>
                <a:ext cx="0" cy="3204000"/>
              </a:xfrm>
              <a:prstGeom prst="line">
                <a:avLst/>
              </a:prstGeom>
              <a:ln w="12700">
                <a:solidFill>
                  <a:srgbClr val="6469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>
                <a:off x="3942895" y="1879600"/>
                <a:ext cx="0" cy="3204000"/>
              </a:xfrm>
              <a:prstGeom prst="line">
                <a:avLst/>
              </a:prstGeom>
              <a:ln w="12700">
                <a:solidFill>
                  <a:srgbClr val="6469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 rot="16200000">
                <a:off x="2984100" y="3150003"/>
                <a:ext cx="0" cy="2844000"/>
              </a:xfrm>
              <a:prstGeom prst="line">
                <a:avLst/>
              </a:prstGeom>
              <a:ln w="12700">
                <a:solidFill>
                  <a:srgbClr val="6469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rot="16200000">
                <a:off x="2527700" y="449983"/>
                <a:ext cx="0" cy="2844000"/>
              </a:xfrm>
              <a:prstGeom prst="line">
                <a:avLst/>
              </a:prstGeom>
              <a:ln w="12700">
                <a:solidFill>
                  <a:srgbClr val="6469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직사각형 112"/>
            <p:cNvSpPr/>
            <p:nvPr/>
          </p:nvSpPr>
          <p:spPr>
            <a:xfrm>
              <a:off x="880511" y="1607440"/>
              <a:ext cx="450764" cy="4542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01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388926" y="2652235"/>
              <a:ext cx="2387601" cy="17007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bg1"/>
                  </a:solidFill>
                </a:rPr>
                <a:t>Requirements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bg1"/>
                  </a:solidFill>
                </a:rPr>
                <a:t>Selection</a:t>
              </a:r>
            </a:p>
            <a:p>
              <a:pPr algn="ctr">
                <a:lnSpc>
                  <a:spcPct val="150000"/>
                </a:lnSpc>
              </a:pPr>
              <a:endParaRPr lang="en-US" altLang="ko-KR" sz="10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bg1"/>
                  </a:solidFill>
                </a:rPr>
                <a:t>분석한 요구 우선순위 선정</a:t>
              </a:r>
              <a:endParaRPr lang="en-US" altLang="ko-KR" sz="900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bg1"/>
                  </a:solidFill>
                </a:rPr>
                <a:t>상위 </a:t>
              </a:r>
              <a:r>
                <a:rPr lang="en-US" altLang="ko-KR" sz="900" dirty="0">
                  <a:solidFill>
                    <a:schemeClr val="bg1"/>
                  </a:solidFill>
                </a:rPr>
                <a:t>30% </a:t>
              </a:r>
              <a:r>
                <a:rPr lang="ko-KR" altLang="en-US" sz="900" dirty="0">
                  <a:solidFill>
                    <a:schemeClr val="bg1"/>
                  </a:solidFill>
                </a:rPr>
                <a:t>요구 설계</a:t>
              </a:r>
              <a:endParaRPr lang="en-US" altLang="ko-KR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440707" y="302967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990846" y="149509"/>
            <a:ext cx="1102736" cy="221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3000" b="1" kern="0" dirty="0">
                <a:solidFill>
                  <a:srgbClr val="FF6600"/>
                </a:solidFill>
              </a:rPr>
              <a:t>Contents</a:t>
            </a:r>
            <a:endParaRPr lang="ko-KR" altLang="en-US" sz="3000" b="1" kern="0" dirty="0">
              <a:solidFill>
                <a:srgbClr val="FF6600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390019" y="200511"/>
            <a:ext cx="175491" cy="17549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3678815" y="294421"/>
            <a:ext cx="810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7848" y="599216"/>
            <a:ext cx="3016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b="1" kern="0" dirty="0">
                <a:solidFill>
                  <a:srgbClr val="5B6176"/>
                </a:solidFill>
              </a:rPr>
              <a:t>Contents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432118" y="2044418"/>
            <a:ext cx="2515258" cy="3471636"/>
            <a:chOff x="797318" y="1607440"/>
            <a:chExt cx="3443682" cy="3761498"/>
          </a:xfrm>
        </p:grpSpPr>
        <p:sp>
          <p:nvSpPr>
            <p:cNvPr id="37" name="직사각형 36"/>
            <p:cNvSpPr/>
            <p:nvPr/>
          </p:nvSpPr>
          <p:spPr>
            <a:xfrm>
              <a:off x="1397000" y="2156392"/>
              <a:ext cx="2387600" cy="269240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6469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940600" y="1662893"/>
              <a:ext cx="3300400" cy="3706045"/>
              <a:chOff x="1105700" y="1377555"/>
              <a:chExt cx="3300400" cy="3706045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1563006" y="1377555"/>
                <a:ext cx="0" cy="3204000"/>
              </a:xfrm>
              <a:prstGeom prst="line">
                <a:avLst/>
              </a:prstGeom>
              <a:ln w="12700">
                <a:solidFill>
                  <a:srgbClr val="6469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3942895" y="1879600"/>
                <a:ext cx="0" cy="3204000"/>
              </a:xfrm>
              <a:prstGeom prst="line">
                <a:avLst/>
              </a:prstGeom>
              <a:ln w="12700">
                <a:solidFill>
                  <a:srgbClr val="6469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rot="16200000">
                <a:off x="2984100" y="3150003"/>
                <a:ext cx="0" cy="2844000"/>
              </a:xfrm>
              <a:prstGeom prst="line">
                <a:avLst/>
              </a:prstGeom>
              <a:ln w="12700">
                <a:solidFill>
                  <a:srgbClr val="6469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rot="16200000">
                <a:off x="2527700" y="449983"/>
                <a:ext cx="0" cy="2844000"/>
              </a:xfrm>
              <a:prstGeom prst="line">
                <a:avLst/>
              </a:prstGeom>
              <a:ln w="12700">
                <a:solidFill>
                  <a:srgbClr val="6469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직사각형 38"/>
            <p:cNvSpPr/>
            <p:nvPr/>
          </p:nvSpPr>
          <p:spPr>
            <a:xfrm>
              <a:off x="797318" y="1607440"/>
              <a:ext cx="617150" cy="4922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02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398813" y="2384711"/>
              <a:ext cx="2387601" cy="21509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bg1"/>
                  </a:solidFill>
                </a:rPr>
                <a:t>Sequence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bg1"/>
                  </a:solidFill>
                </a:rPr>
                <a:t>Diagram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bg1"/>
                  </a:solidFill>
                </a:rPr>
                <a:t>Variations</a:t>
              </a:r>
            </a:p>
            <a:p>
              <a:pPr algn="ctr">
                <a:lnSpc>
                  <a:spcPct val="150000"/>
                </a:lnSpc>
              </a:pPr>
              <a:endParaRPr lang="en-US" altLang="ko-KR" sz="10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bg1"/>
                  </a:solidFill>
                </a:rPr>
                <a:t>다양한 형태의</a:t>
              </a:r>
              <a:endParaRPr lang="en-US" altLang="ko-KR" sz="900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1"/>
                  </a:solidFill>
                </a:rPr>
                <a:t>Sequence Diagram </a:t>
              </a:r>
              <a:r>
                <a:rPr lang="ko-KR" altLang="en-US" sz="900" dirty="0">
                  <a:solidFill>
                    <a:schemeClr val="bg1"/>
                  </a:solidFill>
                </a:rPr>
                <a:t>설계</a:t>
              </a:r>
              <a:endParaRPr lang="en-US" altLang="ko-KR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234420" y="2005259"/>
            <a:ext cx="2515258" cy="3471636"/>
            <a:chOff x="797318" y="1607440"/>
            <a:chExt cx="3443682" cy="3761498"/>
          </a:xfrm>
        </p:grpSpPr>
        <p:sp>
          <p:nvSpPr>
            <p:cNvPr id="50" name="직사각형 49"/>
            <p:cNvSpPr/>
            <p:nvPr/>
          </p:nvSpPr>
          <p:spPr>
            <a:xfrm>
              <a:off x="1397000" y="2156392"/>
              <a:ext cx="2387600" cy="269240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6469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940600" y="1662893"/>
              <a:ext cx="3300400" cy="3706045"/>
              <a:chOff x="1105700" y="1377555"/>
              <a:chExt cx="3300400" cy="3706045"/>
            </a:xfrm>
          </p:grpSpPr>
          <p:cxnSp>
            <p:nvCxnSpPr>
              <p:cNvPr id="54" name="직선 연결선 53"/>
              <p:cNvCxnSpPr/>
              <p:nvPr/>
            </p:nvCxnSpPr>
            <p:spPr>
              <a:xfrm>
                <a:off x="1563006" y="1377555"/>
                <a:ext cx="0" cy="3204000"/>
              </a:xfrm>
              <a:prstGeom prst="line">
                <a:avLst/>
              </a:prstGeom>
              <a:ln w="12700">
                <a:solidFill>
                  <a:srgbClr val="6469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3942895" y="1879600"/>
                <a:ext cx="0" cy="3204000"/>
              </a:xfrm>
              <a:prstGeom prst="line">
                <a:avLst/>
              </a:prstGeom>
              <a:ln w="12700">
                <a:solidFill>
                  <a:srgbClr val="6469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rot="16200000">
                <a:off x="2984100" y="3150003"/>
                <a:ext cx="0" cy="2844000"/>
              </a:xfrm>
              <a:prstGeom prst="line">
                <a:avLst/>
              </a:prstGeom>
              <a:ln w="12700">
                <a:solidFill>
                  <a:srgbClr val="6469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rot="16200000">
                <a:off x="2527700" y="449983"/>
                <a:ext cx="0" cy="2844000"/>
              </a:xfrm>
              <a:prstGeom prst="line">
                <a:avLst/>
              </a:prstGeom>
              <a:ln w="12700">
                <a:solidFill>
                  <a:srgbClr val="6469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직사각형 51"/>
            <p:cNvSpPr/>
            <p:nvPr/>
          </p:nvSpPr>
          <p:spPr>
            <a:xfrm>
              <a:off x="797318" y="1607440"/>
              <a:ext cx="617150" cy="4922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03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399175" y="2581928"/>
              <a:ext cx="2387601" cy="19258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bg1"/>
                  </a:solidFill>
                </a:rPr>
                <a:t>Reasoning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bg1"/>
                  </a:solidFill>
                </a:rPr>
                <a:t>Process</a:t>
              </a:r>
            </a:p>
            <a:p>
              <a:pPr algn="ctr">
                <a:lnSpc>
                  <a:spcPct val="150000"/>
                </a:lnSpc>
              </a:pPr>
              <a:endParaRPr lang="en-US" altLang="ko-KR" sz="10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1"/>
                  </a:solidFill>
                </a:rPr>
                <a:t>Variation</a:t>
              </a:r>
              <a:r>
                <a:rPr lang="ko-KR" altLang="en-US" sz="900" dirty="0">
                  <a:solidFill>
                    <a:schemeClr val="bg1"/>
                  </a:solidFill>
                </a:rPr>
                <a:t>들을 분석해</a:t>
              </a:r>
              <a:endParaRPr lang="en-US" altLang="ko-KR" sz="900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bg1"/>
                  </a:solidFill>
                </a:rPr>
                <a:t>장점과 기능을 문서화하여</a:t>
              </a:r>
              <a:endParaRPr lang="en-US" altLang="ko-KR" sz="900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bg1"/>
                  </a:solidFill>
                </a:rPr>
                <a:t>코딩 입력 설계 도모</a:t>
              </a:r>
              <a:endParaRPr lang="en-US" altLang="ko-KR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8983967" y="2005259"/>
            <a:ext cx="2515258" cy="3471636"/>
            <a:chOff x="797318" y="1607440"/>
            <a:chExt cx="3443682" cy="3761498"/>
          </a:xfrm>
        </p:grpSpPr>
        <p:sp>
          <p:nvSpPr>
            <p:cNvPr id="59" name="직사각형 58"/>
            <p:cNvSpPr/>
            <p:nvPr/>
          </p:nvSpPr>
          <p:spPr>
            <a:xfrm>
              <a:off x="1397000" y="2156392"/>
              <a:ext cx="2387600" cy="269240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6469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940600" y="1662893"/>
              <a:ext cx="3300400" cy="3706045"/>
              <a:chOff x="1105700" y="1377555"/>
              <a:chExt cx="3300400" cy="3706045"/>
            </a:xfrm>
          </p:grpSpPr>
          <p:cxnSp>
            <p:nvCxnSpPr>
              <p:cNvPr id="63" name="직선 연결선 62"/>
              <p:cNvCxnSpPr/>
              <p:nvPr/>
            </p:nvCxnSpPr>
            <p:spPr>
              <a:xfrm>
                <a:off x="1563006" y="1377555"/>
                <a:ext cx="0" cy="3204000"/>
              </a:xfrm>
              <a:prstGeom prst="line">
                <a:avLst/>
              </a:prstGeom>
              <a:ln w="12700">
                <a:solidFill>
                  <a:srgbClr val="6469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3942895" y="1879600"/>
                <a:ext cx="0" cy="3204000"/>
              </a:xfrm>
              <a:prstGeom prst="line">
                <a:avLst/>
              </a:prstGeom>
              <a:ln w="12700">
                <a:solidFill>
                  <a:srgbClr val="6469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 rot="16200000">
                <a:off x="2984100" y="3150003"/>
                <a:ext cx="0" cy="2844000"/>
              </a:xfrm>
              <a:prstGeom prst="line">
                <a:avLst/>
              </a:prstGeom>
              <a:ln w="12700">
                <a:solidFill>
                  <a:srgbClr val="6469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rot="16200000">
                <a:off x="2527700" y="449983"/>
                <a:ext cx="0" cy="2844000"/>
              </a:xfrm>
              <a:prstGeom prst="line">
                <a:avLst/>
              </a:prstGeom>
              <a:ln w="12700">
                <a:solidFill>
                  <a:srgbClr val="6469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직사각형 60"/>
            <p:cNvSpPr/>
            <p:nvPr/>
          </p:nvSpPr>
          <p:spPr>
            <a:xfrm>
              <a:off x="797318" y="1607440"/>
              <a:ext cx="617150" cy="4922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04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388926" y="2652235"/>
              <a:ext cx="2387601" cy="17007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bg1"/>
                  </a:solidFill>
                </a:rPr>
                <a:t>Class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bg1"/>
                  </a:solidFill>
                </a:rPr>
                <a:t>Diagram</a:t>
              </a:r>
            </a:p>
            <a:p>
              <a:pPr algn="ctr">
                <a:lnSpc>
                  <a:spcPct val="150000"/>
                </a:lnSpc>
              </a:pPr>
              <a:endParaRPr lang="en-US" altLang="ko-KR" sz="10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1"/>
                  </a:solidFill>
                </a:rPr>
                <a:t>Design Principle</a:t>
              </a:r>
              <a:r>
                <a:rPr lang="ko-KR" altLang="en-US" sz="900" dirty="0">
                  <a:solidFill>
                    <a:schemeClr val="bg1"/>
                  </a:solidFill>
                </a:rPr>
                <a:t>의 관점에서가장 좋은 설계 도출</a:t>
              </a:r>
              <a:endParaRPr lang="en-US" altLang="ko-KR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921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54339" y="1010345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zzzz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4913" y="595319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ko-KR" altLang="en-US" sz="2300" kern="0" dirty="0">
              <a:ln w="6350" cmpd="dbl">
                <a:solidFill>
                  <a:srgbClr val="5B6176"/>
                </a:solidFill>
              </a:ln>
              <a:solidFill>
                <a:srgbClr val="FF6600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440707" y="302967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939569" y="158055"/>
            <a:ext cx="3247728" cy="221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2100" b="1" kern="0" dirty="0">
                <a:solidFill>
                  <a:srgbClr val="FF6600"/>
                </a:solidFill>
              </a:rPr>
              <a:t>Class Diagram</a:t>
            </a:r>
          </a:p>
        </p:txBody>
      </p:sp>
      <p:sp>
        <p:nvSpPr>
          <p:cNvPr id="43" name="타원 42"/>
          <p:cNvSpPr/>
          <p:nvPr/>
        </p:nvSpPr>
        <p:spPr>
          <a:xfrm>
            <a:off x="1390019" y="200511"/>
            <a:ext cx="175491" cy="17549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5652905" y="302967"/>
            <a:ext cx="61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7847" y="607762"/>
            <a:ext cx="156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b="1" kern="0" dirty="0">
                <a:solidFill>
                  <a:srgbClr val="5B6176"/>
                </a:solidFill>
              </a:rPr>
              <a:t>Variation 3</a:t>
            </a:r>
            <a:endParaRPr lang="ko-KR" altLang="en-US" sz="2000" kern="0" dirty="0">
              <a:solidFill>
                <a:srgbClr val="5B6176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390019" y="1192051"/>
            <a:ext cx="3484590" cy="1463384"/>
            <a:chOff x="1608634" y="2201890"/>
            <a:chExt cx="2736372" cy="1463384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A2A5B5F-7773-455B-8BF8-9E7C09E3C27D}"/>
                </a:ext>
              </a:extLst>
            </p:cNvPr>
            <p:cNvSpPr/>
            <p:nvPr/>
          </p:nvSpPr>
          <p:spPr>
            <a:xfrm>
              <a:off x="1608634" y="2201890"/>
              <a:ext cx="2736372" cy="406400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Controller</a:t>
              </a:r>
              <a:endParaRPr lang="ko-KR" altLang="en-US" sz="2000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A2A5B5F-7773-455B-8BF8-9E7C09E3C27D}"/>
                </a:ext>
              </a:extLst>
            </p:cNvPr>
            <p:cNvSpPr/>
            <p:nvPr/>
          </p:nvSpPr>
          <p:spPr>
            <a:xfrm>
              <a:off x="1608634" y="2603435"/>
              <a:ext cx="2736372" cy="350644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/>
                <a:t>+ setting : opt</a:t>
              </a:r>
              <a:endParaRPr lang="ko-KR" altLang="en-US" sz="14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A2A5B5F-7773-455B-8BF8-9E7C09E3C27D}"/>
                </a:ext>
              </a:extLst>
            </p:cNvPr>
            <p:cNvSpPr/>
            <p:nvPr/>
          </p:nvSpPr>
          <p:spPr>
            <a:xfrm>
              <a:off x="1608634" y="2954080"/>
              <a:ext cx="2736372" cy="711194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/>
                <a:t>- </a:t>
              </a:r>
              <a:r>
                <a:rPr lang="en-US" altLang="ko-KR" sz="1400" dirty="0" err="1"/>
                <a:t>setting_MouseListener</a:t>
              </a:r>
              <a:r>
                <a:rPr lang="en-US" altLang="ko-KR" sz="1400" dirty="0"/>
                <a:t>(request): void</a:t>
              </a:r>
            </a:p>
            <a:p>
              <a:r>
                <a:rPr lang="en-US" altLang="ko-KR" sz="1400" dirty="0"/>
                <a:t>- </a:t>
              </a:r>
              <a:r>
                <a:rPr lang="en-US" altLang="ko-KR" sz="1400" dirty="0" err="1"/>
                <a:t>show_Review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document.body</a:t>
              </a:r>
              <a:r>
                <a:rPr lang="en-US" altLang="ko-KR" sz="1400" dirty="0"/>
                <a:t>): void</a:t>
              </a:r>
            </a:p>
            <a:p>
              <a:r>
                <a:rPr lang="en-US" altLang="ko-KR" sz="1400" dirty="0"/>
                <a:t>+  </a:t>
              </a:r>
              <a:r>
                <a:rPr lang="en-US" altLang="ko-KR" sz="1400" dirty="0" err="1"/>
                <a:t>collectReview</a:t>
              </a:r>
              <a:r>
                <a:rPr lang="en-US" altLang="ko-KR" sz="1400" dirty="0"/>
                <a:t>(): </a:t>
              </a:r>
              <a:r>
                <a:rPr lang="en-US" altLang="ko-KR" sz="1400" dirty="0" err="1"/>
                <a:t>rvdata</a:t>
              </a:r>
              <a:endParaRPr lang="en-US" altLang="ko-KR" sz="1400" dirty="0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7876479" y="1123160"/>
            <a:ext cx="2361603" cy="1800213"/>
            <a:chOff x="1608634" y="2257646"/>
            <a:chExt cx="2736372" cy="1800213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A2A5B5F-7773-455B-8BF8-9E7C09E3C27D}"/>
                </a:ext>
              </a:extLst>
            </p:cNvPr>
            <p:cNvSpPr/>
            <p:nvPr/>
          </p:nvSpPr>
          <p:spPr>
            <a:xfrm>
              <a:off x="1608634" y="2257646"/>
              <a:ext cx="2736372" cy="350643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/>
                <a:t>LocalSetting</a:t>
              </a:r>
              <a:endParaRPr lang="ko-KR" altLang="en-US" sz="2000" dirty="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A2A5B5F-7773-455B-8BF8-9E7C09E3C27D}"/>
                </a:ext>
              </a:extLst>
            </p:cNvPr>
            <p:cNvSpPr/>
            <p:nvPr/>
          </p:nvSpPr>
          <p:spPr>
            <a:xfrm>
              <a:off x="1608634" y="2603435"/>
              <a:ext cx="2736372" cy="1174042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/>
                <a:t>+ Setting : int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/>
                <a:t>starNum</a:t>
              </a:r>
              <a:r>
                <a:rPr lang="en-US" altLang="ko-KR" sz="1400" dirty="0"/>
                <a:t> : final int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/>
                <a:t>opt_star</a:t>
              </a:r>
              <a:r>
                <a:rPr lang="en-US" altLang="ko-KR" sz="1400" dirty="0"/>
                <a:t> : final int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/>
                <a:t>opt_macro</a:t>
              </a:r>
              <a:r>
                <a:rPr lang="en-US" altLang="ko-KR" sz="1400" dirty="0"/>
                <a:t> : final int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/>
                <a:t>opt_highlight</a:t>
              </a:r>
              <a:r>
                <a:rPr lang="en-US" altLang="ko-KR" sz="1400" dirty="0"/>
                <a:t> : final int  </a:t>
              </a:r>
              <a:endParaRPr lang="ko-KR" altLang="en-US" sz="1400" dirty="0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BA2A5B5F-7773-455B-8BF8-9E7C09E3C27D}"/>
                </a:ext>
              </a:extLst>
            </p:cNvPr>
            <p:cNvSpPr/>
            <p:nvPr/>
          </p:nvSpPr>
          <p:spPr>
            <a:xfrm>
              <a:off x="1608634" y="3789921"/>
              <a:ext cx="2736372" cy="267938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 err="1"/>
                <a:t>loadSetting</a:t>
              </a:r>
              <a:r>
                <a:rPr lang="en-US" altLang="ko-KR" sz="1400" dirty="0"/>
                <a:t>() : opt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F3FB37A-B55E-4E1B-A013-D52D4502AE1C}"/>
              </a:ext>
            </a:extLst>
          </p:cNvPr>
          <p:cNvGrpSpPr/>
          <p:nvPr/>
        </p:nvGrpSpPr>
        <p:grpSpPr>
          <a:xfrm>
            <a:off x="1689419" y="4215778"/>
            <a:ext cx="2906200" cy="1687288"/>
            <a:chOff x="1608634" y="2257646"/>
            <a:chExt cx="2736372" cy="168728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C939CD-765C-47E4-B29B-3B914AD5A89D}"/>
                </a:ext>
              </a:extLst>
            </p:cNvPr>
            <p:cNvSpPr/>
            <p:nvPr/>
          </p:nvSpPr>
          <p:spPr>
            <a:xfrm>
              <a:off x="1608634" y="2257646"/>
              <a:ext cx="2736372" cy="350643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/>
                <a:t>ReviewManage</a:t>
              </a:r>
              <a:endParaRPr lang="ko-KR" altLang="en-US" sz="20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BD5F5AC-1F9F-423B-BEF1-5D1282FAB59D}"/>
                </a:ext>
              </a:extLst>
            </p:cNvPr>
            <p:cNvSpPr/>
            <p:nvPr/>
          </p:nvSpPr>
          <p:spPr>
            <a:xfrm>
              <a:off x="1608634" y="2603435"/>
              <a:ext cx="2736372" cy="350643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/>
                <a:t>+ </a:t>
              </a:r>
              <a:r>
                <a:rPr lang="en-US" altLang="ko-KR" sz="1400" dirty="0" err="1"/>
                <a:t>rvdata</a:t>
              </a:r>
              <a:r>
                <a:rPr lang="en-US" altLang="ko-KR" sz="1400" dirty="0"/>
                <a:t> : </a:t>
              </a:r>
              <a:r>
                <a:rPr lang="en-US" altLang="ko-KR" sz="1400" dirty="0" err="1"/>
                <a:t>document.body</a:t>
              </a:r>
              <a:endParaRPr lang="en-US" altLang="ko-KR" sz="14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0F34526-FB30-41A9-8051-D1BA2BA8FE9D}"/>
                </a:ext>
              </a:extLst>
            </p:cNvPr>
            <p:cNvSpPr/>
            <p:nvPr/>
          </p:nvSpPr>
          <p:spPr>
            <a:xfrm>
              <a:off x="1608634" y="2942760"/>
              <a:ext cx="2736372" cy="1002174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/>
                <a:t>filter(</a:t>
              </a:r>
              <a:r>
                <a:rPr lang="en-US" altLang="ko-KR" sz="1400" dirty="0" err="1"/>
                <a:t>rvdata</a:t>
              </a:r>
              <a:r>
                <a:rPr lang="en-US" altLang="ko-KR" sz="1400" dirty="0"/>
                <a:t>. opt) : void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/>
                <a:t>sendResult</a:t>
              </a:r>
              <a:r>
                <a:rPr lang="en-US" altLang="ko-KR" sz="1400" dirty="0"/>
                <a:t>() : </a:t>
              </a:r>
              <a:r>
                <a:rPr lang="en-US" altLang="ko-KR" sz="1400" dirty="0" err="1"/>
                <a:t>document.body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/>
                <a:t>loadReview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document.body</a:t>
              </a:r>
              <a:r>
                <a:rPr lang="en-US" altLang="ko-KR" sz="1400" dirty="0"/>
                <a:t>): </a:t>
              </a:r>
              <a:r>
                <a:rPr lang="en-US" altLang="ko-KR" sz="1400" dirty="0" err="1"/>
                <a:t>document.body</a:t>
              </a:r>
              <a:endParaRPr lang="ko-KR" altLang="en-US" sz="1400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312790" y="3416739"/>
            <a:ext cx="2906201" cy="1137192"/>
            <a:chOff x="5128381" y="1963896"/>
            <a:chExt cx="2906201" cy="11371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8FBB945-718B-49E5-8124-7E1A61CF6D0D}"/>
                </a:ext>
              </a:extLst>
            </p:cNvPr>
            <p:cNvSpPr/>
            <p:nvPr/>
          </p:nvSpPr>
          <p:spPr>
            <a:xfrm>
              <a:off x="5128381" y="1963896"/>
              <a:ext cx="2906201" cy="350643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Filter</a:t>
              </a:r>
              <a:endParaRPr lang="ko-KR" altLang="en-US" sz="20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FD478CE-5907-45DB-A3D6-DE06CE903D7A}"/>
                </a:ext>
              </a:extLst>
            </p:cNvPr>
            <p:cNvSpPr/>
            <p:nvPr/>
          </p:nvSpPr>
          <p:spPr>
            <a:xfrm>
              <a:off x="5128381" y="2309685"/>
              <a:ext cx="2906201" cy="350643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/>
                <a:t># </a:t>
              </a:r>
              <a:r>
                <a:rPr lang="en-US" altLang="ko-KR" sz="1400" dirty="0" err="1"/>
                <a:t>rv</a:t>
              </a:r>
              <a:r>
                <a:rPr lang="en-US" altLang="ko-KR" sz="1400" dirty="0"/>
                <a:t> : </a:t>
              </a:r>
              <a:r>
                <a:rPr lang="en-US" altLang="ko-KR" sz="1400" dirty="0" err="1"/>
                <a:t>document.body.textcontent</a:t>
              </a:r>
              <a:endParaRPr lang="en-US" altLang="ko-KR" sz="14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C1E3BD7-1288-4553-B0E1-3102034A7DC1}"/>
                </a:ext>
              </a:extLst>
            </p:cNvPr>
            <p:cNvSpPr/>
            <p:nvPr/>
          </p:nvSpPr>
          <p:spPr>
            <a:xfrm>
              <a:off x="5130049" y="2660063"/>
              <a:ext cx="2901425" cy="441025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/>
                <a:t>validate(</a:t>
              </a:r>
              <a:r>
                <a:rPr lang="en-US" altLang="ko-KR" sz="1400" dirty="0" err="1"/>
                <a:t>rvdata</a:t>
              </a:r>
              <a:r>
                <a:rPr lang="en-US" altLang="ko-KR" sz="1400" dirty="0"/>
                <a:t>) : </a:t>
              </a:r>
              <a:r>
                <a:rPr lang="en-US" altLang="ko-KR" sz="1400" dirty="0" err="1"/>
                <a:t>rv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/>
                <a:t>Combine_Review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rv</a:t>
              </a:r>
              <a:r>
                <a:rPr lang="en-US" altLang="ko-KR" sz="1400" dirty="0"/>
                <a:t>) : </a:t>
              </a:r>
              <a:r>
                <a:rPr lang="en-US" altLang="ko-KR" sz="1400" dirty="0" err="1"/>
                <a:t>rvdata</a:t>
              </a:r>
              <a:endParaRPr lang="en-US" altLang="ko-KR" sz="14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94BD507-9A6C-4B09-89CE-204071E6E97F}"/>
              </a:ext>
            </a:extLst>
          </p:cNvPr>
          <p:cNvGrpSpPr/>
          <p:nvPr/>
        </p:nvGrpSpPr>
        <p:grpSpPr>
          <a:xfrm>
            <a:off x="6312790" y="5085673"/>
            <a:ext cx="2909307" cy="1412440"/>
            <a:chOff x="1605709" y="2257646"/>
            <a:chExt cx="2739297" cy="141244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4A2D7EF-1323-4FA2-808F-0531CCDE03D2}"/>
                </a:ext>
              </a:extLst>
            </p:cNvPr>
            <p:cNvSpPr/>
            <p:nvPr/>
          </p:nvSpPr>
          <p:spPr>
            <a:xfrm>
              <a:off x="1608634" y="2257646"/>
              <a:ext cx="2736372" cy="350643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/>
                <a:t>SentiAnalyst</a:t>
              </a:r>
              <a:endParaRPr lang="ko-KR" altLang="en-US" sz="20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4B89CF8-18AD-4D25-8EBC-FD415615573E}"/>
                </a:ext>
              </a:extLst>
            </p:cNvPr>
            <p:cNvSpPr/>
            <p:nvPr/>
          </p:nvSpPr>
          <p:spPr>
            <a:xfrm>
              <a:off x="1608634" y="2603435"/>
              <a:ext cx="2736372" cy="489335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ko-KR" sz="1400"/>
                <a:t>validity : double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/>
                <a:t>valstd : double</a:t>
              </a:r>
              <a:endParaRPr lang="en-US" altLang="ko-KR" sz="14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533CD22-A9C1-45E7-8575-2E33B6831C9D}"/>
                </a:ext>
              </a:extLst>
            </p:cNvPr>
            <p:cNvSpPr/>
            <p:nvPr/>
          </p:nvSpPr>
          <p:spPr>
            <a:xfrm>
              <a:off x="1605709" y="3105213"/>
              <a:ext cx="2736372" cy="564873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ko-KR" sz="1400"/>
                <a:t>validity := analyzeRv(rv)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/>
                <a:t>Combine_Review(rv) : rvdata</a:t>
              </a:r>
              <a:endParaRPr lang="en-US" altLang="ko-KR" sz="1400" dirty="0"/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9448239-7B88-48EA-865B-25BD2F6AD391}"/>
              </a:ext>
            </a:extLst>
          </p:cNvPr>
          <p:cNvCxnSpPr>
            <a:stCxn id="72" idx="3"/>
            <a:endCxn id="115" idx="1"/>
          </p:cNvCxnSpPr>
          <p:nvPr/>
        </p:nvCxnSpPr>
        <p:spPr>
          <a:xfrm flipV="1">
            <a:off x="4874609" y="2055970"/>
            <a:ext cx="3001870" cy="0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B30F75C-100F-45BD-B6AE-D37A0847B004}"/>
              </a:ext>
            </a:extLst>
          </p:cNvPr>
          <p:cNvCxnSpPr>
            <a:stCxn id="72" idx="2"/>
            <a:endCxn id="29" idx="0"/>
          </p:cNvCxnSpPr>
          <p:nvPr/>
        </p:nvCxnSpPr>
        <p:spPr>
          <a:xfrm>
            <a:off x="3132314" y="2655435"/>
            <a:ext cx="10205" cy="15603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C66143F-364B-4E18-B83B-ECBF60E66BBC}"/>
              </a:ext>
            </a:extLst>
          </p:cNvPr>
          <p:cNvCxnSpPr>
            <a:cxnSpLocks/>
            <a:stCxn id="52" idx="0"/>
            <a:endCxn id="38" idx="2"/>
          </p:cNvCxnSpPr>
          <p:nvPr/>
        </p:nvCxnSpPr>
        <p:spPr>
          <a:xfrm flipH="1" flipV="1">
            <a:off x="7765171" y="4553931"/>
            <a:ext cx="3826" cy="531742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029C463-4001-4E37-A7D1-580F873507EB}"/>
              </a:ext>
            </a:extLst>
          </p:cNvPr>
          <p:cNvSpPr txBox="1"/>
          <p:nvPr/>
        </p:nvSpPr>
        <p:spPr>
          <a:xfrm>
            <a:off x="3142519" y="2689197"/>
            <a:ext cx="34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F004E1F-051B-4759-8585-3AC4DB0A52A7}"/>
              </a:ext>
            </a:extLst>
          </p:cNvPr>
          <p:cNvCxnSpPr>
            <a:stCxn id="32" idx="3"/>
            <a:endCxn id="36" idx="1"/>
          </p:cNvCxnSpPr>
          <p:nvPr/>
        </p:nvCxnSpPr>
        <p:spPr>
          <a:xfrm flipV="1">
            <a:off x="4595619" y="3937850"/>
            <a:ext cx="1717171" cy="1464129"/>
          </a:xfrm>
          <a:prstGeom prst="bentConnector3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215086E-C089-480D-B1AA-15C2706C561E}"/>
              </a:ext>
            </a:extLst>
          </p:cNvPr>
          <p:cNvSpPr txBox="1"/>
          <p:nvPr/>
        </p:nvSpPr>
        <p:spPr>
          <a:xfrm>
            <a:off x="2669684" y="3855145"/>
            <a:ext cx="34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62AEB9-482A-46F3-9275-87776CB35053}"/>
              </a:ext>
            </a:extLst>
          </p:cNvPr>
          <p:cNvSpPr txBox="1"/>
          <p:nvPr/>
        </p:nvSpPr>
        <p:spPr>
          <a:xfrm>
            <a:off x="7508995" y="1695222"/>
            <a:ext cx="34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FD4B27-87CA-4EC7-BED3-B8F277C2D717}"/>
              </a:ext>
            </a:extLst>
          </p:cNvPr>
          <p:cNvSpPr txBox="1"/>
          <p:nvPr/>
        </p:nvSpPr>
        <p:spPr>
          <a:xfrm>
            <a:off x="4910106" y="2072550"/>
            <a:ext cx="34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317A29-976C-4192-BB90-E8D7FC0ECD58}"/>
              </a:ext>
            </a:extLst>
          </p:cNvPr>
          <p:cNvSpPr txBox="1"/>
          <p:nvPr/>
        </p:nvSpPr>
        <p:spPr>
          <a:xfrm>
            <a:off x="5925600" y="3590671"/>
            <a:ext cx="34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B2F6F64-8BDB-4FA5-9C4A-BA235D5EED6F}"/>
              </a:ext>
            </a:extLst>
          </p:cNvPr>
          <p:cNvSpPr txBox="1"/>
          <p:nvPr/>
        </p:nvSpPr>
        <p:spPr>
          <a:xfrm>
            <a:off x="4595619" y="5428673"/>
            <a:ext cx="34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C33CF-743E-4B55-8038-7F3A6044466B}"/>
              </a:ext>
            </a:extLst>
          </p:cNvPr>
          <p:cNvSpPr txBox="1"/>
          <p:nvPr/>
        </p:nvSpPr>
        <p:spPr>
          <a:xfrm>
            <a:off x="7438222" y="4502356"/>
            <a:ext cx="34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258DC7-865A-4229-9142-D48EA7DE1F54}"/>
              </a:ext>
            </a:extLst>
          </p:cNvPr>
          <p:cNvSpPr txBox="1"/>
          <p:nvPr/>
        </p:nvSpPr>
        <p:spPr>
          <a:xfrm>
            <a:off x="7760396" y="4807379"/>
            <a:ext cx="34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1DDC75-2493-4E6B-85BC-8CCF0C50BC93}"/>
              </a:ext>
            </a:extLst>
          </p:cNvPr>
          <p:cNvSpPr txBox="1"/>
          <p:nvPr/>
        </p:nvSpPr>
        <p:spPr>
          <a:xfrm>
            <a:off x="2253006" y="2709352"/>
            <a:ext cx="83335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5B6176"/>
                </a:solidFill>
              </a:rPr>
              <a:t>sendResult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14134E-C1AC-4665-8879-82E3DA2924D1}"/>
              </a:ext>
            </a:extLst>
          </p:cNvPr>
          <p:cNvSpPr txBox="1"/>
          <p:nvPr/>
        </p:nvSpPr>
        <p:spPr>
          <a:xfrm>
            <a:off x="3255331" y="3937397"/>
            <a:ext cx="161927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5B6176"/>
                </a:solidFill>
              </a:rPr>
              <a:t>collectReview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B1B966-F31F-4698-A150-A597AF839554}"/>
              </a:ext>
            </a:extLst>
          </p:cNvPr>
          <p:cNvSpPr txBox="1"/>
          <p:nvPr/>
        </p:nvSpPr>
        <p:spPr>
          <a:xfrm>
            <a:off x="6606531" y="2075620"/>
            <a:ext cx="124326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5B6176"/>
                </a:solidFill>
              </a:rPr>
              <a:t>send_MouseInput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3F705A-B3D2-4C33-94E5-34569D86501E}"/>
              </a:ext>
            </a:extLst>
          </p:cNvPr>
          <p:cNvSpPr txBox="1"/>
          <p:nvPr/>
        </p:nvSpPr>
        <p:spPr>
          <a:xfrm>
            <a:off x="4910106" y="1753884"/>
            <a:ext cx="124326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5B6176"/>
                </a:solidFill>
              </a:rPr>
              <a:t>Load_Setting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43AD63-4C3F-4772-845B-4277A538FAD2}"/>
              </a:ext>
            </a:extLst>
          </p:cNvPr>
          <p:cNvSpPr txBox="1"/>
          <p:nvPr/>
        </p:nvSpPr>
        <p:spPr>
          <a:xfrm>
            <a:off x="5549543" y="3963101"/>
            <a:ext cx="6312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5B6176"/>
                </a:solidFill>
              </a:rPr>
              <a:t>filtering</a:t>
            </a:r>
          </a:p>
          <a:p>
            <a:r>
              <a:rPr lang="en-US" altLang="ko-KR" sz="1000" dirty="0">
                <a:solidFill>
                  <a:srgbClr val="5B6176"/>
                </a:solidFill>
              </a:rPr>
              <a:t>review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19BD401-B886-4FEC-B5A2-56181CE166F5}"/>
              </a:ext>
            </a:extLst>
          </p:cNvPr>
          <p:cNvSpPr txBox="1"/>
          <p:nvPr/>
        </p:nvSpPr>
        <p:spPr>
          <a:xfrm>
            <a:off x="4612517" y="4915101"/>
            <a:ext cx="6312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5B6176"/>
                </a:solidFill>
              </a:rPr>
              <a:t>filtered review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DEE0D3-E0C0-4761-AD0F-7D4670276354}"/>
              </a:ext>
            </a:extLst>
          </p:cNvPr>
          <p:cNvSpPr txBox="1"/>
          <p:nvPr/>
        </p:nvSpPr>
        <p:spPr>
          <a:xfrm>
            <a:off x="6606531" y="4787939"/>
            <a:ext cx="11507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5B6176"/>
                </a:solidFill>
              </a:rPr>
              <a:t>analyze_Review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D665E5C-B6DB-40AA-839C-CE066236B8B1}"/>
              </a:ext>
            </a:extLst>
          </p:cNvPr>
          <p:cNvSpPr txBox="1"/>
          <p:nvPr/>
        </p:nvSpPr>
        <p:spPr>
          <a:xfrm>
            <a:off x="7871578" y="4601192"/>
            <a:ext cx="11507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5B6176"/>
                </a:solidFill>
              </a:rPr>
              <a:t>analyzed_Review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225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55697" y="91817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ko-KR" altLang="en-US" sz="2300" kern="0" dirty="0">
              <a:ln w="6350" cmpd="dbl">
                <a:solidFill>
                  <a:srgbClr val="5B6176"/>
                </a:solidFill>
              </a:ln>
              <a:solidFill>
                <a:srgbClr val="FF66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846" y="588458"/>
            <a:ext cx="793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b="1" kern="0" dirty="0">
                <a:solidFill>
                  <a:srgbClr val="5B6176"/>
                </a:solidFill>
              </a:rPr>
              <a:t>Take Solid Principles : Problem Search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440707" y="302967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713657" y="158055"/>
            <a:ext cx="2395763" cy="235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2100" b="1" kern="0" dirty="0">
                <a:solidFill>
                  <a:srgbClr val="FF6600"/>
                </a:solidFill>
              </a:rPr>
              <a:t>Class Diagram</a:t>
            </a:r>
          </a:p>
        </p:txBody>
      </p:sp>
      <p:sp>
        <p:nvSpPr>
          <p:cNvPr id="19" name="타원 18"/>
          <p:cNvSpPr/>
          <p:nvPr/>
        </p:nvSpPr>
        <p:spPr>
          <a:xfrm>
            <a:off x="1390019" y="200511"/>
            <a:ext cx="175491" cy="17549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444357" y="302967"/>
            <a:ext cx="7328548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850019" y="1635934"/>
            <a:ext cx="540000" cy="0"/>
          </a:xfrm>
          <a:prstGeom prst="straightConnector1">
            <a:avLst/>
          </a:prstGeom>
          <a:ln w="101600">
            <a:solidFill>
              <a:srgbClr val="5B6176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F543E3-2B08-422F-9EAF-80B95A15A9DF}"/>
              </a:ext>
            </a:extLst>
          </p:cNvPr>
          <p:cNvSpPr txBox="1"/>
          <p:nvPr/>
        </p:nvSpPr>
        <p:spPr>
          <a:xfrm>
            <a:off x="1390019" y="1428922"/>
            <a:ext cx="9253264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1600" kern="0" dirty="0">
                <a:solidFill>
                  <a:srgbClr val="5B6176"/>
                </a:solidFill>
              </a:rPr>
              <a:t>클래스 별로 주어진 기능만을 실행하고 응집력을 높이기 위해서</a:t>
            </a:r>
            <a:r>
              <a:rPr lang="en-US" altLang="ko-KR" sz="1600" kern="0" dirty="0">
                <a:solidFill>
                  <a:srgbClr val="5B6176"/>
                </a:solidFill>
              </a:rPr>
              <a:t>, variation 1</a:t>
            </a:r>
            <a:r>
              <a:rPr lang="ko-KR" altLang="en-US" sz="1600" kern="0" dirty="0">
                <a:solidFill>
                  <a:srgbClr val="5B6176"/>
                </a:solidFill>
              </a:rPr>
              <a:t>과 </a:t>
            </a:r>
            <a:r>
              <a:rPr lang="en-US" altLang="ko-KR" sz="1600" kern="0" dirty="0">
                <a:solidFill>
                  <a:srgbClr val="5B6176"/>
                </a:solidFill>
              </a:rPr>
              <a:t>variation 2</a:t>
            </a:r>
            <a:r>
              <a:rPr lang="ko-KR" altLang="en-US" sz="1600" kern="0" dirty="0">
                <a:solidFill>
                  <a:srgbClr val="5B6176"/>
                </a:solidFill>
              </a:rPr>
              <a:t>의 높은 </a:t>
            </a:r>
            <a:r>
              <a:rPr lang="en-US" altLang="ko-KR" sz="1600" kern="0" dirty="0">
                <a:solidFill>
                  <a:srgbClr val="5B6176"/>
                </a:solidFill>
              </a:rPr>
              <a:t>cohesion</a:t>
            </a:r>
            <a:r>
              <a:rPr lang="ko-KR" altLang="en-US" sz="1600" kern="0" dirty="0">
                <a:solidFill>
                  <a:srgbClr val="5B6176"/>
                </a:solidFill>
              </a:rPr>
              <a:t>을</a:t>
            </a:r>
            <a:r>
              <a:rPr lang="en-US" altLang="ko-KR" sz="1600" kern="0" dirty="0">
                <a:solidFill>
                  <a:srgbClr val="5B6176"/>
                </a:solidFill>
              </a:rPr>
              <a:t> </a:t>
            </a:r>
            <a:r>
              <a:rPr lang="ko-KR" altLang="en-US" sz="1600" kern="0" dirty="0">
                <a:solidFill>
                  <a:srgbClr val="5B6176"/>
                </a:solidFill>
              </a:rPr>
              <a:t>기준으로 클래스 다이어그램을 구현했습니다</a:t>
            </a:r>
            <a:r>
              <a:rPr lang="en-US" altLang="ko-KR" sz="1600" kern="0" dirty="0">
                <a:solidFill>
                  <a:srgbClr val="5B6176"/>
                </a:solidFill>
              </a:rPr>
              <a:t>. </a:t>
            </a:r>
            <a:r>
              <a:rPr lang="ko-KR" altLang="en-US" sz="1600" kern="0" dirty="0">
                <a:solidFill>
                  <a:srgbClr val="5B6176"/>
                </a:solidFill>
              </a:rPr>
              <a:t>하지만</a:t>
            </a:r>
            <a:r>
              <a:rPr lang="en-US" altLang="ko-KR" sz="1600" kern="0" dirty="0">
                <a:solidFill>
                  <a:srgbClr val="5B6176"/>
                </a:solidFill>
              </a:rPr>
              <a:t>, </a:t>
            </a:r>
            <a:r>
              <a:rPr lang="ko-KR" altLang="en-US" sz="1600" kern="0" dirty="0">
                <a:solidFill>
                  <a:srgbClr val="5B6176"/>
                </a:solidFill>
              </a:rPr>
              <a:t>결합도가 높아서 추후 수정과 기능 개발에 어려움이 있을 수 있습니다</a:t>
            </a:r>
            <a:r>
              <a:rPr lang="en-US" altLang="ko-KR" sz="1600" kern="0" dirty="0">
                <a:solidFill>
                  <a:srgbClr val="5B6176"/>
                </a:solidFill>
              </a:rPr>
              <a:t>.</a:t>
            </a:r>
          </a:p>
          <a:p>
            <a:pPr marL="0" lvl="1">
              <a:lnSpc>
                <a:spcPct val="150000"/>
              </a:lnSpc>
            </a:pPr>
            <a:endParaRPr lang="ko-KR" altLang="en-US" sz="1600" kern="0" dirty="0">
              <a:solidFill>
                <a:srgbClr val="5B617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763ABB-7A8C-4EB5-9DF3-E4789C2855D6}"/>
              </a:ext>
            </a:extLst>
          </p:cNvPr>
          <p:cNvSpPr txBox="1"/>
          <p:nvPr/>
        </p:nvSpPr>
        <p:spPr>
          <a:xfrm>
            <a:off x="1390019" y="2581610"/>
            <a:ext cx="925326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kern="0" dirty="0">
                <a:solidFill>
                  <a:srgbClr val="5B6176"/>
                </a:solidFill>
              </a:rPr>
              <a:t>Setting</a:t>
            </a:r>
            <a:r>
              <a:rPr lang="ko-KR" altLang="en-US" sz="1600" kern="0" dirty="0">
                <a:solidFill>
                  <a:srgbClr val="5B6176"/>
                </a:solidFill>
              </a:rPr>
              <a:t> 값과 관련하여 이후의 기능개발에서 새로운 </a:t>
            </a:r>
            <a:r>
              <a:rPr lang="en-US" altLang="ko-KR" sz="1600" kern="0" dirty="0">
                <a:solidFill>
                  <a:srgbClr val="5B6176"/>
                </a:solidFill>
              </a:rPr>
              <a:t>Setting</a:t>
            </a:r>
            <a:r>
              <a:rPr lang="ko-KR" altLang="en-US" sz="1600" kern="0" dirty="0">
                <a:solidFill>
                  <a:srgbClr val="5B6176"/>
                </a:solidFill>
              </a:rPr>
              <a:t>값을 추가 혹은 관리하기가 어렵습니다</a:t>
            </a:r>
            <a:r>
              <a:rPr lang="en-US" altLang="ko-KR" sz="1600" kern="0" dirty="0">
                <a:solidFill>
                  <a:srgbClr val="5B6176"/>
                </a:solidFill>
              </a:rPr>
              <a:t>. </a:t>
            </a:r>
            <a:r>
              <a:rPr lang="ko-KR" altLang="en-US" sz="1600" kern="0" dirty="0">
                <a:solidFill>
                  <a:srgbClr val="5B6176"/>
                </a:solidFill>
              </a:rPr>
              <a:t>해당 이슈에 대해 결합도를 낮추기 위해 변화가 예상되는 특정 정보군을 분리하도록 하였습니다</a:t>
            </a:r>
            <a:r>
              <a:rPr lang="en-US" altLang="ko-KR" sz="1600" kern="0" dirty="0">
                <a:solidFill>
                  <a:srgbClr val="5B6176"/>
                </a:solidFill>
              </a:rPr>
              <a:t>.</a:t>
            </a:r>
            <a:endParaRPr lang="ko-KR" altLang="en-US" sz="1600" kern="0" dirty="0">
              <a:solidFill>
                <a:srgbClr val="5B6176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BB5F13D-4463-4D56-92C8-869199EFBB08}"/>
              </a:ext>
            </a:extLst>
          </p:cNvPr>
          <p:cNvCxnSpPr/>
          <p:nvPr/>
        </p:nvCxnSpPr>
        <p:spPr>
          <a:xfrm>
            <a:off x="858623" y="2807007"/>
            <a:ext cx="540000" cy="0"/>
          </a:xfrm>
          <a:prstGeom prst="straightConnector1">
            <a:avLst/>
          </a:prstGeom>
          <a:ln w="101600">
            <a:solidFill>
              <a:srgbClr val="5B6176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20DA864-86DE-4E8A-9DED-3C6F84F90EA0}"/>
              </a:ext>
            </a:extLst>
          </p:cNvPr>
          <p:cNvSpPr txBox="1"/>
          <p:nvPr/>
        </p:nvSpPr>
        <p:spPr>
          <a:xfrm>
            <a:off x="1398623" y="3676289"/>
            <a:ext cx="925326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kern="0" dirty="0" err="1">
                <a:solidFill>
                  <a:srgbClr val="5B6176"/>
                </a:solidFill>
              </a:rPr>
              <a:t>SentiAnalyst</a:t>
            </a:r>
            <a:r>
              <a:rPr lang="ko-KR" altLang="en-US" sz="1600" kern="0" dirty="0">
                <a:solidFill>
                  <a:srgbClr val="5B6176"/>
                </a:solidFill>
              </a:rPr>
              <a:t>와 </a:t>
            </a:r>
            <a:r>
              <a:rPr lang="en-US" altLang="ko-KR" sz="1600" kern="0" dirty="0">
                <a:solidFill>
                  <a:srgbClr val="5B6176"/>
                </a:solidFill>
              </a:rPr>
              <a:t>Filter</a:t>
            </a:r>
            <a:r>
              <a:rPr lang="ko-KR" altLang="en-US" sz="1600" kern="0" dirty="0">
                <a:solidFill>
                  <a:srgbClr val="5B6176"/>
                </a:solidFill>
              </a:rPr>
              <a:t>의 수정이 어렵습니다</a:t>
            </a:r>
            <a:r>
              <a:rPr lang="en-US" altLang="ko-KR" sz="1600" kern="0" dirty="0">
                <a:solidFill>
                  <a:srgbClr val="5B6176"/>
                </a:solidFill>
              </a:rPr>
              <a:t>. </a:t>
            </a:r>
            <a:r>
              <a:rPr lang="ko-KR" altLang="en-US" sz="1600" kern="0" dirty="0">
                <a:solidFill>
                  <a:srgbClr val="5B6176"/>
                </a:solidFill>
              </a:rPr>
              <a:t>감정판단 시스템의 업데이트와 필터 기능의 추가 및 수정 등등 이슈에 대한 반응이 어렵습니다</a:t>
            </a:r>
            <a:r>
              <a:rPr lang="en-US" altLang="ko-KR" sz="1600" kern="0" dirty="0">
                <a:solidFill>
                  <a:srgbClr val="5B6176"/>
                </a:solidFill>
              </a:rPr>
              <a:t>. </a:t>
            </a:r>
            <a:endParaRPr lang="ko-KR" altLang="en-US" sz="1600" kern="0" dirty="0">
              <a:solidFill>
                <a:srgbClr val="5B6176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4898EB2-DE30-4496-A065-B25B4E575E62}"/>
              </a:ext>
            </a:extLst>
          </p:cNvPr>
          <p:cNvCxnSpPr/>
          <p:nvPr/>
        </p:nvCxnSpPr>
        <p:spPr>
          <a:xfrm>
            <a:off x="867227" y="3901686"/>
            <a:ext cx="540000" cy="0"/>
          </a:xfrm>
          <a:prstGeom prst="straightConnector1">
            <a:avLst/>
          </a:prstGeom>
          <a:ln w="101600">
            <a:solidFill>
              <a:srgbClr val="5B6176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01643C-AA16-475C-819E-093F628EDCC8}"/>
              </a:ext>
            </a:extLst>
          </p:cNvPr>
          <p:cNvSpPr txBox="1"/>
          <p:nvPr/>
        </p:nvSpPr>
        <p:spPr>
          <a:xfrm>
            <a:off x="1398623" y="4973108"/>
            <a:ext cx="925326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1600" kern="0" dirty="0">
                <a:solidFill>
                  <a:srgbClr val="5B6176"/>
                </a:solidFill>
              </a:rPr>
              <a:t>전체 시스템이 추후 정렬기능 업데이트 및 광고 </a:t>
            </a:r>
            <a:r>
              <a:rPr lang="en-US" altLang="ko-KR" sz="1600" kern="0" dirty="0">
                <a:solidFill>
                  <a:srgbClr val="5B6176"/>
                </a:solidFill>
              </a:rPr>
              <a:t>image </a:t>
            </a:r>
            <a:r>
              <a:rPr lang="ko-KR" altLang="en-US" sz="1600" kern="0" dirty="0">
                <a:solidFill>
                  <a:srgbClr val="5B6176"/>
                </a:solidFill>
              </a:rPr>
              <a:t>분석 등에 대한 업데이트를 진행할 때 현 클래스 다이어그램으로는 많은 비용이 들어가 구현하기 어렵습니다</a:t>
            </a:r>
            <a:r>
              <a:rPr lang="en-US" altLang="ko-KR" sz="1600" kern="0" dirty="0">
                <a:solidFill>
                  <a:srgbClr val="5B6176"/>
                </a:solidFill>
              </a:rPr>
              <a:t>.</a:t>
            </a:r>
            <a:endParaRPr lang="ko-KR" altLang="en-US" sz="1600" kern="0" dirty="0">
              <a:solidFill>
                <a:srgbClr val="5B6176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601B79-9140-4E4C-ADC5-F674D5D8275B}"/>
              </a:ext>
            </a:extLst>
          </p:cNvPr>
          <p:cNvCxnSpPr/>
          <p:nvPr/>
        </p:nvCxnSpPr>
        <p:spPr>
          <a:xfrm>
            <a:off x="867227" y="5198505"/>
            <a:ext cx="540000" cy="0"/>
          </a:xfrm>
          <a:prstGeom prst="straightConnector1">
            <a:avLst/>
          </a:prstGeom>
          <a:ln w="101600">
            <a:solidFill>
              <a:srgbClr val="5B6176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204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54339" y="1010345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zzzz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4913" y="595319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ko-KR" altLang="en-US" sz="2300" kern="0" dirty="0">
              <a:ln w="6350" cmpd="dbl">
                <a:solidFill>
                  <a:srgbClr val="5B6176"/>
                </a:solidFill>
              </a:ln>
              <a:solidFill>
                <a:srgbClr val="FF6600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440707" y="302967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939569" y="158055"/>
            <a:ext cx="3247728" cy="221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2100" b="1" kern="0" dirty="0">
                <a:solidFill>
                  <a:srgbClr val="FF6600"/>
                </a:solidFill>
              </a:rPr>
              <a:t>Class Diagram</a:t>
            </a:r>
          </a:p>
        </p:txBody>
      </p:sp>
      <p:sp>
        <p:nvSpPr>
          <p:cNvPr id="43" name="타원 42"/>
          <p:cNvSpPr/>
          <p:nvPr/>
        </p:nvSpPr>
        <p:spPr>
          <a:xfrm>
            <a:off x="1390019" y="200511"/>
            <a:ext cx="175491" cy="17549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5652905" y="302967"/>
            <a:ext cx="61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7847" y="607762"/>
            <a:ext cx="156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b="1" kern="0" dirty="0">
                <a:solidFill>
                  <a:srgbClr val="5B6176"/>
                </a:solidFill>
              </a:rPr>
              <a:t>Variation 3</a:t>
            </a:r>
            <a:endParaRPr lang="ko-KR" altLang="en-US" sz="2000" kern="0" dirty="0">
              <a:solidFill>
                <a:srgbClr val="5B6176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390019" y="1192051"/>
            <a:ext cx="2580402" cy="1279848"/>
            <a:chOff x="1608634" y="2201890"/>
            <a:chExt cx="2736372" cy="175059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A2A5B5F-7773-455B-8BF8-9E7C09E3C27D}"/>
                </a:ext>
              </a:extLst>
            </p:cNvPr>
            <p:cNvSpPr/>
            <p:nvPr/>
          </p:nvSpPr>
          <p:spPr>
            <a:xfrm>
              <a:off x="1608634" y="2201890"/>
              <a:ext cx="2736372" cy="406400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Controller</a:t>
              </a:r>
              <a:endParaRPr lang="ko-KR" altLang="en-US" sz="1600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A2A5B5F-7773-455B-8BF8-9E7C09E3C27D}"/>
                </a:ext>
              </a:extLst>
            </p:cNvPr>
            <p:cNvSpPr/>
            <p:nvPr/>
          </p:nvSpPr>
          <p:spPr>
            <a:xfrm>
              <a:off x="1608634" y="2603435"/>
              <a:ext cx="2736372" cy="350644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+ setting : opt</a:t>
              </a:r>
              <a:endParaRPr lang="ko-KR" altLang="en-US" sz="11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A2A5B5F-7773-455B-8BF8-9E7C09E3C27D}"/>
                </a:ext>
              </a:extLst>
            </p:cNvPr>
            <p:cNvSpPr/>
            <p:nvPr/>
          </p:nvSpPr>
          <p:spPr>
            <a:xfrm>
              <a:off x="1608634" y="2954079"/>
              <a:ext cx="2736372" cy="998401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- </a:t>
              </a:r>
              <a:r>
                <a:rPr lang="en-US" altLang="ko-KR" sz="1100" dirty="0" err="1"/>
                <a:t>setting_MouseListener</a:t>
              </a:r>
              <a:r>
                <a:rPr lang="en-US" altLang="ko-KR" sz="1100" dirty="0"/>
                <a:t>(request): void</a:t>
              </a:r>
            </a:p>
            <a:p>
              <a:r>
                <a:rPr lang="en-US" altLang="ko-KR" sz="1100" dirty="0"/>
                <a:t>- </a:t>
              </a:r>
              <a:r>
                <a:rPr lang="en-US" altLang="ko-KR" sz="1100" dirty="0" err="1"/>
                <a:t>show_Review</a:t>
              </a:r>
              <a:r>
                <a:rPr lang="en-US" altLang="ko-KR" sz="1100" dirty="0"/>
                <a:t>(</a:t>
              </a:r>
              <a:r>
                <a:rPr lang="en-US" altLang="ko-KR" sz="1100" dirty="0" err="1"/>
                <a:t>document.body</a:t>
              </a:r>
              <a:r>
                <a:rPr lang="en-US" altLang="ko-KR" sz="1100" dirty="0"/>
                <a:t>): void</a:t>
              </a:r>
            </a:p>
            <a:p>
              <a:r>
                <a:rPr lang="en-US" altLang="ko-KR" sz="1100" dirty="0"/>
                <a:t>+  </a:t>
              </a:r>
              <a:r>
                <a:rPr lang="en-US" altLang="ko-KR" sz="1100" dirty="0" err="1"/>
                <a:t>collectReview</a:t>
              </a:r>
              <a:r>
                <a:rPr lang="en-US" altLang="ko-KR" sz="1100" dirty="0"/>
                <a:t>(): </a:t>
              </a:r>
              <a:r>
                <a:rPr lang="en-US" altLang="ko-KR" sz="1100" dirty="0" err="1"/>
                <a:t>rvdata</a:t>
              </a:r>
              <a:endParaRPr lang="en-US" altLang="ko-KR" sz="1100" dirty="0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5470108" y="1249474"/>
            <a:ext cx="1748840" cy="883671"/>
            <a:chOff x="1608633" y="2257646"/>
            <a:chExt cx="2736374" cy="1223994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A2A5B5F-7773-455B-8BF8-9E7C09E3C27D}"/>
                </a:ext>
              </a:extLst>
            </p:cNvPr>
            <p:cNvSpPr/>
            <p:nvPr/>
          </p:nvSpPr>
          <p:spPr>
            <a:xfrm>
              <a:off x="1608635" y="2257646"/>
              <a:ext cx="2736372" cy="350643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/>
                <a:t>LocalSetting</a:t>
              </a:r>
              <a:endParaRPr lang="ko-KR" altLang="en-US" sz="1600" dirty="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A2A5B5F-7773-455B-8BF8-9E7C09E3C27D}"/>
                </a:ext>
              </a:extLst>
            </p:cNvPr>
            <p:cNvSpPr/>
            <p:nvPr/>
          </p:nvSpPr>
          <p:spPr>
            <a:xfrm>
              <a:off x="1608634" y="2603434"/>
              <a:ext cx="2736372" cy="347193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/>
                <a:t>+ </a:t>
              </a:r>
              <a:r>
                <a:rPr lang="en-US" altLang="ko-KR" sz="1000" dirty="0" err="1"/>
                <a:t>setting_value</a:t>
              </a:r>
              <a:r>
                <a:rPr lang="en-US" altLang="ko-KR" sz="1000" dirty="0"/>
                <a:t> : data type</a:t>
              </a:r>
              <a:endParaRPr lang="ko-KR" altLang="en-US" sz="1000" dirty="0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BA2A5B5F-7773-455B-8BF8-9E7C09E3C27D}"/>
                </a:ext>
              </a:extLst>
            </p:cNvPr>
            <p:cNvSpPr/>
            <p:nvPr/>
          </p:nvSpPr>
          <p:spPr>
            <a:xfrm>
              <a:off x="1608633" y="2950627"/>
              <a:ext cx="2736372" cy="531013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ko-KR" sz="1100" dirty="0" err="1"/>
                <a:t>loadSetting</a:t>
              </a:r>
              <a:r>
                <a:rPr lang="en-US" altLang="ko-KR" sz="1100" dirty="0"/>
                <a:t>() : opt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100" dirty="0" err="1"/>
                <a:t>saveSetting</a:t>
              </a:r>
              <a:r>
                <a:rPr lang="en-US" altLang="ko-KR" sz="1100" dirty="0"/>
                <a:t>() : opt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F3FB37A-B55E-4E1B-A013-D52D4502AE1C}"/>
              </a:ext>
            </a:extLst>
          </p:cNvPr>
          <p:cNvGrpSpPr/>
          <p:nvPr/>
        </p:nvGrpSpPr>
        <p:grpSpPr>
          <a:xfrm>
            <a:off x="1485785" y="3481014"/>
            <a:ext cx="2390124" cy="1318748"/>
            <a:chOff x="1608634" y="2257646"/>
            <a:chExt cx="2736372" cy="168728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C939CD-765C-47E4-B29B-3B914AD5A89D}"/>
                </a:ext>
              </a:extLst>
            </p:cNvPr>
            <p:cNvSpPr/>
            <p:nvPr/>
          </p:nvSpPr>
          <p:spPr>
            <a:xfrm>
              <a:off x="1608634" y="2257646"/>
              <a:ext cx="2736372" cy="350643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/>
                <a:t>ReviewManage</a:t>
              </a:r>
              <a:endParaRPr lang="ko-KR" altLang="en-US" sz="16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BD5F5AC-1F9F-423B-BEF1-5D1282FAB59D}"/>
                </a:ext>
              </a:extLst>
            </p:cNvPr>
            <p:cNvSpPr/>
            <p:nvPr/>
          </p:nvSpPr>
          <p:spPr>
            <a:xfrm>
              <a:off x="1608634" y="2603435"/>
              <a:ext cx="2736372" cy="350643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+ </a:t>
              </a:r>
              <a:r>
                <a:rPr lang="en-US" altLang="ko-KR" sz="1100" dirty="0" err="1"/>
                <a:t>rvdata</a:t>
              </a:r>
              <a:r>
                <a:rPr lang="en-US" altLang="ko-KR" sz="1100" dirty="0"/>
                <a:t> : </a:t>
              </a:r>
              <a:r>
                <a:rPr lang="en-US" altLang="ko-KR" sz="1100" dirty="0" err="1"/>
                <a:t>document.body</a:t>
              </a:r>
              <a:endParaRPr lang="en-US" altLang="ko-KR" sz="11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0F34526-FB30-41A9-8051-D1BA2BA8FE9D}"/>
                </a:ext>
              </a:extLst>
            </p:cNvPr>
            <p:cNvSpPr/>
            <p:nvPr/>
          </p:nvSpPr>
          <p:spPr>
            <a:xfrm>
              <a:off x="1608634" y="2942760"/>
              <a:ext cx="2736372" cy="1002174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ko-KR" sz="1100" dirty="0"/>
                <a:t>filter(</a:t>
              </a:r>
              <a:r>
                <a:rPr lang="en-US" altLang="ko-KR" sz="1100" dirty="0" err="1"/>
                <a:t>rvdata</a:t>
              </a:r>
              <a:r>
                <a:rPr lang="en-US" altLang="ko-KR" sz="1100" dirty="0"/>
                <a:t>. opt) : void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100" dirty="0" err="1"/>
                <a:t>sendResult</a:t>
              </a:r>
              <a:r>
                <a:rPr lang="en-US" altLang="ko-KR" sz="1100" dirty="0"/>
                <a:t>() : </a:t>
              </a:r>
              <a:r>
                <a:rPr lang="en-US" altLang="ko-KR" sz="1100" dirty="0" err="1"/>
                <a:t>document.body</a:t>
              </a:r>
              <a:endParaRPr lang="en-US" altLang="ko-KR" sz="1100" dirty="0"/>
            </a:p>
            <a:p>
              <a:pPr marL="285750" indent="-285750">
                <a:buFontTx/>
                <a:buChar char="-"/>
              </a:pPr>
              <a:r>
                <a:rPr lang="en-US" altLang="ko-KR" sz="1100" dirty="0" err="1"/>
                <a:t>loadReview</a:t>
              </a:r>
              <a:r>
                <a:rPr lang="en-US" altLang="ko-KR" sz="1100" dirty="0"/>
                <a:t>(</a:t>
              </a:r>
              <a:r>
                <a:rPr lang="en-US" altLang="ko-KR" sz="1100" dirty="0" err="1"/>
                <a:t>document.body</a:t>
              </a:r>
              <a:r>
                <a:rPr lang="en-US" altLang="ko-KR" sz="1100" dirty="0"/>
                <a:t>): </a:t>
              </a:r>
              <a:r>
                <a:rPr lang="en-US" altLang="ko-KR" sz="1100" dirty="0" err="1"/>
                <a:t>document.body</a:t>
              </a:r>
              <a:endParaRPr lang="ko-KR" altLang="en-US" sz="1100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008801" y="2208613"/>
            <a:ext cx="2313238" cy="881615"/>
            <a:chOff x="5128381" y="1963896"/>
            <a:chExt cx="2906201" cy="113719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8FBB945-718B-49E5-8124-7E1A61CF6D0D}"/>
                </a:ext>
              </a:extLst>
            </p:cNvPr>
            <p:cNvSpPr/>
            <p:nvPr/>
          </p:nvSpPr>
          <p:spPr>
            <a:xfrm>
              <a:off x="5128381" y="1963896"/>
              <a:ext cx="2906201" cy="350642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Filter</a:t>
              </a:r>
              <a:endParaRPr lang="ko-KR" altLang="en-US" sz="16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FD478CE-5907-45DB-A3D6-DE06CE903D7A}"/>
                </a:ext>
              </a:extLst>
            </p:cNvPr>
            <p:cNvSpPr/>
            <p:nvPr/>
          </p:nvSpPr>
          <p:spPr>
            <a:xfrm>
              <a:off x="5128381" y="2309685"/>
              <a:ext cx="2906201" cy="350643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# </a:t>
              </a:r>
              <a:r>
                <a:rPr lang="en-US" altLang="ko-KR" sz="1100" dirty="0" err="1"/>
                <a:t>rv</a:t>
              </a:r>
              <a:r>
                <a:rPr lang="en-US" altLang="ko-KR" sz="1100" dirty="0"/>
                <a:t> : data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C1E3BD7-1288-4553-B0E1-3102034A7DC1}"/>
                </a:ext>
              </a:extLst>
            </p:cNvPr>
            <p:cNvSpPr/>
            <p:nvPr/>
          </p:nvSpPr>
          <p:spPr>
            <a:xfrm>
              <a:off x="5130049" y="2660062"/>
              <a:ext cx="2901425" cy="441025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ko-KR" sz="1100" dirty="0"/>
                <a:t>validate(</a:t>
              </a:r>
              <a:r>
                <a:rPr lang="en-US" altLang="ko-KR" sz="1100" dirty="0" err="1"/>
                <a:t>rvdata</a:t>
              </a:r>
              <a:r>
                <a:rPr lang="en-US" altLang="ko-KR" sz="1100" dirty="0"/>
                <a:t>) : </a:t>
              </a:r>
              <a:r>
                <a:rPr lang="en-US" altLang="ko-KR" sz="1100" dirty="0" err="1"/>
                <a:t>rv</a:t>
              </a:r>
              <a:endParaRPr lang="en-US" altLang="ko-KR" sz="1100" dirty="0"/>
            </a:p>
            <a:p>
              <a:pPr marL="285750" indent="-285750">
                <a:buFontTx/>
                <a:buChar char="-"/>
              </a:pPr>
              <a:r>
                <a:rPr lang="en-US" altLang="ko-KR" sz="1100" dirty="0" err="1"/>
                <a:t>Combine_Review</a:t>
              </a:r>
              <a:r>
                <a:rPr lang="en-US" altLang="ko-KR" sz="1100" dirty="0"/>
                <a:t>(</a:t>
              </a:r>
              <a:r>
                <a:rPr lang="en-US" altLang="ko-KR" sz="1100" dirty="0" err="1"/>
                <a:t>rv</a:t>
              </a:r>
              <a:r>
                <a:rPr lang="en-US" altLang="ko-KR" sz="1100" dirty="0"/>
                <a:t>) : </a:t>
              </a:r>
              <a:r>
                <a:rPr lang="en-US" altLang="ko-KR" sz="1100" dirty="0" err="1"/>
                <a:t>rvdata</a:t>
              </a:r>
              <a:endParaRPr lang="en-US" altLang="ko-KR" sz="11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94BD507-9A6C-4B09-89CE-204071E6E97F}"/>
              </a:ext>
            </a:extLst>
          </p:cNvPr>
          <p:cNvGrpSpPr/>
          <p:nvPr/>
        </p:nvGrpSpPr>
        <p:grpSpPr>
          <a:xfrm>
            <a:off x="1480356" y="5293550"/>
            <a:ext cx="2429653" cy="1040409"/>
            <a:chOff x="1608634" y="2257646"/>
            <a:chExt cx="2742501" cy="141170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4A2D7EF-1323-4FA2-808F-0531CCDE03D2}"/>
                </a:ext>
              </a:extLst>
            </p:cNvPr>
            <p:cNvSpPr/>
            <p:nvPr/>
          </p:nvSpPr>
          <p:spPr>
            <a:xfrm>
              <a:off x="1608634" y="2257646"/>
              <a:ext cx="2736372" cy="350643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/>
                <a:t>SentiAnalyst_text</a:t>
              </a:r>
              <a:endParaRPr lang="ko-KR" altLang="en-US" sz="16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4B89CF8-18AD-4D25-8EBC-FD415615573E}"/>
                </a:ext>
              </a:extLst>
            </p:cNvPr>
            <p:cNvSpPr/>
            <p:nvPr/>
          </p:nvSpPr>
          <p:spPr>
            <a:xfrm>
              <a:off x="1608634" y="2603435"/>
              <a:ext cx="2736372" cy="489335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ko-KR" sz="1100"/>
                <a:t>validity : double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100"/>
                <a:t>valstd : double</a:t>
              </a:r>
              <a:endParaRPr lang="en-US" altLang="ko-KR" sz="11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533CD22-A9C1-45E7-8575-2E33B6831C9D}"/>
                </a:ext>
              </a:extLst>
            </p:cNvPr>
            <p:cNvSpPr/>
            <p:nvPr/>
          </p:nvSpPr>
          <p:spPr>
            <a:xfrm>
              <a:off x="1614763" y="3104474"/>
              <a:ext cx="2736372" cy="564873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ko-KR" sz="1100" dirty="0"/>
                <a:t>validity := </a:t>
              </a:r>
              <a:r>
                <a:rPr lang="en-US" altLang="ko-KR" sz="1100" dirty="0" err="1"/>
                <a:t>analyzeRv</a:t>
              </a:r>
              <a:r>
                <a:rPr lang="en-US" altLang="ko-KR" sz="1100" dirty="0"/>
                <a:t>(</a:t>
              </a:r>
              <a:r>
                <a:rPr lang="en-US" altLang="ko-KR" sz="1100" dirty="0" err="1"/>
                <a:t>rv</a:t>
              </a:r>
              <a:r>
                <a:rPr lang="en-US" altLang="ko-KR" sz="1100" dirty="0"/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100" dirty="0" err="1"/>
                <a:t>Combine_Review</a:t>
              </a:r>
              <a:r>
                <a:rPr lang="en-US" altLang="ko-KR" sz="1100" dirty="0"/>
                <a:t>(</a:t>
              </a:r>
              <a:r>
                <a:rPr lang="en-US" altLang="ko-KR" sz="1100" dirty="0" err="1"/>
                <a:t>rv</a:t>
              </a:r>
              <a:r>
                <a:rPr lang="en-US" altLang="ko-KR" sz="1100" dirty="0"/>
                <a:t>) : </a:t>
              </a:r>
              <a:r>
                <a:rPr lang="en-US" altLang="ko-KR" sz="1100" dirty="0" err="1"/>
                <a:t>rvdata</a:t>
              </a:r>
              <a:endParaRPr lang="en-US" altLang="ko-KR" sz="1100" dirty="0"/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B30F75C-100F-45BD-B6AE-D37A0847B004}"/>
              </a:ext>
            </a:extLst>
          </p:cNvPr>
          <p:cNvCxnSpPr>
            <a:cxnSpLocks/>
            <a:stCxn id="72" idx="2"/>
            <a:endCxn id="29" idx="0"/>
          </p:cNvCxnSpPr>
          <p:nvPr/>
        </p:nvCxnSpPr>
        <p:spPr>
          <a:xfrm>
            <a:off x="2680220" y="2471899"/>
            <a:ext cx="627" cy="100911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029C463-4001-4E37-A7D1-580F873507EB}"/>
              </a:ext>
            </a:extLst>
          </p:cNvPr>
          <p:cNvSpPr txBox="1"/>
          <p:nvPr/>
        </p:nvSpPr>
        <p:spPr>
          <a:xfrm>
            <a:off x="2753794" y="2480525"/>
            <a:ext cx="34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F004E1F-051B-4759-8585-3AC4DB0A52A7}"/>
              </a:ext>
            </a:extLst>
          </p:cNvPr>
          <p:cNvCxnSpPr>
            <a:stCxn id="32" idx="3"/>
            <a:endCxn id="36" idx="1"/>
          </p:cNvCxnSpPr>
          <p:nvPr/>
        </p:nvCxnSpPr>
        <p:spPr>
          <a:xfrm flipV="1">
            <a:off x="3875909" y="2612608"/>
            <a:ext cx="1132892" cy="1795515"/>
          </a:xfrm>
          <a:prstGeom prst="bentConnector3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215086E-C089-480D-B1AA-15C2706C561E}"/>
              </a:ext>
            </a:extLst>
          </p:cNvPr>
          <p:cNvSpPr txBox="1"/>
          <p:nvPr/>
        </p:nvSpPr>
        <p:spPr>
          <a:xfrm>
            <a:off x="2349179" y="3173237"/>
            <a:ext cx="34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62AEB9-482A-46F3-9275-87776CB35053}"/>
              </a:ext>
            </a:extLst>
          </p:cNvPr>
          <p:cNvSpPr txBox="1"/>
          <p:nvPr/>
        </p:nvSpPr>
        <p:spPr>
          <a:xfrm>
            <a:off x="5100818" y="1197624"/>
            <a:ext cx="34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FD4B27-87CA-4EC7-BED3-B8F277C2D717}"/>
              </a:ext>
            </a:extLst>
          </p:cNvPr>
          <p:cNvSpPr txBox="1"/>
          <p:nvPr/>
        </p:nvSpPr>
        <p:spPr>
          <a:xfrm>
            <a:off x="4054735" y="1672969"/>
            <a:ext cx="34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317A29-976C-4192-BB90-E8D7FC0ECD58}"/>
              </a:ext>
            </a:extLst>
          </p:cNvPr>
          <p:cNvSpPr txBox="1"/>
          <p:nvPr/>
        </p:nvSpPr>
        <p:spPr>
          <a:xfrm>
            <a:off x="4621751" y="2618721"/>
            <a:ext cx="34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B2F6F64-8BDB-4FA5-9C4A-BA235D5EED6F}"/>
              </a:ext>
            </a:extLst>
          </p:cNvPr>
          <p:cNvSpPr txBox="1"/>
          <p:nvPr/>
        </p:nvSpPr>
        <p:spPr>
          <a:xfrm>
            <a:off x="3874581" y="4077165"/>
            <a:ext cx="34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C33CF-743E-4B55-8038-7F3A6044466B}"/>
              </a:ext>
            </a:extLst>
          </p:cNvPr>
          <p:cNvSpPr txBox="1"/>
          <p:nvPr/>
        </p:nvSpPr>
        <p:spPr>
          <a:xfrm>
            <a:off x="7316021" y="2279781"/>
            <a:ext cx="34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258DC7-865A-4229-9142-D48EA7DE1F54}"/>
              </a:ext>
            </a:extLst>
          </p:cNvPr>
          <p:cNvSpPr txBox="1"/>
          <p:nvPr/>
        </p:nvSpPr>
        <p:spPr>
          <a:xfrm>
            <a:off x="7167643" y="5432837"/>
            <a:ext cx="34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1DDC75-2493-4E6B-85BC-8CCF0C50BC93}"/>
              </a:ext>
            </a:extLst>
          </p:cNvPr>
          <p:cNvSpPr txBox="1"/>
          <p:nvPr/>
        </p:nvSpPr>
        <p:spPr>
          <a:xfrm>
            <a:off x="1730141" y="2554553"/>
            <a:ext cx="83335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5B6176"/>
                </a:solidFill>
              </a:rPr>
              <a:t>sendResult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14134E-C1AC-4665-8879-82E3DA2924D1}"/>
              </a:ext>
            </a:extLst>
          </p:cNvPr>
          <p:cNvSpPr txBox="1"/>
          <p:nvPr/>
        </p:nvSpPr>
        <p:spPr>
          <a:xfrm>
            <a:off x="2753794" y="3175122"/>
            <a:ext cx="161927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5B6176"/>
                </a:solidFill>
              </a:rPr>
              <a:t>collectReview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B1B966-F31F-4698-A150-A597AF839554}"/>
              </a:ext>
            </a:extLst>
          </p:cNvPr>
          <p:cNvSpPr txBox="1"/>
          <p:nvPr/>
        </p:nvSpPr>
        <p:spPr>
          <a:xfrm>
            <a:off x="4571557" y="1702119"/>
            <a:ext cx="8744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5B6176"/>
                </a:solidFill>
              </a:rPr>
              <a:t>Send</a:t>
            </a:r>
          </a:p>
          <a:p>
            <a:r>
              <a:rPr lang="en-US" altLang="ko-KR" sz="1000" dirty="0" err="1">
                <a:solidFill>
                  <a:srgbClr val="5B6176"/>
                </a:solidFill>
              </a:rPr>
              <a:t>MouseInput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3F705A-B3D2-4C33-94E5-34569D86501E}"/>
              </a:ext>
            </a:extLst>
          </p:cNvPr>
          <p:cNvSpPr txBox="1"/>
          <p:nvPr/>
        </p:nvSpPr>
        <p:spPr>
          <a:xfrm>
            <a:off x="4048561" y="1139616"/>
            <a:ext cx="6216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5B6176"/>
                </a:solidFill>
              </a:rPr>
              <a:t>Load</a:t>
            </a:r>
          </a:p>
          <a:p>
            <a:r>
              <a:rPr lang="en-US" altLang="ko-KR" sz="1000" dirty="0">
                <a:solidFill>
                  <a:srgbClr val="5B6176"/>
                </a:solidFill>
              </a:rPr>
              <a:t>Setting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43AD63-4C3F-4772-845B-4277A538FAD2}"/>
              </a:ext>
            </a:extLst>
          </p:cNvPr>
          <p:cNvSpPr txBox="1"/>
          <p:nvPr/>
        </p:nvSpPr>
        <p:spPr>
          <a:xfrm>
            <a:off x="4343476" y="2213518"/>
            <a:ext cx="63121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5B6176"/>
                </a:solidFill>
              </a:rPr>
              <a:t>filtering</a:t>
            </a:r>
          </a:p>
          <a:p>
            <a:r>
              <a:rPr lang="en-US" altLang="ko-KR" sz="800" dirty="0">
                <a:solidFill>
                  <a:srgbClr val="5B6176"/>
                </a:solidFill>
              </a:rPr>
              <a:t>review</a:t>
            </a:r>
            <a:endParaRPr lang="ko-KR" altLang="en-US" sz="800" dirty="0">
              <a:solidFill>
                <a:srgbClr val="5B6176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19BD401-B886-4FEC-B5A2-56181CE166F5}"/>
              </a:ext>
            </a:extLst>
          </p:cNvPr>
          <p:cNvSpPr txBox="1"/>
          <p:nvPr/>
        </p:nvSpPr>
        <p:spPr>
          <a:xfrm>
            <a:off x="3941317" y="4434665"/>
            <a:ext cx="63121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5B6176"/>
                </a:solidFill>
              </a:rPr>
              <a:t>filtered review</a:t>
            </a:r>
            <a:endParaRPr lang="ko-KR" altLang="en-US" sz="800" dirty="0">
              <a:solidFill>
                <a:srgbClr val="5B6176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DEE0D3-E0C0-4761-AD0F-7D4670276354}"/>
              </a:ext>
            </a:extLst>
          </p:cNvPr>
          <p:cNvSpPr txBox="1"/>
          <p:nvPr/>
        </p:nvSpPr>
        <p:spPr>
          <a:xfrm>
            <a:off x="7148145" y="5747424"/>
            <a:ext cx="11507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5B6176"/>
                </a:solidFill>
              </a:rPr>
              <a:t>analyze_Review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D665E5C-B6DB-40AA-839C-CE066236B8B1}"/>
              </a:ext>
            </a:extLst>
          </p:cNvPr>
          <p:cNvSpPr txBox="1"/>
          <p:nvPr/>
        </p:nvSpPr>
        <p:spPr>
          <a:xfrm>
            <a:off x="7031070" y="3103476"/>
            <a:ext cx="73570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5B6176"/>
                </a:solidFill>
              </a:rPr>
              <a:t>Analyzed</a:t>
            </a:r>
          </a:p>
          <a:p>
            <a:r>
              <a:rPr lang="en-US" altLang="ko-KR" sz="1000" dirty="0">
                <a:solidFill>
                  <a:srgbClr val="5B6176"/>
                </a:solidFill>
              </a:rPr>
              <a:t>Review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0671ACD-F1A3-4F60-B59A-C58AAAED0531}"/>
              </a:ext>
            </a:extLst>
          </p:cNvPr>
          <p:cNvCxnSpPr>
            <a:cxnSpLocks/>
            <a:stCxn id="70" idx="3"/>
            <a:endCxn id="115" idx="1"/>
          </p:cNvCxnSpPr>
          <p:nvPr/>
        </p:nvCxnSpPr>
        <p:spPr>
          <a:xfrm>
            <a:off x="3970421" y="1613796"/>
            <a:ext cx="1499688" cy="1065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A85F3F0-0838-48D1-9EA7-4D61B9DF86F6}"/>
              </a:ext>
            </a:extLst>
          </p:cNvPr>
          <p:cNvGrpSpPr/>
          <p:nvPr/>
        </p:nvGrpSpPr>
        <p:grpSpPr>
          <a:xfrm>
            <a:off x="8213153" y="2857278"/>
            <a:ext cx="1748840" cy="860864"/>
            <a:chOff x="1608633" y="2257646"/>
            <a:chExt cx="2736374" cy="1192403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A54B50C-1F5F-4B83-9D15-E36D8DC2A01C}"/>
                </a:ext>
              </a:extLst>
            </p:cNvPr>
            <p:cNvSpPr/>
            <p:nvPr/>
          </p:nvSpPr>
          <p:spPr>
            <a:xfrm>
              <a:off x="1608635" y="2257646"/>
              <a:ext cx="2736372" cy="350643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LocalSetting_macro</a:t>
              </a:r>
              <a:endParaRPr lang="ko-KR" altLang="en-US" sz="1400" dirty="0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5C2CF6D-B716-4B29-8CA0-7BB6E5213570}"/>
                </a:ext>
              </a:extLst>
            </p:cNvPr>
            <p:cNvSpPr/>
            <p:nvPr/>
          </p:nvSpPr>
          <p:spPr>
            <a:xfrm>
              <a:off x="1608635" y="2603433"/>
              <a:ext cx="2736372" cy="327209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/>
                <a:t>+ </a:t>
              </a:r>
              <a:r>
                <a:rPr lang="en-US" altLang="ko-KR" sz="1000" dirty="0" err="1"/>
                <a:t>setting_macro</a:t>
              </a:r>
              <a:r>
                <a:rPr lang="en-US" altLang="ko-KR" sz="1000" dirty="0"/>
                <a:t> : </a:t>
              </a:r>
              <a:r>
                <a:rPr lang="en-US" altLang="ko-KR" sz="1000" dirty="0" err="1"/>
                <a:t>boolean</a:t>
              </a:r>
              <a:endParaRPr lang="en-US" altLang="ko-KR" sz="1000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12CC940E-0D88-4B2B-89B5-4CBDC121BCF8}"/>
                </a:ext>
              </a:extLst>
            </p:cNvPr>
            <p:cNvSpPr/>
            <p:nvPr/>
          </p:nvSpPr>
          <p:spPr>
            <a:xfrm>
              <a:off x="1608633" y="2919035"/>
              <a:ext cx="2736372" cy="531014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ko-KR" sz="1050" dirty="0" err="1"/>
                <a:t>loadSetting</a:t>
              </a:r>
              <a:r>
                <a:rPr lang="en-US" altLang="ko-KR" sz="1050" dirty="0"/>
                <a:t>() : opt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050" dirty="0" err="1"/>
                <a:t>saveSetting</a:t>
              </a:r>
              <a:r>
                <a:rPr lang="en-US" altLang="ko-KR" sz="1050" dirty="0"/>
                <a:t>() : opt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1C46D8C-B836-413D-8415-86F922E5DB60}"/>
              </a:ext>
            </a:extLst>
          </p:cNvPr>
          <p:cNvGrpSpPr/>
          <p:nvPr/>
        </p:nvGrpSpPr>
        <p:grpSpPr>
          <a:xfrm>
            <a:off x="8213155" y="1709321"/>
            <a:ext cx="1748839" cy="1076847"/>
            <a:chOff x="1608635" y="2257646"/>
            <a:chExt cx="2736372" cy="1491567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F968817B-6CCD-4902-8841-BFB00AD01391}"/>
                </a:ext>
              </a:extLst>
            </p:cNvPr>
            <p:cNvSpPr/>
            <p:nvPr/>
          </p:nvSpPr>
          <p:spPr>
            <a:xfrm>
              <a:off x="1608635" y="2257646"/>
              <a:ext cx="2736372" cy="350643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LocalSetting_star</a:t>
              </a:r>
              <a:endParaRPr lang="ko-KR" altLang="en-US" sz="1400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4E8F83A1-CE98-4C56-8463-86AAAC65C826}"/>
                </a:ext>
              </a:extLst>
            </p:cNvPr>
            <p:cNvSpPr/>
            <p:nvPr/>
          </p:nvSpPr>
          <p:spPr>
            <a:xfrm>
              <a:off x="1608635" y="2603433"/>
              <a:ext cx="2736372" cy="609470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/>
                <a:t>+ </a:t>
              </a:r>
              <a:r>
                <a:rPr lang="en-US" altLang="ko-KR" sz="1050" dirty="0" err="1"/>
                <a:t>setting_star</a:t>
              </a:r>
              <a:r>
                <a:rPr lang="en-US" altLang="ko-KR" sz="1050" dirty="0"/>
                <a:t> : int</a:t>
              </a:r>
            </a:p>
            <a:p>
              <a:r>
                <a:rPr lang="en-US" altLang="ko-KR" sz="1050" dirty="0"/>
                <a:t>+ </a:t>
              </a:r>
              <a:r>
                <a:rPr lang="en-US" altLang="ko-KR" sz="1050" dirty="0" err="1"/>
                <a:t>setting_starNum</a:t>
              </a:r>
              <a:r>
                <a:rPr lang="en-US" altLang="ko-KR" sz="1050" dirty="0"/>
                <a:t> : int</a:t>
              </a:r>
              <a:endParaRPr lang="ko-KR" altLang="en-US" sz="105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15CFA84D-045A-40DE-98D4-D99E2C4DF04D}"/>
                </a:ext>
              </a:extLst>
            </p:cNvPr>
            <p:cNvSpPr/>
            <p:nvPr/>
          </p:nvSpPr>
          <p:spPr>
            <a:xfrm>
              <a:off x="1608635" y="3218199"/>
              <a:ext cx="2736372" cy="531014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ko-KR" sz="1050" dirty="0" err="1"/>
                <a:t>loadSetting</a:t>
              </a:r>
              <a:r>
                <a:rPr lang="en-US" altLang="ko-KR" sz="1050" dirty="0"/>
                <a:t>() : opt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050" dirty="0" err="1"/>
                <a:t>saveSetting</a:t>
              </a:r>
              <a:r>
                <a:rPr lang="en-US" altLang="ko-KR" sz="1050" dirty="0"/>
                <a:t>() : opt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A28352CE-9356-4FE6-88B4-292B85C9090F}"/>
              </a:ext>
            </a:extLst>
          </p:cNvPr>
          <p:cNvGrpSpPr/>
          <p:nvPr/>
        </p:nvGrpSpPr>
        <p:grpSpPr>
          <a:xfrm>
            <a:off x="8213154" y="3823706"/>
            <a:ext cx="1748840" cy="860864"/>
            <a:chOff x="1608633" y="2257646"/>
            <a:chExt cx="2736374" cy="1192403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DC295D9-2860-481E-86A2-D0C95FD8E444}"/>
                </a:ext>
              </a:extLst>
            </p:cNvPr>
            <p:cNvSpPr/>
            <p:nvPr/>
          </p:nvSpPr>
          <p:spPr>
            <a:xfrm>
              <a:off x="1608635" y="2257646"/>
              <a:ext cx="2736372" cy="350643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LocalSetting_emph</a:t>
              </a:r>
              <a:endParaRPr lang="ko-KR" altLang="en-US" sz="1400" dirty="0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2E7BB00-33B2-40EE-85E1-F0754637D643}"/>
                </a:ext>
              </a:extLst>
            </p:cNvPr>
            <p:cNvSpPr/>
            <p:nvPr/>
          </p:nvSpPr>
          <p:spPr>
            <a:xfrm>
              <a:off x="1608635" y="2603433"/>
              <a:ext cx="2736372" cy="327209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/>
                <a:t>+ </a:t>
              </a:r>
              <a:r>
                <a:rPr lang="en-US" altLang="ko-KR" sz="1000" dirty="0" err="1"/>
                <a:t>setting_emph</a:t>
              </a:r>
              <a:r>
                <a:rPr lang="en-US" altLang="ko-KR" sz="1000" dirty="0"/>
                <a:t> : </a:t>
              </a:r>
              <a:r>
                <a:rPr lang="en-US" altLang="ko-KR" sz="1000" dirty="0" err="1"/>
                <a:t>boolean</a:t>
              </a:r>
              <a:endParaRPr lang="en-US" altLang="ko-KR" sz="1000" dirty="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6209707-271D-4946-9097-03D8835DD889}"/>
                </a:ext>
              </a:extLst>
            </p:cNvPr>
            <p:cNvSpPr/>
            <p:nvPr/>
          </p:nvSpPr>
          <p:spPr>
            <a:xfrm>
              <a:off x="1608633" y="2919035"/>
              <a:ext cx="2736372" cy="531014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ko-KR" sz="1050" dirty="0" err="1"/>
                <a:t>loadSetting</a:t>
              </a:r>
              <a:r>
                <a:rPr lang="en-US" altLang="ko-KR" sz="1050" dirty="0"/>
                <a:t>() : opt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050" dirty="0" err="1"/>
                <a:t>saveSetting</a:t>
              </a:r>
              <a:r>
                <a:rPr lang="en-US" altLang="ko-KR" sz="1050" dirty="0"/>
                <a:t>() : opt</a:t>
              </a:r>
            </a:p>
          </p:txBody>
        </p:sp>
      </p:grp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4CDDA387-48BC-48F8-B8AF-E6220046D293}"/>
              </a:ext>
            </a:extLst>
          </p:cNvPr>
          <p:cNvSpPr/>
          <p:nvPr/>
        </p:nvSpPr>
        <p:spPr>
          <a:xfrm rot="16200000">
            <a:off x="7320741" y="1418515"/>
            <a:ext cx="250731" cy="409393"/>
          </a:xfrm>
          <a:prstGeom prst="triangle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C3C7DDA4-C46C-4ABA-9E96-45813645EB4C}"/>
              </a:ext>
            </a:extLst>
          </p:cNvPr>
          <p:cNvCxnSpPr>
            <a:stCxn id="98" idx="1"/>
            <a:endCxn id="108" idx="3"/>
          </p:cNvCxnSpPr>
          <p:nvPr/>
        </p:nvCxnSpPr>
        <p:spPr>
          <a:xfrm rot="10800000">
            <a:off x="7650804" y="1623211"/>
            <a:ext cx="562351" cy="1601826"/>
          </a:xfrm>
          <a:prstGeom prst="bentConnector3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34BEFA6A-1E04-4DE7-BB72-D5E80B286D9A}"/>
              </a:ext>
            </a:extLst>
          </p:cNvPr>
          <p:cNvCxnSpPr>
            <a:cxnSpLocks/>
            <a:stCxn id="102" idx="1"/>
            <a:endCxn id="108" idx="3"/>
          </p:cNvCxnSpPr>
          <p:nvPr/>
        </p:nvCxnSpPr>
        <p:spPr>
          <a:xfrm rot="10800000">
            <a:off x="7650803" y="1623211"/>
            <a:ext cx="562352" cy="2568254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FFF08CA3-90EC-4C9D-96B8-DBABF64345E4}"/>
              </a:ext>
            </a:extLst>
          </p:cNvPr>
          <p:cNvGrpSpPr/>
          <p:nvPr/>
        </p:nvGrpSpPr>
        <p:grpSpPr>
          <a:xfrm>
            <a:off x="5027279" y="3541944"/>
            <a:ext cx="2313238" cy="881615"/>
            <a:chOff x="5128381" y="1963896"/>
            <a:chExt cx="2906201" cy="1137191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7BD29041-9037-42FC-A639-9850BFABE17D}"/>
                </a:ext>
              </a:extLst>
            </p:cNvPr>
            <p:cNvSpPr/>
            <p:nvPr/>
          </p:nvSpPr>
          <p:spPr>
            <a:xfrm>
              <a:off x="5128381" y="1963896"/>
              <a:ext cx="2906201" cy="350642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/>
                <a:t>Filter_text</a:t>
              </a:r>
              <a:endParaRPr lang="ko-KR" altLang="en-US" sz="1600" dirty="0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7539BFD1-B0B0-460F-AB47-E81BB0702477}"/>
                </a:ext>
              </a:extLst>
            </p:cNvPr>
            <p:cNvSpPr/>
            <p:nvPr/>
          </p:nvSpPr>
          <p:spPr>
            <a:xfrm>
              <a:off x="5128381" y="2309685"/>
              <a:ext cx="2906201" cy="350643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# </a:t>
              </a:r>
              <a:r>
                <a:rPr lang="en-US" altLang="ko-KR" sz="1100" dirty="0" err="1"/>
                <a:t>rv</a:t>
              </a:r>
              <a:r>
                <a:rPr lang="en-US" altLang="ko-KR" sz="1100" dirty="0"/>
                <a:t> : </a:t>
              </a:r>
              <a:r>
                <a:rPr lang="en-US" altLang="ko-KR" sz="1100" dirty="0" err="1"/>
                <a:t>document.body.textcontent</a:t>
              </a:r>
              <a:endParaRPr lang="en-US" altLang="ko-KR" sz="1100" dirty="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EEC3283-5CFE-47B8-8A0E-D1F4E00613B6}"/>
                </a:ext>
              </a:extLst>
            </p:cNvPr>
            <p:cNvSpPr/>
            <p:nvPr/>
          </p:nvSpPr>
          <p:spPr>
            <a:xfrm>
              <a:off x="5130049" y="2660062"/>
              <a:ext cx="2901425" cy="441025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ko-KR" sz="1100" dirty="0"/>
                <a:t>validate(</a:t>
              </a:r>
              <a:r>
                <a:rPr lang="en-US" altLang="ko-KR" sz="1100" dirty="0" err="1"/>
                <a:t>rvdata</a:t>
              </a:r>
              <a:r>
                <a:rPr lang="en-US" altLang="ko-KR" sz="1100" dirty="0"/>
                <a:t>) : </a:t>
              </a:r>
              <a:r>
                <a:rPr lang="en-US" altLang="ko-KR" sz="1100" dirty="0" err="1"/>
                <a:t>rv</a:t>
              </a:r>
              <a:endParaRPr lang="en-US" altLang="ko-KR" sz="1100" dirty="0"/>
            </a:p>
            <a:p>
              <a:pPr marL="285750" indent="-285750">
                <a:buFontTx/>
                <a:buChar char="-"/>
              </a:pPr>
              <a:r>
                <a:rPr lang="en-US" altLang="ko-KR" sz="1100" dirty="0" err="1"/>
                <a:t>Combine_Review</a:t>
              </a:r>
              <a:r>
                <a:rPr lang="en-US" altLang="ko-KR" sz="1100" dirty="0"/>
                <a:t>(</a:t>
              </a:r>
              <a:r>
                <a:rPr lang="en-US" altLang="ko-KR" sz="1100" dirty="0" err="1"/>
                <a:t>rv</a:t>
              </a:r>
              <a:r>
                <a:rPr lang="en-US" altLang="ko-KR" sz="1100" dirty="0"/>
                <a:t>) : </a:t>
              </a:r>
              <a:r>
                <a:rPr lang="en-US" altLang="ko-KR" sz="1100" dirty="0" err="1"/>
                <a:t>rvdata</a:t>
              </a:r>
              <a:endParaRPr lang="en-US" altLang="ko-KR" sz="1100" dirty="0"/>
            </a:p>
          </p:txBody>
        </p:sp>
      </p:grpSp>
      <p:sp>
        <p:nvSpPr>
          <p:cNvPr id="138" name="이등변 삼각형 137">
            <a:extLst>
              <a:ext uri="{FF2B5EF4-FFF2-40B4-BE49-F238E27FC236}">
                <a16:creationId xmlns:a16="http://schemas.microsoft.com/office/drawing/2014/main" id="{F8B78720-CD46-434F-BA25-57B290AD4ABE}"/>
              </a:ext>
            </a:extLst>
          </p:cNvPr>
          <p:cNvSpPr/>
          <p:nvPr/>
        </p:nvSpPr>
        <p:spPr>
          <a:xfrm>
            <a:off x="6141354" y="3116714"/>
            <a:ext cx="83941" cy="137058"/>
          </a:xfrm>
          <a:prstGeom prst="triangle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BED3607-2BF0-4F48-A17E-682052690C62}"/>
              </a:ext>
            </a:extLst>
          </p:cNvPr>
          <p:cNvCxnSpPr>
            <a:stCxn id="132" idx="0"/>
            <a:endCxn id="138" idx="3"/>
          </p:cNvCxnSpPr>
          <p:nvPr/>
        </p:nvCxnSpPr>
        <p:spPr>
          <a:xfrm flipH="1" flipV="1">
            <a:off x="6183325" y="3253772"/>
            <a:ext cx="573" cy="28817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A065B01E-C959-49FF-B759-CA749D8BD5D0}"/>
              </a:ext>
            </a:extLst>
          </p:cNvPr>
          <p:cNvCxnSpPr>
            <a:stCxn id="52" idx="0"/>
            <a:endCxn id="134" idx="2"/>
          </p:cNvCxnSpPr>
          <p:nvPr/>
        </p:nvCxnSpPr>
        <p:spPr>
          <a:xfrm rot="5400000" flipH="1" flipV="1">
            <a:off x="4002900" y="3113126"/>
            <a:ext cx="869992" cy="3490858"/>
          </a:xfrm>
          <a:prstGeom prst="bentConnector3">
            <a:avLst>
              <a:gd name="adj1" fmla="val 30639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9CDCBA9-5D2A-4F2E-8DF7-868AE337F34B}"/>
              </a:ext>
            </a:extLst>
          </p:cNvPr>
          <p:cNvGrpSpPr/>
          <p:nvPr/>
        </p:nvGrpSpPr>
        <p:grpSpPr>
          <a:xfrm>
            <a:off x="4730959" y="5298643"/>
            <a:ext cx="2424223" cy="1031784"/>
            <a:chOff x="1608634" y="2257646"/>
            <a:chExt cx="2736372" cy="1399997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55A7A88D-4F7C-40FB-B884-1F6619599409}"/>
                </a:ext>
              </a:extLst>
            </p:cNvPr>
            <p:cNvSpPr/>
            <p:nvPr/>
          </p:nvSpPr>
          <p:spPr>
            <a:xfrm>
              <a:off x="1608634" y="2257646"/>
              <a:ext cx="2736372" cy="350643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/>
                <a:t>SentiAnalyst</a:t>
              </a:r>
              <a:endParaRPr lang="ko-KR" altLang="en-US" sz="1600" dirty="0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34A09C0F-A65A-418D-BFCB-8B42EEFF5E4A}"/>
                </a:ext>
              </a:extLst>
            </p:cNvPr>
            <p:cNvSpPr/>
            <p:nvPr/>
          </p:nvSpPr>
          <p:spPr>
            <a:xfrm>
              <a:off x="1608634" y="2603435"/>
              <a:ext cx="2736372" cy="489335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ko-KR" sz="1100"/>
                <a:t>validity : double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100"/>
                <a:t>valstd : double</a:t>
              </a:r>
              <a:endParaRPr lang="en-US" altLang="ko-KR" sz="1100" dirty="0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F685B731-48E3-4557-AD68-D74D9D62305F}"/>
                </a:ext>
              </a:extLst>
            </p:cNvPr>
            <p:cNvSpPr/>
            <p:nvPr/>
          </p:nvSpPr>
          <p:spPr>
            <a:xfrm>
              <a:off x="1608634" y="3092770"/>
              <a:ext cx="2736372" cy="564873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ko-KR" sz="1100"/>
                <a:t>validity := analyzeRv(rv)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100"/>
                <a:t>Combine_Review(rv) : rvdata</a:t>
              </a:r>
              <a:endParaRPr lang="en-US" altLang="ko-KR" sz="1100" dirty="0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17FDD470-2F1B-44D0-BB87-86AEB2167E69}"/>
              </a:ext>
            </a:extLst>
          </p:cNvPr>
          <p:cNvGrpSpPr/>
          <p:nvPr/>
        </p:nvGrpSpPr>
        <p:grpSpPr>
          <a:xfrm rot="5400000">
            <a:off x="4227451" y="5366075"/>
            <a:ext cx="140606" cy="759298"/>
            <a:chOff x="4173100" y="5691780"/>
            <a:chExt cx="83941" cy="425230"/>
          </a:xfrm>
        </p:grpSpPr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8BE0C810-A6E0-4D2D-8346-D3BEB466DC1F}"/>
                </a:ext>
              </a:extLst>
            </p:cNvPr>
            <p:cNvSpPr/>
            <p:nvPr/>
          </p:nvSpPr>
          <p:spPr>
            <a:xfrm>
              <a:off x="4173100" y="5691780"/>
              <a:ext cx="83941" cy="137058"/>
            </a:xfrm>
            <a:prstGeom prst="triangl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F9D50AFC-E57C-44C0-ADBD-5089F6069476}"/>
                </a:ext>
              </a:extLst>
            </p:cNvPr>
            <p:cNvCxnSpPr>
              <a:cxnSpLocks/>
              <a:endCxn id="148" idx="3"/>
            </p:cNvCxnSpPr>
            <p:nvPr/>
          </p:nvCxnSpPr>
          <p:spPr>
            <a:xfrm flipH="1" flipV="1">
              <a:off x="4215071" y="5828838"/>
              <a:ext cx="573" cy="28817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060781D1-6E8B-41A2-91C5-625F691123EF}"/>
              </a:ext>
            </a:extLst>
          </p:cNvPr>
          <p:cNvCxnSpPr>
            <a:stCxn id="36" idx="3"/>
            <a:endCxn id="146" idx="3"/>
          </p:cNvCxnSpPr>
          <p:nvPr/>
        </p:nvCxnSpPr>
        <p:spPr>
          <a:xfrm flipH="1">
            <a:off x="7155182" y="2612607"/>
            <a:ext cx="166857" cy="3121197"/>
          </a:xfrm>
          <a:prstGeom prst="bentConnector3">
            <a:avLst>
              <a:gd name="adj1" fmla="val -137004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A7A88DD-E092-43D7-BFDA-A04C52638517}"/>
              </a:ext>
            </a:extLst>
          </p:cNvPr>
          <p:cNvSpPr/>
          <p:nvPr/>
        </p:nvSpPr>
        <p:spPr>
          <a:xfrm>
            <a:off x="9348398" y="4773219"/>
            <a:ext cx="2424223" cy="194040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19AE0E9E-662F-4306-87AE-45C140ACBAB1}"/>
              </a:ext>
            </a:extLst>
          </p:cNvPr>
          <p:cNvGrpSpPr/>
          <p:nvPr/>
        </p:nvGrpSpPr>
        <p:grpSpPr>
          <a:xfrm>
            <a:off x="9525778" y="4966824"/>
            <a:ext cx="2098132" cy="677022"/>
            <a:chOff x="5128380" y="1963896"/>
            <a:chExt cx="2906202" cy="1146578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5AD6DA7F-3BB0-4F95-A010-9CB9CE781776}"/>
                </a:ext>
              </a:extLst>
            </p:cNvPr>
            <p:cNvSpPr/>
            <p:nvPr/>
          </p:nvSpPr>
          <p:spPr>
            <a:xfrm>
              <a:off x="5128380" y="1963896"/>
              <a:ext cx="2906201" cy="350643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Filter_image</a:t>
              </a:r>
              <a:endParaRPr lang="ko-KR" altLang="en-US" sz="1000" dirty="0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754C0EA-5453-49C8-9F3B-11FF68253FD6}"/>
                </a:ext>
              </a:extLst>
            </p:cNvPr>
            <p:cNvSpPr/>
            <p:nvPr/>
          </p:nvSpPr>
          <p:spPr>
            <a:xfrm>
              <a:off x="5128381" y="2309685"/>
              <a:ext cx="2906201" cy="350643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# </a:t>
              </a:r>
              <a:r>
                <a:rPr lang="en-US" altLang="ko-KR" sz="700" dirty="0" err="1"/>
                <a:t>rv</a:t>
              </a:r>
              <a:r>
                <a:rPr lang="en-US" altLang="ko-KR" sz="700" dirty="0"/>
                <a:t> : </a:t>
              </a:r>
              <a:r>
                <a:rPr lang="en-US" altLang="ko-KR" sz="700" dirty="0" err="1"/>
                <a:t>document.body.imagecontent</a:t>
              </a:r>
              <a:endParaRPr lang="en-US" altLang="ko-KR" sz="700" dirty="0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00ED6171-9A75-4B14-AFE6-84BFC5801A69}"/>
                </a:ext>
              </a:extLst>
            </p:cNvPr>
            <p:cNvSpPr/>
            <p:nvPr/>
          </p:nvSpPr>
          <p:spPr>
            <a:xfrm>
              <a:off x="5128380" y="2669448"/>
              <a:ext cx="2901425" cy="441026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ko-KR" sz="700" dirty="0"/>
                <a:t>validate(</a:t>
              </a:r>
              <a:r>
                <a:rPr lang="en-US" altLang="ko-KR" sz="700" dirty="0" err="1"/>
                <a:t>rvdata</a:t>
              </a:r>
              <a:r>
                <a:rPr lang="en-US" altLang="ko-KR" sz="700" dirty="0"/>
                <a:t>) : </a:t>
              </a:r>
              <a:r>
                <a:rPr lang="en-US" altLang="ko-KR" sz="700" dirty="0" err="1"/>
                <a:t>rv</a:t>
              </a:r>
              <a:endParaRPr lang="en-US" altLang="ko-KR" sz="700" dirty="0"/>
            </a:p>
            <a:p>
              <a:pPr marL="285750" indent="-285750">
                <a:buFontTx/>
                <a:buChar char="-"/>
              </a:pPr>
              <a:r>
                <a:rPr lang="en-US" altLang="ko-KR" sz="700" dirty="0" err="1"/>
                <a:t>Combine_Review</a:t>
              </a:r>
              <a:r>
                <a:rPr lang="en-US" altLang="ko-KR" sz="700" dirty="0"/>
                <a:t>(</a:t>
              </a:r>
              <a:r>
                <a:rPr lang="en-US" altLang="ko-KR" sz="700" dirty="0" err="1"/>
                <a:t>rv</a:t>
              </a:r>
              <a:r>
                <a:rPr lang="en-US" altLang="ko-KR" sz="700" dirty="0"/>
                <a:t>) : </a:t>
              </a:r>
              <a:r>
                <a:rPr lang="en-US" altLang="ko-KR" sz="700" dirty="0" err="1"/>
                <a:t>rvdata</a:t>
              </a:r>
              <a:endParaRPr lang="en-US" altLang="ko-KR" sz="700" dirty="0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9860D2F7-AD8B-41DE-87F3-F9AC55969E8C}"/>
              </a:ext>
            </a:extLst>
          </p:cNvPr>
          <p:cNvSpPr txBox="1"/>
          <p:nvPr/>
        </p:nvSpPr>
        <p:spPr>
          <a:xfrm>
            <a:off x="9363157" y="4745026"/>
            <a:ext cx="485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Ex) </a:t>
            </a:r>
            <a:endParaRPr lang="ko-KR" altLang="en-US" sz="1000" dirty="0"/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43BD1A21-E9C4-4F97-9C74-F1D9B60BFE76}"/>
              </a:ext>
            </a:extLst>
          </p:cNvPr>
          <p:cNvGrpSpPr/>
          <p:nvPr/>
        </p:nvGrpSpPr>
        <p:grpSpPr>
          <a:xfrm>
            <a:off x="9605828" y="5775683"/>
            <a:ext cx="1958360" cy="792424"/>
            <a:chOff x="1608634" y="2257646"/>
            <a:chExt cx="2742501" cy="1411701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8566D84-37E6-401B-99AD-899BD4715753}"/>
                </a:ext>
              </a:extLst>
            </p:cNvPr>
            <p:cNvSpPr/>
            <p:nvPr/>
          </p:nvSpPr>
          <p:spPr>
            <a:xfrm>
              <a:off x="1608634" y="2257646"/>
              <a:ext cx="2736372" cy="350643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SentiAnalyst_image</a:t>
              </a:r>
              <a:endParaRPr lang="ko-KR" altLang="en-US" sz="1000" dirty="0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10FB57F4-A5DA-4A55-A7A3-E41C76529CD7}"/>
                </a:ext>
              </a:extLst>
            </p:cNvPr>
            <p:cNvSpPr/>
            <p:nvPr/>
          </p:nvSpPr>
          <p:spPr>
            <a:xfrm>
              <a:off x="1608634" y="2603435"/>
              <a:ext cx="2736372" cy="489335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ko-KR" sz="700"/>
                <a:t>validity : double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700"/>
                <a:t>valstd : double</a:t>
              </a:r>
              <a:endParaRPr lang="en-US" altLang="ko-KR" sz="700" dirty="0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37DC1B77-E3DE-4E33-8F82-0FA64D75D043}"/>
                </a:ext>
              </a:extLst>
            </p:cNvPr>
            <p:cNvSpPr/>
            <p:nvPr/>
          </p:nvSpPr>
          <p:spPr>
            <a:xfrm>
              <a:off x="1614763" y="3104474"/>
              <a:ext cx="2736372" cy="564873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ko-KR" sz="700" dirty="0"/>
                <a:t>validity := </a:t>
              </a:r>
              <a:r>
                <a:rPr lang="en-US" altLang="ko-KR" sz="700" dirty="0" err="1"/>
                <a:t>analyzeRv</a:t>
              </a:r>
              <a:r>
                <a:rPr lang="en-US" altLang="ko-KR" sz="700" dirty="0"/>
                <a:t>(</a:t>
              </a:r>
              <a:r>
                <a:rPr lang="en-US" altLang="ko-KR" sz="700" dirty="0" err="1"/>
                <a:t>rv</a:t>
              </a:r>
              <a:r>
                <a:rPr lang="en-US" altLang="ko-KR" sz="700" dirty="0"/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700" dirty="0" err="1"/>
                <a:t>Combine_Review</a:t>
              </a:r>
              <a:r>
                <a:rPr lang="en-US" altLang="ko-KR" sz="700" dirty="0"/>
                <a:t>(</a:t>
              </a:r>
              <a:r>
                <a:rPr lang="en-US" altLang="ko-KR" sz="700" dirty="0" err="1"/>
                <a:t>rv</a:t>
              </a:r>
              <a:r>
                <a:rPr lang="en-US" altLang="ko-KR" sz="700" dirty="0"/>
                <a:t>) : </a:t>
              </a:r>
              <a:r>
                <a:rPr lang="en-US" altLang="ko-KR" sz="700" dirty="0" err="1"/>
                <a:t>rvdata</a:t>
              </a:r>
              <a:endParaRPr lang="en-US" altLang="ko-KR" sz="700" dirty="0"/>
            </a:p>
          </p:txBody>
        </p:sp>
      </p:grp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497915F0-CF8C-4281-BAAB-7A6CD880C982}"/>
              </a:ext>
            </a:extLst>
          </p:cNvPr>
          <p:cNvCxnSpPr>
            <a:stCxn id="158" idx="2"/>
            <a:endCxn id="161" idx="0"/>
          </p:cNvCxnSpPr>
          <p:nvPr/>
        </p:nvCxnSpPr>
        <p:spPr>
          <a:xfrm>
            <a:off x="10573120" y="5643846"/>
            <a:ext cx="9700" cy="1318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4BD94561-D82B-4490-ACE2-AD83BCAF0A4A}"/>
              </a:ext>
            </a:extLst>
          </p:cNvPr>
          <p:cNvGrpSpPr/>
          <p:nvPr/>
        </p:nvGrpSpPr>
        <p:grpSpPr>
          <a:xfrm>
            <a:off x="10001681" y="1325154"/>
            <a:ext cx="1748840" cy="1003406"/>
            <a:chOff x="1608633" y="2060208"/>
            <a:chExt cx="2736374" cy="1389841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3ED3F6DB-B8B1-4E1E-82E8-D49B59BBAFA1}"/>
                </a:ext>
              </a:extLst>
            </p:cNvPr>
            <p:cNvSpPr/>
            <p:nvPr/>
          </p:nvSpPr>
          <p:spPr>
            <a:xfrm>
              <a:off x="1608635" y="2060208"/>
              <a:ext cx="2736372" cy="548082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&lt;&lt;interface&gt;&gt;</a:t>
              </a:r>
            </a:p>
            <a:p>
              <a:pPr algn="ctr"/>
              <a:r>
                <a:rPr lang="en-US" altLang="ko-KR" sz="1100" dirty="0"/>
                <a:t>Setting</a:t>
              </a:r>
              <a:endParaRPr lang="ko-KR" altLang="en-US" sz="1100" dirty="0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199E3E8-35BF-4B9A-BB45-136C809C112D}"/>
                </a:ext>
              </a:extLst>
            </p:cNvPr>
            <p:cNvSpPr/>
            <p:nvPr/>
          </p:nvSpPr>
          <p:spPr>
            <a:xfrm>
              <a:off x="1608635" y="2603433"/>
              <a:ext cx="2736372" cy="327209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+ </a:t>
              </a:r>
              <a:r>
                <a:rPr lang="en-US" altLang="ko-KR" sz="800" dirty="0" err="1"/>
                <a:t>setting_emph</a:t>
              </a:r>
              <a:r>
                <a:rPr lang="en-US" altLang="ko-KR" sz="800" dirty="0"/>
                <a:t> : data</a:t>
              </a: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AB7F613C-53DE-4AC2-8E51-88D109AC115F}"/>
                </a:ext>
              </a:extLst>
            </p:cNvPr>
            <p:cNvSpPr/>
            <p:nvPr/>
          </p:nvSpPr>
          <p:spPr>
            <a:xfrm>
              <a:off x="1608633" y="2919035"/>
              <a:ext cx="2736372" cy="531014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ln w="2540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ko-KR" sz="900" dirty="0" err="1"/>
                <a:t>loadSetting</a:t>
              </a:r>
              <a:r>
                <a:rPr lang="en-US" altLang="ko-KR" sz="900" dirty="0"/>
                <a:t>() : opt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900" dirty="0" err="1"/>
                <a:t>saveSetting</a:t>
              </a:r>
              <a:r>
                <a:rPr lang="en-US" altLang="ko-KR" sz="900" dirty="0"/>
                <a:t>() : opt</a:t>
              </a:r>
            </a:p>
          </p:txBody>
        </p:sp>
      </p:grp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4A37F967-A977-42F1-88D0-61EC24E141C1}"/>
              </a:ext>
            </a:extLst>
          </p:cNvPr>
          <p:cNvCxnSpPr>
            <a:cxnSpLocks/>
            <a:stCxn id="94" idx="1"/>
            <a:endCxn id="108" idx="3"/>
          </p:cNvCxnSpPr>
          <p:nvPr/>
        </p:nvCxnSpPr>
        <p:spPr>
          <a:xfrm rot="10800000">
            <a:off x="7650803" y="1623212"/>
            <a:ext cx="562352" cy="55575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이등변 삼각형 175">
            <a:extLst>
              <a:ext uri="{FF2B5EF4-FFF2-40B4-BE49-F238E27FC236}">
                <a16:creationId xmlns:a16="http://schemas.microsoft.com/office/drawing/2014/main" id="{21AC0A76-417B-4B91-844C-C4160C5CFC81}"/>
              </a:ext>
            </a:extLst>
          </p:cNvPr>
          <p:cNvSpPr/>
          <p:nvPr/>
        </p:nvSpPr>
        <p:spPr>
          <a:xfrm rot="10800000">
            <a:off x="10801981" y="1083762"/>
            <a:ext cx="151010" cy="246569"/>
          </a:xfrm>
          <a:prstGeom prst="triangle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7F79F4E1-3D8E-4AE8-BC09-050324312CDA}"/>
              </a:ext>
            </a:extLst>
          </p:cNvPr>
          <p:cNvCxnSpPr>
            <a:cxnSpLocks/>
            <a:stCxn id="176" idx="3"/>
            <a:endCxn id="114" idx="0"/>
          </p:cNvCxnSpPr>
          <p:nvPr/>
        </p:nvCxnSpPr>
        <p:spPr>
          <a:xfrm rot="16200000" flipH="1" flipV="1">
            <a:off x="8528152" y="-1099861"/>
            <a:ext cx="165712" cy="4532957"/>
          </a:xfrm>
          <a:prstGeom prst="bentConnector3">
            <a:avLst>
              <a:gd name="adj1" fmla="val -13795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419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55697" y="91817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ko-KR" altLang="en-US" sz="2300" kern="0" dirty="0">
              <a:ln w="6350" cmpd="dbl">
                <a:solidFill>
                  <a:srgbClr val="5B6176"/>
                </a:solidFill>
              </a:ln>
              <a:solidFill>
                <a:srgbClr val="FF66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846" y="588458"/>
            <a:ext cx="793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b="1" kern="0">
                <a:solidFill>
                  <a:srgbClr val="5B6176"/>
                </a:solidFill>
              </a:rPr>
              <a:t>Take Solid Principles : Single Responsiblity Principle</a:t>
            </a:r>
            <a:endParaRPr lang="en-US" altLang="ko-KR" sz="2000" b="1" kern="0" dirty="0">
              <a:solidFill>
                <a:srgbClr val="5B6176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40707" y="302967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713657" y="158055"/>
            <a:ext cx="2395763" cy="235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2100" b="1" kern="0" dirty="0">
                <a:solidFill>
                  <a:srgbClr val="FF6600"/>
                </a:solidFill>
              </a:rPr>
              <a:t>Class Diagram</a:t>
            </a:r>
          </a:p>
        </p:txBody>
      </p:sp>
      <p:sp>
        <p:nvSpPr>
          <p:cNvPr id="19" name="타원 18"/>
          <p:cNvSpPr/>
          <p:nvPr/>
        </p:nvSpPr>
        <p:spPr>
          <a:xfrm>
            <a:off x="1390019" y="200511"/>
            <a:ext cx="175491" cy="17549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444357" y="302967"/>
            <a:ext cx="7328548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86C69D2-24B3-4E16-BC31-07044DAD2A6B}"/>
              </a:ext>
            </a:extLst>
          </p:cNvPr>
          <p:cNvCxnSpPr/>
          <p:nvPr/>
        </p:nvCxnSpPr>
        <p:spPr>
          <a:xfrm>
            <a:off x="890707" y="4563619"/>
            <a:ext cx="540000" cy="0"/>
          </a:xfrm>
          <a:prstGeom prst="straightConnector1">
            <a:avLst/>
          </a:prstGeom>
          <a:ln w="101600">
            <a:solidFill>
              <a:srgbClr val="5B6176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61F951-5362-4925-99B5-E566B0E5F660}"/>
              </a:ext>
            </a:extLst>
          </p:cNvPr>
          <p:cNvSpPr txBox="1"/>
          <p:nvPr/>
        </p:nvSpPr>
        <p:spPr>
          <a:xfrm>
            <a:off x="1430707" y="4356607"/>
            <a:ext cx="9253264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kern="0" dirty="0">
                <a:solidFill>
                  <a:srgbClr val="5B6176"/>
                </a:solidFill>
              </a:rPr>
              <a:t>Setting </a:t>
            </a:r>
            <a:r>
              <a:rPr lang="ko-KR" altLang="en-US" sz="1600" kern="0" dirty="0">
                <a:solidFill>
                  <a:srgbClr val="5B6176"/>
                </a:solidFill>
              </a:rPr>
              <a:t>값에 대한 클래스를 종속개념을 이용하여 </a:t>
            </a:r>
            <a:r>
              <a:rPr lang="ko-KR" altLang="en-US" sz="1600" kern="0" dirty="0" err="1">
                <a:solidFill>
                  <a:srgbClr val="5B6176"/>
                </a:solidFill>
              </a:rPr>
              <a:t>별점</a:t>
            </a:r>
            <a:r>
              <a:rPr lang="en-US" altLang="ko-KR" sz="1600" kern="0" dirty="0">
                <a:solidFill>
                  <a:srgbClr val="5B6176"/>
                </a:solidFill>
              </a:rPr>
              <a:t>, </a:t>
            </a:r>
            <a:r>
              <a:rPr lang="ko-KR" altLang="en-US" sz="1600" kern="0" dirty="0">
                <a:solidFill>
                  <a:srgbClr val="5B6176"/>
                </a:solidFill>
              </a:rPr>
              <a:t>매크로 차단 여부</a:t>
            </a:r>
            <a:r>
              <a:rPr lang="en-US" altLang="ko-KR" sz="1600" kern="0" dirty="0">
                <a:solidFill>
                  <a:srgbClr val="5B6176"/>
                </a:solidFill>
              </a:rPr>
              <a:t>, </a:t>
            </a:r>
            <a:r>
              <a:rPr lang="ko-KR" altLang="en-US" sz="1600" kern="0" dirty="0">
                <a:solidFill>
                  <a:srgbClr val="5B6176"/>
                </a:solidFill>
              </a:rPr>
              <a:t>강조여부 등의 변경이 가능한 요소에 대하여 </a:t>
            </a:r>
            <a:r>
              <a:rPr lang="en-US" altLang="ko-KR" sz="1600" kern="0" dirty="0">
                <a:solidFill>
                  <a:srgbClr val="5B6176"/>
                </a:solidFill>
              </a:rPr>
              <a:t>S</a:t>
            </a:r>
            <a:r>
              <a:rPr lang="ko-KR" altLang="en-US" sz="1600" kern="0" dirty="0">
                <a:solidFill>
                  <a:srgbClr val="5B6176"/>
                </a:solidFill>
              </a:rPr>
              <a:t>특정 정보군의 변화군에서의 발생처리 비용감소를</a:t>
            </a:r>
            <a:r>
              <a:rPr lang="en-US" altLang="ko-KR" sz="1600" kern="0" dirty="0">
                <a:solidFill>
                  <a:srgbClr val="5B6176"/>
                </a:solidFill>
              </a:rPr>
              <a:t> </a:t>
            </a:r>
            <a:r>
              <a:rPr lang="ko-KR" altLang="en-US" sz="1600" kern="0" dirty="0">
                <a:solidFill>
                  <a:srgbClr val="5B6176"/>
                </a:solidFill>
              </a:rPr>
              <a:t>위하여</a:t>
            </a:r>
            <a:r>
              <a:rPr lang="en-US" altLang="ko-KR" sz="1600" kern="0" dirty="0">
                <a:solidFill>
                  <a:srgbClr val="5B6176"/>
                </a:solidFill>
              </a:rPr>
              <a:t>, Setting interface</a:t>
            </a:r>
            <a:r>
              <a:rPr lang="ko-KR" altLang="en-US" sz="1600" kern="0" dirty="0">
                <a:solidFill>
                  <a:srgbClr val="5B6176"/>
                </a:solidFill>
              </a:rPr>
              <a:t>를 이용하였습니다</a:t>
            </a:r>
            <a:r>
              <a:rPr lang="en-US" altLang="ko-KR" sz="1600" kern="0" dirty="0">
                <a:solidFill>
                  <a:srgbClr val="5B6176"/>
                </a:solidFill>
              </a:rPr>
              <a:t>.</a:t>
            </a:r>
          </a:p>
          <a:p>
            <a:pPr marL="0" lvl="1">
              <a:lnSpc>
                <a:spcPct val="150000"/>
              </a:lnSpc>
            </a:pPr>
            <a:endParaRPr lang="ko-KR" altLang="en-US" sz="1600" kern="0" dirty="0">
              <a:solidFill>
                <a:srgbClr val="5B6176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CE406A0-4019-4897-BE3E-05C56B3BD502}"/>
              </a:ext>
            </a:extLst>
          </p:cNvPr>
          <p:cNvCxnSpPr/>
          <p:nvPr/>
        </p:nvCxnSpPr>
        <p:spPr>
          <a:xfrm>
            <a:off x="931395" y="5761251"/>
            <a:ext cx="540000" cy="0"/>
          </a:xfrm>
          <a:prstGeom prst="straightConnector1">
            <a:avLst/>
          </a:prstGeom>
          <a:ln w="101600">
            <a:solidFill>
              <a:srgbClr val="5B6176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554D20-A713-4A89-BE6E-35E816945AF6}"/>
              </a:ext>
            </a:extLst>
          </p:cNvPr>
          <p:cNvSpPr txBox="1"/>
          <p:nvPr/>
        </p:nvSpPr>
        <p:spPr>
          <a:xfrm>
            <a:off x="1471395" y="5554239"/>
            <a:ext cx="925326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kern="0" dirty="0">
                <a:solidFill>
                  <a:srgbClr val="5B6176"/>
                </a:solidFill>
              </a:rPr>
              <a:t>Filter</a:t>
            </a:r>
            <a:r>
              <a:rPr lang="ko-KR" altLang="en-US" sz="1600" kern="0" dirty="0">
                <a:solidFill>
                  <a:srgbClr val="5B6176"/>
                </a:solidFill>
              </a:rPr>
              <a:t>와 </a:t>
            </a:r>
            <a:r>
              <a:rPr lang="en-US" altLang="ko-KR" sz="1600" kern="0" dirty="0" err="1">
                <a:solidFill>
                  <a:srgbClr val="5B6176"/>
                </a:solidFill>
              </a:rPr>
              <a:t>SentiAnalyst</a:t>
            </a:r>
            <a:r>
              <a:rPr lang="en-US" altLang="ko-KR" sz="1600" kern="0" dirty="0">
                <a:solidFill>
                  <a:srgbClr val="5B6176"/>
                </a:solidFill>
              </a:rPr>
              <a:t> </a:t>
            </a:r>
            <a:r>
              <a:rPr lang="ko-KR" altLang="en-US" sz="1600" kern="0" dirty="0">
                <a:solidFill>
                  <a:srgbClr val="5B6176"/>
                </a:solidFill>
              </a:rPr>
              <a:t>기능의 업데이트 및 수정을 위해 변경 및 추가가 용이하게 종속 개념을 적용시켰습니다</a:t>
            </a:r>
            <a:r>
              <a:rPr lang="en-US" altLang="ko-KR" sz="1600" kern="0" dirty="0">
                <a:solidFill>
                  <a:srgbClr val="5B6176"/>
                </a:solidFill>
              </a:rPr>
              <a:t>. </a:t>
            </a:r>
            <a:endParaRPr lang="ko-KR" altLang="en-US" sz="1600" kern="0" dirty="0">
              <a:solidFill>
                <a:srgbClr val="5B6176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987CEC-003B-4CFA-94B6-4978F7B782D8}"/>
              </a:ext>
            </a:extLst>
          </p:cNvPr>
          <p:cNvSpPr/>
          <p:nvPr/>
        </p:nvSpPr>
        <p:spPr>
          <a:xfrm>
            <a:off x="455697" y="3671007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ko-KR" altLang="en-US" sz="2300" kern="0" dirty="0">
              <a:ln w="6350" cmpd="dbl">
                <a:solidFill>
                  <a:srgbClr val="5B6176"/>
                </a:solidFill>
              </a:ln>
              <a:solidFill>
                <a:srgbClr val="FF66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F5EE1B-5609-4EF3-B9F1-68D57BEED863}"/>
              </a:ext>
            </a:extLst>
          </p:cNvPr>
          <p:cNvSpPr txBox="1"/>
          <p:nvPr/>
        </p:nvSpPr>
        <p:spPr>
          <a:xfrm>
            <a:off x="723601" y="3678894"/>
            <a:ext cx="588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b="1" kern="0" dirty="0">
                <a:solidFill>
                  <a:srgbClr val="5B6176"/>
                </a:solidFill>
              </a:rPr>
              <a:t>Take Solid Principles : Open-Closed Principle</a:t>
            </a:r>
            <a:endParaRPr lang="ko-KR" altLang="en-US" sz="2000" kern="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F57ECFB-0798-41E2-90DC-6539DAF5683B}"/>
              </a:ext>
            </a:extLst>
          </p:cNvPr>
          <p:cNvCxnSpPr/>
          <p:nvPr/>
        </p:nvCxnSpPr>
        <p:spPr>
          <a:xfrm>
            <a:off x="1025510" y="1388863"/>
            <a:ext cx="540000" cy="0"/>
          </a:xfrm>
          <a:prstGeom prst="straightConnector1">
            <a:avLst/>
          </a:prstGeom>
          <a:ln w="101600">
            <a:solidFill>
              <a:srgbClr val="5B6176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3DE3DCF-8409-472E-9109-70497A482884}"/>
              </a:ext>
            </a:extLst>
          </p:cNvPr>
          <p:cNvSpPr txBox="1"/>
          <p:nvPr/>
        </p:nvSpPr>
        <p:spPr>
          <a:xfrm>
            <a:off x="1565510" y="1181851"/>
            <a:ext cx="925326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1600" kern="0" dirty="0">
                <a:solidFill>
                  <a:srgbClr val="5B6176"/>
                </a:solidFill>
              </a:rPr>
              <a:t>높은 </a:t>
            </a:r>
            <a:r>
              <a:rPr lang="en-US" altLang="ko-KR" sz="1600" kern="0" dirty="0">
                <a:solidFill>
                  <a:srgbClr val="5B6176"/>
                </a:solidFill>
              </a:rPr>
              <a:t>cohesion</a:t>
            </a:r>
            <a:r>
              <a:rPr lang="ko-KR" altLang="en-US" sz="1600" kern="0" dirty="0">
                <a:solidFill>
                  <a:srgbClr val="5B6176"/>
                </a:solidFill>
              </a:rPr>
              <a:t>을</a:t>
            </a:r>
            <a:r>
              <a:rPr lang="en-US" altLang="ko-KR" sz="1600" kern="0" dirty="0">
                <a:solidFill>
                  <a:srgbClr val="5B6176"/>
                </a:solidFill>
              </a:rPr>
              <a:t> </a:t>
            </a:r>
            <a:r>
              <a:rPr lang="ko-KR" altLang="en-US" sz="1600" kern="0" dirty="0">
                <a:solidFill>
                  <a:srgbClr val="5B6176"/>
                </a:solidFill>
              </a:rPr>
              <a:t>기준으로 클래스 다이어그램을 구현했습니다</a:t>
            </a:r>
            <a:r>
              <a:rPr lang="en-US" altLang="ko-KR" sz="1600" kern="0" dirty="0">
                <a:solidFill>
                  <a:srgbClr val="5B6176"/>
                </a:solidFill>
              </a:rPr>
              <a:t>. </a:t>
            </a:r>
            <a:r>
              <a:rPr lang="ko-KR" altLang="en-US" sz="1600" kern="0" dirty="0">
                <a:solidFill>
                  <a:srgbClr val="5B6176"/>
                </a:solidFill>
              </a:rPr>
              <a:t>각 클래스의 응집도는 높습니다</a:t>
            </a:r>
            <a:r>
              <a:rPr lang="en-US" altLang="ko-KR" sz="1600" kern="0" dirty="0">
                <a:solidFill>
                  <a:srgbClr val="5B6176"/>
                </a:solidFill>
              </a:rPr>
              <a:t>. </a:t>
            </a:r>
            <a:r>
              <a:rPr lang="ko-KR" altLang="en-US" sz="1600" kern="0" dirty="0">
                <a:solidFill>
                  <a:srgbClr val="5B6176"/>
                </a:solidFill>
              </a:rPr>
              <a:t>각 클래스가 구현하는 기능의 다양하지 않습니다</a:t>
            </a:r>
            <a:r>
              <a:rPr lang="en-US" altLang="ko-KR" sz="1600" kern="0" dirty="0">
                <a:solidFill>
                  <a:srgbClr val="5B6176"/>
                </a:solidFill>
              </a:rPr>
              <a:t>. </a:t>
            </a:r>
            <a:r>
              <a:rPr lang="ko-KR" altLang="en-US" sz="1600" kern="0" dirty="0">
                <a:solidFill>
                  <a:srgbClr val="5B6176"/>
                </a:solidFill>
              </a:rPr>
              <a:t>특정 목표의 작업만을 실행하고 있습니다</a:t>
            </a:r>
            <a:r>
              <a:rPr lang="en-US" altLang="ko-KR" sz="1600" kern="0" dirty="0">
                <a:solidFill>
                  <a:srgbClr val="5B6176"/>
                </a:solidFill>
              </a:rPr>
              <a:t>.</a:t>
            </a:r>
            <a:endParaRPr lang="ko-KR" altLang="en-US" sz="1600" kern="0" dirty="0">
              <a:solidFill>
                <a:srgbClr val="5B6176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3AFFF3E-50FD-419F-96D3-5F274973CE78}"/>
              </a:ext>
            </a:extLst>
          </p:cNvPr>
          <p:cNvCxnSpPr/>
          <p:nvPr/>
        </p:nvCxnSpPr>
        <p:spPr>
          <a:xfrm>
            <a:off x="1025510" y="2487094"/>
            <a:ext cx="540000" cy="0"/>
          </a:xfrm>
          <a:prstGeom prst="straightConnector1">
            <a:avLst/>
          </a:prstGeom>
          <a:ln w="101600">
            <a:solidFill>
              <a:srgbClr val="5B6176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FDC3FD-85F2-494A-8C0C-A0CA0046B992}"/>
              </a:ext>
            </a:extLst>
          </p:cNvPr>
          <p:cNvSpPr txBox="1"/>
          <p:nvPr/>
        </p:nvSpPr>
        <p:spPr>
          <a:xfrm>
            <a:off x="1565510" y="2280082"/>
            <a:ext cx="9253264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1600" kern="0" dirty="0">
                <a:solidFill>
                  <a:srgbClr val="5B6176"/>
                </a:solidFill>
              </a:rPr>
              <a:t>결합도가 높아서 추후 수정과 기능 개발에 어려움이 있을 수 있습니다</a:t>
            </a:r>
            <a:r>
              <a:rPr lang="en-US" altLang="ko-KR" sz="1600" kern="0" dirty="0">
                <a:solidFill>
                  <a:srgbClr val="5B6176"/>
                </a:solidFill>
              </a:rPr>
              <a:t>. </a:t>
            </a:r>
            <a:r>
              <a:rPr lang="ko-KR" altLang="en-US" sz="1600" kern="0" dirty="0">
                <a:solidFill>
                  <a:srgbClr val="5B6176"/>
                </a:solidFill>
              </a:rPr>
              <a:t>이 부분에는 </a:t>
            </a:r>
            <a:r>
              <a:rPr lang="en-US" altLang="ko-KR" sz="1600" kern="0" dirty="0">
                <a:solidFill>
                  <a:srgbClr val="5B6176"/>
                </a:solidFill>
              </a:rPr>
              <a:t>Setting </a:t>
            </a:r>
            <a:r>
              <a:rPr lang="ko-KR" altLang="en-US" sz="1600" kern="0" dirty="0">
                <a:solidFill>
                  <a:srgbClr val="5B6176"/>
                </a:solidFill>
              </a:rPr>
              <a:t>값에 대한 클래스를 종속개념을 이용하여 </a:t>
            </a:r>
            <a:r>
              <a:rPr lang="ko-KR" altLang="en-US" sz="1600" kern="0" dirty="0" err="1">
                <a:solidFill>
                  <a:srgbClr val="5B6176"/>
                </a:solidFill>
              </a:rPr>
              <a:t>별점</a:t>
            </a:r>
            <a:r>
              <a:rPr lang="en-US" altLang="ko-KR" sz="1600" kern="0" dirty="0">
                <a:solidFill>
                  <a:srgbClr val="5B6176"/>
                </a:solidFill>
              </a:rPr>
              <a:t>, </a:t>
            </a:r>
            <a:r>
              <a:rPr lang="ko-KR" altLang="en-US" sz="1600" kern="0" dirty="0">
                <a:solidFill>
                  <a:srgbClr val="5B6176"/>
                </a:solidFill>
              </a:rPr>
              <a:t>매크로 차단 여부</a:t>
            </a:r>
            <a:r>
              <a:rPr lang="en-US" altLang="ko-KR" sz="1600" kern="0" dirty="0">
                <a:solidFill>
                  <a:srgbClr val="5B6176"/>
                </a:solidFill>
              </a:rPr>
              <a:t>, </a:t>
            </a:r>
            <a:r>
              <a:rPr lang="ko-KR" altLang="en-US" sz="1600" kern="0" dirty="0">
                <a:solidFill>
                  <a:srgbClr val="5B6176"/>
                </a:solidFill>
              </a:rPr>
              <a:t>강조여부 등의 변경이 가능한 요소에 대하여 </a:t>
            </a:r>
            <a:r>
              <a:rPr lang="en-US" altLang="ko-KR" sz="1600" kern="0" dirty="0">
                <a:solidFill>
                  <a:srgbClr val="5B6176"/>
                </a:solidFill>
              </a:rPr>
              <a:t>SRP</a:t>
            </a:r>
            <a:r>
              <a:rPr lang="ko-KR" altLang="en-US" sz="1600" kern="0" dirty="0">
                <a:solidFill>
                  <a:srgbClr val="5B6176"/>
                </a:solidFill>
              </a:rPr>
              <a:t>적용을 하였습니다</a:t>
            </a:r>
            <a:r>
              <a:rPr lang="en-US" altLang="ko-KR" sz="1600" kern="0" dirty="0">
                <a:solidFill>
                  <a:srgbClr val="5B6176"/>
                </a:solidFill>
              </a:rPr>
              <a:t>.</a:t>
            </a:r>
            <a:endParaRPr lang="ko-KR" altLang="en-US" sz="1600" kern="0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560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55697" y="91817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ko-KR" altLang="en-US" sz="2300" kern="0" dirty="0">
              <a:ln w="6350" cmpd="dbl">
                <a:solidFill>
                  <a:srgbClr val="5B6176"/>
                </a:solidFill>
              </a:ln>
              <a:solidFill>
                <a:srgbClr val="FF66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846" y="588458"/>
            <a:ext cx="6749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b="1" kern="0" dirty="0">
                <a:solidFill>
                  <a:srgbClr val="5B6176"/>
                </a:solidFill>
              </a:rPr>
              <a:t>Take Solid Principles : </a:t>
            </a:r>
            <a:r>
              <a:rPr lang="en-US" altLang="ko-KR" sz="2000" b="1" kern="0" dirty="0" err="1">
                <a:solidFill>
                  <a:srgbClr val="5B6176"/>
                </a:solidFill>
              </a:rPr>
              <a:t>Liskov</a:t>
            </a:r>
            <a:r>
              <a:rPr lang="en-US" altLang="ko-KR" sz="2000" b="1" kern="0" dirty="0">
                <a:solidFill>
                  <a:srgbClr val="5B6176"/>
                </a:solidFill>
              </a:rPr>
              <a:t> Substitution Principle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440707" y="302967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713657" y="158055"/>
            <a:ext cx="2395763" cy="235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2100" b="1" kern="0" dirty="0">
                <a:solidFill>
                  <a:srgbClr val="FF6600"/>
                </a:solidFill>
              </a:rPr>
              <a:t>Class Diagram</a:t>
            </a:r>
          </a:p>
          <a:p>
            <a:pPr algn="ctr" latinLnBrk="0">
              <a:defRPr/>
            </a:pPr>
            <a:endParaRPr lang="en-US" altLang="ko-KR" sz="2100" b="1" kern="0" dirty="0">
              <a:solidFill>
                <a:srgbClr val="FF66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390019" y="200511"/>
            <a:ext cx="175491" cy="17549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444357" y="302967"/>
            <a:ext cx="7328548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850019" y="1635934"/>
            <a:ext cx="540000" cy="0"/>
          </a:xfrm>
          <a:prstGeom prst="straightConnector1">
            <a:avLst/>
          </a:prstGeom>
          <a:ln w="101600">
            <a:solidFill>
              <a:srgbClr val="5B6176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D6D6B6-026C-4AF9-B58A-7FE5F37A4FA4}"/>
              </a:ext>
            </a:extLst>
          </p:cNvPr>
          <p:cNvSpPr/>
          <p:nvPr/>
        </p:nvSpPr>
        <p:spPr>
          <a:xfrm>
            <a:off x="455697" y="3509857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ko-KR" altLang="en-US" sz="2300" kern="0" dirty="0">
              <a:ln w="6350" cmpd="dbl">
                <a:solidFill>
                  <a:srgbClr val="5B6176"/>
                </a:solidFill>
              </a:ln>
              <a:solidFill>
                <a:srgbClr val="FF66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2A2249-C2FE-4C86-B362-F4CAB9B545E7}"/>
              </a:ext>
            </a:extLst>
          </p:cNvPr>
          <p:cNvSpPr txBox="1"/>
          <p:nvPr/>
        </p:nvSpPr>
        <p:spPr>
          <a:xfrm>
            <a:off x="723600" y="3517744"/>
            <a:ext cx="6749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b="1" kern="0" dirty="0">
                <a:solidFill>
                  <a:srgbClr val="5B6176"/>
                </a:solidFill>
              </a:rPr>
              <a:t>Take Solid Principles : Interface Segregation Principle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AA507-A56C-454F-B3BB-3C0DE57037E5}"/>
              </a:ext>
            </a:extLst>
          </p:cNvPr>
          <p:cNvSpPr txBox="1"/>
          <p:nvPr/>
        </p:nvSpPr>
        <p:spPr>
          <a:xfrm>
            <a:off x="1487165" y="1144616"/>
            <a:ext cx="925326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kern="0" dirty="0">
                <a:solidFill>
                  <a:srgbClr val="5B6176"/>
                </a:solidFill>
              </a:rPr>
              <a:t>Filter</a:t>
            </a:r>
            <a:r>
              <a:rPr lang="ko-KR" altLang="en-US" sz="1600" kern="0" dirty="0">
                <a:solidFill>
                  <a:srgbClr val="5B6176"/>
                </a:solidFill>
              </a:rPr>
              <a:t>와 </a:t>
            </a:r>
            <a:r>
              <a:rPr lang="en-US" altLang="ko-KR" sz="1600" kern="0" dirty="0" err="1">
                <a:solidFill>
                  <a:srgbClr val="5B6176"/>
                </a:solidFill>
              </a:rPr>
              <a:t>SentiAnalyst</a:t>
            </a:r>
            <a:r>
              <a:rPr lang="ko-KR" altLang="en-US" sz="1600" kern="0" dirty="0">
                <a:solidFill>
                  <a:srgbClr val="5B6176"/>
                </a:solidFill>
              </a:rPr>
              <a:t>의 종속 개념을 </a:t>
            </a:r>
            <a:r>
              <a:rPr lang="en-US" altLang="ko-KR" sz="1600" kern="0" dirty="0" err="1">
                <a:solidFill>
                  <a:srgbClr val="5B6176"/>
                </a:solidFill>
              </a:rPr>
              <a:t>document.body.textcontent</a:t>
            </a:r>
            <a:r>
              <a:rPr lang="en-US" altLang="ko-KR" sz="1600" kern="0" dirty="0">
                <a:solidFill>
                  <a:srgbClr val="5B6176"/>
                </a:solidFill>
              </a:rPr>
              <a:t> </a:t>
            </a:r>
            <a:r>
              <a:rPr lang="ko-KR" altLang="en-US" sz="1600" kern="0" dirty="0">
                <a:solidFill>
                  <a:srgbClr val="5B6176"/>
                </a:solidFill>
              </a:rPr>
              <a:t>외에 </a:t>
            </a:r>
            <a:r>
              <a:rPr lang="en-US" altLang="ko-KR" sz="1600" kern="0" dirty="0" err="1">
                <a:solidFill>
                  <a:srgbClr val="5B6176"/>
                </a:solidFill>
              </a:rPr>
              <a:t>document.body.imagecontent</a:t>
            </a:r>
            <a:r>
              <a:rPr lang="ko-KR" altLang="en-US" sz="1600" kern="0" dirty="0">
                <a:solidFill>
                  <a:srgbClr val="5B6176"/>
                </a:solidFill>
              </a:rPr>
              <a:t>등을 구현할 시 목표 데이터의 정리 및 기능을 사용할 수 있습니다</a:t>
            </a:r>
            <a:r>
              <a:rPr lang="en-US" altLang="ko-KR" sz="1600" kern="0" dirty="0">
                <a:solidFill>
                  <a:srgbClr val="5B6176"/>
                </a:solidFill>
              </a:rPr>
              <a:t>.</a:t>
            </a:r>
            <a:endParaRPr lang="ko-KR" altLang="en-US" sz="1600" kern="0" dirty="0">
              <a:solidFill>
                <a:srgbClr val="5B6176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332AF7D-8B5F-43B0-A989-DFA846FD064B}"/>
              </a:ext>
            </a:extLst>
          </p:cNvPr>
          <p:cNvCxnSpPr/>
          <p:nvPr/>
        </p:nvCxnSpPr>
        <p:spPr>
          <a:xfrm>
            <a:off x="850019" y="2692946"/>
            <a:ext cx="540000" cy="0"/>
          </a:xfrm>
          <a:prstGeom prst="straightConnector1">
            <a:avLst/>
          </a:prstGeom>
          <a:ln w="101600">
            <a:solidFill>
              <a:srgbClr val="5B6176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31B1B4-9456-433A-92BA-E31179AB6598}"/>
              </a:ext>
            </a:extLst>
          </p:cNvPr>
          <p:cNvSpPr txBox="1"/>
          <p:nvPr/>
        </p:nvSpPr>
        <p:spPr>
          <a:xfrm>
            <a:off x="1487165" y="2201628"/>
            <a:ext cx="925326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1600" kern="0" dirty="0">
                <a:solidFill>
                  <a:srgbClr val="5B6176"/>
                </a:solidFill>
              </a:rPr>
              <a:t>다양한 목표 달성을 위하여 </a:t>
            </a:r>
            <a:r>
              <a:rPr lang="ko-KR" altLang="en-US" sz="1600" kern="0" dirty="0" err="1">
                <a:solidFill>
                  <a:srgbClr val="5B6176"/>
                </a:solidFill>
              </a:rPr>
              <a:t>설정값을</a:t>
            </a:r>
            <a:r>
              <a:rPr lang="ko-KR" altLang="en-US" sz="1600" kern="0" dirty="0">
                <a:solidFill>
                  <a:srgbClr val="5B6176"/>
                </a:solidFill>
              </a:rPr>
              <a:t> 여러 개 구현할 시 설정 데이터의 정리를 위하여 </a:t>
            </a:r>
            <a:r>
              <a:rPr lang="en-US" altLang="ko-KR" sz="1600" kern="0" dirty="0">
                <a:solidFill>
                  <a:srgbClr val="5B6176"/>
                </a:solidFill>
              </a:rPr>
              <a:t>interface</a:t>
            </a:r>
            <a:r>
              <a:rPr lang="ko-KR" altLang="en-US" sz="1600" kern="0" dirty="0">
                <a:solidFill>
                  <a:srgbClr val="5B6176"/>
                </a:solidFill>
              </a:rPr>
              <a:t>를 </a:t>
            </a:r>
            <a:r>
              <a:rPr lang="en-US" altLang="ko-KR" sz="1600" kern="0" dirty="0">
                <a:solidFill>
                  <a:srgbClr val="5B6176"/>
                </a:solidFill>
              </a:rPr>
              <a:t>implementation</a:t>
            </a:r>
            <a:r>
              <a:rPr lang="ko-KR" altLang="en-US" sz="1600" kern="0" dirty="0">
                <a:solidFill>
                  <a:srgbClr val="5B6176"/>
                </a:solidFill>
              </a:rPr>
              <a:t>한 </a:t>
            </a:r>
            <a:r>
              <a:rPr lang="en-US" altLang="ko-KR" sz="1600" kern="0" dirty="0" err="1">
                <a:solidFill>
                  <a:srgbClr val="5B6176"/>
                </a:solidFill>
              </a:rPr>
              <a:t>LocalSetting</a:t>
            </a:r>
            <a:r>
              <a:rPr lang="ko-KR" altLang="en-US" sz="1600" kern="0" dirty="0">
                <a:solidFill>
                  <a:srgbClr val="5B6176"/>
                </a:solidFill>
              </a:rPr>
              <a:t>의 하위 클래스 사용하여 간단하게 사용할 수 있습니다</a:t>
            </a:r>
            <a:r>
              <a:rPr lang="en-US" altLang="ko-KR" sz="1600" kern="0" dirty="0">
                <a:solidFill>
                  <a:srgbClr val="5B6176"/>
                </a:solidFill>
              </a:rPr>
              <a:t>.</a:t>
            </a:r>
            <a:endParaRPr lang="ko-KR" altLang="en-US" sz="1600" kern="0" dirty="0">
              <a:solidFill>
                <a:srgbClr val="5B6176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A6A01A-6D6B-4704-AF06-C586BA9172EA}"/>
              </a:ext>
            </a:extLst>
          </p:cNvPr>
          <p:cNvCxnSpPr/>
          <p:nvPr/>
        </p:nvCxnSpPr>
        <p:spPr>
          <a:xfrm>
            <a:off x="928364" y="4631099"/>
            <a:ext cx="540000" cy="0"/>
          </a:xfrm>
          <a:prstGeom prst="straightConnector1">
            <a:avLst/>
          </a:prstGeom>
          <a:ln w="101600">
            <a:solidFill>
              <a:srgbClr val="5B6176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6F7B13-7DF2-4F53-ACEC-82F8B9057FAF}"/>
              </a:ext>
            </a:extLst>
          </p:cNvPr>
          <p:cNvSpPr txBox="1"/>
          <p:nvPr/>
        </p:nvSpPr>
        <p:spPr>
          <a:xfrm>
            <a:off x="1565510" y="4359857"/>
            <a:ext cx="925326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1600" kern="0" dirty="0" err="1">
                <a:solidFill>
                  <a:srgbClr val="5B6176"/>
                </a:solidFill>
              </a:rPr>
              <a:t>설정값을</a:t>
            </a:r>
            <a:r>
              <a:rPr lang="ko-KR" altLang="en-US" sz="1600" kern="0" dirty="0">
                <a:solidFill>
                  <a:srgbClr val="5B6176"/>
                </a:solidFill>
              </a:rPr>
              <a:t> 저장</a:t>
            </a:r>
            <a:r>
              <a:rPr lang="en-US" altLang="ko-KR" sz="1600" kern="0" dirty="0">
                <a:solidFill>
                  <a:srgbClr val="5B6176"/>
                </a:solidFill>
              </a:rPr>
              <a:t>, </a:t>
            </a:r>
            <a:r>
              <a:rPr lang="ko-KR" altLang="en-US" sz="1600" kern="0" dirty="0">
                <a:solidFill>
                  <a:srgbClr val="5B6176"/>
                </a:solidFill>
              </a:rPr>
              <a:t>정리 및 기능을 위한 </a:t>
            </a:r>
            <a:r>
              <a:rPr lang="en-US" altLang="ko-KR" sz="1600" kern="0" dirty="0">
                <a:solidFill>
                  <a:srgbClr val="5B6176"/>
                </a:solidFill>
              </a:rPr>
              <a:t>interface</a:t>
            </a:r>
            <a:r>
              <a:rPr lang="ko-KR" altLang="en-US" sz="1600" kern="0" dirty="0">
                <a:solidFill>
                  <a:srgbClr val="5B6176"/>
                </a:solidFill>
              </a:rPr>
              <a:t>에 다른 기능</a:t>
            </a:r>
            <a:r>
              <a:rPr lang="en-US" altLang="ko-KR" sz="1600" kern="0" dirty="0">
                <a:solidFill>
                  <a:srgbClr val="5B6176"/>
                </a:solidFill>
              </a:rPr>
              <a:t>(</a:t>
            </a:r>
            <a:r>
              <a:rPr lang="ko-KR" altLang="en-US" sz="1600" kern="0" dirty="0">
                <a:solidFill>
                  <a:srgbClr val="5B6176"/>
                </a:solidFill>
              </a:rPr>
              <a:t>인터페이스</a:t>
            </a:r>
            <a:r>
              <a:rPr lang="en-US" altLang="ko-KR" sz="1600" kern="0" dirty="0">
                <a:solidFill>
                  <a:srgbClr val="5B6176"/>
                </a:solidFill>
              </a:rPr>
              <a:t>)</a:t>
            </a:r>
            <a:r>
              <a:rPr lang="ko-KR" altLang="en-US" sz="1600" kern="0" dirty="0">
                <a:solidFill>
                  <a:srgbClr val="5B6176"/>
                </a:solidFill>
              </a:rPr>
              <a:t>에는 영향을 받지 않는다</a:t>
            </a:r>
            <a:r>
              <a:rPr lang="en-US" altLang="ko-KR" sz="1600" kern="0" dirty="0">
                <a:solidFill>
                  <a:srgbClr val="5B617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197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55697" y="91817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ko-KR" altLang="en-US" sz="2300" kern="0" dirty="0">
              <a:ln w="6350" cmpd="dbl">
                <a:solidFill>
                  <a:srgbClr val="5B6176"/>
                </a:solidFill>
              </a:ln>
              <a:solidFill>
                <a:srgbClr val="FF66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846" y="588458"/>
            <a:ext cx="779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b="1" kern="0" dirty="0">
                <a:solidFill>
                  <a:srgbClr val="5B6176"/>
                </a:solidFill>
              </a:rPr>
              <a:t>Take Solid Principles : Dependency Inversion Principle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440707" y="302967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713657" y="158055"/>
            <a:ext cx="2395763" cy="235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2100" b="1" kern="0" dirty="0">
                <a:solidFill>
                  <a:srgbClr val="FF6600"/>
                </a:solidFill>
              </a:rPr>
              <a:t>Class Diagram</a:t>
            </a:r>
          </a:p>
          <a:p>
            <a:pPr algn="ctr" latinLnBrk="0">
              <a:defRPr/>
            </a:pPr>
            <a:endParaRPr lang="en-US" altLang="ko-KR" sz="2100" b="1" kern="0" dirty="0">
              <a:solidFill>
                <a:srgbClr val="FF66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390019" y="200511"/>
            <a:ext cx="175491" cy="17549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444357" y="302967"/>
            <a:ext cx="7328548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850019" y="1635934"/>
            <a:ext cx="540000" cy="0"/>
          </a:xfrm>
          <a:prstGeom prst="straightConnector1">
            <a:avLst/>
          </a:prstGeom>
          <a:ln w="101600">
            <a:solidFill>
              <a:srgbClr val="5B6176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2AA507-A56C-454F-B3BB-3C0DE57037E5}"/>
              </a:ext>
            </a:extLst>
          </p:cNvPr>
          <p:cNvSpPr txBox="1"/>
          <p:nvPr/>
        </p:nvSpPr>
        <p:spPr>
          <a:xfrm>
            <a:off x="1487165" y="1144616"/>
            <a:ext cx="9253264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600" kern="0" dirty="0">
                <a:solidFill>
                  <a:srgbClr val="5B6176"/>
                </a:solidFill>
              </a:rPr>
              <a:t>Filter</a:t>
            </a:r>
            <a:r>
              <a:rPr lang="ko-KR" altLang="en-US" sz="1600" kern="0" dirty="0">
                <a:solidFill>
                  <a:srgbClr val="5B6176"/>
                </a:solidFill>
              </a:rPr>
              <a:t>와 </a:t>
            </a:r>
            <a:r>
              <a:rPr lang="en-US" altLang="ko-KR" sz="1600" kern="0" dirty="0" err="1">
                <a:solidFill>
                  <a:srgbClr val="5B6176"/>
                </a:solidFill>
              </a:rPr>
              <a:t>SentiAnalyst</a:t>
            </a:r>
            <a:r>
              <a:rPr lang="ko-KR" altLang="en-US" sz="1600" kern="0" dirty="0">
                <a:solidFill>
                  <a:srgbClr val="5B6176"/>
                </a:solidFill>
              </a:rPr>
              <a:t>의 하위</a:t>
            </a:r>
            <a:r>
              <a:rPr lang="en-US" altLang="ko-KR" sz="1600" kern="0" dirty="0">
                <a:solidFill>
                  <a:srgbClr val="5B6176"/>
                </a:solidFill>
              </a:rPr>
              <a:t> </a:t>
            </a:r>
            <a:r>
              <a:rPr lang="ko-KR" altLang="en-US" sz="1600" kern="0" dirty="0">
                <a:solidFill>
                  <a:srgbClr val="5B6176"/>
                </a:solidFill>
              </a:rPr>
              <a:t>클래스를 이용하여 실행하고자 하는 목표파일 및 </a:t>
            </a:r>
            <a:r>
              <a:rPr lang="ko-KR" altLang="en-US" sz="1600" kern="0" dirty="0" err="1">
                <a:solidFill>
                  <a:srgbClr val="5B6176"/>
                </a:solidFill>
              </a:rPr>
              <a:t>목표데이터을</a:t>
            </a:r>
            <a:r>
              <a:rPr lang="ko-KR" altLang="en-US" sz="1600" kern="0" dirty="0">
                <a:solidFill>
                  <a:srgbClr val="5B6176"/>
                </a:solidFill>
              </a:rPr>
              <a:t> 쉽게 바꿀 수 있습니다</a:t>
            </a:r>
            <a:r>
              <a:rPr lang="en-US" altLang="ko-KR" sz="1600" kern="0" dirty="0">
                <a:solidFill>
                  <a:srgbClr val="5B6176"/>
                </a:solidFill>
              </a:rPr>
              <a:t>. </a:t>
            </a:r>
            <a:r>
              <a:rPr lang="ko-KR" altLang="en-US" sz="1600" kern="0" dirty="0">
                <a:solidFill>
                  <a:srgbClr val="5B6176"/>
                </a:solidFill>
              </a:rPr>
              <a:t>마찬가지로 새로운 파일 포맷을 실행시키고자 한다면</a:t>
            </a:r>
            <a:r>
              <a:rPr lang="en-US" altLang="ko-KR" sz="1600" kern="0" dirty="0">
                <a:solidFill>
                  <a:srgbClr val="5B6176"/>
                </a:solidFill>
              </a:rPr>
              <a:t>, </a:t>
            </a:r>
            <a:r>
              <a:rPr lang="ko-KR" altLang="en-US" sz="1600" kern="0" dirty="0">
                <a:solidFill>
                  <a:srgbClr val="5B6176"/>
                </a:solidFill>
              </a:rPr>
              <a:t>새로운 클래스</a:t>
            </a:r>
            <a:r>
              <a:rPr lang="en-US" altLang="ko-KR" sz="1600" kern="0" dirty="0">
                <a:solidFill>
                  <a:srgbClr val="5B6176"/>
                </a:solidFill>
              </a:rPr>
              <a:t>(image)</a:t>
            </a:r>
            <a:r>
              <a:rPr lang="ko-KR" altLang="en-US" sz="1600" kern="0" dirty="0">
                <a:solidFill>
                  <a:srgbClr val="5B6176"/>
                </a:solidFill>
              </a:rPr>
              <a:t>를 만든 후 상속받아 구현한 후 메소드를 이용하여 </a:t>
            </a:r>
            <a:r>
              <a:rPr lang="en-US" altLang="ko-KR" sz="1600" kern="0" dirty="0">
                <a:solidFill>
                  <a:srgbClr val="5B6176"/>
                </a:solidFill>
              </a:rPr>
              <a:t>file </a:t>
            </a:r>
            <a:r>
              <a:rPr lang="ko-KR" altLang="en-US" sz="1600" kern="0" dirty="0">
                <a:solidFill>
                  <a:srgbClr val="5B6176"/>
                </a:solidFill>
              </a:rPr>
              <a:t>변수에 주입시키면서 의존성 주입을</a:t>
            </a:r>
            <a:r>
              <a:rPr lang="en-US" altLang="ko-KR" sz="1600" kern="0" dirty="0">
                <a:solidFill>
                  <a:srgbClr val="5B6176"/>
                </a:solidFill>
              </a:rPr>
              <a:t> </a:t>
            </a:r>
            <a:r>
              <a:rPr lang="ko-KR" altLang="en-US" sz="1600" kern="0" dirty="0">
                <a:solidFill>
                  <a:srgbClr val="5B6176"/>
                </a:solidFill>
              </a:rPr>
              <a:t>합니다</a:t>
            </a:r>
            <a:r>
              <a:rPr lang="en-US" altLang="ko-KR" sz="1600" kern="0" dirty="0">
                <a:solidFill>
                  <a:srgbClr val="5B6176"/>
                </a:solidFill>
              </a:rPr>
              <a:t>. </a:t>
            </a:r>
            <a:r>
              <a:rPr lang="ko-KR" altLang="en-US" sz="1600" kern="0" dirty="0">
                <a:solidFill>
                  <a:srgbClr val="5B6176"/>
                </a:solidFill>
              </a:rPr>
              <a:t>이를 통해 변화가능성이 없는 </a:t>
            </a:r>
            <a:r>
              <a:rPr lang="en-US" altLang="ko-KR" sz="1600" kern="0" dirty="0">
                <a:solidFill>
                  <a:srgbClr val="5B6176"/>
                </a:solidFill>
              </a:rPr>
              <a:t>Filter</a:t>
            </a:r>
            <a:r>
              <a:rPr lang="ko-KR" altLang="en-US" sz="1600" kern="0" dirty="0">
                <a:solidFill>
                  <a:srgbClr val="5B6176"/>
                </a:solidFill>
              </a:rPr>
              <a:t>와 </a:t>
            </a:r>
            <a:r>
              <a:rPr lang="en-US" altLang="ko-KR" sz="1600" kern="0" dirty="0" err="1">
                <a:solidFill>
                  <a:srgbClr val="5B6176"/>
                </a:solidFill>
              </a:rPr>
              <a:t>SentiAnalyst</a:t>
            </a:r>
            <a:r>
              <a:rPr lang="ko-KR" altLang="en-US" sz="1600" kern="0" dirty="0">
                <a:solidFill>
                  <a:srgbClr val="5B6176"/>
                </a:solidFill>
              </a:rPr>
              <a:t>를 이용하여 </a:t>
            </a:r>
            <a:r>
              <a:rPr lang="en-US" altLang="ko-KR" sz="1600" b="1" kern="0" dirty="0">
                <a:solidFill>
                  <a:srgbClr val="5B6176"/>
                </a:solidFill>
              </a:rPr>
              <a:t>Dependency Inversion Principle</a:t>
            </a:r>
            <a:r>
              <a:rPr lang="ko-KR" altLang="en-US" sz="1600" b="1" kern="0" dirty="0">
                <a:solidFill>
                  <a:srgbClr val="5B6176"/>
                </a:solidFill>
              </a:rPr>
              <a:t> </a:t>
            </a:r>
            <a:r>
              <a:rPr lang="ko-KR" altLang="en-US" sz="1600" kern="0" dirty="0">
                <a:solidFill>
                  <a:srgbClr val="5B6176"/>
                </a:solidFill>
              </a:rPr>
              <a:t>를 구현하였습니다</a:t>
            </a:r>
            <a:r>
              <a:rPr lang="en-US" altLang="ko-KR" sz="1600" kern="0">
                <a:solidFill>
                  <a:srgbClr val="5B6176"/>
                </a:solidFill>
              </a:rPr>
              <a:t>.</a:t>
            </a:r>
            <a:endParaRPr lang="ko-KR" altLang="en-US" sz="1600" kern="0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6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ko-KR" altLang="en-US" sz="2300" kern="0" dirty="0">
              <a:ln w="6350" cmpd="dbl">
                <a:solidFill>
                  <a:srgbClr val="5B6176"/>
                </a:solidFill>
              </a:ln>
              <a:solidFill>
                <a:srgbClr val="FF6600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440707" y="302967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990845" y="158055"/>
            <a:ext cx="2331773" cy="221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2100" b="1" kern="0" dirty="0">
                <a:solidFill>
                  <a:srgbClr val="FF6600"/>
                </a:solidFill>
              </a:rPr>
              <a:t>Requirements Selection</a:t>
            </a:r>
          </a:p>
        </p:txBody>
      </p:sp>
      <p:sp>
        <p:nvSpPr>
          <p:cNvPr id="43" name="타원 42"/>
          <p:cNvSpPr/>
          <p:nvPr/>
        </p:nvSpPr>
        <p:spPr>
          <a:xfrm>
            <a:off x="1390019" y="200511"/>
            <a:ext cx="175491" cy="17549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4892328" y="294421"/>
            <a:ext cx="684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7847" y="599216"/>
            <a:ext cx="5392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b="1" kern="0" dirty="0">
                <a:solidFill>
                  <a:srgbClr val="5B6176"/>
                </a:solidFill>
              </a:rPr>
              <a:t>Remind Requirements &amp; Selection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95" y="1217792"/>
            <a:ext cx="9189327" cy="5225799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1884949" y="4905286"/>
            <a:ext cx="4302206" cy="307648"/>
          </a:xfrm>
          <a:prstGeom prst="roundRect">
            <a:avLst/>
          </a:prstGeom>
          <a:noFill/>
          <a:ln w="254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1884949" y="2792500"/>
            <a:ext cx="8464008" cy="617272"/>
          </a:xfrm>
          <a:prstGeom prst="roundRect">
            <a:avLst/>
          </a:prstGeom>
          <a:noFill/>
          <a:ln w="254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1884948" y="4003705"/>
            <a:ext cx="7344509" cy="307648"/>
          </a:xfrm>
          <a:prstGeom prst="roundRect">
            <a:avLst/>
          </a:prstGeom>
          <a:noFill/>
          <a:ln w="254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72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ko-KR" altLang="en-US" sz="2300" kern="0" dirty="0">
              <a:ln w="6350" cmpd="dbl">
                <a:solidFill>
                  <a:srgbClr val="5B6176"/>
                </a:solidFill>
              </a:ln>
              <a:solidFill>
                <a:srgbClr val="FF6600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440707" y="302967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990845" y="158055"/>
            <a:ext cx="2331773" cy="221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2100" b="1" kern="0" dirty="0">
                <a:solidFill>
                  <a:srgbClr val="FF6600"/>
                </a:solidFill>
              </a:rPr>
              <a:t>Requirements Selection</a:t>
            </a:r>
          </a:p>
        </p:txBody>
      </p:sp>
      <p:sp>
        <p:nvSpPr>
          <p:cNvPr id="43" name="타원 42"/>
          <p:cNvSpPr/>
          <p:nvPr/>
        </p:nvSpPr>
        <p:spPr>
          <a:xfrm>
            <a:off x="1390019" y="200511"/>
            <a:ext cx="175491" cy="17549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4892328" y="294421"/>
            <a:ext cx="684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7847" y="599216"/>
            <a:ext cx="5392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b="1" kern="0" dirty="0">
                <a:solidFill>
                  <a:srgbClr val="5B6176"/>
                </a:solidFill>
              </a:rPr>
              <a:t>Requirements Division To Sub Group</a:t>
            </a:r>
            <a:endParaRPr lang="ko-KR" altLang="en-US" sz="2000" kern="0" dirty="0">
              <a:solidFill>
                <a:srgbClr val="5B6176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66704" y="1470101"/>
            <a:ext cx="8162753" cy="617272"/>
            <a:chOff x="1066704" y="1470101"/>
            <a:chExt cx="8162753" cy="61727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2162" y="1486534"/>
              <a:ext cx="7932018" cy="556318"/>
            </a:xfrm>
            <a:prstGeom prst="rect">
              <a:avLst/>
            </a:prstGeom>
          </p:spPr>
        </p:pic>
        <p:sp>
          <p:nvSpPr>
            <p:cNvPr id="16" name="모서리가 둥근 직사각형 15"/>
            <p:cNvSpPr/>
            <p:nvPr/>
          </p:nvSpPr>
          <p:spPr>
            <a:xfrm>
              <a:off x="1066704" y="1470101"/>
              <a:ext cx="8162753" cy="617272"/>
            </a:xfrm>
            <a:prstGeom prst="roundRect">
              <a:avLst/>
            </a:prstGeom>
            <a:noFill/>
            <a:ln w="254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5B6176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66704" y="4761147"/>
            <a:ext cx="4302206" cy="307648"/>
            <a:chOff x="1066704" y="3599403"/>
            <a:chExt cx="4302206" cy="307648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1066704" y="3599403"/>
              <a:ext cx="4302206" cy="307648"/>
            </a:xfrm>
            <a:prstGeom prst="roundRect">
              <a:avLst/>
            </a:prstGeom>
            <a:noFill/>
            <a:ln w="254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6526" y="3636408"/>
              <a:ext cx="4112047" cy="240075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1066704" y="3293190"/>
            <a:ext cx="7344509" cy="313894"/>
            <a:chOff x="1066704" y="2670493"/>
            <a:chExt cx="7344509" cy="31389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9434" y="2690005"/>
              <a:ext cx="7077437" cy="294382"/>
            </a:xfrm>
            <a:prstGeom prst="rect">
              <a:avLst/>
            </a:prstGeom>
          </p:spPr>
        </p:pic>
        <p:sp>
          <p:nvSpPr>
            <p:cNvPr id="17" name="모서리가 둥근 직사각형 16"/>
            <p:cNvSpPr/>
            <p:nvPr/>
          </p:nvSpPr>
          <p:spPr>
            <a:xfrm>
              <a:off x="1066704" y="2670493"/>
              <a:ext cx="7344509" cy="307648"/>
            </a:xfrm>
            <a:prstGeom prst="roundRect">
              <a:avLst/>
            </a:prstGeom>
            <a:noFill/>
            <a:ln w="254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295510" y="2261156"/>
            <a:ext cx="8361238" cy="400110"/>
            <a:chOff x="1295510" y="2261156"/>
            <a:chExt cx="8361238" cy="400110"/>
          </a:xfrm>
        </p:grpSpPr>
        <p:cxnSp>
          <p:nvCxnSpPr>
            <p:cNvPr id="20" name="직선 화살표 연결선 19"/>
            <p:cNvCxnSpPr/>
            <p:nvPr/>
          </p:nvCxnSpPr>
          <p:spPr>
            <a:xfrm>
              <a:off x="1295510" y="2478987"/>
              <a:ext cx="540000" cy="0"/>
            </a:xfrm>
            <a:prstGeom prst="straightConnector1">
              <a:avLst/>
            </a:prstGeom>
            <a:ln w="101600">
              <a:solidFill>
                <a:srgbClr val="5B6176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52602" y="2261156"/>
              <a:ext cx="78041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ko-KR" sz="2000" b="1" kern="0" dirty="0">
                  <a:solidFill>
                    <a:srgbClr val="5B6176"/>
                  </a:solidFill>
                </a:rPr>
                <a:t>Sub Group 1</a:t>
              </a:r>
              <a:r>
                <a:rPr lang="en-US" altLang="ko-KR" sz="2000" kern="0" dirty="0">
                  <a:solidFill>
                    <a:srgbClr val="5B6176"/>
                  </a:solidFill>
                </a:rPr>
                <a:t> : UI design &amp; Extension program development </a:t>
              </a:r>
              <a:endParaRPr lang="ko-KR" altLang="en-US" sz="2000" kern="0" dirty="0">
                <a:solidFill>
                  <a:srgbClr val="5B6176"/>
                </a:solidFill>
              </a:endParaRPr>
            </a:p>
          </p:txBody>
        </p:sp>
      </p:grpSp>
      <p:cxnSp>
        <p:nvCxnSpPr>
          <p:cNvPr id="31" name="직선 화살표 연결선 30"/>
          <p:cNvCxnSpPr/>
          <p:nvPr/>
        </p:nvCxnSpPr>
        <p:spPr>
          <a:xfrm>
            <a:off x="1295510" y="4052576"/>
            <a:ext cx="560973" cy="0"/>
          </a:xfrm>
          <a:prstGeom prst="straightConnector1">
            <a:avLst/>
          </a:prstGeom>
          <a:ln w="101600">
            <a:solidFill>
              <a:srgbClr val="5B6176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74239" y="3834745"/>
            <a:ext cx="8329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b="1" kern="0" dirty="0">
                <a:solidFill>
                  <a:srgbClr val="5B6176"/>
                </a:solidFill>
              </a:rPr>
              <a:t>Sub Group 2 </a:t>
            </a:r>
            <a:r>
              <a:rPr lang="en-US" altLang="ko-KR" sz="2000" kern="0" dirty="0">
                <a:solidFill>
                  <a:srgbClr val="5B6176"/>
                </a:solidFill>
              </a:rPr>
              <a:t>: Sentimental analysis algorithm coding &amp; application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273873" y="5526816"/>
            <a:ext cx="560973" cy="0"/>
          </a:xfrm>
          <a:prstGeom prst="straightConnector1">
            <a:avLst/>
          </a:prstGeom>
          <a:ln w="101600">
            <a:solidFill>
              <a:srgbClr val="5B6176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52601" y="5308985"/>
            <a:ext cx="9419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b="1" kern="0" dirty="0">
                <a:solidFill>
                  <a:srgbClr val="5B6176"/>
                </a:solidFill>
              </a:rPr>
              <a:t>Sub Group 3 </a:t>
            </a:r>
            <a:r>
              <a:rPr lang="en-US" altLang="ko-KR" sz="2000" kern="0" dirty="0">
                <a:solidFill>
                  <a:srgbClr val="5B6176"/>
                </a:solidFill>
              </a:rPr>
              <a:t>: Supervising system’s tendency &amp; Monitoring data, system functionality and feedback</a:t>
            </a:r>
          </a:p>
        </p:txBody>
      </p:sp>
    </p:spTree>
    <p:extLst>
      <p:ext uri="{BB962C8B-B14F-4D97-AF65-F5344CB8AC3E}">
        <p14:creationId xmlns:p14="http://schemas.microsoft.com/office/powerpoint/2010/main" val="340553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49943" y="964144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ko-KR" altLang="en-US" sz="2300" kern="0" dirty="0">
              <a:ln w="6350" cmpd="dbl">
                <a:solidFill>
                  <a:srgbClr val="5B6176"/>
                </a:solidFill>
              </a:ln>
              <a:solidFill>
                <a:srgbClr val="FF6600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440707" y="302967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990845" y="158055"/>
            <a:ext cx="2331773" cy="221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2100" b="1" kern="0" dirty="0">
                <a:solidFill>
                  <a:srgbClr val="FF6600"/>
                </a:solidFill>
              </a:rPr>
              <a:t>Requirements Selection</a:t>
            </a:r>
          </a:p>
        </p:txBody>
      </p:sp>
      <p:sp>
        <p:nvSpPr>
          <p:cNvPr id="43" name="타원 42"/>
          <p:cNvSpPr/>
          <p:nvPr/>
        </p:nvSpPr>
        <p:spPr>
          <a:xfrm>
            <a:off x="1390019" y="200511"/>
            <a:ext cx="175491" cy="17549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4892328" y="294421"/>
            <a:ext cx="684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7847" y="599216"/>
            <a:ext cx="588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b="1" kern="0" dirty="0">
                <a:solidFill>
                  <a:srgbClr val="5B6176"/>
                </a:solidFill>
              </a:rPr>
              <a:t>Remind use case &amp; Take Requirements</a:t>
            </a:r>
            <a:endParaRPr lang="ko-KR" altLang="en-US" sz="2000" kern="0" dirty="0">
              <a:solidFill>
                <a:srgbClr val="5B6176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37915" y="2015580"/>
            <a:ext cx="5961867" cy="3418521"/>
            <a:chOff x="700755" y="1188031"/>
            <a:chExt cx="5961867" cy="341852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755" y="1188031"/>
              <a:ext cx="5961867" cy="3418521"/>
            </a:xfrm>
            <a:prstGeom prst="rect">
              <a:avLst/>
            </a:prstGeom>
          </p:spPr>
        </p:pic>
        <p:sp>
          <p:nvSpPr>
            <p:cNvPr id="26" name="모서리가 둥근 직사각형 25"/>
            <p:cNvSpPr/>
            <p:nvPr/>
          </p:nvSpPr>
          <p:spPr>
            <a:xfrm>
              <a:off x="1973236" y="2742626"/>
              <a:ext cx="1434982" cy="241643"/>
            </a:xfrm>
            <a:prstGeom prst="roundRect">
              <a:avLst/>
            </a:prstGeom>
            <a:noFill/>
            <a:ln w="254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763243" y="2238320"/>
              <a:ext cx="1440524" cy="241643"/>
            </a:xfrm>
            <a:prstGeom prst="roundRect">
              <a:avLst/>
            </a:prstGeom>
            <a:noFill/>
            <a:ln w="254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332068" y="2536920"/>
            <a:ext cx="4114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kern="0" dirty="0">
                <a:solidFill>
                  <a:srgbClr val="5B6176"/>
                </a:solidFill>
              </a:rPr>
              <a:t>선정한 상위 </a:t>
            </a:r>
            <a:r>
              <a:rPr lang="en-US" altLang="ko-KR" sz="2400" kern="0" dirty="0">
                <a:solidFill>
                  <a:srgbClr val="5B6176"/>
                </a:solidFill>
              </a:rPr>
              <a:t>Requirement</a:t>
            </a:r>
            <a:r>
              <a:rPr lang="ko-KR" altLang="en-US" sz="2400" kern="0" dirty="0">
                <a:solidFill>
                  <a:srgbClr val="5B6176"/>
                </a:solidFill>
              </a:rPr>
              <a:t>를 </a:t>
            </a:r>
            <a:endParaRPr lang="en-US" altLang="ko-KR" sz="2400" kern="0" dirty="0">
              <a:solidFill>
                <a:srgbClr val="5B6176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400" kern="0" dirty="0">
                <a:solidFill>
                  <a:srgbClr val="5B6176"/>
                </a:solidFill>
              </a:rPr>
              <a:t>우선적으로</a:t>
            </a:r>
            <a:r>
              <a:rPr lang="en-US" altLang="ko-KR" sz="2400" kern="0" dirty="0">
                <a:solidFill>
                  <a:srgbClr val="5B6176"/>
                </a:solidFill>
              </a:rPr>
              <a:t> </a:t>
            </a:r>
            <a:r>
              <a:rPr lang="ko-KR" altLang="en-US" sz="2400" kern="0" dirty="0">
                <a:solidFill>
                  <a:srgbClr val="5B6176"/>
                </a:solidFill>
              </a:rPr>
              <a:t>충족하기 위해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40381" y="3653448"/>
            <a:ext cx="3983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kern="0" dirty="0">
                <a:solidFill>
                  <a:srgbClr val="FF6600"/>
                </a:solidFill>
              </a:rPr>
              <a:t>UC-3</a:t>
            </a:r>
            <a:r>
              <a:rPr lang="en-US" altLang="ko-KR" sz="2400" kern="0" dirty="0">
                <a:solidFill>
                  <a:srgbClr val="5B6176"/>
                </a:solidFill>
              </a:rPr>
              <a:t> </a:t>
            </a:r>
            <a:r>
              <a:rPr lang="ko-KR" altLang="en-US" sz="2400" b="1" kern="0" dirty="0">
                <a:solidFill>
                  <a:srgbClr val="FF6600"/>
                </a:solidFill>
              </a:rPr>
              <a:t>옵션</a:t>
            </a:r>
            <a:r>
              <a:rPr lang="ko-KR" altLang="en-US" sz="2400" kern="0" dirty="0">
                <a:solidFill>
                  <a:srgbClr val="5B6176"/>
                </a:solidFill>
              </a:rPr>
              <a:t>을 채용한 </a:t>
            </a:r>
            <a:endParaRPr lang="en-US" altLang="ko-KR" sz="2400" kern="0" dirty="0">
              <a:solidFill>
                <a:srgbClr val="5B6176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2400" b="1" kern="0" dirty="0">
                <a:solidFill>
                  <a:srgbClr val="FF6600"/>
                </a:solidFill>
              </a:rPr>
              <a:t>UC-6</a:t>
            </a:r>
            <a:r>
              <a:rPr lang="ko-KR" altLang="en-US" sz="2400" b="1" kern="0" dirty="0">
                <a:solidFill>
                  <a:srgbClr val="FF6600"/>
                </a:solidFill>
              </a:rPr>
              <a:t>의 시스템 모델 </a:t>
            </a:r>
            <a:r>
              <a:rPr lang="ko-KR" altLang="en-US" sz="2400" kern="0" dirty="0">
                <a:solidFill>
                  <a:srgbClr val="5B6176"/>
                </a:solidFill>
              </a:rPr>
              <a:t>기반</a:t>
            </a:r>
            <a:endParaRPr lang="en-US" altLang="ko-KR" sz="2400" kern="0" dirty="0">
              <a:solidFill>
                <a:srgbClr val="5B6176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2400" kern="0" dirty="0">
                <a:solidFill>
                  <a:srgbClr val="5B6176"/>
                </a:solidFill>
              </a:rPr>
              <a:t>Diagram </a:t>
            </a:r>
            <a:r>
              <a:rPr lang="ko-KR" altLang="en-US" sz="2400" kern="0" dirty="0">
                <a:solidFill>
                  <a:srgbClr val="5B6176"/>
                </a:solidFill>
              </a:rPr>
              <a:t>설계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7031290" y="2296107"/>
            <a:ext cx="540000" cy="0"/>
          </a:xfrm>
          <a:prstGeom prst="straightConnector1">
            <a:avLst/>
          </a:prstGeom>
          <a:ln w="101600">
            <a:solidFill>
              <a:srgbClr val="5B6176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38043" y="1865232"/>
            <a:ext cx="4822518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800" b="1" kern="0" dirty="0">
                <a:solidFill>
                  <a:srgbClr val="5B6176"/>
                </a:solidFill>
              </a:rPr>
              <a:t>설계 방향성 수립 </a:t>
            </a:r>
          </a:p>
        </p:txBody>
      </p:sp>
    </p:spTree>
    <p:extLst>
      <p:ext uri="{BB962C8B-B14F-4D97-AF65-F5344CB8AC3E}">
        <p14:creationId xmlns:p14="http://schemas.microsoft.com/office/powerpoint/2010/main" val="276725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39185" y="964144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4913" y="595319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ko-KR" altLang="en-US" sz="2300" kern="0" dirty="0">
              <a:ln w="6350" cmpd="dbl">
                <a:solidFill>
                  <a:srgbClr val="5B6176"/>
                </a:solidFill>
              </a:ln>
              <a:solidFill>
                <a:srgbClr val="FF6600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440707" y="302967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939569" y="158055"/>
            <a:ext cx="3247728" cy="221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2100" b="1" kern="0" dirty="0">
                <a:solidFill>
                  <a:srgbClr val="FF6600"/>
                </a:solidFill>
              </a:rPr>
              <a:t>Sequence Diagram Variations</a:t>
            </a:r>
          </a:p>
        </p:txBody>
      </p:sp>
      <p:sp>
        <p:nvSpPr>
          <p:cNvPr id="43" name="타원 42"/>
          <p:cNvSpPr/>
          <p:nvPr/>
        </p:nvSpPr>
        <p:spPr>
          <a:xfrm>
            <a:off x="1390019" y="200511"/>
            <a:ext cx="175491" cy="17549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5652905" y="302967"/>
            <a:ext cx="61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7847" y="597004"/>
            <a:ext cx="4469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b="1" kern="0" dirty="0">
                <a:solidFill>
                  <a:srgbClr val="5B6176"/>
                </a:solidFill>
              </a:rPr>
              <a:t>Diagram Design Strategy</a:t>
            </a:r>
            <a:endParaRPr lang="ko-KR" altLang="en-US" sz="2000" kern="0" dirty="0">
              <a:solidFill>
                <a:srgbClr val="5B6176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698614" y="1550230"/>
            <a:ext cx="252000" cy="252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26340" y="1158139"/>
            <a:ext cx="6789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3600" b="1" kern="0" dirty="0">
                <a:solidFill>
                  <a:srgbClr val="5B6176"/>
                </a:solidFill>
              </a:rPr>
              <a:t>Diagram Variation </a:t>
            </a:r>
            <a:r>
              <a:rPr lang="ko-KR" altLang="en-US" sz="3600" b="1" kern="0" dirty="0">
                <a:solidFill>
                  <a:srgbClr val="5B6176"/>
                </a:solidFill>
              </a:rPr>
              <a:t>설계 전략 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74222" y="2081949"/>
            <a:ext cx="9844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lnSpc>
                <a:spcPct val="150000"/>
              </a:lnSpc>
              <a:buAutoNum type="arabicPeriod"/>
            </a:pPr>
            <a:r>
              <a:rPr lang="en-US" altLang="ko-KR" sz="3000" kern="0" dirty="0">
                <a:solidFill>
                  <a:srgbClr val="5B6176"/>
                </a:solidFill>
              </a:rPr>
              <a:t>Sub Group</a:t>
            </a:r>
            <a:r>
              <a:rPr lang="ko-KR" altLang="en-US" sz="3000" kern="0" dirty="0">
                <a:solidFill>
                  <a:srgbClr val="5B6176"/>
                </a:solidFill>
              </a:rPr>
              <a:t>별로 </a:t>
            </a:r>
            <a:r>
              <a:rPr lang="en-US" altLang="ko-KR" sz="3000" kern="0" dirty="0">
                <a:solidFill>
                  <a:srgbClr val="5B6176"/>
                </a:solidFill>
              </a:rPr>
              <a:t>Sequence Diagram</a:t>
            </a:r>
            <a:r>
              <a:rPr lang="ko-KR" altLang="en-US" sz="3000" kern="0" dirty="0">
                <a:solidFill>
                  <a:srgbClr val="5B6176"/>
                </a:solidFill>
              </a:rPr>
              <a:t>의 큰 틀이 다른</a:t>
            </a:r>
            <a:r>
              <a:rPr lang="en-US" altLang="ko-KR" sz="3000" kern="0" dirty="0">
                <a:solidFill>
                  <a:srgbClr val="5B6176"/>
                </a:solidFill>
              </a:rPr>
              <a:t>Variation</a:t>
            </a:r>
            <a:r>
              <a:rPr lang="ko-KR" altLang="en-US" sz="3000" kern="0" dirty="0">
                <a:solidFill>
                  <a:srgbClr val="5B6176"/>
                </a:solidFill>
              </a:rPr>
              <a:t>을 각자</a:t>
            </a:r>
            <a:r>
              <a:rPr lang="en-US" altLang="ko-KR" sz="3000" kern="0" dirty="0">
                <a:solidFill>
                  <a:srgbClr val="5B6176"/>
                </a:solidFill>
              </a:rPr>
              <a:t> </a:t>
            </a:r>
            <a:r>
              <a:rPr lang="ko-KR" altLang="en-US" sz="3000" kern="0" dirty="0">
                <a:solidFill>
                  <a:srgbClr val="5B6176"/>
                </a:solidFill>
              </a:rPr>
              <a:t>제작</a:t>
            </a:r>
            <a:r>
              <a:rPr lang="en-US" altLang="ko-KR" sz="3000" kern="0" dirty="0">
                <a:solidFill>
                  <a:srgbClr val="5B6176"/>
                </a:solidFill>
              </a:rPr>
              <a:t> </a:t>
            </a:r>
            <a:endParaRPr lang="ko-KR" altLang="en-US" sz="3000" kern="0" dirty="0">
              <a:solidFill>
                <a:srgbClr val="5B6176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74222" y="3735897"/>
            <a:ext cx="9378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3000" kern="0" dirty="0">
                <a:solidFill>
                  <a:srgbClr val="5B6176"/>
                </a:solidFill>
              </a:rPr>
              <a:t>2. Reasoning Process</a:t>
            </a:r>
            <a:r>
              <a:rPr lang="ko-KR" altLang="en-US" sz="3000" kern="0" dirty="0">
                <a:solidFill>
                  <a:srgbClr val="5B6176"/>
                </a:solidFill>
              </a:rPr>
              <a:t>에서 각 </a:t>
            </a:r>
            <a:r>
              <a:rPr lang="en-US" altLang="ko-KR" sz="3000" kern="0" dirty="0">
                <a:solidFill>
                  <a:srgbClr val="5B6176"/>
                </a:solidFill>
              </a:rPr>
              <a:t>Variation </a:t>
            </a:r>
            <a:r>
              <a:rPr lang="ko-KR" altLang="en-US" sz="3000" kern="0" dirty="0">
                <a:solidFill>
                  <a:srgbClr val="5B6176"/>
                </a:solidFill>
              </a:rPr>
              <a:t>분석</a:t>
            </a:r>
            <a:r>
              <a:rPr lang="en-US" altLang="ko-KR" sz="3000" kern="0" dirty="0">
                <a:solidFill>
                  <a:srgbClr val="5B6176"/>
                </a:solidFill>
              </a:rPr>
              <a:t>,</a:t>
            </a:r>
          </a:p>
          <a:p>
            <a:pPr marL="0" lvl="1">
              <a:lnSpc>
                <a:spcPct val="150000"/>
              </a:lnSpc>
            </a:pPr>
            <a:r>
              <a:rPr lang="en-US" altLang="ko-KR" sz="3000" kern="0" dirty="0">
                <a:solidFill>
                  <a:srgbClr val="5B6176"/>
                </a:solidFill>
              </a:rPr>
              <a:t>   </a:t>
            </a:r>
            <a:r>
              <a:rPr lang="ko-KR" altLang="en-US" sz="3000" kern="0" dirty="0">
                <a:solidFill>
                  <a:srgbClr val="5B6176"/>
                </a:solidFill>
              </a:rPr>
              <a:t>장단점 도출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74222" y="5389846"/>
            <a:ext cx="96296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3000" kern="0" dirty="0">
                <a:solidFill>
                  <a:srgbClr val="5B6176"/>
                </a:solidFill>
              </a:rPr>
              <a:t>3. Variation</a:t>
            </a:r>
            <a:r>
              <a:rPr lang="ko-KR" altLang="en-US" sz="3000" kern="0" dirty="0">
                <a:solidFill>
                  <a:srgbClr val="5B6176"/>
                </a:solidFill>
              </a:rPr>
              <a:t>들의 각 장점을 고려해 </a:t>
            </a:r>
            <a:r>
              <a:rPr lang="en-US" altLang="ko-KR" sz="3000" kern="0" dirty="0">
                <a:solidFill>
                  <a:srgbClr val="5B6176"/>
                </a:solidFill>
              </a:rPr>
              <a:t>Class Diagram </a:t>
            </a:r>
            <a:r>
              <a:rPr lang="ko-KR" altLang="en-US" sz="3000" kern="0" dirty="0">
                <a:solidFill>
                  <a:srgbClr val="5B6176"/>
                </a:solidFill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11534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45196" y="999326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zzzz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4913" y="595319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ko-KR" altLang="en-US" sz="2300" kern="0" dirty="0">
              <a:ln w="6350" cmpd="dbl">
                <a:solidFill>
                  <a:srgbClr val="5B6176"/>
                </a:solidFill>
              </a:ln>
              <a:solidFill>
                <a:srgbClr val="FF6600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440707" y="302967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939569" y="158055"/>
            <a:ext cx="3247728" cy="221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2100" b="1" kern="0" dirty="0">
                <a:solidFill>
                  <a:srgbClr val="FF6600"/>
                </a:solidFill>
              </a:rPr>
              <a:t>Sequence Diagram Variations</a:t>
            </a:r>
          </a:p>
        </p:txBody>
      </p:sp>
      <p:sp>
        <p:nvSpPr>
          <p:cNvPr id="43" name="타원 42"/>
          <p:cNvSpPr/>
          <p:nvPr/>
        </p:nvSpPr>
        <p:spPr>
          <a:xfrm>
            <a:off x="1390019" y="200511"/>
            <a:ext cx="175491" cy="17549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5652905" y="302967"/>
            <a:ext cx="61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7847" y="607762"/>
            <a:ext cx="156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b="1" kern="0" dirty="0">
                <a:solidFill>
                  <a:srgbClr val="5B6176"/>
                </a:solidFill>
              </a:rPr>
              <a:t>Variation 1</a:t>
            </a:r>
            <a:endParaRPr lang="ko-KR" altLang="en-US" sz="2000" kern="0" dirty="0">
              <a:solidFill>
                <a:srgbClr val="5B6176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5549" y="1158730"/>
            <a:ext cx="1354731" cy="350642"/>
          </a:xfrm>
          <a:prstGeom prst="rect">
            <a:avLst/>
          </a:prstGeom>
          <a:solidFill>
            <a:srgbClr val="FF6600">
              <a:alpha val="80000"/>
            </a:srgbClr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u="sng" dirty="0"/>
              <a:t>: Controller</a:t>
            </a:r>
            <a:endParaRPr lang="ko-KR" altLang="en-US" sz="1700" u="sng" dirty="0"/>
          </a:p>
        </p:txBody>
      </p:sp>
      <p:sp>
        <p:nvSpPr>
          <p:cNvPr id="29" name="직사각형 28"/>
          <p:cNvSpPr/>
          <p:nvPr/>
        </p:nvSpPr>
        <p:spPr>
          <a:xfrm>
            <a:off x="3571999" y="1158730"/>
            <a:ext cx="1521383" cy="350642"/>
          </a:xfrm>
          <a:prstGeom prst="rect">
            <a:avLst/>
          </a:prstGeom>
          <a:solidFill>
            <a:srgbClr val="FF6600">
              <a:alpha val="80000"/>
            </a:srgbClr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u="sng" dirty="0"/>
              <a:t>: </a:t>
            </a:r>
            <a:r>
              <a:rPr lang="en-US" altLang="ko-KR" sz="1700" u="sng" dirty="0" err="1"/>
              <a:t>LocalSetting</a:t>
            </a:r>
            <a:endParaRPr lang="ko-KR" altLang="en-US" sz="1700" u="sng" dirty="0"/>
          </a:p>
        </p:txBody>
      </p:sp>
      <p:sp>
        <p:nvSpPr>
          <p:cNvPr id="30" name="직사각형 29"/>
          <p:cNvSpPr/>
          <p:nvPr/>
        </p:nvSpPr>
        <p:spPr>
          <a:xfrm>
            <a:off x="5268143" y="1158730"/>
            <a:ext cx="1869988" cy="350642"/>
          </a:xfrm>
          <a:prstGeom prst="rect">
            <a:avLst/>
          </a:prstGeom>
          <a:solidFill>
            <a:srgbClr val="FF6600">
              <a:alpha val="80000"/>
            </a:srgbClr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u="sng" dirty="0"/>
              <a:t>: </a:t>
            </a:r>
            <a:r>
              <a:rPr lang="en-US" altLang="ko-KR" sz="1700" u="sng" dirty="0" err="1"/>
              <a:t>ReviewManage</a:t>
            </a:r>
            <a:endParaRPr lang="ko-KR" altLang="en-US" sz="1700" u="sng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720575" y="1522126"/>
            <a:ext cx="0" cy="5184000"/>
          </a:xfrm>
          <a:prstGeom prst="line">
            <a:avLst/>
          </a:prstGeom>
          <a:ln w="38100">
            <a:solidFill>
              <a:srgbClr val="5B617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332690" y="1509371"/>
            <a:ext cx="0" cy="5220000"/>
          </a:xfrm>
          <a:prstGeom prst="line">
            <a:avLst/>
          </a:prstGeom>
          <a:ln w="38100">
            <a:solidFill>
              <a:srgbClr val="5B617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14489" y="1831298"/>
            <a:ext cx="1080000" cy="0"/>
          </a:xfrm>
          <a:prstGeom prst="straightConnector1">
            <a:avLst/>
          </a:prstGeom>
          <a:ln w="25400">
            <a:solidFill>
              <a:srgbClr val="5B6176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656021" y="1831297"/>
            <a:ext cx="111095" cy="4852800"/>
          </a:xfrm>
          <a:prstGeom prst="rect">
            <a:avLst/>
          </a:prstGeom>
          <a:solidFill>
            <a:schemeClr val="bg1"/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72595" y="1573189"/>
            <a:ext cx="956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5B6176"/>
                </a:solidFill>
              </a:rPr>
              <a:t>mouseInput</a:t>
            </a:r>
            <a:r>
              <a:rPr lang="en-US" altLang="ko-KR" sz="1000" dirty="0">
                <a:solidFill>
                  <a:srgbClr val="5B6176"/>
                </a:solidFill>
              </a:rPr>
              <a:t>()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1775662" y="2424974"/>
            <a:ext cx="2520000" cy="0"/>
          </a:xfrm>
          <a:prstGeom prst="straightConnector1">
            <a:avLst/>
          </a:prstGeom>
          <a:ln w="19050">
            <a:solidFill>
              <a:srgbClr val="5B617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rot="10800000">
            <a:off x="1777377" y="2777849"/>
            <a:ext cx="2520000" cy="0"/>
          </a:xfrm>
          <a:prstGeom prst="straightConnector1">
            <a:avLst/>
          </a:prstGeom>
          <a:ln w="19050">
            <a:solidFill>
              <a:srgbClr val="5B617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913303" y="1694718"/>
            <a:ext cx="896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5B6176"/>
                </a:solidFill>
              </a:rPr>
              <a:t>&lt;&lt;create&gt;&gt;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274964" y="2419274"/>
            <a:ext cx="111095" cy="360000"/>
          </a:xfrm>
          <a:prstGeom prst="rect">
            <a:avLst/>
          </a:prstGeom>
          <a:solidFill>
            <a:schemeClr val="bg1"/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503460" y="1158730"/>
            <a:ext cx="938734" cy="350642"/>
          </a:xfrm>
          <a:prstGeom prst="rect">
            <a:avLst/>
          </a:prstGeom>
          <a:solidFill>
            <a:srgbClr val="FF6600">
              <a:alpha val="80000"/>
            </a:srgbClr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u="sng" dirty="0"/>
              <a:t>i : input</a:t>
            </a:r>
            <a:endParaRPr lang="ko-KR" altLang="en-US" sz="1400" u="sng" dirty="0"/>
          </a:p>
        </p:txBody>
      </p:sp>
      <p:cxnSp>
        <p:nvCxnSpPr>
          <p:cNvPr id="60" name="직선 연결선 59"/>
          <p:cNvCxnSpPr/>
          <p:nvPr/>
        </p:nvCxnSpPr>
        <p:spPr>
          <a:xfrm>
            <a:off x="2969492" y="1522127"/>
            <a:ext cx="0" cy="1476000"/>
          </a:xfrm>
          <a:prstGeom prst="line">
            <a:avLst/>
          </a:prstGeom>
          <a:ln w="38100">
            <a:solidFill>
              <a:srgbClr val="5B617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904277" y="1928126"/>
            <a:ext cx="111095" cy="180000"/>
          </a:xfrm>
          <a:prstGeom prst="rect">
            <a:avLst/>
          </a:prstGeom>
          <a:solidFill>
            <a:schemeClr val="bg1"/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1775662" y="1930268"/>
            <a:ext cx="1152000" cy="0"/>
          </a:xfrm>
          <a:prstGeom prst="straightConnector1">
            <a:avLst/>
          </a:prstGeom>
          <a:ln w="19050">
            <a:solidFill>
              <a:srgbClr val="5B617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38657" y="2168742"/>
            <a:ext cx="98628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5B6176"/>
                </a:solidFill>
              </a:rPr>
              <a:t> </a:t>
            </a:r>
            <a:r>
              <a:rPr lang="en-US" altLang="ko-KR" sz="1000" dirty="0" err="1">
                <a:solidFill>
                  <a:srgbClr val="5B6176"/>
                </a:solidFill>
              </a:rPr>
              <a:t>saveSetting</a:t>
            </a:r>
            <a:r>
              <a:rPr lang="en-US" altLang="ko-KR" sz="1000" dirty="0">
                <a:solidFill>
                  <a:srgbClr val="5B6176"/>
                </a:solidFill>
              </a:rPr>
              <a:t>(</a:t>
            </a:r>
            <a:r>
              <a:rPr lang="en-US" altLang="ko-KR" sz="1000" dirty="0" err="1">
                <a:solidFill>
                  <a:srgbClr val="5B6176"/>
                </a:solidFill>
              </a:rPr>
              <a:t>i</a:t>
            </a:r>
            <a:r>
              <a:rPr lang="en-US" altLang="ko-KR" sz="1000" dirty="0">
                <a:solidFill>
                  <a:srgbClr val="5B6176"/>
                </a:solidFill>
              </a:rPr>
              <a:t>)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55640" y="2492928"/>
            <a:ext cx="132472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5B6176"/>
                </a:solidFill>
              </a:rPr>
              <a:t>opt := </a:t>
            </a:r>
            <a:r>
              <a:rPr lang="en-US" altLang="ko-KR" sz="1000" dirty="0" err="1">
                <a:solidFill>
                  <a:srgbClr val="5B6176"/>
                </a:solidFill>
              </a:rPr>
              <a:t>loadSetting</a:t>
            </a:r>
            <a:r>
              <a:rPr lang="en-US" altLang="ko-KR" sz="1000" dirty="0">
                <a:solidFill>
                  <a:srgbClr val="5B6176"/>
                </a:solidFill>
              </a:rPr>
              <a:t>()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47594" y="2853394"/>
            <a:ext cx="161927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5B6176"/>
                </a:solidFill>
              </a:rPr>
              <a:t>rvdata</a:t>
            </a:r>
            <a:r>
              <a:rPr lang="en-US" altLang="ko-KR" sz="1000" dirty="0">
                <a:solidFill>
                  <a:srgbClr val="5B6176"/>
                </a:solidFill>
              </a:rPr>
              <a:t> := </a:t>
            </a:r>
            <a:r>
              <a:rPr lang="en-US" altLang="ko-KR" sz="1000" dirty="0" err="1">
                <a:solidFill>
                  <a:srgbClr val="5B6176"/>
                </a:solidFill>
              </a:rPr>
              <a:t>collectReview</a:t>
            </a:r>
            <a:r>
              <a:rPr lang="en-US" altLang="ko-KR" sz="1000" dirty="0">
                <a:solidFill>
                  <a:srgbClr val="5B6176"/>
                </a:solidFill>
              </a:rPr>
              <a:t>()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1775662" y="3023765"/>
            <a:ext cx="1152000" cy="0"/>
          </a:xfrm>
          <a:prstGeom prst="straightConnector1">
            <a:avLst/>
          </a:prstGeom>
          <a:ln w="19050">
            <a:solidFill>
              <a:srgbClr val="5B617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곱셈 기호 1"/>
          <p:cNvSpPr/>
          <p:nvPr/>
        </p:nvSpPr>
        <p:spPr>
          <a:xfrm>
            <a:off x="2838265" y="2904778"/>
            <a:ext cx="252000" cy="252000"/>
          </a:xfrm>
          <a:prstGeom prst="mathMultiply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903270" y="2804546"/>
            <a:ext cx="938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5B6176"/>
                </a:solidFill>
              </a:rPr>
              <a:t>&lt;&lt;</a:t>
            </a:r>
            <a:r>
              <a:rPr lang="en-US" altLang="ko-KR" sz="1000" dirty="0" err="1">
                <a:solidFill>
                  <a:srgbClr val="5B6176"/>
                </a:solidFill>
              </a:rPr>
              <a:t>distroy</a:t>
            </a:r>
            <a:r>
              <a:rPr lang="en-US" altLang="ko-KR" sz="1000" dirty="0">
                <a:solidFill>
                  <a:srgbClr val="5B6176"/>
                </a:solidFill>
              </a:rPr>
              <a:t>&gt;&gt;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6227258" y="1522126"/>
            <a:ext cx="0" cy="5184000"/>
          </a:xfrm>
          <a:prstGeom prst="line">
            <a:avLst/>
          </a:prstGeom>
          <a:ln w="38100">
            <a:solidFill>
              <a:srgbClr val="5B617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171710" y="3148668"/>
            <a:ext cx="111095" cy="3528000"/>
          </a:xfrm>
          <a:prstGeom prst="rect">
            <a:avLst/>
          </a:prstGeom>
          <a:solidFill>
            <a:schemeClr val="bg1"/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284551" y="1158730"/>
            <a:ext cx="911243" cy="350642"/>
          </a:xfrm>
          <a:prstGeom prst="rect">
            <a:avLst/>
          </a:prstGeom>
          <a:solidFill>
            <a:srgbClr val="FF6600">
              <a:alpha val="80000"/>
            </a:srgbClr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u="sng" dirty="0"/>
              <a:t>: Filter</a:t>
            </a:r>
            <a:endParaRPr lang="ko-KR" altLang="en-US" sz="1700" u="sng" dirty="0"/>
          </a:p>
        </p:txBody>
      </p:sp>
      <p:sp>
        <p:nvSpPr>
          <p:cNvPr id="77" name="직사각형 76"/>
          <p:cNvSpPr/>
          <p:nvPr/>
        </p:nvSpPr>
        <p:spPr>
          <a:xfrm>
            <a:off x="6998174" y="2214276"/>
            <a:ext cx="4333550" cy="4464773"/>
          </a:xfrm>
          <a:prstGeom prst="rect">
            <a:avLst/>
          </a:prstGeom>
          <a:solidFill>
            <a:schemeClr val="bg1"/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BBBB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7366475" y="4227061"/>
            <a:ext cx="1857668" cy="570058"/>
          </a:xfrm>
          <a:prstGeom prst="rect">
            <a:avLst/>
          </a:prstGeom>
          <a:noFill/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0275217" y="1149211"/>
            <a:ext cx="1268786" cy="350642"/>
          </a:xfrm>
          <a:prstGeom prst="rect">
            <a:avLst/>
          </a:prstGeom>
          <a:solidFill>
            <a:srgbClr val="FF6600">
              <a:alpha val="80000"/>
            </a:srgbClr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u="sng" dirty="0"/>
              <a:t>: </a:t>
            </a:r>
            <a:r>
              <a:rPr lang="en-US" altLang="ko-KR" sz="1500" u="sng" dirty="0" err="1"/>
              <a:t>Supervisior</a:t>
            </a:r>
            <a:endParaRPr lang="ko-KR" altLang="en-US" sz="1500" u="sng" dirty="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9255732" y="3611739"/>
            <a:ext cx="1656000" cy="0"/>
          </a:xfrm>
          <a:prstGeom prst="straightConnector1">
            <a:avLst/>
          </a:prstGeom>
          <a:ln w="19050">
            <a:solidFill>
              <a:srgbClr val="5B617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rot="10800000">
            <a:off x="9246880" y="4536345"/>
            <a:ext cx="1620000" cy="0"/>
          </a:xfrm>
          <a:prstGeom prst="straightConnector1">
            <a:avLst/>
          </a:prstGeom>
          <a:ln w="19050">
            <a:solidFill>
              <a:srgbClr val="5B6176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9219599" y="3015747"/>
            <a:ext cx="0" cy="3060000"/>
          </a:xfrm>
          <a:prstGeom prst="line">
            <a:avLst/>
          </a:prstGeom>
          <a:ln w="38100">
            <a:solidFill>
              <a:srgbClr val="5B617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9159165" y="3432322"/>
            <a:ext cx="122205" cy="1260000"/>
          </a:xfrm>
          <a:prstGeom prst="rect">
            <a:avLst/>
          </a:prstGeom>
          <a:solidFill>
            <a:schemeClr val="bg1"/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827343" y="2248786"/>
            <a:ext cx="108880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5B6176"/>
                </a:solidFill>
              </a:rPr>
              <a:t>opt == </a:t>
            </a:r>
            <a:r>
              <a:rPr lang="en-US" altLang="ko-KR" sz="1000" b="1" dirty="0" err="1">
                <a:solidFill>
                  <a:srgbClr val="5B6176"/>
                </a:solidFill>
              </a:rPr>
              <a:t>validrv</a:t>
            </a:r>
            <a:endParaRPr lang="ko-KR" altLang="en-US" sz="1000" b="1" dirty="0">
              <a:solidFill>
                <a:srgbClr val="5B6176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7813171" y="3434401"/>
            <a:ext cx="1368000" cy="0"/>
          </a:xfrm>
          <a:prstGeom prst="straightConnector1">
            <a:avLst/>
          </a:prstGeom>
          <a:ln w="19050">
            <a:solidFill>
              <a:srgbClr val="5B617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rot="10800000">
            <a:off x="7780671" y="4691786"/>
            <a:ext cx="1368000" cy="0"/>
          </a:xfrm>
          <a:prstGeom prst="straightConnector1">
            <a:avLst/>
          </a:prstGeom>
          <a:ln w="19050">
            <a:solidFill>
              <a:srgbClr val="5B6176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353655" y="4439522"/>
            <a:ext cx="586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5B6176"/>
                </a:solidFill>
              </a:rPr>
              <a:t>rv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9168862" y="3927407"/>
            <a:ext cx="0" cy="4320000"/>
          </a:xfrm>
          <a:prstGeom prst="line">
            <a:avLst/>
          </a:prstGeom>
          <a:ln w="63500">
            <a:solidFill>
              <a:srgbClr val="5B617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802967" y="6146586"/>
            <a:ext cx="116719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5B6176"/>
                </a:solidFill>
              </a:rPr>
              <a:t>opt == </a:t>
            </a:r>
            <a:r>
              <a:rPr lang="en-US" altLang="ko-KR" sz="1000" b="1" dirty="0" err="1">
                <a:solidFill>
                  <a:srgbClr val="5B6176"/>
                </a:solidFill>
              </a:rPr>
              <a:t>macrorv</a:t>
            </a:r>
            <a:endParaRPr lang="ko-KR" altLang="en-US" sz="1000" b="1" dirty="0">
              <a:solidFill>
                <a:srgbClr val="5B6176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7734960" y="1509371"/>
            <a:ext cx="0" cy="5184000"/>
          </a:xfrm>
          <a:prstGeom prst="line">
            <a:avLst/>
          </a:prstGeom>
          <a:ln w="38100">
            <a:solidFill>
              <a:srgbClr val="5B617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0912637" y="1522126"/>
            <a:ext cx="0" cy="5184000"/>
          </a:xfrm>
          <a:prstGeom prst="line">
            <a:avLst/>
          </a:prstGeom>
          <a:ln w="38100">
            <a:solidFill>
              <a:srgbClr val="5B617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7683326" y="3295580"/>
            <a:ext cx="111095" cy="1692000"/>
          </a:xfrm>
          <a:prstGeom prst="rect">
            <a:avLst/>
          </a:prstGeom>
          <a:solidFill>
            <a:schemeClr val="bg1"/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8090442" y="3498531"/>
            <a:ext cx="8754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5B6176"/>
                </a:solidFill>
              </a:rPr>
              <a:t>validate(</a:t>
            </a:r>
            <a:r>
              <a:rPr lang="en-US" altLang="ko-KR" sz="1000" dirty="0" err="1">
                <a:solidFill>
                  <a:srgbClr val="5B6176"/>
                </a:solidFill>
              </a:rPr>
              <a:t>rv</a:t>
            </a:r>
            <a:r>
              <a:rPr lang="en-US" altLang="ko-KR" sz="1000" dirty="0">
                <a:solidFill>
                  <a:srgbClr val="5B6176"/>
                </a:solidFill>
              </a:rPr>
              <a:t>)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3" name="한쪽 모서리가 잘린 사각형 2"/>
          <p:cNvSpPr/>
          <p:nvPr/>
        </p:nvSpPr>
        <p:spPr>
          <a:xfrm flipV="1">
            <a:off x="7005083" y="2218591"/>
            <a:ext cx="414000" cy="288000"/>
          </a:xfrm>
          <a:prstGeom prst="snip1Rect">
            <a:avLst>
              <a:gd name="adj" fmla="val 50000"/>
            </a:avLst>
          </a:prstGeom>
          <a:noFill/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88440" y="2216342"/>
            <a:ext cx="4347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5B6176"/>
                </a:solidFill>
              </a:rPr>
              <a:t>alt</a:t>
            </a:r>
            <a:endParaRPr lang="ko-KR" altLang="en-US" sz="1300" dirty="0">
              <a:solidFill>
                <a:srgbClr val="5B6176"/>
              </a:solidFill>
            </a:endParaRPr>
          </a:p>
        </p:txBody>
      </p:sp>
      <p:sp>
        <p:nvSpPr>
          <p:cNvPr id="87" name="한쪽 모서리가 잘린 사각형 86"/>
          <p:cNvSpPr/>
          <p:nvPr/>
        </p:nvSpPr>
        <p:spPr>
          <a:xfrm flipV="1">
            <a:off x="7371361" y="4225519"/>
            <a:ext cx="247290" cy="196528"/>
          </a:xfrm>
          <a:prstGeom prst="snip1Rect">
            <a:avLst>
              <a:gd name="adj" fmla="val 50000"/>
            </a:avLst>
          </a:prstGeom>
          <a:noFill/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</a:t>
            </a:r>
            <a:endParaRPr lang="ko-KR" altLang="en-US" dirty="0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6291351" y="3300672"/>
            <a:ext cx="1404000" cy="0"/>
          </a:xfrm>
          <a:prstGeom prst="straightConnector1">
            <a:avLst/>
          </a:prstGeom>
          <a:ln w="19050">
            <a:solidFill>
              <a:srgbClr val="5B617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 rot="16200000" flipH="1">
            <a:off x="9190701" y="3943550"/>
            <a:ext cx="245933" cy="56937"/>
          </a:xfrm>
          <a:prstGeom prst="bentConnector4">
            <a:avLst>
              <a:gd name="adj1" fmla="val 22553"/>
              <a:gd name="adj2" fmla="val 501496"/>
            </a:avLst>
          </a:prstGeom>
          <a:ln w="19050">
            <a:solidFill>
              <a:srgbClr val="5B61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228477" y="4088176"/>
            <a:ext cx="122205" cy="180000"/>
          </a:xfrm>
          <a:prstGeom prst="rect">
            <a:avLst/>
          </a:prstGeom>
          <a:solidFill>
            <a:schemeClr val="bg1"/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7255860" y="2885668"/>
            <a:ext cx="2790594" cy="2506681"/>
          </a:xfrm>
          <a:prstGeom prst="rect">
            <a:avLst/>
          </a:prstGeom>
          <a:noFill/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463999" y="4731308"/>
            <a:ext cx="89598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5B6176"/>
                </a:solidFill>
              </a:rPr>
              <a:t>filteringData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466287" y="4272050"/>
            <a:ext cx="134031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5B6176"/>
                </a:solidFill>
              </a:rPr>
              <a:t>modify &amp; improve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296540" y="3292119"/>
            <a:ext cx="157860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5B6176"/>
                </a:solidFill>
              </a:rPr>
              <a:t>display validating works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309867" y="4202326"/>
            <a:ext cx="434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5B6176"/>
                </a:solidFill>
              </a:rPr>
              <a:t>opt</a:t>
            </a:r>
            <a:endParaRPr lang="ko-KR" altLang="en-US" sz="800" dirty="0">
              <a:solidFill>
                <a:srgbClr val="5B6176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17334" y="3346227"/>
            <a:ext cx="114835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5B6176"/>
                </a:solidFill>
              </a:rPr>
              <a:t>filter(</a:t>
            </a:r>
            <a:r>
              <a:rPr lang="en-US" altLang="ko-KR" sz="1000" dirty="0" err="1">
                <a:solidFill>
                  <a:srgbClr val="5B6176"/>
                </a:solidFill>
              </a:rPr>
              <a:t>rvdata,opt</a:t>
            </a:r>
            <a:r>
              <a:rPr lang="en-US" altLang="ko-KR" sz="1000" dirty="0">
                <a:solidFill>
                  <a:srgbClr val="5B6176"/>
                </a:solidFill>
              </a:rPr>
              <a:t>)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109" name="한쪽 모서리가 잘린 사각형 108"/>
          <p:cNvSpPr/>
          <p:nvPr/>
        </p:nvSpPr>
        <p:spPr>
          <a:xfrm flipV="1">
            <a:off x="7250270" y="2883573"/>
            <a:ext cx="425308" cy="253054"/>
          </a:xfrm>
          <a:prstGeom prst="snip1Rect">
            <a:avLst>
              <a:gd name="adj" fmla="val 50000"/>
            </a:avLst>
          </a:prstGeom>
          <a:noFill/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7767214" y="2932392"/>
            <a:ext cx="1172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5B6176"/>
                </a:solidFill>
              </a:rPr>
              <a:t>[for all </a:t>
            </a:r>
            <a:r>
              <a:rPr lang="en-US" altLang="ko-KR" sz="1000" b="1" dirty="0" err="1">
                <a:solidFill>
                  <a:srgbClr val="5B6176"/>
                </a:solidFill>
              </a:rPr>
              <a:t>rv</a:t>
            </a:r>
            <a:r>
              <a:rPr lang="en-US" altLang="ko-KR" sz="1000" b="1" dirty="0">
                <a:solidFill>
                  <a:srgbClr val="5B6176"/>
                </a:solidFill>
              </a:rPr>
              <a:t>]</a:t>
            </a:r>
            <a:endParaRPr lang="ko-KR" altLang="en-US" sz="1000" b="1" dirty="0">
              <a:solidFill>
                <a:srgbClr val="5B6176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827570" y="4257234"/>
            <a:ext cx="121263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5B6176"/>
                </a:solidFill>
              </a:rPr>
              <a:t>validity &gt; </a:t>
            </a:r>
            <a:r>
              <a:rPr lang="en-US" altLang="ko-KR" sz="1000" b="1" dirty="0" err="1">
                <a:solidFill>
                  <a:srgbClr val="5B6176"/>
                </a:solidFill>
              </a:rPr>
              <a:t>valstd</a:t>
            </a:r>
            <a:endParaRPr lang="ko-KR" altLang="en-US" sz="1000" b="1" dirty="0">
              <a:solidFill>
                <a:srgbClr val="5B6176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530771" y="2673108"/>
            <a:ext cx="1353266" cy="350642"/>
          </a:xfrm>
          <a:prstGeom prst="rect">
            <a:avLst/>
          </a:prstGeom>
          <a:solidFill>
            <a:srgbClr val="FF6600">
              <a:alpha val="80000"/>
            </a:srgbClr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u="sng" dirty="0"/>
              <a:t>: </a:t>
            </a:r>
            <a:r>
              <a:rPr lang="en-US" altLang="ko-KR" sz="1500" u="sng" dirty="0" err="1"/>
              <a:t>SentiAnalyst</a:t>
            </a:r>
            <a:endParaRPr lang="ko-KR" altLang="en-US" sz="1500" u="sng" dirty="0"/>
          </a:p>
        </p:txBody>
      </p:sp>
      <p:sp>
        <p:nvSpPr>
          <p:cNvPr id="107" name="TextBox 106"/>
          <p:cNvSpPr txBox="1"/>
          <p:nvPr/>
        </p:nvSpPr>
        <p:spPr>
          <a:xfrm>
            <a:off x="7220331" y="2875018"/>
            <a:ext cx="558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5B6176"/>
                </a:solidFill>
              </a:rPr>
              <a:t>loop</a:t>
            </a:r>
            <a:endParaRPr lang="ko-KR" altLang="en-US" sz="1100" dirty="0">
              <a:solidFill>
                <a:srgbClr val="5B6176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600331" y="3785794"/>
            <a:ext cx="90597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5B6176"/>
                </a:solidFill>
              </a:rPr>
              <a:t>validity :=</a:t>
            </a:r>
          </a:p>
          <a:p>
            <a:r>
              <a:rPr lang="en-US" altLang="ko-KR" sz="1000" dirty="0" err="1">
                <a:solidFill>
                  <a:srgbClr val="5B6176"/>
                </a:solidFill>
              </a:rPr>
              <a:t>analyzeRv</a:t>
            </a:r>
            <a:r>
              <a:rPr lang="en-US" altLang="ko-KR" sz="1000" dirty="0">
                <a:solidFill>
                  <a:srgbClr val="5B6176"/>
                </a:solidFill>
              </a:rPr>
              <a:t>(</a:t>
            </a:r>
            <a:r>
              <a:rPr lang="en-US" altLang="ko-KR" sz="1000" dirty="0" err="1">
                <a:solidFill>
                  <a:srgbClr val="5B6176"/>
                </a:solidFill>
              </a:rPr>
              <a:t>rv</a:t>
            </a:r>
            <a:r>
              <a:rPr lang="en-US" altLang="ko-KR" sz="1000" dirty="0">
                <a:solidFill>
                  <a:srgbClr val="5B6176"/>
                </a:solidFill>
              </a:rPr>
              <a:t>)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rot="10800000">
            <a:off x="6293454" y="4991956"/>
            <a:ext cx="1368000" cy="0"/>
          </a:xfrm>
          <a:prstGeom prst="straightConnector1">
            <a:avLst/>
          </a:prstGeom>
          <a:ln w="19050">
            <a:solidFill>
              <a:srgbClr val="5B6176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 rot="10800000">
            <a:off x="1761338" y="5277480"/>
            <a:ext cx="4392000" cy="0"/>
          </a:xfrm>
          <a:prstGeom prst="straightConnector1">
            <a:avLst/>
          </a:prstGeom>
          <a:ln w="19050">
            <a:solidFill>
              <a:srgbClr val="5B6176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544552" y="5018726"/>
            <a:ext cx="10892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5B6176"/>
                </a:solidFill>
              </a:rPr>
              <a:t>strainer’s result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 rot="10800000">
            <a:off x="576021" y="5511883"/>
            <a:ext cx="1080000" cy="0"/>
          </a:xfrm>
          <a:prstGeom prst="straightConnector1">
            <a:avLst/>
          </a:prstGeom>
          <a:ln w="19050">
            <a:solidFill>
              <a:srgbClr val="5B6176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76021" y="5186769"/>
            <a:ext cx="1210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5B6176"/>
                </a:solidFill>
              </a:rPr>
              <a:t>browser update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1777272" y="3157214"/>
            <a:ext cx="4428000" cy="0"/>
          </a:xfrm>
          <a:prstGeom prst="straightConnector1">
            <a:avLst/>
          </a:prstGeom>
          <a:ln w="19050">
            <a:solidFill>
              <a:srgbClr val="5B617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06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40295" y="1010345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C1BB31C-3913-46BB-B92B-BDACA7AEF9B7}"/>
              </a:ext>
            </a:extLst>
          </p:cNvPr>
          <p:cNvSpPr/>
          <p:nvPr/>
        </p:nvSpPr>
        <p:spPr>
          <a:xfrm>
            <a:off x="1152430" y="2569316"/>
            <a:ext cx="10344151" cy="32964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D22789-AEB3-4F46-BB4B-D3E663FBC5CA}"/>
              </a:ext>
            </a:extLst>
          </p:cNvPr>
          <p:cNvSpPr/>
          <p:nvPr/>
        </p:nvSpPr>
        <p:spPr>
          <a:xfrm>
            <a:off x="5398843" y="2800000"/>
            <a:ext cx="5891456" cy="15703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24D0805-86AC-41D6-A64C-1F6F14E9363C}"/>
              </a:ext>
            </a:extLst>
          </p:cNvPr>
          <p:cNvSpPr/>
          <p:nvPr/>
        </p:nvSpPr>
        <p:spPr>
          <a:xfrm>
            <a:off x="6837404" y="3058572"/>
            <a:ext cx="4202166" cy="1205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5842" y="595319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ko-KR" altLang="en-US" sz="2300" kern="0" dirty="0">
              <a:ln w="6350" cmpd="dbl">
                <a:solidFill>
                  <a:srgbClr val="5B6176"/>
                </a:solidFill>
              </a:ln>
              <a:solidFill>
                <a:srgbClr val="FF6600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440707" y="302967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939569" y="158055"/>
            <a:ext cx="3247728" cy="221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2100" b="1" kern="0" dirty="0">
                <a:solidFill>
                  <a:srgbClr val="FF6600"/>
                </a:solidFill>
              </a:rPr>
              <a:t>Sequence Diagram Variations</a:t>
            </a:r>
          </a:p>
        </p:txBody>
      </p:sp>
      <p:sp>
        <p:nvSpPr>
          <p:cNvPr id="43" name="타원 42"/>
          <p:cNvSpPr/>
          <p:nvPr/>
        </p:nvSpPr>
        <p:spPr>
          <a:xfrm>
            <a:off x="1390019" y="200511"/>
            <a:ext cx="175491" cy="17549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5644359" y="294421"/>
            <a:ext cx="61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7847" y="613504"/>
            <a:ext cx="156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b="1" kern="0" dirty="0">
                <a:solidFill>
                  <a:srgbClr val="5B6176"/>
                </a:solidFill>
              </a:rPr>
              <a:t>Variation 2</a:t>
            </a:r>
            <a:endParaRPr lang="ko-KR" altLang="en-US" sz="2000" kern="0" dirty="0">
              <a:solidFill>
                <a:srgbClr val="5B6176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08634" y="1224311"/>
            <a:ext cx="1354731" cy="350642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u="sng" dirty="0"/>
              <a:t>: Controller</a:t>
            </a:r>
            <a:endParaRPr lang="ko-KR" altLang="en-US" sz="1700" u="sng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313660" y="1587708"/>
            <a:ext cx="0" cy="4787789"/>
          </a:xfrm>
          <a:prstGeom prst="line">
            <a:avLst/>
          </a:prstGeom>
          <a:ln w="38100">
            <a:solidFill>
              <a:srgbClr val="5B617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330053" y="1220513"/>
            <a:ext cx="1521383" cy="350642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u="sng" dirty="0"/>
              <a:t>: </a:t>
            </a:r>
            <a:r>
              <a:rPr lang="en-US" altLang="ko-KR" sz="1700" u="sng" dirty="0" err="1"/>
              <a:t>LocalSetting</a:t>
            </a:r>
            <a:endParaRPr lang="ko-KR" altLang="en-US" sz="1700" u="sng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4090744" y="1571155"/>
            <a:ext cx="0" cy="4787789"/>
          </a:xfrm>
          <a:prstGeom prst="line">
            <a:avLst/>
          </a:prstGeom>
          <a:ln w="38100">
            <a:solidFill>
              <a:srgbClr val="5B617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384832" y="1224311"/>
            <a:ext cx="1188436" cy="350642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u="sng" dirty="0"/>
              <a:t>:</a:t>
            </a:r>
            <a:r>
              <a:rPr lang="en-US" altLang="ko-KR" sz="1100" u="sng" dirty="0" err="1"/>
              <a:t>ReviewManage</a:t>
            </a:r>
            <a:endParaRPr lang="ko-KR" altLang="en-US" sz="1600" u="sng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6966960" y="1587708"/>
            <a:ext cx="0" cy="4787789"/>
          </a:xfrm>
          <a:prstGeom prst="line">
            <a:avLst/>
          </a:prstGeom>
          <a:ln w="38100">
            <a:solidFill>
              <a:srgbClr val="5B617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019981" y="1217527"/>
            <a:ext cx="1159992" cy="350642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u="sng" dirty="0"/>
              <a:t>: </a:t>
            </a:r>
            <a:r>
              <a:rPr lang="en-US" altLang="ko-KR" sz="1600" u="sng" dirty="0"/>
              <a:t>Analyst</a:t>
            </a:r>
            <a:endParaRPr lang="ko-KR" altLang="en-US" sz="1700" u="sng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5599977" y="1576547"/>
            <a:ext cx="0" cy="4787789"/>
          </a:xfrm>
          <a:prstGeom prst="line">
            <a:avLst/>
          </a:prstGeom>
          <a:ln w="38100">
            <a:solidFill>
              <a:srgbClr val="5B617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691584" y="1224311"/>
            <a:ext cx="1277040" cy="350642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u="sng" dirty="0"/>
              <a:t>: </a:t>
            </a:r>
            <a:r>
              <a:rPr lang="en-US" altLang="ko-KR" sz="1200" u="sng" dirty="0" err="1"/>
              <a:t>ReviewLoader</a:t>
            </a:r>
            <a:endParaRPr lang="ko-KR" altLang="en-US" sz="1700" u="sng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8330104" y="1592735"/>
            <a:ext cx="0" cy="4787789"/>
          </a:xfrm>
          <a:prstGeom prst="line">
            <a:avLst/>
          </a:prstGeom>
          <a:ln w="38100">
            <a:solidFill>
              <a:srgbClr val="5B617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216120" y="1939911"/>
            <a:ext cx="1080000" cy="0"/>
          </a:xfrm>
          <a:prstGeom prst="straightConnector1">
            <a:avLst/>
          </a:prstGeom>
          <a:ln w="25400">
            <a:solidFill>
              <a:srgbClr val="5B6176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257652" y="1939912"/>
            <a:ext cx="131059" cy="4398917"/>
          </a:xfrm>
          <a:prstGeom prst="rect">
            <a:avLst/>
          </a:prstGeom>
          <a:solidFill>
            <a:schemeClr val="bg1"/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66602" y="1610127"/>
            <a:ext cx="1431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5B6176"/>
                </a:solidFill>
              </a:rPr>
              <a:t> </a:t>
            </a:r>
            <a:r>
              <a:rPr lang="en-US" altLang="ko-KR" sz="1000" b="1" dirty="0" err="1">
                <a:solidFill>
                  <a:srgbClr val="5B6176"/>
                </a:solidFill>
              </a:rPr>
              <a:t>i</a:t>
            </a:r>
            <a:r>
              <a:rPr lang="en-US" altLang="ko-KR" sz="1000" b="1" dirty="0">
                <a:solidFill>
                  <a:srgbClr val="5B6176"/>
                </a:solidFill>
              </a:rPr>
              <a:t> := </a:t>
            </a:r>
            <a:r>
              <a:rPr lang="en-US" altLang="ko-KR" sz="1000" dirty="0" err="1">
                <a:solidFill>
                  <a:srgbClr val="5B6176"/>
                </a:solidFill>
              </a:rPr>
              <a:t>Apply_Input</a:t>
            </a:r>
            <a:r>
              <a:rPr lang="en-US" altLang="ko-KR" sz="1000" dirty="0">
                <a:solidFill>
                  <a:srgbClr val="5B6176"/>
                </a:solidFill>
              </a:rPr>
              <a:t>()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cxnSp>
        <p:nvCxnSpPr>
          <p:cNvPr id="47" name="직선 화살표 연결선 46"/>
          <p:cNvCxnSpPr>
            <a:cxnSpLocks/>
          </p:cNvCxnSpPr>
          <p:nvPr/>
        </p:nvCxnSpPr>
        <p:spPr>
          <a:xfrm>
            <a:off x="2377448" y="2096065"/>
            <a:ext cx="1666449" cy="2254"/>
          </a:xfrm>
          <a:prstGeom prst="straightConnector1">
            <a:avLst/>
          </a:prstGeom>
          <a:ln w="19050">
            <a:solidFill>
              <a:srgbClr val="5B617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</p:cNvCxnSpPr>
          <p:nvPr/>
        </p:nvCxnSpPr>
        <p:spPr>
          <a:xfrm flipH="1">
            <a:off x="2347081" y="2442277"/>
            <a:ext cx="1720280" cy="1379"/>
          </a:xfrm>
          <a:prstGeom prst="straightConnector1">
            <a:avLst/>
          </a:prstGeom>
          <a:ln w="19050">
            <a:solidFill>
              <a:srgbClr val="5B617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043897" y="2098319"/>
            <a:ext cx="111095" cy="360000"/>
          </a:xfrm>
          <a:prstGeom prst="rect">
            <a:avLst/>
          </a:prstGeom>
          <a:solidFill>
            <a:schemeClr val="bg1"/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829854" y="1814500"/>
            <a:ext cx="98628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5B6176"/>
                </a:solidFill>
              </a:rPr>
              <a:t>Save_Setting</a:t>
            </a:r>
            <a:r>
              <a:rPr lang="en-US" altLang="ko-KR" sz="1000" dirty="0">
                <a:solidFill>
                  <a:srgbClr val="5B6176"/>
                </a:solidFill>
              </a:rPr>
              <a:t>(</a:t>
            </a:r>
            <a:r>
              <a:rPr lang="en-US" altLang="ko-KR" sz="1000" dirty="0" err="1">
                <a:solidFill>
                  <a:srgbClr val="5B6176"/>
                </a:solidFill>
              </a:rPr>
              <a:t>i</a:t>
            </a:r>
            <a:r>
              <a:rPr lang="en-US" altLang="ko-KR" sz="1000" dirty="0">
                <a:solidFill>
                  <a:srgbClr val="5B6176"/>
                </a:solidFill>
              </a:rPr>
              <a:t>)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14035" y="2184521"/>
            <a:ext cx="132472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5B6176"/>
                </a:solidFill>
              </a:rPr>
              <a:t>opt := </a:t>
            </a:r>
            <a:r>
              <a:rPr lang="en-US" altLang="ko-KR" sz="1000" dirty="0" err="1">
                <a:solidFill>
                  <a:srgbClr val="5B6176"/>
                </a:solidFill>
              </a:rPr>
              <a:t>loadSetting</a:t>
            </a:r>
            <a:r>
              <a:rPr lang="en-US" altLang="ko-KR" sz="1000" dirty="0">
                <a:solidFill>
                  <a:srgbClr val="5B6176"/>
                </a:solidFill>
              </a:rPr>
              <a:t>()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11183" y="3278517"/>
            <a:ext cx="113660" cy="361574"/>
          </a:xfrm>
          <a:prstGeom prst="rect">
            <a:avLst/>
          </a:prstGeom>
          <a:solidFill>
            <a:schemeClr val="bg1"/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165760" y="3251113"/>
            <a:ext cx="106008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5B6176"/>
                </a:solidFill>
              </a:rPr>
              <a:t>LoadReview</a:t>
            </a:r>
            <a:r>
              <a:rPr lang="en-US" altLang="ko-KR" sz="1000" dirty="0">
                <a:solidFill>
                  <a:srgbClr val="5B6176"/>
                </a:solidFill>
              </a:rPr>
              <a:t>()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cxnSp>
        <p:nvCxnSpPr>
          <p:cNvPr id="68" name="직선 화살표 연결선 67"/>
          <p:cNvCxnSpPr>
            <a:cxnSpLocks/>
          </p:cNvCxnSpPr>
          <p:nvPr/>
        </p:nvCxnSpPr>
        <p:spPr>
          <a:xfrm>
            <a:off x="7022507" y="3518652"/>
            <a:ext cx="1261219" cy="0"/>
          </a:xfrm>
          <a:prstGeom prst="straightConnector1">
            <a:avLst/>
          </a:prstGeom>
          <a:ln w="19050">
            <a:solidFill>
              <a:srgbClr val="5B617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7E0F42D-0DB2-4ABE-A823-5AB6FB839330}"/>
              </a:ext>
            </a:extLst>
          </p:cNvPr>
          <p:cNvSpPr txBox="1"/>
          <p:nvPr/>
        </p:nvSpPr>
        <p:spPr>
          <a:xfrm>
            <a:off x="3945265" y="3004892"/>
            <a:ext cx="136537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5B6176"/>
                </a:solidFill>
              </a:rPr>
              <a:t>Analyst_Review</a:t>
            </a:r>
            <a:r>
              <a:rPr lang="en-US" altLang="ko-KR" sz="1000" dirty="0">
                <a:solidFill>
                  <a:srgbClr val="5B6176"/>
                </a:solidFill>
              </a:rPr>
              <a:t>(opt)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371516D-44CE-4DCC-9E75-E2AC486E5494}"/>
              </a:ext>
            </a:extLst>
          </p:cNvPr>
          <p:cNvSpPr/>
          <p:nvPr/>
        </p:nvSpPr>
        <p:spPr>
          <a:xfrm>
            <a:off x="5535260" y="3184275"/>
            <a:ext cx="126297" cy="910743"/>
          </a:xfrm>
          <a:prstGeom prst="rect">
            <a:avLst/>
          </a:prstGeom>
          <a:solidFill>
            <a:schemeClr val="bg1"/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ACAB885-3828-4FB7-90A4-066642FCDBD1}"/>
              </a:ext>
            </a:extLst>
          </p:cNvPr>
          <p:cNvCxnSpPr>
            <a:cxnSpLocks/>
          </p:cNvCxnSpPr>
          <p:nvPr/>
        </p:nvCxnSpPr>
        <p:spPr>
          <a:xfrm>
            <a:off x="5659363" y="3378767"/>
            <a:ext cx="1261220" cy="8626"/>
          </a:xfrm>
          <a:prstGeom prst="straightConnector1">
            <a:avLst/>
          </a:prstGeom>
          <a:ln w="19050">
            <a:solidFill>
              <a:srgbClr val="5B617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141965D-CCED-499D-9E26-C8AA8A5597B5}"/>
              </a:ext>
            </a:extLst>
          </p:cNvPr>
          <p:cNvSpPr txBox="1"/>
          <p:nvPr/>
        </p:nvSpPr>
        <p:spPr>
          <a:xfrm>
            <a:off x="5707934" y="3120143"/>
            <a:ext cx="106008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5B6176"/>
                </a:solidFill>
              </a:rPr>
              <a:t>Get_Review</a:t>
            </a:r>
            <a:r>
              <a:rPr lang="en-US" altLang="ko-KR" sz="1000" dirty="0">
                <a:solidFill>
                  <a:srgbClr val="5B6176"/>
                </a:solidFill>
              </a:rPr>
              <a:t>()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2A251D8-A72F-405A-BF5E-2175E95524CF}"/>
              </a:ext>
            </a:extLst>
          </p:cNvPr>
          <p:cNvSpPr/>
          <p:nvPr/>
        </p:nvSpPr>
        <p:spPr>
          <a:xfrm>
            <a:off x="8283727" y="3442905"/>
            <a:ext cx="90158" cy="597399"/>
          </a:xfrm>
          <a:prstGeom prst="rect">
            <a:avLst/>
          </a:prstGeom>
          <a:solidFill>
            <a:schemeClr val="bg1"/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D6C1E79-8037-47AD-A07F-70DF061A6ECA}"/>
              </a:ext>
            </a:extLst>
          </p:cNvPr>
          <p:cNvCxnSpPr>
            <a:cxnSpLocks/>
          </p:cNvCxnSpPr>
          <p:nvPr/>
        </p:nvCxnSpPr>
        <p:spPr>
          <a:xfrm flipH="1" flipV="1">
            <a:off x="5644359" y="3955267"/>
            <a:ext cx="2639368" cy="1"/>
          </a:xfrm>
          <a:prstGeom prst="straightConnector1">
            <a:avLst/>
          </a:prstGeom>
          <a:ln w="19050">
            <a:solidFill>
              <a:srgbClr val="5B617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F8B4A01-5591-48D0-B1BC-79416C4E2F28}"/>
              </a:ext>
            </a:extLst>
          </p:cNvPr>
          <p:cNvSpPr txBox="1"/>
          <p:nvPr/>
        </p:nvSpPr>
        <p:spPr>
          <a:xfrm>
            <a:off x="7008775" y="3664460"/>
            <a:ext cx="120587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5B6176"/>
                </a:solidFill>
              </a:rPr>
              <a:t>Return:= review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2F22231-6404-471F-B42C-AFC8536BFA57}"/>
              </a:ext>
            </a:extLst>
          </p:cNvPr>
          <p:cNvCxnSpPr>
            <a:cxnSpLocks/>
          </p:cNvCxnSpPr>
          <p:nvPr/>
        </p:nvCxnSpPr>
        <p:spPr>
          <a:xfrm>
            <a:off x="5676048" y="4614710"/>
            <a:ext cx="1211107" cy="8624"/>
          </a:xfrm>
          <a:prstGeom prst="straightConnector1">
            <a:avLst/>
          </a:prstGeom>
          <a:ln w="19050">
            <a:solidFill>
              <a:srgbClr val="5B617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A8174E1-7315-4C2A-BE3D-97EFB154A083}"/>
              </a:ext>
            </a:extLst>
          </p:cNvPr>
          <p:cNvSpPr/>
          <p:nvPr/>
        </p:nvSpPr>
        <p:spPr>
          <a:xfrm>
            <a:off x="5544307" y="4430627"/>
            <a:ext cx="117908" cy="299373"/>
          </a:xfrm>
          <a:prstGeom prst="rect">
            <a:avLst/>
          </a:prstGeom>
          <a:solidFill>
            <a:schemeClr val="bg1"/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A648EB4-B0A4-484A-A6A6-61A441AF3D89}"/>
              </a:ext>
            </a:extLst>
          </p:cNvPr>
          <p:cNvSpPr/>
          <p:nvPr/>
        </p:nvSpPr>
        <p:spPr>
          <a:xfrm>
            <a:off x="6911183" y="4548262"/>
            <a:ext cx="111324" cy="1118885"/>
          </a:xfrm>
          <a:prstGeom prst="rect">
            <a:avLst/>
          </a:prstGeom>
          <a:solidFill>
            <a:schemeClr val="bg1"/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94A1019-1FC1-4F1D-A171-935F212A7E63}"/>
              </a:ext>
            </a:extLst>
          </p:cNvPr>
          <p:cNvSpPr txBox="1"/>
          <p:nvPr/>
        </p:nvSpPr>
        <p:spPr>
          <a:xfrm>
            <a:off x="3267899" y="4448250"/>
            <a:ext cx="221657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5B6176"/>
                </a:solidFill>
              </a:rPr>
              <a:t>analy</a:t>
            </a:r>
            <a:r>
              <a:rPr lang="en-US" altLang="ko-KR" sz="1000" dirty="0">
                <a:solidFill>
                  <a:srgbClr val="5B6176"/>
                </a:solidFill>
              </a:rPr>
              <a:t>:=</a:t>
            </a:r>
            <a:r>
              <a:rPr lang="en-US" altLang="ko-KR" sz="1000" dirty="0" err="1">
                <a:solidFill>
                  <a:srgbClr val="5B6176"/>
                </a:solidFill>
              </a:rPr>
              <a:t>analysted_Review</a:t>
            </a:r>
            <a:r>
              <a:rPr lang="en-US" altLang="ko-KR" sz="1000" dirty="0">
                <a:solidFill>
                  <a:srgbClr val="5B6176"/>
                </a:solidFill>
              </a:rPr>
              <a:t>(review)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191AA62-F431-4BC7-A00B-3FACB6B08B07}"/>
              </a:ext>
            </a:extLst>
          </p:cNvPr>
          <p:cNvSpPr/>
          <p:nvPr/>
        </p:nvSpPr>
        <p:spPr>
          <a:xfrm>
            <a:off x="9507386" y="1226868"/>
            <a:ext cx="911243" cy="350642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u="sng" dirty="0"/>
              <a:t>: Filter</a:t>
            </a:r>
            <a:endParaRPr lang="ko-KR" altLang="en-US" sz="1700" u="sng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811130C4-9C18-41FE-9492-E92C40F59C28}"/>
              </a:ext>
            </a:extLst>
          </p:cNvPr>
          <p:cNvCxnSpPr/>
          <p:nvPr/>
        </p:nvCxnSpPr>
        <p:spPr>
          <a:xfrm>
            <a:off x="9961709" y="1577510"/>
            <a:ext cx="0" cy="4787789"/>
          </a:xfrm>
          <a:prstGeom prst="line">
            <a:avLst/>
          </a:prstGeom>
          <a:ln w="38100">
            <a:solidFill>
              <a:srgbClr val="5B617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FD42CC8-588C-4081-BCE4-A1AB9CE4E38E}"/>
              </a:ext>
            </a:extLst>
          </p:cNvPr>
          <p:cNvCxnSpPr>
            <a:cxnSpLocks/>
          </p:cNvCxnSpPr>
          <p:nvPr/>
        </p:nvCxnSpPr>
        <p:spPr>
          <a:xfrm>
            <a:off x="7023658" y="4614710"/>
            <a:ext cx="2842711" cy="17250"/>
          </a:xfrm>
          <a:prstGeom prst="straightConnector1">
            <a:avLst/>
          </a:prstGeom>
          <a:ln w="19050">
            <a:solidFill>
              <a:srgbClr val="5B617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F90E76A-F335-4EFD-832D-C76D4DF9548B}"/>
              </a:ext>
            </a:extLst>
          </p:cNvPr>
          <p:cNvSpPr/>
          <p:nvPr/>
        </p:nvSpPr>
        <p:spPr>
          <a:xfrm>
            <a:off x="9908441" y="4451951"/>
            <a:ext cx="106536" cy="763166"/>
          </a:xfrm>
          <a:prstGeom prst="rect">
            <a:avLst/>
          </a:prstGeom>
          <a:solidFill>
            <a:schemeClr val="bg1"/>
          </a:solidFill>
          <a:ln w="254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471BCE7-F40A-40FB-9018-BCB97AB6E73A}"/>
              </a:ext>
            </a:extLst>
          </p:cNvPr>
          <p:cNvSpPr txBox="1"/>
          <p:nvPr/>
        </p:nvSpPr>
        <p:spPr>
          <a:xfrm>
            <a:off x="7160555" y="4712645"/>
            <a:ext cx="149640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5B6176"/>
                </a:solidFill>
              </a:rPr>
              <a:t>Filtering(</a:t>
            </a:r>
            <a:r>
              <a:rPr lang="en-US" altLang="ko-KR" sz="1000" dirty="0" err="1">
                <a:solidFill>
                  <a:srgbClr val="5B6176"/>
                </a:solidFill>
              </a:rPr>
              <a:t>analy</a:t>
            </a:r>
            <a:r>
              <a:rPr lang="en-US" altLang="ko-KR" sz="1000" dirty="0">
                <a:solidFill>
                  <a:srgbClr val="5B6176"/>
                </a:solidFill>
              </a:rPr>
              <a:t>, review)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B9EDDE09-20CB-4AD5-B6D4-A4AADAE3AF3A}"/>
              </a:ext>
            </a:extLst>
          </p:cNvPr>
          <p:cNvCxnSpPr>
            <a:cxnSpLocks/>
          </p:cNvCxnSpPr>
          <p:nvPr/>
        </p:nvCxnSpPr>
        <p:spPr>
          <a:xfrm flipV="1">
            <a:off x="10274495" y="4631960"/>
            <a:ext cx="0" cy="440226"/>
          </a:xfrm>
          <a:prstGeom prst="line">
            <a:avLst/>
          </a:prstGeom>
          <a:ln w="19050">
            <a:solidFill>
              <a:srgbClr val="848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FC9FF8A-0046-48D6-ABA1-E8E29946F35C}"/>
              </a:ext>
            </a:extLst>
          </p:cNvPr>
          <p:cNvGrpSpPr/>
          <p:nvPr/>
        </p:nvGrpSpPr>
        <p:grpSpPr>
          <a:xfrm>
            <a:off x="10014977" y="4631960"/>
            <a:ext cx="259519" cy="440226"/>
            <a:chOff x="10014977" y="4631960"/>
            <a:chExt cx="259519" cy="440226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B3C39BC3-1FE3-4C20-A9D7-7A5E3D292510}"/>
                </a:ext>
              </a:extLst>
            </p:cNvPr>
            <p:cNvCxnSpPr/>
            <p:nvPr/>
          </p:nvCxnSpPr>
          <p:spPr>
            <a:xfrm>
              <a:off x="10014977" y="4631960"/>
              <a:ext cx="259519" cy="0"/>
            </a:xfrm>
            <a:prstGeom prst="line">
              <a:avLst/>
            </a:prstGeom>
            <a:ln w="19050">
              <a:solidFill>
                <a:srgbClr val="848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4A76A3A1-0241-4C5F-A816-BDEEFD55E00B}"/>
                </a:ext>
              </a:extLst>
            </p:cNvPr>
            <p:cNvCxnSpPr/>
            <p:nvPr/>
          </p:nvCxnSpPr>
          <p:spPr>
            <a:xfrm flipH="1">
              <a:off x="10014977" y="5072186"/>
              <a:ext cx="259518" cy="0"/>
            </a:xfrm>
            <a:prstGeom prst="straightConnector1">
              <a:avLst/>
            </a:prstGeom>
            <a:ln w="19050">
              <a:solidFill>
                <a:srgbClr val="5B617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9F4A7033-413D-49A1-9F54-0CC62A24A5CF}"/>
              </a:ext>
            </a:extLst>
          </p:cNvPr>
          <p:cNvSpPr txBox="1"/>
          <p:nvPr/>
        </p:nvSpPr>
        <p:spPr>
          <a:xfrm>
            <a:off x="10298816" y="4636532"/>
            <a:ext cx="108285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5B6176"/>
                </a:solidFill>
              </a:rPr>
              <a:t>Filtering_review</a:t>
            </a:r>
            <a:r>
              <a:rPr lang="en-US" altLang="ko-KR" sz="1000" dirty="0">
                <a:solidFill>
                  <a:srgbClr val="5B6176"/>
                </a:solidFill>
              </a:rPr>
              <a:t>(</a:t>
            </a:r>
            <a:r>
              <a:rPr lang="en-US" altLang="ko-KR" sz="1000" dirty="0" err="1">
                <a:solidFill>
                  <a:srgbClr val="5B6176"/>
                </a:solidFill>
              </a:rPr>
              <a:t>analy</a:t>
            </a:r>
            <a:r>
              <a:rPr lang="en-US" altLang="ko-KR" sz="1000" dirty="0">
                <a:solidFill>
                  <a:srgbClr val="5B6176"/>
                </a:solidFill>
              </a:rPr>
              <a:t>, review)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881789EF-ECB1-439F-9E0A-60CD27C13517}"/>
              </a:ext>
            </a:extLst>
          </p:cNvPr>
          <p:cNvCxnSpPr>
            <a:cxnSpLocks/>
          </p:cNvCxnSpPr>
          <p:nvPr/>
        </p:nvCxnSpPr>
        <p:spPr>
          <a:xfrm flipH="1">
            <a:off x="7008776" y="5072186"/>
            <a:ext cx="2857593" cy="0"/>
          </a:xfrm>
          <a:prstGeom prst="straightConnector1">
            <a:avLst/>
          </a:prstGeom>
          <a:ln w="19050">
            <a:solidFill>
              <a:srgbClr val="5B617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C690B1D-A38E-48A4-B19D-838EA78ED420}"/>
              </a:ext>
            </a:extLst>
          </p:cNvPr>
          <p:cNvSpPr txBox="1"/>
          <p:nvPr/>
        </p:nvSpPr>
        <p:spPr>
          <a:xfrm>
            <a:off x="7418445" y="5182965"/>
            <a:ext cx="17825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5B6176"/>
                </a:solidFill>
              </a:rPr>
              <a:t>Return: (</a:t>
            </a:r>
            <a:r>
              <a:rPr lang="en-US" altLang="ko-KR" sz="1000" dirty="0" err="1">
                <a:solidFill>
                  <a:srgbClr val="5B6176"/>
                </a:solidFill>
              </a:rPr>
              <a:t>Filtered_review</a:t>
            </a:r>
            <a:r>
              <a:rPr lang="en-US" altLang="ko-KR" sz="1000" dirty="0">
                <a:solidFill>
                  <a:srgbClr val="5B6176"/>
                </a:solidFill>
              </a:rPr>
              <a:t>)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E76C6F-C2BF-4936-ACF8-92131CB89F7E}"/>
              </a:ext>
            </a:extLst>
          </p:cNvPr>
          <p:cNvSpPr txBox="1"/>
          <p:nvPr/>
        </p:nvSpPr>
        <p:spPr>
          <a:xfrm>
            <a:off x="5395729" y="2792185"/>
            <a:ext cx="2022715" cy="253916"/>
          </a:xfrm>
          <a:prstGeom prst="rect">
            <a:avLst/>
          </a:prstGeom>
          <a:solidFill>
            <a:srgbClr val="BDD7EE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5B6176"/>
                </a:solidFill>
              </a:rPr>
              <a:t>Loop) while(review==NULL)</a:t>
            </a:r>
            <a:endParaRPr lang="ko-KR" altLang="en-US" sz="1050" b="1" dirty="0">
              <a:solidFill>
                <a:srgbClr val="5B6176"/>
              </a:solidFill>
            </a:endParaRPr>
          </a:p>
        </p:txBody>
      </p:sp>
      <p:cxnSp>
        <p:nvCxnSpPr>
          <p:cNvPr id="64" name="직선 화살표 연결선 63"/>
          <p:cNvCxnSpPr>
            <a:cxnSpLocks/>
          </p:cNvCxnSpPr>
          <p:nvPr/>
        </p:nvCxnSpPr>
        <p:spPr>
          <a:xfrm>
            <a:off x="2388711" y="3289519"/>
            <a:ext cx="3153363" cy="0"/>
          </a:xfrm>
          <a:prstGeom prst="straightConnector1">
            <a:avLst/>
          </a:prstGeom>
          <a:ln w="19050">
            <a:solidFill>
              <a:srgbClr val="5B617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B66419D-5934-429C-B40D-2DF9FDCDFD21}"/>
              </a:ext>
            </a:extLst>
          </p:cNvPr>
          <p:cNvCxnSpPr>
            <a:cxnSpLocks/>
          </p:cNvCxnSpPr>
          <p:nvPr/>
        </p:nvCxnSpPr>
        <p:spPr>
          <a:xfrm flipH="1" flipV="1">
            <a:off x="5290539" y="4516715"/>
            <a:ext cx="0" cy="131673"/>
          </a:xfrm>
          <a:prstGeom prst="line">
            <a:avLst/>
          </a:prstGeom>
          <a:ln w="19050">
            <a:solidFill>
              <a:srgbClr val="848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190E72D-1A02-4FDB-BB21-0DE47D3A3A8D}"/>
              </a:ext>
            </a:extLst>
          </p:cNvPr>
          <p:cNvGrpSpPr/>
          <p:nvPr/>
        </p:nvGrpSpPr>
        <p:grpSpPr>
          <a:xfrm flipH="1">
            <a:off x="5290538" y="4516715"/>
            <a:ext cx="259519" cy="131673"/>
            <a:chOff x="10014977" y="4631960"/>
            <a:chExt cx="259519" cy="440226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D17817AC-4AF8-4F4F-9485-46629B12B686}"/>
                </a:ext>
              </a:extLst>
            </p:cNvPr>
            <p:cNvCxnSpPr/>
            <p:nvPr/>
          </p:nvCxnSpPr>
          <p:spPr>
            <a:xfrm>
              <a:off x="10014977" y="4631960"/>
              <a:ext cx="259519" cy="0"/>
            </a:xfrm>
            <a:prstGeom prst="line">
              <a:avLst/>
            </a:prstGeom>
            <a:ln w="19050">
              <a:solidFill>
                <a:srgbClr val="848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66419AAC-3B3A-4DAE-B958-3043D1F75E3B}"/>
                </a:ext>
              </a:extLst>
            </p:cNvPr>
            <p:cNvCxnSpPr/>
            <p:nvPr/>
          </p:nvCxnSpPr>
          <p:spPr>
            <a:xfrm flipH="1">
              <a:off x="10014977" y="5072186"/>
              <a:ext cx="259518" cy="0"/>
            </a:xfrm>
            <a:prstGeom prst="straightConnector1">
              <a:avLst/>
            </a:prstGeom>
            <a:ln w="19050">
              <a:solidFill>
                <a:srgbClr val="5B617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94206B24-13D3-4809-8893-E5DB1A7A3514}"/>
              </a:ext>
            </a:extLst>
          </p:cNvPr>
          <p:cNvSpPr txBox="1"/>
          <p:nvPr/>
        </p:nvSpPr>
        <p:spPr>
          <a:xfrm>
            <a:off x="5370995" y="4790421"/>
            <a:ext cx="149640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5B6176"/>
                </a:solidFill>
              </a:rPr>
              <a:t>Return: (</a:t>
            </a:r>
            <a:r>
              <a:rPr lang="en-US" altLang="ko-KR" sz="1000" dirty="0" err="1">
                <a:solidFill>
                  <a:srgbClr val="5B6176"/>
                </a:solidFill>
              </a:rPr>
              <a:t>analy</a:t>
            </a:r>
            <a:r>
              <a:rPr lang="en-US" altLang="ko-KR" sz="1000" dirty="0">
                <a:solidFill>
                  <a:srgbClr val="5B6176"/>
                </a:solidFill>
              </a:rPr>
              <a:t>, review)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86D9AE-9655-4C58-AFE1-B66109BF2CD5}"/>
              </a:ext>
            </a:extLst>
          </p:cNvPr>
          <p:cNvSpPr txBox="1"/>
          <p:nvPr/>
        </p:nvSpPr>
        <p:spPr>
          <a:xfrm>
            <a:off x="2502103" y="2569315"/>
            <a:ext cx="2022715" cy="253916"/>
          </a:xfrm>
          <a:prstGeom prst="rect">
            <a:avLst/>
          </a:prstGeom>
          <a:solidFill>
            <a:srgbClr val="BDD7EE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5B6176"/>
                </a:solidFill>
              </a:rPr>
              <a:t>If) opt! = </a:t>
            </a:r>
            <a:r>
              <a:rPr lang="en-US" altLang="ko-KR" sz="1050" b="1" dirty="0" err="1">
                <a:solidFill>
                  <a:srgbClr val="5B6176"/>
                </a:solidFill>
              </a:rPr>
              <a:t>default_Value</a:t>
            </a:r>
            <a:endParaRPr lang="ko-KR" altLang="en-US" sz="1050" b="1" dirty="0">
              <a:solidFill>
                <a:srgbClr val="5B6176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BE23C2A-E6B1-4D4D-950E-CA5D9341B1B3}"/>
              </a:ext>
            </a:extLst>
          </p:cNvPr>
          <p:cNvCxnSpPr>
            <a:cxnSpLocks/>
          </p:cNvCxnSpPr>
          <p:nvPr/>
        </p:nvCxnSpPr>
        <p:spPr>
          <a:xfrm flipH="1">
            <a:off x="2377448" y="5416966"/>
            <a:ext cx="4533735" cy="12220"/>
          </a:xfrm>
          <a:prstGeom prst="straightConnector1">
            <a:avLst/>
          </a:prstGeom>
          <a:ln w="19050">
            <a:solidFill>
              <a:srgbClr val="5B617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97DE1AF-9BF6-47F5-A78E-A9F4125142D9}"/>
              </a:ext>
            </a:extLst>
          </p:cNvPr>
          <p:cNvSpPr txBox="1"/>
          <p:nvPr/>
        </p:nvSpPr>
        <p:spPr>
          <a:xfrm>
            <a:off x="1213177" y="5917779"/>
            <a:ext cx="100917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5B6176"/>
                </a:solidFill>
              </a:rPr>
              <a:t>Show_Review</a:t>
            </a:r>
            <a:r>
              <a:rPr lang="en-US" altLang="ko-KR" sz="1000" dirty="0">
                <a:solidFill>
                  <a:srgbClr val="5B6176"/>
                </a:solidFill>
              </a:rPr>
              <a:t>()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78DB140-4999-423D-B66F-0F6B491F500E}"/>
              </a:ext>
            </a:extLst>
          </p:cNvPr>
          <p:cNvSpPr txBox="1"/>
          <p:nvPr/>
        </p:nvSpPr>
        <p:spPr>
          <a:xfrm>
            <a:off x="8776544" y="3357751"/>
            <a:ext cx="1817834" cy="253916"/>
          </a:xfrm>
          <a:prstGeom prst="rect">
            <a:avLst/>
          </a:prstGeom>
          <a:solidFill>
            <a:srgbClr val="BDD7EE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5B6176"/>
                </a:solidFill>
              </a:rPr>
              <a:t>If(</a:t>
            </a:r>
            <a:r>
              <a:rPr lang="en-US" altLang="ko-KR" sz="1050" b="1" dirty="0" err="1">
                <a:solidFill>
                  <a:srgbClr val="5B6176"/>
                </a:solidFill>
              </a:rPr>
              <a:t>changeCheck_Review</a:t>
            </a:r>
            <a:r>
              <a:rPr lang="en-US" altLang="ko-KR" sz="1050" b="1" dirty="0">
                <a:solidFill>
                  <a:srgbClr val="5B6176"/>
                </a:solidFill>
              </a:rPr>
              <a:t>())</a:t>
            </a:r>
            <a:endParaRPr lang="ko-KR" altLang="en-US" sz="1050" b="1" dirty="0">
              <a:solidFill>
                <a:srgbClr val="5B6176"/>
              </a:solidFill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B9F7AB7A-3CC6-4012-A374-699A953F1D71}"/>
              </a:ext>
            </a:extLst>
          </p:cNvPr>
          <p:cNvCxnSpPr>
            <a:cxnSpLocks/>
          </p:cNvCxnSpPr>
          <p:nvPr/>
        </p:nvCxnSpPr>
        <p:spPr>
          <a:xfrm flipV="1">
            <a:off x="8646831" y="3728556"/>
            <a:ext cx="0" cy="141141"/>
          </a:xfrm>
          <a:prstGeom prst="line">
            <a:avLst/>
          </a:prstGeom>
          <a:ln w="19050">
            <a:solidFill>
              <a:srgbClr val="848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F6FA1F7-B4B2-43A0-88A7-849263DD1ECF}"/>
              </a:ext>
            </a:extLst>
          </p:cNvPr>
          <p:cNvGrpSpPr/>
          <p:nvPr/>
        </p:nvGrpSpPr>
        <p:grpSpPr>
          <a:xfrm>
            <a:off x="8387313" y="3728556"/>
            <a:ext cx="259519" cy="141141"/>
            <a:chOff x="10014977" y="4631960"/>
            <a:chExt cx="259519" cy="440226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4481CF4F-28CD-4D29-BEB7-2BD849BACAA4}"/>
                </a:ext>
              </a:extLst>
            </p:cNvPr>
            <p:cNvCxnSpPr/>
            <p:nvPr/>
          </p:nvCxnSpPr>
          <p:spPr>
            <a:xfrm>
              <a:off x="10014977" y="4631960"/>
              <a:ext cx="259519" cy="0"/>
            </a:xfrm>
            <a:prstGeom prst="line">
              <a:avLst/>
            </a:prstGeom>
            <a:ln w="19050">
              <a:solidFill>
                <a:srgbClr val="848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35C75A70-898C-46C4-9B38-305810F37DBD}"/>
                </a:ext>
              </a:extLst>
            </p:cNvPr>
            <p:cNvCxnSpPr/>
            <p:nvPr/>
          </p:nvCxnSpPr>
          <p:spPr>
            <a:xfrm flipH="1">
              <a:off x="10014977" y="5072186"/>
              <a:ext cx="259518" cy="0"/>
            </a:xfrm>
            <a:prstGeom prst="straightConnector1">
              <a:avLst/>
            </a:prstGeom>
            <a:ln w="19050">
              <a:solidFill>
                <a:srgbClr val="5B617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8B2320D6-5FAD-48AB-9F11-150FE29841B2}"/>
              </a:ext>
            </a:extLst>
          </p:cNvPr>
          <p:cNvSpPr txBox="1"/>
          <p:nvPr/>
        </p:nvSpPr>
        <p:spPr>
          <a:xfrm>
            <a:off x="8716217" y="3706834"/>
            <a:ext cx="220419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5B6176"/>
                </a:solidFill>
              </a:rPr>
              <a:t>review :=</a:t>
            </a:r>
            <a:r>
              <a:rPr lang="en-US" altLang="ko-KR" sz="1000" b="1" dirty="0" err="1">
                <a:solidFill>
                  <a:srgbClr val="5B6176"/>
                </a:solidFill>
              </a:rPr>
              <a:t>changeCheck_Review</a:t>
            </a:r>
            <a:r>
              <a:rPr lang="en-US" altLang="ko-KR" sz="1000" b="1" dirty="0">
                <a:solidFill>
                  <a:srgbClr val="5B6176"/>
                </a:solidFill>
              </a:rPr>
              <a:t>()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461DCBD9-27E6-4407-A25B-07C44257CB0A}"/>
              </a:ext>
            </a:extLst>
          </p:cNvPr>
          <p:cNvCxnSpPr>
            <a:cxnSpLocks/>
          </p:cNvCxnSpPr>
          <p:nvPr/>
        </p:nvCxnSpPr>
        <p:spPr>
          <a:xfrm flipH="1">
            <a:off x="1315519" y="6279089"/>
            <a:ext cx="927493" cy="6705"/>
          </a:xfrm>
          <a:prstGeom prst="straightConnector1">
            <a:avLst/>
          </a:prstGeom>
          <a:ln w="19050">
            <a:solidFill>
              <a:srgbClr val="5B617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D032C56-C50D-4761-ADC4-226CBDA1598C}"/>
              </a:ext>
            </a:extLst>
          </p:cNvPr>
          <p:cNvSpPr txBox="1"/>
          <p:nvPr/>
        </p:nvSpPr>
        <p:spPr>
          <a:xfrm>
            <a:off x="4050752" y="5488103"/>
            <a:ext cx="17825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5B6176"/>
                </a:solidFill>
              </a:rPr>
              <a:t>Return: (</a:t>
            </a:r>
            <a:r>
              <a:rPr lang="en-US" altLang="ko-KR" sz="1000" dirty="0" err="1">
                <a:solidFill>
                  <a:srgbClr val="5B6176"/>
                </a:solidFill>
              </a:rPr>
              <a:t>Relocated_review</a:t>
            </a:r>
            <a:r>
              <a:rPr lang="en-US" altLang="ko-KR" sz="1000" dirty="0">
                <a:solidFill>
                  <a:srgbClr val="5B6176"/>
                </a:solidFill>
              </a:rPr>
              <a:t>())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77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49943" y="964144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ko-KR" altLang="en-US" sz="2300" kern="0" dirty="0">
              <a:ln w="6350" cmpd="dbl">
                <a:solidFill>
                  <a:srgbClr val="5B6176"/>
                </a:solidFill>
              </a:ln>
              <a:solidFill>
                <a:srgbClr val="FF66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847" y="588458"/>
            <a:ext cx="588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b="1" kern="0" dirty="0">
                <a:solidFill>
                  <a:srgbClr val="5B6176"/>
                </a:solidFill>
              </a:rPr>
              <a:t>Analyzing : </a:t>
            </a:r>
            <a:r>
              <a:rPr lang="en-US" altLang="ko-KR" sz="2000" b="1" kern="0" dirty="0">
                <a:solidFill>
                  <a:srgbClr val="FF6600"/>
                </a:solidFill>
              </a:rPr>
              <a:t>Variation 1</a:t>
            </a:r>
            <a:r>
              <a:rPr lang="en-US" altLang="ko-KR" sz="2000" b="1" kern="0" dirty="0">
                <a:solidFill>
                  <a:srgbClr val="5B6176"/>
                </a:solidFill>
              </a:rPr>
              <a:t> </a:t>
            </a:r>
            <a:endParaRPr lang="ko-KR" altLang="en-US" sz="2000" kern="0" dirty="0">
              <a:solidFill>
                <a:srgbClr val="5B617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90019" y="4252507"/>
            <a:ext cx="651685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100" kern="0" dirty="0">
                <a:solidFill>
                  <a:srgbClr val="5B6176"/>
                </a:solidFill>
              </a:rPr>
              <a:t>유저로부터 받은 마우스 입력을 정수형 변수로 받아 </a:t>
            </a:r>
            <a:endParaRPr lang="en-US" altLang="ko-KR" sz="2100" kern="0" dirty="0">
              <a:solidFill>
                <a:srgbClr val="5B6176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2100" kern="0" dirty="0">
                <a:solidFill>
                  <a:srgbClr val="5B6176"/>
                </a:solidFill>
              </a:rPr>
              <a:t>Symbolic Constant</a:t>
            </a:r>
            <a:r>
              <a:rPr lang="ko-KR" altLang="en-US" sz="2100" kern="0" dirty="0">
                <a:solidFill>
                  <a:srgbClr val="5B6176"/>
                </a:solidFill>
              </a:rPr>
              <a:t>로 분류된 </a:t>
            </a:r>
            <a:r>
              <a:rPr lang="en-US" altLang="ko-KR" sz="2100" kern="0" dirty="0">
                <a:solidFill>
                  <a:srgbClr val="5B6176"/>
                </a:solidFill>
              </a:rPr>
              <a:t>Input </a:t>
            </a:r>
            <a:r>
              <a:rPr lang="ko-KR" altLang="en-US" sz="2100" kern="0" dirty="0">
                <a:solidFill>
                  <a:srgbClr val="5B6176"/>
                </a:solidFill>
              </a:rPr>
              <a:t>코드에 할당</a:t>
            </a:r>
            <a:r>
              <a:rPr lang="en-US" altLang="ko-KR" sz="2100" kern="0" dirty="0">
                <a:solidFill>
                  <a:srgbClr val="5B6176"/>
                </a:solidFill>
              </a:rPr>
              <a:t> </a:t>
            </a:r>
            <a:r>
              <a:rPr lang="ko-KR" altLang="en-US" sz="2100" kern="0" dirty="0">
                <a:solidFill>
                  <a:srgbClr val="5B6176"/>
                </a:solidFill>
              </a:rPr>
              <a:t>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939" y="1370544"/>
            <a:ext cx="5355402" cy="2659234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1182223" y="446001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7278" y="5551883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4204" y="5350927"/>
            <a:ext cx="993208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100" kern="0" dirty="0">
                <a:solidFill>
                  <a:srgbClr val="5B6176"/>
                </a:solidFill>
              </a:rPr>
              <a:t>유저가 프로그램을 실행할 때마다 로컬에 설정 상태가 저장된다는 것을 확인 가능</a:t>
            </a:r>
            <a:endParaRPr lang="en-US" altLang="ko-KR" sz="2100" kern="0" dirty="0">
              <a:solidFill>
                <a:srgbClr val="5B6176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2100" kern="0" dirty="0">
                <a:solidFill>
                  <a:srgbClr val="5B6176"/>
                </a:solidFill>
              </a:rPr>
              <a:t>But </a:t>
            </a:r>
            <a:r>
              <a:rPr lang="ko-KR" altLang="en-US" sz="2100" kern="0" dirty="0">
                <a:solidFill>
                  <a:srgbClr val="5B6176"/>
                </a:solidFill>
              </a:rPr>
              <a:t>입력이 중복해서 들어오는 모양으로 보일 수 있음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713657" y="158055"/>
            <a:ext cx="2395763" cy="235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2100" b="1" kern="0" dirty="0">
                <a:solidFill>
                  <a:srgbClr val="FF6600"/>
                </a:solidFill>
              </a:rPr>
              <a:t>Reasoning Process</a:t>
            </a:r>
          </a:p>
        </p:txBody>
      </p:sp>
      <p:sp>
        <p:nvSpPr>
          <p:cNvPr id="23" name="타원 22"/>
          <p:cNvSpPr/>
          <p:nvPr/>
        </p:nvSpPr>
        <p:spPr>
          <a:xfrm>
            <a:off x="1390019" y="200511"/>
            <a:ext cx="175491" cy="17549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444357" y="302967"/>
            <a:ext cx="7328548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0707" y="302967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820465"/>
      </p:ext>
    </p:extLst>
  </p:cSld>
  <p:clrMapOvr>
    <a:masterClrMapping/>
  </p:clrMapOvr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1933</Words>
  <Application>Microsoft Office PowerPoint</Application>
  <PresentationFormat>와이드스크린</PresentationFormat>
  <Paragraphs>406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정태웅</cp:lastModifiedBy>
  <cp:revision>118</cp:revision>
  <dcterms:created xsi:type="dcterms:W3CDTF">2021-04-05T15:03:00Z</dcterms:created>
  <dcterms:modified xsi:type="dcterms:W3CDTF">2021-05-15T14:35:41Z</dcterms:modified>
</cp:coreProperties>
</file>