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81" r:id="rId4"/>
    <p:sldId id="280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6CE3554-E2D4-4871-A5BB-4AAE424B80BF}">
          <p14:sldIdLst>
            <p14:sldId id="272"/>
            <p14:sldId id="273"/>
            <p14:sldId id="281"/>
            <p14:sldId id="280"/>
          </p14:sldIdLst>
        </p14:section>
        <p14:section name="제목 없는 구역" id="{1F7BA498-2863-4DF5-9238-8C8D81E988C7}">
          <p14:sldIdLst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5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정태웅" initials="정" lastIdx="1" clrIdx="1">
    <p:extLst>
      <p:ext uri="{19B8F6BF-5375-455C-9EA6-DF929625EA0E}">
        <p15:presenceInfo xmlns:p15="http://schemas.microsoft.com/office/powerpoint/2012/main" userId="정태웅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4T15:10:49.771" idx="3">
    <p:pos x="6412" y="3226"/>
    <p:text>REQ-6 (FR / 3) : 시스템은 리뷰글의 별점에 담긴 정보를 로컬에 넘겨줍니다
REQ-7 (FR / 3) : 시스템은 리뷰글의 포함된 태그의 textnode를 로컬에 넘겨줍니다.</p:text>
    <p:extLst>
      <p:ext uri="{C676402C-5697-4E1C-873F-D02D1690AC5C}">
        <p15:threadingInfo xmlns:p15="http://schemas.microsoft.com/office/powerpoint/2012/main" timeZoneBias="-540"/>
      </p:ext>
    </p:extLst>
  </p:cm>
  <p:cm authorId="1" dt="2021-04-14T15:11:56.297" idx="4">
    <p:pos x="6412" y="3362"/>
    <p:text>이와 같은 부분은 교수님이 올려주신 자료의 예시처럼 유저의 관점에서 제공받을 수 있는 형태여야할 것 같아 임시로 제외했습니다</p:text>
    <p:extLst>
      <p:ext uri="{C676402C-5697-4E1C-873F-D02D1690AC5C}">
        <p15:threadingInfo xmlns:p15="http://schemas.microsoft.com/office/powerpoint/2012/main" timeZoneBias="-540">
          <p15:parentCm authorId="1" idx="3"/>
        </p15:threadingInfo>
      </p:ext>
    </p:extLst>
  </p:cm>
  <p:cm authorId="1" dt="2021-04-14T15:19:27.140" idx="5">
    <p:pos x="2602" y="392"/>
    <p:text>유저의 관점에서 보이는 것들을 구체적으로, 또한 시스템이 반드시 무언가를 제공해야 한다는 형태로 서술해야하는 듯 싶습니다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BAB21-8556-493E-94F3-BD26F5AB4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AB082A-936E-4C0A-A57A-8390ADBC4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68719F-3860-4052-8E72-7EBF1184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DC50-731D-4989-8A15-383846CB48F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536154-F52A-4E44-91E3-B96707F4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F2AF2-F3F6-417F-A2D7-16CAC6E6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BB9B-92E4-48A8-977C-848B0D1A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3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A72E-FC05-4B68-B94F-043332FB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70142B-3951-4501-BD67-1402A1703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68FAD2-C1E6-4182-946D-C6AD3D0C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DC50-731D-4989-8A15-383846CB48F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E28F3-3377-401F-8850-6E64AF91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8EAE1-49A8-4AB1-85B0-0536BBD9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BB9B-92E4-48A8-977C-848B0D1A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14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3F9E11-AB71-4D98-9CE3-E0EE027A3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592AC9-D087-4E14-9E1B-47DCEB83C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F74F1-0870-4F1E-BE05-B9BB22D4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DC50-731D-4989-8A15-383846CB48F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794CD6-DC0F-4E43-8F89-23A8D7E5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8E713-6ADD-4634-8917-AFA41859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BB9B-92E4-48A8-977C-848B0D1A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349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40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FDF0F-F994-4ED9-A8EC-1278DF11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42E3A8-BA9F-40A0-AF4F-DB4018220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315DF-77F9-4A6B-BA1D-531EF5C1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DC50-731D-4989-8A15-383846CB48F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13E14-C727-41DA-954F-0FB4D1A7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B2C8D-F17C-43ED-A987-ECE85268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BB9B-92E4-48A8-977C-848B0D1A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36999-851B-4AEC-AE48-CA5667C3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491F2E-736C-4392-872C-7A3EC3AA5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572B1-448D-4A7D-9AB3-71E45D5C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DC50-731D-4989-8A15-383846CB48F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3E855-C7BB-4A5C-B8B6-22A5A839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0E767-45D6-43EE-851A-ECB151FA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BB9B-92E4-48A8-977C-848B0D1A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21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BE253-6A39-4B58-9B66-FFB74E64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45AE5-2175-4927-9E6E-EB41C0F35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93706A-8232-49BF-B434-78A88DD4C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D5808F-E3B1-4E99-92EA-54B5E5A5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DC50-731D-4989-8A15-383846CB48F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955D80-D257-4EDA-A19A-94D03386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29695-0AE7-495B-BE56-F698B10F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BB9B-92E4-48A8-977C-848B0D1A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7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6474E-994E-43E4-ADD4-CE10E529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55D430-C20E-46B8-9F56-9A1432868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74D831-4ECD-45D0-97B2-2201621C0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0538B4-B2FC-4EA8-AF04-0F0E61335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10F7D7-B76D-4A9B-8F8F-686B979E8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9EDF52-E0D3-4E2F-9086-4529247C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DC50-731D-4989-8A15-383846CB48F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29B64E-0977-41A0-84EB-2E740823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51D3EE-572F-4887-AF9C-D9209072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BB9B-92E4-48A8-977C-848B0D1A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9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8677D-3533-4A27-8616-3A357949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97A24B-A049-4E0A-9A8D-B530E85B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DC50-731D-4989-8A15-383846CB48F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5358A2-D7F3-4048-87AC-ED569E48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4A228A-8715-4195-A20A-9B2E213D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BB9B-92E4-48A8-977C-848B0D1A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64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090B41-C111-497B-9E1B-43A49DBE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DC50-731D-4989-8A15-383846CB48F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DCB2A5-40FF-4F8E-AC9F-C141351E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95968D-35A3-4686-9209-86F111AE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BB9B-92E4-48A8-977C-848B0D1A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8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82198-02C2-4439-8C67-A3CED5A93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0A10C0-D8DA-4193-AF47-DB7246ACF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2F285E-CD94-4C97-966B-77E255D46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840802-16BD-4E94-BFE6-DDC6CC32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DC50-731D-4989-8A15-383846CB48F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219B3D-D242-4998-9593-62BC9435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4AE35C-C073-4487-BF4F-8CAB82CB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BB9B-92E4-48A8-977C-848B0D1A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27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20854-EC0A-4A9F-BCC3-0F9383BB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C9F854-F55D-4CEE-B237-790199708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B1787-A49F-4A40-85E5-21D6A03B2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55AAF7-A934-4745-B044-E3801066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DC50-731D-4989-8A15-383846CB48F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89BBC-C7AE-4FD0-8EBB-E2AC1C36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D2302E-34F4-421E-8E1E-FC172BED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BB9B-92E4-48A8-977C-848B0D1A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42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88C6AB-F382-4511-A386-326991FF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8677D2-CE57-4944-95F8-305476DA9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867A4-0AFC-4CB8-9192-72F844160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0DC50-731D-4989-8A15-383846CB48F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528EB-FE09-48A4-9612-56291709B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E2C16-FF2A-4F44-992E-843DB0EC5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5BB9B-92E4-48A8-977C-848B0D1A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99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7555" y="498947"/>
            <a:ext cx="59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Requirements</a:t>
            </a:r>
            <a:endParaRPr lang="ko-KR" altLang="en-US" sz="320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783" y="1729537"/>
            <a:ext cx="11703809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REQ-1 (FR / 2) :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시스템은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크롬 확장프로그램 란에 추가된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UI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마우스 클릭을 통해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ko-KR" sz="1900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별점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설정 구간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매크로 리뷰 차단 여부 버튼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판단에 도움되는 </a:t>
            </a:r>
            <a:r>
              <a:rPr lang="ko-KR" altLang="ko-KR" sz="1900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리뷰글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강조 여부 버튼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활성화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버튼을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나열할 수 있어야 합니다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REQ-2 (FR / 3) :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시스템은 사용자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마우스 클릭과 드래그를 통해 </a:t>
            </a:r>
            <a:r>
              <a:rPr lang="ko-KR" altLang="ko-KR" sz="1900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별점을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단계에서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단계까지 지정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할 수 있게 해야  합니다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REQ-3 (FR / 4) :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시스템은 사용자가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마우스 클릭을 통해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매크로 리뷰 차단 여부 버튼을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눌러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활성화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할 수 있게 해야 합니다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REQ-4 (FR / 5) :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시스템은 사용자가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마우스 클릭으로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판단에 도움되는 </a:t>
            </a:r>
            <a:r>
              <a:rPr lang="ko-KR" altLang="ko-KR" sz="1900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리뷰글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강조 여부 버튼을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눌러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활성화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할 수 있게 해야 합니다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REQ-5 (NFR / 1) :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시스템은 사용자로 하여금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프로그램 활성화 여부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버튼이 활성화될 시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해당하는 설정을 기반으로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html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구성 요소를 삭제해 주거나 폰트를 비롯한 방법을 이용해 강조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하는 등으로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REQ-2, REQ-3, REQ-4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중 활성화된 기능을 브라우저에 반영해 갱신하여 보여줄 수 있어야 합니다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REQ-6 (FR/7) :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시스템은 사용자로 하여금 프로그램 활성화 버튼이 비활성화될 시 기존의 </a:t>
            </a:r>
            <a:r>
              <a:rPr lang="ko-KR" altLang="en-US" sz="1900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웹페이지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화면을 보여줄 수 있어야 합니다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ko-KR" sz="19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095" y="105070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(IEEE-830)</a:t>
            </a:r>
            <a:endParaRPr lang="ko-KR" altLang="en-US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614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7555" y="498947"/>
            <a:ext cx="59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Requirements</a:t>
            </a:r>
            <a:endParaRPr lang="ko-KR" altLang="en-US" sz="320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9645" y="105070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User Stories</a:t>
            </a:r>
            <a:endParaRPr lang="ko-KR" altLang="en-US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1512367"/>
            <a:ext cx="1207359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FR_01: 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크롬확장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프로그램을 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import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함으로써 프로그램을 실행시킬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FR_02: 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유저는 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UI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표시된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설정 구간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매크로 리뷰 차단 여부 버튼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판단에 도움되는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리뷰글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강조 여부 버튼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프로그램 활성화 여부 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버튼을 이용해 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프로그램을 조작할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FR_03: 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설정 구간을 조작함으로써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특정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이상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또는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이하의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리뷰글을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무시하거나 강조할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FR_04: 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유저는 매크로 리뷰 차단 여부 버튼을 통해 무조건적인 칭찬이 적힌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리뷰글들을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가릴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FR_05.: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유저는 판단에 도움되는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리뷰글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강조 여부 버튼을 통해 도움되는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리뷰글들을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강조해 눈에 띄게 할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FR_06: 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유저는 </a:t>
            </a:r>
            <a:r>
              <a:rPr lang="ko-KR" altLang="en-US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로컬에 저장된 </a:t>
            </a:r>
            <a:r>
              <a:rPr lang="ko-KR" altLang="en-US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설정값에</a:t>
            </a:r>
            <a:r>
              <a:rPr lang="ko-KR" altLang="en-US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따라 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프로그램을 </a:t>
            </a:r>
            <a:r>
              <a:rPr lang="ko-KR" altLang="en-US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실행 할 때마다 설정 값이 적용된 상태로 크롬 브라우저를 사용할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r>
              <a:rPr lang="ko-KR" altLang="en-US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ko-KR" altLang="ko-KR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FR_07: 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유저는 </a:t>
            </a:r>
            <a:r>
              <a:rPr lang="ko-KR" altLang="en-US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프로그램 활성화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버튼을 통해 프로그램을 적용하거나 멈출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NFR_01: </a:t>
            </a:r>
            <a:r>
              <a:rPr lang="ko-KR" altLang="en-US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프로그램은 사용자의  현명한 구매를 도울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NFR_02: </a:t>
            </a:r>
            <a:r>
              <a:rPr lang="ko-KR" altLang="en-US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프로그램</a:t>
            </a:r>
            <a:r>
              <a:rPr lang="ko-KR" altLang="en-US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은 간단한 조건 수정이 가능하며  접근성이 뛰어나 빠르고 편하게  작동시킬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1" latinLnBrk="0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NFR_03: </a:t>
            </a:r>
            <a:r>
              <a:rPr lang="ko-KR" altLang="en-US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프로그램은 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크롬 확장프로그램</a:t>
            </a:r>
            <a:r>
              <a:rPr lang="ko-KR" altLang="en-US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으로서</a:t>
            </a:r>
            <a:r>
              <a:rPr lang="ko-KR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쉽고 빠른 설치와 백그라운드 확장 지원이 가능</a:t>
            </a:r>
            <a:r>
              <a:rPr lang="ko-KR" altLang="en-US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합니다</a:t>
            </a:r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30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7555" y="498947"/>
            <a:ext cx="59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5109" y="43739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2103" y="1050704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Use case</a:t>
            </a:r>
            <a:endParaRPr lang="ko-KR" altLang="en-US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739255"/>
              </p:ext>
            </p:extLst>
          </p:nvPr>
        </p:nvGraphicFramePr>
        <p:xfrm>
          <a:off x="762667" y="1512364"/>
          <a:ext cx="1063434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121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5957439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  <a:gridCol w="3544780">
                  <a:extLst>
                    <a:ext uri="{9D8B030D-6E8A-4147-A177-3AD203B41FA5}">
                      <a16:colId xmlns:a16="http://schemas.microsoft.com/office/drawing/2014/main" val="1146871181"/>
                    </a:ext>
                  </a:extLst>
                </a:gridCol>
              </a:tblGrid>
              <a:tr h="332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Actor</a:t>
                      </a:r>
                      <a:endParaRPr lang="ko-KR" altLang="en-US" sz="2000" b="1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Actor’s Goal</a:t>
                      </a:r>
                      <a:endParaRPr lang="ko-KR" altLang="en-US" sz="2000" b="1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Use</a:t>
                      </a:r>
                      <a:r>
                        <a:rPr lang="en-US" altLang="ko-KR" sz="2000" b="1" baseline="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Case Name</a:t>
                      </a:r>
                      <a:endParaRPr lang="ko-KR" altLang="en-US" sz="2000" b="1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크롬 확장프로그램 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Review</a:t>
                      </a:r>
                      <a:r>
                        <a:rPr lang="en-US" altLang="ko-KR" sz="16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Strainer</a:t>
                      </a:r>
                      <a:r>
                        <a:rPr lang="ko-KR" altLang="en-US" sz="16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를 실행</a:t>
                      </a:r>
                      <a:r>
                        <a:rPr lang="en-US" altLang="ko-KR" sz="16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6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조작하는 것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UC-1: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확장 프로그램 조작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 기준을 변경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UC-1: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확장 프로그램 조작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600" baseline="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ko-KR" altLang="en-US" sz="16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 설정 및 변경하는 것</a:t>
                      </a:r>
                      <a:r>
                        <a:rPr lang="en-US" altLang="ko-KR" sz="16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UC-1: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확장 프로그램 조작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활성화 설정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및 변경하는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UC-1: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확장 프로그램 조작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활성화 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UC-2: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상태</a:t>
                      </a: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설정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비활성화 하여 수정 전 정보를 보는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UC-3: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Analysis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System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리뷰를 감정 판단하여 리뷰 별 점수 부여하는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UC-2: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상태</a:t>
                      </a: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Filter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감정 판단 점수 기준으로 데이터 변환 후 출력하는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UC-2: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상태</a:t>
                      </a: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설정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908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Filter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비활성화 상태일 시 필터 적용 취소하는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UC-3: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648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Setting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조작 및 설정 변경 사항을 저장하는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UC-1: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확장 프로그램 조작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20565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Setting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활성화 상태일시 강조 설정 적용하는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UC-2: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상태</a:t>
                      </a: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설정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231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69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648691" y="551755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89724" y="61554"/>
            <a:ext cx="59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7278" y="0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54272" y="613311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Use case</a:t>
            </a:r>
            <a:endParaRPr lang="ko-KR" altLang="en-US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">
            <a:extLst>
              <a:ext uri="{FF2B5EF4-FFF2-40B4-BE49-F238E27FC236}">
                <a16:creationId xmlns:a16="http://schemas.microsoft.com/office/drawing/2014/main" id="{FB8F400B-2687-425E-9F5B-9AAAE5754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57" b="73000" l="31143" r="69286">
                        <a14:foregroundMark x1="51000" y1="50000" x2="51000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17" t="24590" r="27641" b="24094"/>
          <a:stretch>
            <a:fillRect/>
          </a:stretch>
        </p:blipFill>
        <p:spPr bwMode="auto">
          <a:xfrm>
            <a:off x="232303" y="3324324"/>
            <a:ext cx="912073" cy="10264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1423446" y="879214"/>
            <a:ext cx="9181709" cy="5757257"/>
            <a:chOff x="1423446" y="879214"/>
            <a:chExt cx="10290145" cy="575725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62D0C2F-98AC-4EF6-B6F1-1F44E69F11D5}"/>
                </a:ext>
              </a:extLst>
            </p:cNvPr>
            <p:cNvSpPr/>
            <p:nvPr/>
          </p:nvSpPr>
          <p:spPr>
            <a:xfrm>
              <a:off x="1423446" y="1094659"/>
              <a:ext cx="10290145" cy="5541812"/>
            </a:xfrm>
            <a:prstGeom prst="rect">
              <a:avLst/>
            </a:prstGeom>
            <a:noFill/>
            <a:ln w="60325">
              <a:solidFill>
                <a:srgbClr val="000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80741" y="879214"/>
              <a:ext cx="2375553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크롬 브라우저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737673" y="1260710"/>
            <a:ext cx="8593286" cy="3954363"/>
            <a:chOff x="4523081" y="1531991"/>
            <a:chExt cx="5701030" cy="395436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62D0C2F-98AC-4EF6-B6F1-1F44E69F11D5}"/>
                </a:ext>
              </a:extLst>
            </p:cNvPr>
            <p:cNvSpPr/>
            <p:nvPr/>
          </p:nvSpPr>
          <p:spPr>
            <a:xfrm>
              <a:off x="4523081" y="1725884"/>
              <a:ext cx="5701030" cy="3760470"/>
            </a:xfrm>
            <a:prstGeom prst="rect">
              <a:avLst/>
            </a:prstGeom>
            <a:noFill/>
            <a:ln w="60325">
              <a:solidFill>
                <a:srgbClr val="000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11248" y="1531991"/>
              <a:ext cx="132469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크롬 확장 프로그램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 rot="3254334">
            <a:off x="1619496" y="4708434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&lt;&lt;Initiate&gt;&gt;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45318" y="5479103"/>
            <a:ext cx="1120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&lt;&lt;participate 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2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439" y="2827336"/>
            <a:ext cx="2330518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UC-1-3: 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적절한 리뷰 강조</a:t>
            </a: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ko-KR" altLang="en-US" sz="1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3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90" y="1781146"/>
            <a:ext cx="2330518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UC-1-1 : </a:t>
            </a:r>
            <a:r>
              <a:rPr lang="ko-KR" altLang="en-US" sz="1400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별점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기준 거르기</a:t>
            </a: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ko-KR" altLang="en-US" sz="1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4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90" y="2308000"/>
            <a:ext cx="2330518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UC-1-2: 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매크로 리뷰 거르기</a:t>
            </a:r>
          </a:p>
        </p:txBody>
      </p:sp>
      <p:sp>
        <p:nvSpPr>
          <p:cNvPr id="55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561" y="2502950"/>
            <a:ext cx="2733959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UC-1: 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확장 프로그램 조작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55" idx="1"/>
            <a:endCxn id="13" idx="3"/>
          </p:cNvCxnSpPr>
          <p:nvPr/>
        </p:nvCxnSpPr>
        <p:spPr>
          <a:xfrm flipH="1">
            <a:off x="1144376" y="2713605"/>
            <a:ext cx="837185" cy="1123964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18524877">
            <a:off x="1067506" y="2935228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&lt;&lt;Initiate&gt;&gt;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53" idx="1"/>
            <a:endCxn id="55" idx="3"/>
          </p:cNvCxnSpPr>
          <p:nvPr/>
        </p:nvCxnSpPr>
        <p:spPr>
          <a:xfrm flipH="1">
            <a:off x="4715520" y="1991801"/>
            <a:ext cx="758270" cy="721804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54" idx="1"/>
            <a:endCxn id="55" idx="3"/>
          </p:cNvCxnSpPr>
          <p:nvPr/>
        </p:nvCxnSpPr>
        <p:spPr>
          <a:xfrm flipH="1">
            <a:off x="4715520" y="2518655"/>
            <a:ext cx="758270" cy="194950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52" idx="1"/>
            <a:endCxn id="55" idx="3"/>
          </p:cNvCxnSpPr>
          <p:nvPr/>
        </p:nvCxnSpPr>
        <p:spPr>
          <a:xfrm flipH="1" flipV="1">
            <a:off x="4715520" y="2713605"/>
            <a:ext cx="767919" cy="324386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18848138">
            <a:off x="4545470" y="2084339"/>
            <a:ext cx="929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&lt;&lt;include&gt;&gt;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cxnSpLocks/>
            <a:stCxn id="83" idx="1"/>
            <a:endCxn id="13" idx="3"/>
          </p:cNvCxnSpPr>
          <p:nvPr/>
        </p:nvCxnSpPr>
        <p:spPr>
          <a:xfrm flipH="1" flipV="1">
            <a:off x="1144376" y="3837569"/>
            <a:ext cx="1296780" cy="1904358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156" y="5531272"/>
            <a:ext cx="2330518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UC-3: 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프로그램 </a:t>
            </a: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</a:t>
            </a: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활성화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10790892" y="3354768"/>
            <a:ext cx="922163" cy="917078"/>
            <a:chOff x="9869267" y="1334568"/>
            <a:chExt cx="989192" cy="963294"/>
          </a:xfrm>
        </p:grpSpPr>
        <p:pic>
          <p:nvPicPr>
            <p:cNvPr id="92" name="그림 91" descr="밤하늘이(가) 표시된 사진&#10;&#10;자동 생성된 설명">
              <a:extLst>
                <a:ext uri="{FF2B5EF4-FFF2-40B4-BE49-F238E27FC236}">
                  <a16:creationId xmlns:a16="http://schemas.microsoft.com/office/drawing/2014/main" id="{2A9F297A-BCA7-4721-B16D-0779E21DF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9267" y="1334568"/>
              <a:ext cx="989192" cy="963294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9933778" y="1551721"/>
              <a:ext cx="860169" cy="51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Local</a:t>
              </a:r>
            </a:p>
            <a:p>
              <a:pPr algn="ctr"/>
              <a:r>
                <a:rPr lang="en-US" altLang="ko-KR" sz="1300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Setting</a:t>
              </a:r>
              <a:endParaRPr lang="ko-KR" altLang="en-US" sz="13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10746064" y="1483413"/>
            <a:ext cx="966991" cy="917078"/>
            <a:chOff x="9869267" y="1334568"/>
            <a:chExt cx="989192" cy="963294"/>
          </a:xfrm>
        </p:grpSpPr>
        <p:pic>
          <p:nvPicPr>
            <p:cNvPr id="102" name="그림 101" descr="밤하늘이(가) 표시된 사진&#10;&#10;자동 생성된 설명">
              <a:extLst>
                <a:ext uri="{FF2B5EF4-FFF2-40B4-BE49-F238E27FC236}">
                  <a16:creationId xmlns:a16="http://schemas.microsoft.com/office/drawing/2014/main" id="{2A9F297A-BCA7-4721-B16D-0779E21DF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9267" y="1334568"/>
              <a:ext cx="989192" cy="963294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9933777" y="1585584"/>
              <a:ext cx="860169" cy="484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Analysis</a:t>
              </a:r>
            </a:p>
            <a:p>
              <a:pPr algn="ctr"/>
              <a:r>
                <a:rPr lang="en-US" altLang="ko-KR" sz="1200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System</a:t>
              </a:r>
              <a:endParaRPr lang="ko-KR" altLang="en-US" sz="1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104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277" y="3602652"/>
            <a:ext cx="2944491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UC-2 : 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활성화 상태 </a:t>
            </a: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설정 적용</a:t>
            </a: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cxnSpLocks/>
            <a:stCxn id="92" idx="1"/>
            <a:endCxn id="52" idx="3"/>
          </p:cNvCxnSpPr>
          <p:nvPr/>
        </p:nvCxnSpPr>
        <p:spPr>
          <a:xfrm flipH="1" flipV="1">
            <a:off x="7813957" y="3037991"/>
            <a:ext cx="2976935" cy="775316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cxnSpLocks/>
            <a:stCxn id="92" idx="1"/>
            <a:endCxn id="54" idx="3"/>
          </p:cNvCxnSpPr>
          <p:nvPr/>
        </p:nvCxnSpPr>
        <p:spPr>
          <a:xfrm flipH="1" flipV="1">
            <a:off x="7804308" y="2518655"/>
            <a:ext cx="2986584" cy="1294652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cxnSpLocks/>
            <a:stCxn id="92" idx="1"/>
            <a:endCxn id="53" idx="3"/>
          </p:cNvCxnSpPr>
          <p:nvPr/>
        </p:nvCxnSpPr>
        <p:spPr>
          <a:xfrm flipH="1" flipV="1">
            <a:off x="7804308" y="1991801"/>
            <a:ext cx="2986584" cy="1821506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cxnSpLocks/>
            <a:stCxn id="104" idx="3"/>
            <a:endCxn id="151" idx="1"/>
          </p:cNvCxnSpPr>
          <p:nvPr/>
        </p:nvCxnSpPr>
        <p:spPr>
          <a:xfrm>
            <a:off x="5790768" y="3813307"/>
            <a:ext cx="5000123" cy="1942795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54" idx="3"/>
            <a:endCxn id="102" idx="1"/>
          </p:cNvCxnSpPr>
          <p:nvPr/>
        </p:nvCxnSpPr>
        <p:spPr>
          <a:xfrm flipV="1">
            <a:off x="7804308" y="1941952"/>
            <a:ext cx="2941756" cy="576703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cxnSpLocks/>
            <a:stCxn id="104" idx="3"/>
            <a:endCxn id="103" idx="1"/>
          </p:cNvCxnSpPr>
          <p:nvPr/>
        </p:nvCxnSpPr>
        <p:spPr>
          <a:xfrm flipV="1">
            <a:off x="5790768" y="1953219"/>
            <a:ext cx="5018358" cy="1860088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 rot="20914392">
            <a:off x="8945249" y="1875910"/>
            <a:ext cx="1120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&lt;&lt;participate&gt;&gt;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-4848" y="4322381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User</a:t>
            </a:r>
          </a:p>
          <a:p>
            <a:pPr algn="ctr"/>
            <a:r>
              <a:rPr lang="en-US" altLang="ko-KR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(Customer)</a:t>
            </a:r>
            <a:endParaRPr lang="ko-KR" altLang="en-US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10790891" y="5297563"/>
            <a:ext cx="922163" cy="917078"/>
            <a:chOff x="9869267" y="1334568"/>
            <a:chExt cx="989192" cy="963294"/>
          </a:xfrm>
        </p:grpSpPr>
        <p:pic>
          <p:nvPicPr>
            <p:cNvPr id="151" name="그림 150" descr="밤하늘이(가) 표시된 사진&#10;&#10;자동 생성된 설명">
              <a:extLst>
                <a:ext uri="{FF2B5EF4-FFF2-40B4-BE49-F238E27FC236}">
                  <a16:creationId xmlns:a16="http://schemas.microsoft.com/office/drawing/2014/main" id="{2A9F297A-BCA7-4721-B16D-0779E21DF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9267" y="1334568"/>
              <a:ext cx="989192" cy="963294"/>
            </a:xfrm>
            <a:prstGeom prst="rect">
              <a:avLst/>
            </a:prstGeom>
          </p:spPr>
        </p:pic>
        <p:sp>
          <p:nvSpPr>
            <p:cNvPr id="152" name="TextBox 151"/>
            <p:cNvSpPr txBox="1"/>
            <p:nvPr/>
          </p:nvSpPr>
          <p:spPr>
            <a:xfrm>
              <a:off x="9933777" y="1678529"/>
              <a:ext cx="860169" cy="339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Filter</a:t>
              </a:r>
              <a:endParaRPr lang="ko-KR" altLang="en-US" sz="15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E1BE86E-CFB4-4B4E-BB00-0371160EAA05}"/>
              </a:ext>
            </a:extLst>
          </p:cNvPr>
          <p:cNvCxnSpPr>
            <a:cxnSpLocks/>
            <a:stCxn id="83" idx="3"/>
            <a:endCxn id="151" idx="1"/>
          </p:cNvCxnSpPr>
          <p:nvPr/>
        </p:nvCxnSpPr>
        <p:spPr>
          <a:xfrm>
            <a:off x="4771674" y="5741927"/>
            <a:ext cx="6019217" cy="14175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cxnSpLocks/>
            <a:stCxn id="13" idx="3"/>
            <a:endCxn id="104" idx="1"/>
          </p:cNvCxnSpPr>
          <p:nvPr/>
        </p:nvCxnSpPr>
        <p:spPr>
          <a:xfrm flipV="1">
            <a:off x="1144376" y="3813307"/>
            <a:ext cx="1701901" cy="24262"/>
          </a:xfrm>
          <a:prstGeom prst="straightConnector1">
            <a:avLst/>
          </a:prstGeom>
          <a:ln w="25400">
            <a:solidFill>
              <a:srgbClr val="5D9CA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62BFA536-55C1-4BDC-B6D1-F3A247220474}"/>
              </a:ext>
            </a:extLst>
          </p:cNvPr>
          <p:cNvSpPr txBox="1"/>
          <p:nvPr/>
        </p:nvSpPr>
        <p:spPr>
          <a:xfrm>
            <a:off x="1737673" y="3512451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&lt;&lt;Initiate&gt;&gt;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AE5718-160E-4CAB-8620-7CEE96A45DC8}"/>
              </a:ext>
            </a:extLst>
          </p:cNvPr>
          <p:cNvSpPr txBox="1"/>
          <p:nvPr/>
        </p:nvSpPr>
        <p:spPr>
          <a:xfrm rot="1858825">
            <a:off x="9298370" y="2902053"/>
            <a:ext cx="1120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&lt;&lt;participate&gt;&gt;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7BA07BE7-2840-4577-9D5F-485A192248D8}"/>
              </a:ext>
            </a:extLst>
          </p:cNvPr>
          <p:cNvCxnSpPr>
            <a:cxnSpLocks/>
            <a:stCxn id="104" idx="3"/>
            <a:endCxn id="92" idx="1"/>
          </p:cNvCxnSpPr>
          <p:nvPr/>
        </p:nvCxnSpPr>
        <p:spPr>
          <a:xfrm>
            <a:off x="5790768" y="3813307"/>
            <a:ext cx="5000124" cy="0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75E23AC2-FAF1-4EA1-B390-32D685538CBD}"/>
              </a:ext>
            </a:extLst>
          </p:cNvPr>
          <p:cNvSpPr txBox="1"/>
          <p:nvPr/>
        </p:nvSpPr>
        <p:spPr>
          <a:xfrm>
            <a:off x="7074131" y="3499379"/>
            <a:ext cx="169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 Initiate , participate&gt;&gt;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609B05B-F374-4A53-B85E-E3078C1AAAAC}"/>
              </a:ext>
            </a:extLst>
          </p:cNvPr>
          <p:cNvSpPr txBox="1"/>
          <p:nvPr/>
        </p:nvSpPr>
        <p:spPr>
          <a:xfrm rot="1296177">
            <a:off x="7362559" y="4383869"/>
            <a:ext cx="1120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&lt;&lt;participate&gt;&gt;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82F51B57-CABC-4365-A3D0-A24FFF3BA14C}"/>
              </a:ext>
            </a:extLst>
          </p:cNvPr>
          <p:cNvCxnSpPr>
            <a:cxnSpLocks/>
            <a:stCxn id="83" idx="3"/>
            <a:endCxn id="92" idx="1"/>
          </p:cNvCxnSpPr>
          <p:nvPr/>
        </p:nvCxnSpPr>
        <p:spPr>
          <a:xfrm flipV="1">
            <a:off x="4771674" y="3813307"/>
            <a:ext cx="6019218" cy="1928620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2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959847" y="77959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0880" y="289397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434" y="22784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771287"/>
              </p:ext>
            </p:extLst>
          </p:nvPr>
        </p:nvGraphicFramePr>
        <p:xfrm>
          <a:off x="695993" y="953272"/>
          <a:ext cx="10950033" cy="5207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07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1263487">
                  <a:extLst>
                    <a:ext uri="{9D8B030D-6E8A-4147-A177-3AD203B41FA5}">
                      <a16:colId xmlns:a16="http://schemas.microsoft.com/office/drawing/2014/main" val="2585570237"/>
                    </a:ext>
                  </a:extLst>
                </a:gridCol>
                <a:gridCol w="9201439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</a:tblGrid>
              <a:tr h="401278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Use case UC-1</a:t>
                      </a:r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8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확장 프로그램 조작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Related Requirement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aseline="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3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REQ-1, REQ-2, REQ-3, REQ-4, REQ-5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 Initiating Actor</a:t>
                      </a: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User(Customer)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Actor’s Goal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 기준을 변경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설정하는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200" baseline="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 설정 및 변경하는 것</a:t>
                      </a:r>
                      <a:r>
                        <a:rPr lang="en-US" altLang="ko-KR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3.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활성화 설정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및 변경하는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Participating Actor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Filter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22846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Preconditions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초기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세팅 값은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등은 비활성 상태입니다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유저가 입력 가능한 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UI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를 출력하고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이에 입력 수정이 가능하다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Postconditions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Local Setting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설정 값을 저장한다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설정된 값에 따라 감정분석을 시작한다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28800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Flow of Event for Main Success Scenario: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-&gt;</a:t>
                      </a:r>
                    </a:p>
                    <a:p>
                      <a:pPr algn="l" latinLnBrk="1"/>
                      <a:endParaRPr lang="en-US" altLang="ko-KR" sz="14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4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4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4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 필터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매크로리뷰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리뷰강조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 등의 입력이 프로그램의 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UI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상에서 가능하다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Include::  UC-1-1: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필터를 설정하면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Local Setting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저장한다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b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</a:b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                          UC-1-2: 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기능을 설정하면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Analysis System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으로 설정을 보내 실시간 설정을 반영한다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+ Local Setting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저장한다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b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</a:b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                          UC-1-3: 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활성화를 설정하면 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Analysis System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으로 설정을 보내 실시간 설정을 반영한다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+ Local Setting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저장한다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유저에게 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UI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상으로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및 여러 기능의 대한 실시간 설정 입력창을 출력한다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설정 구간을 조작함으로써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특정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이상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또는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이하의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무시하거나 강조할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매크로 리뷰 차단 여부 버튼을 통해 무조건적인 칭찬이 적힌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가릴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판단에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 여부 버튼을 통해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강조해 눈에 띄게 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4.  </a:t>
                      </a:r>
                      <a:endParaRPr lang="en-US" altLang="ko-KR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2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959847" y="77959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0880" y="289397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434" y="22784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546882"/>
              </p:ext>
            </p:extLst>
          </p:nvPr>
        </p:nvGraphicFramePr>
        <p:xfrm>
          <a:off x="695993" y="953272"/>
          <a:ext cx="10950033" cy="5756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07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1263487">
                  <a:extLst>
                    <a:ext uri="{9D8B030D-6E8A-4147-A177-3AD203B41FA5}">
                      <a16:colId xmlns:a16="http://schemas.microsoft.com/office/drawing/2014/main" val="2585570237"/>
                    </a:ext>
                  </a:extLst>
                </a:gridCol>
                <a:gridCol w="9201439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</a:tblGrid>
              <a:tr h="401278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Use case UC-2</a:t>
                      </a:r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활성화 상태</a:t>
                      </a:r>
                      <a:r>
                        <a:rPr lang="en-US" altLang="ko-KR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</a:t>
                      </a:r>
                      <a:r>
                        <a:rPr lang="ko-KR" altLang="en-US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Related Requirement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aseline="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REQ-5 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 Initiating Actor</a:t>
                      </a: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User(Customer), </a:t>
                      </a:r>
                      <a:r>
                        <a:rPr lang="en-US" altLang="ko-KR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 Setting</a:t>
                      </a:r>
                      <a:endParaRPr lang="ko-KR" altLang="en-US" sz="14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Actor’s Goal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 기준을 변경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설정하는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200" baseline="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 설정 및 변경하는 것</a:t>
                      </a:r>
                      <a:r>
                        <a:rPr lang="en-US" altLang="ko-KR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3.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활성화 설정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및 변경하는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Participating Actor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Filter, Analysis System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22846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Preconditions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등의 설정 값이 존재한다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.(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초기값은 비활성화이다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감정 분석 시스템이 준비되어 준비된 설정 값을 기준으로 분류할 수 있다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버튼을 유저가 입력가능한 상태이다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여부에 따른 프로그램의 실행이 자동화 되어 설정 값에 따라 리뷰를 분류 및 강조 출력 중이다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Postconditions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필터가 입력 된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값에 따라 필터를 적용하여 화면에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설정된 값에 따라 감정분석 결과를 기준으로 리뷰를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비활성화 버튼이 활성화 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28800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Flow of Event for Main Success Scenario: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-&gt;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UI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상에서 활성화 버튼을 입력 후 프로그램을 활성화한다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필터는 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입력 된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값에 따라 필터를 적용하여 화면에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설정된 값에 따라 감정분석 결과를 기준으로 리뷰를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버튼이 활성화 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 값에 따라 리뷰를 강조 및 기능을 활성화하여 출력한다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설정 구간을 조작함으로써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특정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이상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또는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이하의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무시하거나 강조할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매크로 리뷰 차단 여부 버튼을 통해 무조건적인 칭찬이 적힌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가릴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판단에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 여부 버튼을 통해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강조해 눈에 띄게 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4.  </a:t>
                      </a:r>
                      <a:endParaRPr lang="en-US" altLang="ko-KR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96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959847" y="77959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0880" y="289397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434" y="22784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112472"/>
              </p:ext>
            </p:extLst>
          </p:nvPr>
        </p:nvGraphicFramePr>
        <p:xfrm>
          <a:off x="695993" y="953272"/>
          <a:ext cx="10950033" cy="5573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07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1263487">
                  <a:extLst>
                    <a:ext uri="{9D8B030D-6E8A-4147-A177-3AD203B41FA5}">
                      <a16:colId xmlns:a16="http://schemas.microsoft.com/office/drawing/2014/main" val="2585570237"/>
                    </a:ext>
                  </a:extLst>
                </a:gridCol>
                <a:gridCol w="9201439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</a:tblGrid>
              <a:tr h="401278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Use case UC-3</a:t>
                      </a:r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8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</a:t>
                      </a:r>
                      <a:r>
                        <a:rPr lang="en-US" altLang="ko-KR" sz="18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r>
                        <a:rPr lang="ko-KR" altLang="en-US" sz="18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</a:t>
                      </a:r>
                      <a:r>
                        <a:rPr lang="en-US" altLang="ko-KR" sz="18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)</a:t>
                      </a:r>
                      <a:r>
                        <a:rPr lang="ko-KR" altLang="en-US" sz="18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Related Requirement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aseline="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REQ-6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 Initiating Actor</a:t>
                      </a: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User(Customer), </a:t>
                      </a:r>
                      <a:r>
                        <a:rPr lang="en-US" altLang="ko-KR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 Setting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Actor’s Goal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 기준을 변경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설정하는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200" baseline="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 설정 및 변경하는 것</a:t>
                      </a:r>
                      <a:r>
                        <a:rPr lang="en-US" altLang="ko-KR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3.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활성화 설정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및 변경하는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Participating Actor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Filter, Analysis System, Local Setting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22846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Preconditions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등의 설정 값이 존재한다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.(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초기값은 비활성화이다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감정 분석 시스템이 준비되어 준비된 설정 값을 기준으로 분류할 수 있다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버튼을 유저가 입력가능한 상태이다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프로그램의 실행되어 설정 값에 따라 리뷰를 분류 및 강조 출력 중이다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Postconditions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Local Setting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설정 값을 저장한다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필터 및 감정분석을 종료하고 수정 전 초기화면을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28800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Flow of Event for Main Success Scenario: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상태 일 시 활성화 버튼이 활성화된다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유저에게 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UI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상으로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및 여러 기능의 대한 실시간 설정 입력창을 출력한다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수정 전 초기화면을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en-US" altLang="ko-KR" sz="12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 Setting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따라 프로그램 초기실행 시 비활성화 상태라면 감정분석 및 필터기능을 활성화하지 않는다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 Setting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활성화 상태가 업데이트 되며  활성화 상태에 따라  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Filter, Analysis System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를 중지 시킨다</a:t>
                      </a:r>
                      <a:r>
                        <a:rPr lang="en-US" altLang="ko-KR" sz="12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en-US" altLang="ko-KR" sz="12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설정 구간을 조작함으로써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특정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이상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또는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이하의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무시하거나 강조할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매크로 리뷰 차단 여부 버튼을 통해 무조건적인 칭찬이 적힌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가릴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판단에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 여부 버튼을 통해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강조해 눈에 띄게 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4.  </a:t>
                      </a:r>
                      <a:endParaRPr lang="en-US" altLang="ko-KR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55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1285</Words>
  <Application>Microsoft Office PowerPoint</Application>
  <PresentationFormat>와이드스크린</PresentationFormat>
  <Paragraphs>181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정태웅</dc:creator>
  <cp:lastModifiedBy>정태웅</cp:lastModifiedBy>
  <cp:revision>28</cp:revision>
  <dcterms:created xsi:type="dcterms:W3CDTF">2021-04-17T09:00:35Z</dcterms:created>
  <dcterms:modified xsi:type="dcterms:W3CDTF">2021-04-17T19:29:25Z</dcterms:modified>
</cp:coreProperties>
</file>