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3"/>
  </p:notesMasterIdLst>
  <p:sldIdLst>
    <p:sldId id="257" r:id="rId2"/>
    <p:sldId id="262" r:id="rId3"/>
    <p:sldId id="258" r:id="rId4"/>
    <p:sldId id="264" r:id="rId5"/>
    <p:sldId id="270" r:id="rId6"/>
    <p:sldId id="271" r:id="rId7"/>
    <p:sldId id="266" r:id="rId8"/>
    <p:sldId id="278" r:id="rId9"/>
    <p:sldId id="272" r:id="rId10"/>
    <p:sldId id="273" r:id="rId11"/>
    <p:sldId id="274" r:id="rId12"/>
    <p:sldId id="288" r:id="rId13"/>
    <p:sldId id="289" r:id="rId14"/>
    <p:sldId id="290" r:id="rId15"/>
    <p:sldId id="291" r:id="rId16"/>
    <p:sldId id="292" r:id="rId17"/>
    <p:sldId id="283" r:id="rId18"/>
    <p:sldId id="285" r:id="rId19"/>
    <p:sldId id="287" r:id="rId20"/>
    <p:sldId id="286" r:id="rId21"/>
    <p:sldId id="269" r:id="rId22"/>
  </p:sldIdLst>
  <p:sldSz cx="12192000" cy="6858000"/>
  <p:notesSz cx="6858000" cy="9144000"/>
  <p:embeddedFontLst>
    <p:embeddedFont>
      <p:font typeface="맑은 고딕" panose="020B0503020000020004" pitchFamily="50" charset="-127"/>
      <p:regular r:id="rId24"/>
      <p:bold r:id="rId25"/>
    </p:embeddedFont>
    <p:embeddedFont>
      <p:font typeface="나눔스퀘어라운드 ExtraBold" panose="020B0600000101010101" pitchFamily="50" charset="-127"/>
      <p:bold r:id="rId26"/>
    </p:embeddedFont>
    <p:embeddedFont>
      <p:font typeface="나눔스퀘어 ExtraBold" panose="020B0600000101010101" pitchFamily="50" charset="-127"/>
      <p:bold r:id="rId27"/>
    </p:embeddedFont>
    <p:embeddedFont>
      <p:font typeface="나눔스퀘어 Bold" panose="020B0600000101010101" pitchFamily="50" charset="-1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5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F"/>
    <a:srgbClr val="C8F395"/>
    <a:srgbClr val="BFF183"/>
    <a:srgbClr val="B3E050"/>
    <a:srgbClr val="E8C648"/>
    <a:srgbClr val="DCA254"/>
    <a:srgbClr val="D2985E"/>
    <a:srgbClr val="8DBABD"/>
    <a:srgbClr val="5D9CA1"/>
    <a:srgbClr val="538B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50" d="100"/>
          <a:sy n="50" d="100"/>
        </p:scale>
        <p:origin x="330" y="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4T14:19:29.622" idx="1">
    <p:pos x="1982" y="1505"/>
    <p:text>키보드 숫자 입력? 마우스 입력?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4T15:10:49.771" idx="3">
    <p:pos x="6412" y="3226"/>
    <p:text>REQ-6 (FR / 3) : 시스템은 리뷰글의 별점에 담긴 정보를 로컬에 넘겨줍니다
REQ-7 (FR / 3) : 시스템은 리뷰글의 포함된 태그의 textnode를 로컬에 넘겨줍니다.</p:text>
    <p:extLst mod="1">
      <p:ext uri="{C676402C-5697-4E1C-873F-D02D1690AC5C}">
        <p15:threadingInfo xmlns:p15="http://schemas.microsoft.com/office/powerpoint/2012/main" timeZoneBias="-540"/>
      </p:ext>
    </p:extLst>
  </p:cm>
  <p:cm authorId="1" dt="2021-04-14T15:11:56.297" idx="4">
    <p:pos x="6412" y="3362"/>
    <p:text>이와 같은 부분은 교수님이 올려주신 자료의 예시처럼 유저의 관점에서 제공받을 수 있는 형태여야할 것 같아 임시로 제외했습니다</p:text>
    <p:extLst mod="1">
      <p:ext uri="{C676402C-5697-4E1C-873F-D02D1690AC5C}">
        <p15:threadingInfo xmlns:p15="http://schemas.microsoft.com/office/powerpoint/2012/main" timeZoneBias="-540">
          <p15:parentCm authorId="1" idx="3"/>
        </p15:threadingInfo>
      </p:ext>
    </p:extLst>
  </p:cm>
  <p:cm authorId="1" dt="2021-04-14T15:19:27.140" idx="5">
    <p:pos x="2602" y="392"/>
    <p:text>유저의 관점에서 보이는 것들을 구체적으로, 또한 시스템이 반드시 무언가를 제공해야 한다는 형태로 서술해야하는 듯 싶습니다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33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1062" y="2447473"/>
            <a:ext cx="6389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1st Checkpoint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SW Engineering Team Project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4084" y="179655"/>
            <a:ext cx="2342799" cy="3911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서지훈</a:t>
            </a:r>
            <a:r>
              <a:rPr lang="en-US" altLang="ko-KR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석제노</a:t>
            </a:r>
            <a:r>
              <a:rPr lang="ko-KR" altLang="en-US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정태웅</a:t>
            </a:r>
            <a:endParaRPr lang="ko-KR" altLang="en-US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295" y="43739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Requirements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9645" y="1050704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 Stories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1512367"/>
            <a:ext cx="1207359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FR_01: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크롬확장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프로그램을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import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함으로써 프로그램을 실행시킬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FR_02: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유저는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표시된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설정 구간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매크로 리뷰 차단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여부 버튼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판단에 도움되는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강조 여부 버튼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활성화 여부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버튼을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이용해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프로그램을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조작할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FR_03: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설정 구간을 조작함으로써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특정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이상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또는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이하의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리뷰글을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무시하거나 강조할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FR_04: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유저는 매크로 리뷰 차단 여부 버튼을 통해 무조건적인 칭찬이 적힌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리뷰글들을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가릴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FR_05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.: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유저는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판단에 도움되는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강조 여부 버튼을 통해 도움되는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리뷰글들을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강조해 눈에 띄게 할 수 있습니다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FR_06: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유저는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로컬에 저장된 </a:t>
            </a:r>
            <a:r>
              <a:rPr lang="ko-KR" altLang="en-US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설정값에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따라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프로그램을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 할 때마다 설정 값이 적용된 상태로 크롬 브라우저를 사용할 수 있습니다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FR_07: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유저는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활성화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버튼을 통해 프로그램을 적용하거나 멈출 수 있습니다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NFR_01: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프로그램은 사용자의  현명한 구매를 도울 수 있습니다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NFR_02: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은 간단한 조건 수정이 가능하며  접근성이 뛰어나 빠르고 편하게  작동시킬 수 있습니다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 latinLnBrk="0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NFR_03: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프로그램은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크롬 확장프로그램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으로서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쉽고 빠른 설치와 백그라운드 확장 지원이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가능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합니다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30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5109" y="43739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그림 10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06" b="38687"/>
          <a:stretch/>
        </p:blipFill>
        <p:spPr bwMode="auto">
          <a:xfrm>
            <a:off x="1578221" y="1420036"/>
            <a:ext cx="9363365" cy="50085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32103" y="1050704"/>
            <a:ext cx="2003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 case Prototype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83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7555" y="498947"/>
            <a:ext cx="590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5109" y="43739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2103" y="1050704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Use case</a:t>
            </a:r>
            <a:endParaRPr lang="ko-KR" altLang="en-US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762667" y="1512364"/>
          <a:ext cx="10634340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121">
                  <a:extLst>
                    <a:ext uri="{9D8B030D-6E8A-4147-A177-3AD203B41FA5}">
                      <a16:colId xmlns:a16="http://schemas.microsoft.com/office/drawing/2014/main" val="712176292"/>
                    </a:ext>
                  </a:extLst>
                </a:gridCol>
                <a:gridCol w="5957439">
                  <a:extLst>
                    <a:ext uri="{9D8B030D-6E8A-4147-A177-3AD203B41FA5}">
                      <a16:colId xmlns:a16="http://schemas.microsoft.com/office/drawing/2014/main" val="3614202229"/>
                    </a:ext>
                  </a:extLst>
                </a:gridCol>
                <a:gridCol w="3544780">
                  <a:extLst>
                    <a:ext uri="{9D8B030D-6E8A-4147-A177-3AD203B41FA5}">
                      <a16:colId xmlns:a16="http://schemas.microsoft.com/office/drawing/2014/main" val="1146871181"/>
                    </a:ext>
                  </a:extLst>
                </a:gridCol>
              </a:tblGrid>
              <a:tr h="3329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Actor</a:t>
                      </a:r>
                      <a:endParaRPr lang="ko-KR" altLang="en-US" sz="2000" b="1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Actor’s Goal</a:t>
                      </a:r>
                      <a:endParaRPr lang="ko-KR" altLang="en-US" sz="2000" b="1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Use</a:t>
                      </a:r>
                      <a:r>
                        <a:rPr lang="en-US" altLang="ko-KR" sz="2000" b="1" baseline="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Case Name</a:t>
                      </a:r>
                      <a:endParaRPr lang="ko-KR" altLang="en-US" sz="2000" b="1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18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 기준을 변경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UC-1: </a:t>
                      </a:r>
                      <a:r>
                        <a:rPr lang="ko-KR" altLang="en-US" sz="16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기준 필터설정</a:t>
                      </a: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endParaRPr lang="ko-KR" altLang="en-US" sz="16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17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 리뷰 </a:t>
                      </a:r>
                      <a:r>
                        <a:rPr lang="ko-KR" altLang="en-US" sz="1600" baseline="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ko-KR" altLang="en-US" sz="16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기능 설정 및 변경하는 것</a:t>
                      </a:r>
                      <a:r>
                        <a:rPr lang="en-US" altLang="ko-KR" sz="16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UC-2: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 리뷰 필터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10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기능 활성화 설정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및 변경하는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UC-3: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적절한 리뷰 강조 설정</a:t>
                      </a: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endParaRPr lang="ko-KR" altLang="en-US" sz="16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6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활성화 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UC-4: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활성화 옵션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21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비활성화 하여 수정 전 정보를 보는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UC-5: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비활성화 옵션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29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Analysis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System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설정에 따라 리뷰를 감정 판단하여 리뷰 별 점수 부여하는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UC-6: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설정 조작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598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Filter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감정 판단 점수 기준으로 데이터 변환 후 출력하는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UC-4: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활성화 옵션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08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Filter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비활성화 상태일 시 필터 적용 취소하는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UC-5: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비활성화 옵션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908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Setting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조작 및 설정 변경 사항을 저장하는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UC-6: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설정 조작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648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Setting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활성화 상태일시 필터 및 강조 설정 적용하는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UC-4: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활성화 옵션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20565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Setting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비활성화 상태일시 필터 및 강조 적용 취소하는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UC-5: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비활성화 옵션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231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86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648691" y="551755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89724" y="61554"/>
            <a:ext cx="590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7278" y="0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54272" y="613311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Use case</a:t>
            </a:r>
            <a:endParaRPr lang="ko-KR" altLang="en-US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">
            <a:extLst>
              <a:ext uri="{FF2B5EF4-FFF2-40B4-BE49-F238E27FC236}">
                <a16:creationId xmlns:a16="http://schemas.microsoft.com/office/drawing/2014/main" id="{FB8F400B-2687-425E-9F5B-9AAAE5754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857" b="73000" l="31143" r="69286">
                        <a14:foregroundMark x1="51000" y1="50000" x2="51000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717" t="24590" r="27641" b="24094"/>
          <a:stretch>
            <a:fillRect/>
          </a:stretch>
        </p:blipFill>
        <p:spPr bwMode="auto">
          <a:xfrm>
            <a:off x="232303" y="3324324"/>
            <a:ext cx="912073" cy="10264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1737673" y="1308836"/>
            <a:ext cx="8593286" cy="4997409"/>
            <a:chOff x="4523081" y="1568447"/>
            <a:chExt cx="5701030" cy="391790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62D0C2F-98AC-4EF6-B6F1-1F44E69F11D5}"/>
                </a:ext>
              </a:extLst>
            </p:cNvPr>
            <p:cNvSpPr/>
            <p:nvPr/>
          </p:nvSpPr>
          <p:spPr>
            <a:xfrm>
              <a:off x="4523081" y="1725884"/>
              <a:ext cx="5701030" cy="3760470"/>
            </a:xfrm>
            <a:prstGeom prst="rect">
              <a:avLst/>
            </a:prstGeom>
            <a:noFill/>
            <a:ln w="60325">
              <a:solidFill>
                <a:srgbClr val="000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11248" y="1568447"/>
              <a:ext cx="1324695" cy="2797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002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Review Strainer</a:t>
              </a:r>
              <a:endParaRPr lang="ko-KR" altLang="en-US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 rot="2949612">
            <a:off x="1491059" y="4857788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&lt;&lt;Initiate&gt;&gt;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045318" y="5479103"/>
            <a:ext cx="1120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&lt;&lt;participate 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2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321" y="3122010"/>
            <a:ext cx="2907330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UC-3: 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적절한 리뷰 강조 설정</a:t>
            </a: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ko-KR" altLang="en-US" sz="1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3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672" y="2075820"/>
            <a:ext cx="2907330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UC-1 : </a:t>
            </a:r>
            <a:r>
              <a:rPr lang="ko-KR" altLang="en-US" sz="1400" spc="-150" dirty="0" err="1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별점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기준 필터설정</a:t>
            </a: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ko-KR" altLang="en-US" sz="1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4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672" y="2602674"/>
            <a:ext cx="2907330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UC-2: 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매크로 리뷰 필터 설정</a:t>
            </a:r>
          </a:p>
        </p:txBody>
      </p:sp>
      <p:sp>
        <p:nvSpPr>
          <p:cNvPr id="61" name="TextBox 60"/>
          <p:cNvSpPr txBox="1"/>
          <p:nvPr/>
        </p:nvSpPr>
        <p:spPr>
          <a:xfrm rot="18537715">
            <a:off x="1614790" y="2348688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&lt;&lt;Initiate&gt;&gt;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73848" y="2014332"/>
            <a:ext cx="929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&lt;&lt;include&gt;&gt;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3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5463" y="5318983"/>
            <a:ext cx="2907330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UC-5: (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</a:t>
            </a: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활성화 옵션 적용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10669457" y="3669552"/>
            <a:ext cx="922163" cy="917078"/>
            <a:chOff x="9869267" y="1334568"/>
            <a:chExt cx="989192" cy="963294"/>
          </a:xfrm>
        </p:grpSpPr>
        <p:pic>
          <p:nvPicPr>
            <p:cNvPr id="92" name="그림 91" descr="밤하늘이(가) 표시된 사진&#10;&#10;자동 생성된 설명">
              <a:extLst>
                <a:ext uri="{FF2B5EF4-FFF2-40B4-BE49-F238E27FC236}">
                  <a16:creationId xmlns:a16="http://schemas.microsoft.com/office/drawing/2014/main" id="{2A9F297A-BCA7-4721-B16D-0779E21DF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9267" y="1334568"/>
              <a:ext cx="989192" cy="963294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9933778" y="1551721"/>
              <a:ext cx="860169" cy="51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>
                  <a:solidFill>
                    <a:srgbClr val="00002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Local</a:t>
              </a:r>
            </a:p>
            <a:p>
              <a:pPr algn="ctr"/>
              <a:r>
                <a:rPr lang="en-US" altLang="ko-KR" sz="1300" dirty="0">
                  <a:solidFill>
                    <a:srgbClr val="00002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Setting</a:t>
              </a:r>
              <a:endParaRPr lang="ko-KR" altLang="en-US" sz="13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10647045" y="1824219"/>
            <a:ext cx="966991" cy="917078"/>
            <a:chOff x="9869267" y="1334568"/>
            <a:chExt cx="989192" cy="963294"/>
          </a:xfrm>
        </p:grpSpPr>
        <p:pic>
          <p:nvPicPr>
            <p:cNvPr id="102" name="그림 101" descr="밤하늘이(가) 표시된 사진&#10;&#10;자동 생성된 설명">
              <a:extLst>
                <a:ext uri="{FF2B5EF4-FFF2-40B4-BE49-F238E27FC236}">
                  <a16:creationId xmlns:a16="http://schemas.microsoft.com/office/drawing/2014/main" id="{2A9F297A-BCA7-4721-B16D-0779E21DF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9267" y="1334568"/>
              <a:ext cx="989192" cy="963294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9933777" y="1585584"/>
              <a:ext cx="860169" cy="484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002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Analysis</a:t>
              </a:r>
            </a:p>
            <a:p>
              <a:pPr algn="ctr"/>
              <a:r>
                <a:rPr lang="en-US" altLang="ko-KR" sz="1200" dirty="0">
                  <a:solidFill>
                    <a:srgbClr val="00002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System</a:t>
              </a:r>
              <a:endParaRPr lang="ko-KR" altLang="en-US" sz="12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104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908" y="3909517"/>
            <a:ext cx="2908800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UC-4 : 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활성화 옵션 적용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9253728" y="1990730"/>
            <a:ext cx="1120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&lt;&lt;participate&gt;&gt;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-4848" y="4322381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User</a:t>
            </a:r>
          </a:p>
          <a:p>
            <a:pPr algn="ctr"/>
            <a:r>
              <a:rPr lang="en-US" altLang="ko-KR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(Customer)</a:t>
            </a:r>
            <a:endParaRPr lang="ko-KR" altLang="en-US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10724284" y="5071099"/>
            <a:ext cx="922163" cy="917078"/>
            <a:chOff x="9869267" y="1334568"/>
            <a:chExt cx="989192" cy="963294"/>
          </a:xfrm>
        </p:grpSpPr>
        <p:pic>
          <p:nvPicPr>
            <p:cNvPr id="151" name="그림 150" descr="밤하늘이(가) 표시된 사진&#10;&#10;자동 생성된 설명">
              <a:extLst>
                <a:ext uri="{FF2B5EF4-FFF2-40B4-BE49-F238E27FC236}">
                  <a16:creationId xmlns:a16="http://schemas.microsoft.com/office/drawing/2014/main" id="{2A9F297A-BCA7-4721-B16D-0779E21DF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9267" y="1334568"/>
              <a:ext cx="989192" cy="963294"/>
            </a:xfrm>
            <a:prstGeom prst="rect">
              <a:avLst/>
            </a:prstGeom>
          </p:spPr>
        </p:pic>
        <p:sp>
          <p:nvSpPr>
            <p:cNvPr id="152" name="TextBox 151"/>
            <p:cNvSpPr txBox="1"/>
            <p:nvPr/>
          </p:nvSpPr>
          <p:spPr>
            <a:xfrm>
              <a:off x="9933777" y="1678529"/>
              <a:ext cx="860169" cy="339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rgbClr val="00002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Filter</a:t>
              </a:r>
              <a:endParaRPr lang="ko-KR" altLang="en-US" sz="15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62BFA536-55C1-4BDC-B6D1-F3A247220474}"/>
              </a:ext>
            </a:extLst>
          </p:cNvPr>
          <p:cNvSpPr txBox="1"/>
          <p:nvPr/>
        </p:nvSpPr>
        <p:spPr>
          <a:xfrm rot="799500">
            <a:off x="1689256" y="3989602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&lt;&lt;Initiate&gt;&gt;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5E23AC2-FAF1-4EA1-B390-32D685538CBD}"/>
              </a:ext>
            </a:extLst>
          </p:cNvPr>
          <p:cNvSpPr txBox="1"/>
          <p:nvPr/>
        </p:nvSpPr>
        <p:spPr>
          <a:xfrm>
            <a:off x="7851614" y="3844425"/>
            <a:ext cx="169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 Initiate , participate&gt;&gt;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5296BB4-5087-4765-BF21-E1637418EFB1}"/>
              </a:ext>
            </a:extLst>
          </p:cNvPr>
          <p:cNvCxnSpPr>
            <a:cxnSpLocks/>
            <a:stCxn id="13" idx="3"/>
            <a:endCxn id="54" idx="1"/>
          </p:cNvCxnSpPr>
          <p:nvPr/>
        </p:nvCxnSpPr>
        <p:spPr>
          <a:xfrm flipV="1">
            <a:off x="1144376" y="2813329"/>
            <a:ext cx="1424296" cy="1024240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D3EE85E1-787F-4CD2-9D69-7E8060E71F3C}"/>
              </a:ext>
            </a:extLst>
          </p:cNvPr>
          <p:cNvCxnSpPr>
            <a:cxnSpLocks/>
            <a:stCxn id="13" idx="3"/>
            <a:endCxn id="53" idx="1"/>
          </p:cNvCxnSpPr>
          <p:nvPr/>
        </p:nvCxnSpPr>
        <p:spPr>
          <a:xfrm flipV="1">
            <a:off x="1144376" y="2286475"/>
            <a:ext cx="1424296" cy="1551094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8D2DDDB0-C3E4-4303-A2B1-7D90F0D3BA48}"/>
              </a:ext>
            </a:extLst>
          </p:cNvPr>
          <p:cNvCxnSpPr>
            <a:cxnSpLocks/>
            <a:stCxn id="13" idx="3"/>
            <a:endCxn id="52" idx="1"/>
          </p:cNvCxnSpPr>
          <p:nvPr/>
        </p:nvCxnSpPr>
        <p:spPr>
          <a:xfrm flipV="1">
            <a:off x="1144376" y="3332665"/>
            <a:ext cx="1433945" cy="504904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54377082-1236-4270-9AF4-3DD99B8A3D33}"/>
              </a:ext>
            </a:extLst>
          </p:cNvPr>
          <p:cNvCxnSpPr>
            <a:cxnSpLocks/>
            <a:stCxn id="13" idx="3"/>
            <a:endCxn id="104" idx="1"/>
          </p:cNvCxnSpPr>
          <p:nvPr/>
        </p:nvCxnSpPr>
        <p:spPr>
          <a:xfrm>
            <a:off x="1144376" y="3837569"/>
            <a:ext cx="1515532" cy="282603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901E514D-2908-427A-B770-CE264C5F6647}"/>
              </a:ext>
            </a:extLst>
          </p:cNvPr>
          <p:cNvCxnSpPr>
            <a:cxnSpLocks/>
            <a:stCxn id="13" idx="3"/>
            <a:endCxn id="83" idx="1"/>
          </p:cNvCxnSpPr>
          <p:nvPr/>
        </p:nvCxnSpPr>
        <p:spPr>
          <a:xfrm>
            <a:off x="1144376" y="3837569"/>
            <a:ext cx="1471087" cy="1692069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1892C4A2-3D9B-4756-98E7-B06F445A2CC4}"/>
              </a:ext>
            </a:extLst>
          </p:cNvPr>
          <p:cNvCxnSpPr>
            <a:cxnSpLocks/>
            <a:stCxn id="53" idx="3"/>
            <a:endCxn id="158" idx="1"/>
          </p:cNvCxnSpPr>
          <p:nvPr/>
        </p:nvCxnSpPr>
        <p:spPr>
          <a:xfrm flipV="1">
            <a:off x="5476002" y="2282758"/>
            <a:ext cx="870396" cy="3717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순서도: 수행의 시작/종료 31">
            <a:extLst>
              <a:ext uri="{FF2B5EF4-FFF2-40B4-BE49-F238E27FC236}">
                <a16:creationId xmlns:a16="http://schemas.microsoft.com/office/drawing/2014/main" id="{59A2A2CB-4745-4FC1-9079-EDE39031D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6398" y="2072103"/>
            <a:ext cx="2907330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UC-6: 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프로그램 설정 조작</a:t>
            </a: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897AB74F-D022-4F02-B20F-6C2BBCE9DC4F}"/>
              </a:ext>
            </a:extLst>
          </p:cNvPr>
          <p:cNvCxnSpPr>
            <a:cxnSpLocks/>
            <a:stCxn id="54" idx="3"/>
            <a:endCxn id="158" idx="1"/>
          </p:cNvCxnSpPr>
          <p:nvPr/>
        </p:nvCxnSpPr>
        <p:spPr>
          <a:xfrm flipV="1">
            <a:off x="5476002" y="2282758"/>
            <a:ext cx="870396" cy="530571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F1F49D29-EA03-4E7D-9E8C-A6FF60A0959F}"/>
              </a:ext>
            </a:extLst>
          </p:cNvPr>
          <p:cNvCxnSpPr>
            <a:cxnSpLocks/>
            <a:stCxn id="52" idx="3"/>
            <a:endCxn id="158" idx="1"/>
          </p:cNvCxnSpPr>
          <p:nvPr/>
        </p:nvCxnSpPr>
        <p:spPr>
          <a:xfrm flipV="1">
            <a:off x="5485651" y="2282758"/>
            <a:ext cx="860747" cy="1049907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F4978758-18AC-40C3-9ED2-01932B3496B8}"/>
              </a:ext>
            </a:extLst>
          </p:cNvPr>
          <p:cNvCxnSpPr>
            <a:cxnSpLocks/>
            <a:stCxn id="83" idx="3"/>
            <a:endCxn id="151" idx="1"/>
          </p:cNvCxnSpPr>
          <p:nvPr/>
        </p:nvCxnSpPr>
        <p:spPr>
          <a:xfrm>
            <a:off x="5522793" y="5529638"/>
            <a:ext cx="5201491" cy="0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B5123B68-D1EA-4FD0-9B01-0CE84D8989D3}"/>
              </a:ext>
            </a:extLst>
          </p:cNvPr>
          <p:cNvCxnSpPr>
            <a:cxnSpLocks/>
            <a:stCxn id="83" idx="3"/>
            <a:endCxn id="92" idx="1"/>
          </p:cNvCxnSpPr>
          <p:nvPr/>
        </p:nvCxnSpPr>
        <p:spPr>
          <a:xfrm flipV="1">
            <a:off x="5522793" y="4128091"/>
            <a:ext cx="5146664" cy="1401547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3F6DA7F5-F932-4567-A66D-97900775BA62}"/>
              </a:ext>
            </a:extLst>
          </p:cNvPr>
          <p:cNvCxnSpPr>
            <a:cxnSpLocks/>
            <a:stCxn id="158" idx="3"/>
            <a:endCxn id="102" idx="1"/>
          </p:cNvCxnSpPr>
          <p:nvPr/>
        </p:nvCxnSpPr>
        <p:spPr>
          <a:xfrm>
            <a:off x="9253728" y="2282758"/>
            <a:ext cx="1393317" cy="0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C64623A7-9285-4540-8C53-62CA71532E98}"/>
              </a:ext>
            </a:extLst>
          </p:cNvPr>
          <p:cNvCxnSpPr>
            <a:cxnSpLocks/>
            <a:stCxn id="104" idx="3"/>
            <a:endCxn id="92" idx="1"/>
          </p:cNvCxnSpPr>
          <p:nvPr/>
        </p:nvCxnSpPr>
        <p:spPr>
          <a:xfrm>
            <a:off x="5568708" y="4120172"/>
            <a:ext cx="5100749" cy="7919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36C55471-BD0C-4B54-A2B7-96A90F1107CD}"/>
              </a:ext>
            </a:extLst>
          </p:cNvPr>
          <p:cNvCxnSpPr>
            <a:cxnSpLocks/>
            <a:stCxn id="104" idx="3"/>
            <a:endCxn id="151" idx="1"/>
          </p:cNvCxnSpPr>
          <p:nvPr/>
        </p:nvCxnSpPr>
        <p:spPr>
          <a:xfrm>
            <a:off x="5568708" y="4120172"/>
            <a:ext cx="5155576" cy="1409466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186480B9-DFFB-4E61-BD93-BB2F66CD2AF6}"/>
              </a:ext>
            </a:extLst>
          </p:cNvPr>
          <p:cNvCxnSpPr>
            <a:cxnSpLocks/>
            <a:stCxn id="158" idx="3"/>
            <a:endCxn id="92" idx="1"/>
          </p:cNvCxnSpPr>
          <p:nvPr/>
        </p:nvCxnSpPr>
        <p:spPr>
          <a:xfrm>
            <a:off x="9253728" y="2282758"/>
            <a:ext cx="1415729" cy="1845333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B563492-BB4F-4CCD-96E7-43255AF021CF}"/>
              </a:ext>
            </a:extLst>
          </p:cNvPr>
          <p:cNvSpPr txBox="1"/>
          <p:nvPr/>
        </p:nvSpPr>
        <p:spPr>
          <a:xfrm rot="20685217">
            <a:off x="8163401" y="4308357"/>
            <a:ext cx="169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 Initiate , participate&gt;&gt;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E0E76D9-2894-4919-90DD-A03B32A9F407}"/>
              </a:ext>
            </a:extLst>
          </p:cNvPr>
          <p:cNvSpPr txBox="1"/>
          <p:nvPr/>
        </p:nvSpPr>
        <p:spPr>
          <a:xfrm rot="916444">
            <a:off x="8489708" y="5058047"/>
            <a:ext cx="1120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&lt;&lt;participate 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112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959847" y="77959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0880" y="289397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434" y="22784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695993" y="953272"/>
          <a:ext cx="10950033" cy="5207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107">
                  <a:extLst>
                    <a:ext uri="{9D8B030D-6E8A-4147-A177-3AD203B41FA5}">
                      <a16:colId xmlns:a16="http://schemas.microsoft.com/office/drawing/2014/main" val="712176292"/>
                    </a:ext>
                  </a:extLst>
                </a:gridCol>
                <a:gridCol w="1263487">
                  <a:extLst>
                    <a:ext uri="{9D8B030D-6E8A-4147-A177-3AD203B41FA5}">
                      <a16:colId xmlns:a16="http://schemas.microsoft.com/office/drawing/2014/main" val="2585570237"/>
                    </a:ext>
                  </a:extLst>
                </a:gridCol>
                <a:gridCol w="9201439">
                  <a:extLst>
                    <a:ext uri="{9D8B030D-6E8A-4147-A177-3AD203B41FA5}">
                      <a16:colId xmlns:a16="http://schemas.microsoft.com/office/drawing/2014/main" val="3614202229"/>
                    </a:ext>
                  </a:extLst>
                </a:gridCol>
              </a:tblGrid>
              <a:tr h="401278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Use case UC-1</a:t>
                      </a:r>
                      <a:endParaRPr lang="ko-KR" altLang="en-US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8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확장 프로그램 조작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186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Related Requirement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aseline="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3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REQ-1, REQ-2, REQ-3, REQ-4, REQ-5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17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+mn-cs"/>
                        </a:rPr>
                        <a:t> Initiating Actor</a:t>
                      </a:r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User(Customer)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1032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Actor’s Goal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 기준을 변경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설정하는 것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r>
                        <a:rPr lang="ko-KR" altLang="en-US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</a:t>
                      </a:r>
                      <a:r>
                        <a:rPr lang="ko-KR" altLang="en-US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 리뷰 </a:t>
                      </a:r>
                      <a:r>
                        <a:rPr lang="ko-KR" altLang="en-US" sz="1200" baseline="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ko-KR" altLang="en-US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기능 설정 및 변경하는 것</a:t>
                      </a:r>
                      <a:r>
                        <a:rPr lang="en-US" altLang="ko-KR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3.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기능 활성화 설정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및 변경하는 것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632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+mn-cs"/>
                        </a:rPr>
                        <a:t>Participating Actor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Filter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22846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Preconditions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초기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세팅 값은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기능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등은 비활성 상태입니다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유저가 입력 가능한 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UI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를 출력하고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이에 입력 수정이 가능하다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2173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Postconditions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Local Setting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설정 값을 저장한다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설정된 값에 따라 감정분석을 시작한다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29635"/>
                  </a:ext>
                </a:extLst>
              </a:tr>
              <a:tr h="28800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Flow of Event for Main Success Scenario: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598642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-&gt;</a:t>
                      </a:r>
                    </a:p>
                    <a:p>
                      <a:pPr algn="l" latinLnBrk="1"/>
                      <a:endParaRPr lang="en-US" altLang="ko-KR" sz="14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14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14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14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</a:t>
                      </a:r>
                      <a:r>
                        <a:rPr lang="ko-KR" altLang="en-US" sz="12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 필터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매크로리뷰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리뷰강조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기능 등의 입력이 프로그램의 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UI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상에서 가능하다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Include::  UC-1-1: </a:t>
                      </a:r>
                      <a:r>
                        <a:rPr lang="ko-KR" altLang="en-US" sz="12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필터를 설정하면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Local Setting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저장한다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b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</a:b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                          UC-1-2: 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 리뷰 </a:t>
                      </a:r>
                      <a:r>
                        <a:rPr lang="ko-KR" altLang="en-US" sz="12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기능을 설정하면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Analysis System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으로 설정을 보내 실시간 설정을 반영한다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+ Local Setting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저장한다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b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</a:b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                          UC-1-3: 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기능 활성화를 설정하면 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Analysis System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으로 설정을 보내 실시간 설정을 반영한다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+ Local Setting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저장한다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유저에게 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UI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상으로 </a:t>
                      </a:r>
                      <a:r>
                        <a:rPr lang="ko-KR" altLang="en-US" sz="12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및 여러 기능의 대한 실시간 설정 입력창을 출력한다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설정 구간을 조작함으로써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특정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이상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또는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이하의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무시하거나 강조할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ko-KR" sz="14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매크로 리뷰 차단 여부 버튼을 통해 무조건적인 칭찬이 적힌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리뷰글들을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가릴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ko-KR" sz="14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판단에 도움되는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강조 여부 버튼을 통해 도움되는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리뷰글들을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강조해 눈에 띄게 할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4.  </a:t>
                      </a:r>
                      <a:endParaRPr lang="en-US" altLang="ko-KR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08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99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959847" y="77959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0880" y="289397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434" y="22784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695993" y="953272"/>
          <a:ext cx="10950033" cy="5756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107">
                  <a:extLst>
                    <a:ext uri="{9D8B030D-6E8A-4147-A177-3AD203B41FA5}">
                      <a16:colId xmlns:a16="http://schemas.microsoft.com/office/drawing/2014/main" val="712176292"/>
                    </a:ext>
                  </a:extLst>
                </a:gridCol>
                <a:gridCol w="1263487">
                  <a:extLst>
                    <a:ext uri="{9D8B030D-6E8A-4147-A177-3AD203B41FA5}">
                      <a16:colId xmlns:a16="http://schemas.microsoft.com/office/drawing/2014/main" val="2585570237"/>
                    </a:ext>
                  </a:extLst>
                </a:gridCol>
                <a:gridCol w="9201439">
                  <a:extLst>
                    <a:ext uri="{9D8B030D-6E8A-4147-A177-3AD203B41FA5}">
                      <a16:colId xmlns:a16="http://schemas.microsoft.com/office/drawing/2014/main" val="3614202229"/>
                    </a:ext>
                  </a:extLst>
                </a:gridCol>
              </a:tblGrid>
              <a:tr h="401278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Use case UC-2</a:t>
                      </a:r>
                      <a:endParaRPr lang="ko-KR" altLang="en-US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활성화 상태</a:t>
                      </a:r>
                      <a:r>
                        <a:rPr lang="en-US" altLang="ko-KR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-</a:t>
                      </a:r>
                      <a:r>
                        <a:rPr lang="ko-KR" altLang="en-US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186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Related Requirement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aseline="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REQ-5 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17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+mn-cs"/>
                        </a:rPr>
                        <a:t> Initiating Actor</a:t>
                      </a:r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User(Customer), </a:t>
                      </a:r>
                      <a:r>
                        <a:rPr lang="en-US" altLang="ko-KR" sz="14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 Setting</a:t>
                      </a:r>
                      <a:endParaRPr lang="ko-KR" altLang="en-US" sz="14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1032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Actor’s Goal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 기준을 변경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설정하는 것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r>
                        <a:rPr lang="ko-KR" altLang="en-US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</a:t>
                      </a:r>
                      <a:r>
                        <a:rPr lang="ko-KR" altLang="en-US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 리뷰 </a:t>
                      </a:r>
                      <a:r>
                        <a:rPr lang="ko-KR" altLang="en-US" sz="1200" baseline="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ko-KR" altLang="en-US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기능 설정 및 변경하는 것</a:t>
                      </a:r>
                      <a:r>
                        <a:rPr lang="en-US" altLang="ko-KR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3.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기능 활성화 설정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및 변경하는 것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632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+mn-cs"/>
                        </a:rPr>
                        <a:t>Participating Actor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Filter, Analysis System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22846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Preconditions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 리뷰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기능 등의 설정 값이 존재한다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.(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초기값은 비활성화이다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감정 분석 시스템이 준비되어 준비된 설정 값을 기준으로 분류할 수 있다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활성화 버튼을 유저가 입력가능한 상태이다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활성화 여부에 따른 프로그램의 실행이 자동화 되어 설정 값에 따라 리뷰를 분류 및 강조 출력 중이다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2173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Postconditions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필터가 입력 된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값에 따라 필터를 적용하여 화면에 출력한다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설정된 값에 따라 감정분석 결과를 기준으로 리뷰를 출력한다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비활성화 버튼이 활성화 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29635"/>
                  </a:ext>
                </a:extLst>
              </a:tr>
              <a:tr h="28800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Flow of Event for Main Success Scenario: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598642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-&gt;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UI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상에서 활성화 버튼을 입력 후 프로그램을 활성화한다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필터는 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입력 된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값에 따라 필터를 적용하여 화면에 출력한다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설정된 값에 따라 감정분석 결과를 기준으로 리뷰를 출력한다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비활성화 버튼이 활성화 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</a:t>
                      </a:r>
                    </a:p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 값에 따라 리뷰를 강조 및 기능을 활성화하여 출력한다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설정 구간을 조작함으로써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특정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이상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또는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이하의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무시하거나 강조할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ko-KR" sz="14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매크로 리뷰 차단 여부 버튼을 통해 무조건적인 칭찬이 적힌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리뷰글들을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가릴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ko-KR" sz="14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판단에 도움되는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강조 여부 버튼을 통해 도움되는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리뷰글들을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강조해 눈에 띄게 할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4.  </a:t>
                      </a:r>
                      <a:endParaRPr lang="en-US" altLang="ko-KR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08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316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959847" y="77959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0880" y="289397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434" y="22784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695993" y="953272"/>
          <a:ext cx="10950033" cy="5573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107">
                  <a:extLst>
                    <a:ext uri="{9D8B030D-6E8A-4147-A177-3AD203B41FA5}">
                      <a16:colId xmlns:a16="http://schemas.microsoft.com/office/drawing/2014/main" val="712176292"/>
                    </a:ext>
                  </a:extLst>
                </a:gridCol>
                <a:gridCol w="1263487">
                  <a:extLst>
                    <a:ext uri="{9D8B030D-6E8A-4147-A177-3AD203B41FA5}">
                      <a16:colId xmlns:a16="http://schemas.microsoft.com/office/drawing/2014/main" val="2585570237"/>
                    </a:ext>
                  </a:extLst>
                </a:gridCol>
                <a:gridCol w="9201439">
                  <a:extLst>
                    <a:ext uri="{9D8B030D-6E8A-4147-A177-3AD203B41FA5}">
                      <a16:colId xmlns:a16="http://schemas.microsoft.com/office/drawing/2014/main" val="3614202229"/>
                    </a:ext>
                  </a:extLst>
                </a:gridCol>
              </a:tblGrid>
              <a:tr h="401278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Use case UC-3</a:t>
                      </a:r>
                      <a:endParaRPr lang="ko-KR" altLang="en-US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8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</a:t>
                      </a:r>
                      <a:r>
                        <a:rPr lang="en-US" altLang="ko-KR" sz="18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</a:t>
                      </a:r>
                      <a:r>
                        <a:rPr lang="ko-KR" altLang="en-US" sz="18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</a:t>
                      </a:r>
                      <a:r>
                        <a:rPr lang="en-US" altLang="ko-KR" sz="18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)</a:t>
                      </a:r>
                      <a:r>
                        <a:rPr lang="ko-KR" altLang="en-US" sz="18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활성화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186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Related Requirement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aseline="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REQ-6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17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+mn-cs"/>
                        </a:rPr>
                        <a:t> Initiating Actor</a:t>
                      </a:r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User(Customer), </a:t>
                      </a:r>
                      <a:r>
                        <a:rPr lang="en-US" altLang="ko-KR" sz="14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 Setting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1032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Actor’s Goal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 기준을 변경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설정하는 것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r>
                        <a:rPr lang="ko-KR" altLang="en-US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</a:t>
                      </a:r>
                      <a:r>
                        <a:rPr lang="ko-KR" altLang="en-US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 리뷰 </a:t>
                      </a:r>
                      <a:r>
                        <a:rPr lang="ko-KR" altLang="en-US" sz="1200" baseline="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ko-KR" altLang="en-US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기능 설정 및 변경하는 것</a:t>
                      </a:r>
                      <a:r>
                        <a:rPr lang="en-US" altLang="ko-KR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3.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기능 활성화 설정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및 변경하는 것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632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+mn-cs"/>
                        </a:rPr>
                        <a:t>Participating Actor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Filter, Analysis System, Local Setting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22846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Preconditions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 리뷰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기능 등의 설정 값이 존재한다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.(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초기값은 비활성화이다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감정 분석 시스템이 준비되어 준비된 설정 값을 기준으로 분류할 수 있다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비활성화 버튼을 유저가 입력가능한 상태이다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프로그램의 실행되어 설정 값에 따라 리뷰를 분류 및 강조 출력 중이다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2173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Postconditions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Local Setting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설정 값을 저장한다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필터 및 감정분석을 종료하고 수정 전 초기화면을 출력한다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29635"/>
                  </a:ext>
                </a:extLst>
              </a:tr>
              <a:tr h="28800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Flow of Event for Main Success Scenario: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598642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-&gt;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-&gt;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비활성화 상태 일 시 활성화 버튼이 활성화된다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유저에게 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UI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상으로 </a:t>
                      </a:r>
                      <a:r>
                        <a:rPr lang="ko-KR" altLang="en-US" sz="12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및 여러 기능의 대한 실시간 설정 입력창을 출력한다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</a:t>
                      </a:r>
                    </a:p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수정 전 초기화면을 출력한다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en-US" altLang="ko-KR" sz="12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 Setting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따라 프로그램 초기실행 시 비활성화 상태라면 감정분석 및 필터기능을 활성화하지 않는다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 Setting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활성화 상태가 업데이트 되며  활성화 상태에 따라  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Filter, Analysis System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를 중지 시킨다</a:t>
                      </a:r>
                      <a:r>
                        <a:rPr lang="en-US" altLang="ko-KR" sz="12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en-US" altLang="ko-KR" sz="12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설정 구간을 조작함으로써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특정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이상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또는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이하의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무시하거나 강조할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ko-KR" sz="14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매크로 리뷰 차단 여부 버튼을 통해 무조건적인 칭찬이 적힌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리뷰글들을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가릴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ko-KR" sz="14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판단에 도움되는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강조 여부 버튼을 통해 도움되는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리뷰글들을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강조해 눈에 띄게 할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4.  </a:t>
                      </a:r>
                      <a:endParaRPr lang="en-US" altLang="ko-KR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08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983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588225" y="596701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7235" y="10650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56812" y="44946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93806" y="658257"/>
            <a:ext cx="495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Domain Model for UC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Responsibility Description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03522"/>
              </p:ext>
            </p:extLst>
          </p:nvPr>
        </p:nvGraphicFramePr>
        <p:xfrm>
          <a:off x="267533" y="1203226"/>
          <a:ext cx="11806059" cy="5415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7478">
                  <a:extLst>
                    <a:ext uri="{9D8B030D-6E8A-4147-A177-3AD203B41FA5}">
                      <a16:colId xmlns:a16="http://schemas.microsoft.com/office/drawing/2014/main" val="712176292"/>
                    </a:ext>
                  </a:extLst>
                </a:gridCol>
                <a:gridCol w="987427">
                  <a:extLst>
                    <a:ext uri="{9D8B030D-6E8A-4147-A177-3AD203B41FA5}">
                      <a16:colId xmlns:a16="http://schemas.microsoft.com/office/drawing/2014/main" val="3614202229"/>
                    </a:ext>
                  </a:extLst>
                </a:gridCol>
                <a:gridCol w="3321154">
                  <a:extLst>
                    <a:ext uri="{9D8B030D-6E8A-4147-A177-3AD203B41FA5}">
                      <a16:colId xmlns:a16="http://schemas.microsoft.com/office/drawing/2014/main" val="1581462207"/>
                    </a:ext>
                  </a:extLst>
                </a:gridCol>
              </a:tblGrid>
              <a:tr h="516394">
                <a:tc>
                  <a:txBody>
                    <a:bodyPr/>
                    <a:lstStyle/>
                    <a:p>
                      <a:pPr algn="l"/>
                      <a:r>
                        <a:rPr lang="en-US" altLang="ko-KR" spc="-15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Responsibility Description</a:t>
                      </a:r>
                      <a:endParaRPr lang="ko-KR" altLang="en-US" spc="-15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Type</a:t>
                      </a:r>
                      <a:endParaRPr lang="ko-KR" altLang="en-US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Concept Name</a:t>
                      </a:r>
                      <a:endParaRPr lang="ko-KR" altLang="en-US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18601"/>
                  </a:ext>
                </a:extLst>
              </a:tr>
              <a:tr h="70603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내부</a:t>
                      </a:r>
                      <a:r>
                        <a:rPr lang="en-US" altLang="ko-KR" sz="18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</a:t>
                      </a:r>
                      <a:r>
                        <a:rPr lang="en-US" altLang="ko-KR" sz="18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sz="18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외부에서 오가는 모든 요청을 수집하거나 전달하고</a:t>
                      </a:r>
                      <a:r>
                        <a:rPr lang="en-US" altLang="ko-KR" sz="18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en-US" altLang="ko-KR" sz="18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Use</a:t>
                      </a:r>
                      <a:r>
                        <a:rPr lang="en-US" altLang="ko-KR" sz="18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case</a:t>
                      </a:r>
                      <a:r>
                        <a:rPr lang="ko-KR" altLang="en-US" sz="18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와 연관된 모든 객체들의 동작을 조정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17837"/>
                  </a:ext>
                </a:extLst>
              </a:tr>
              <a:tr h="4658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유저가 설정한 값</a:t>
                      </a:r>
                      <a:r>
                        <a:rPr lang="en-US" altLang="ko-KR" sz="1800" kern="12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예</a:t>
                      </a:r>
                      <a:r>
                        <a:rPr lang="en-US" altLang="ko-KR" sz="1800" kern="12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:</a:t>
                      </a:r>
                      <a:r>
                        <a:rPr lang="ko-KR" altLang="en-US" sz="1800" kern="12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프로그램 활성화 여부를 나타내는 값</a:t>
                      </a:r>
                      <a:r>
                        <a:rPr lang="en-US" altLang="ko-KR" sz="1800" kern="12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800" kern="12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을 담아두는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K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SettingKey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10322"/>
                  </a:ext>
                </a:extLst>
              </a:tr>
              <a:tr h="4658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SettingKey</a:t>
                      </a:r>
                      <a:r>
                        <a:rPr lang="ko-KR" altLang="en-US" sz="18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들을 모아둔 저장소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K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KeyStorage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6321"/>
                  </a:ext>
                </a:extLst>
              </a:tr>
              <a:tr h="4658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유저 마우스 </a:t>
                      </a:r>
                      <a:r>
                        <a:rPr lang="ko-KR" altLang="en-US" sz="180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입력값</a:t>
                      </a:r>
                      <a:endParaRPr lang="ko-KR" altLang="en-US" sz="18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MouseEntry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280309"/>
                  </a:ext>
                </a:extLst>
              </a:tr>
              <a:tr h="4658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받은 데이터로 </a:t>
                      </a:r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Sentimental</a:t>
                      </a:r>
                      <a:r>
                        <a:rPr lang="en-US" altLang="ko-KR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Analysis</a:t>
                      </a:r>
                      <a:r>
                        <a:rPr lang="ko-KR" altLang="en-US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를 실행하여 적절한 </a:t>
                      </a:r>
                      <a:r>
                        <a:rPr lang="ko-KR" altLang="en-US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결과도출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Analyst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29635"/>
                  </a:ext>
                </a:extLst>
              </a:tr>
              <a:tr h="4658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분석 결과가 이치</a:t>
                      </a:r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상식에 맞는지 정량적으로 표기한 값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K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Validity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598642"/>
                  </a:ext>
                </a:extLst>
              </a:tr>
              <a:tr h="4658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조건</a:t>
                      </a:r>
                      <a:r>
                        <a:rPr lang="en-US" altLang="ko-KR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또는</a:t>
                      </a:r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분석결과에 따라 데이터를 거름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FilteringOperator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08693"/>
                  </a:ext>
                </a:extLst>
              </a:tr>
              <a:tr h="4658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걸러진 데이터 기반 웹 페이지 갱신 실행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UpdateOperator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753544"/>
                  </a:ext>
                </a:extLst>
              </a:tr>
              <a:tr h="4658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리뷰 데이터의 저장소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ReviewData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292650"/>
                  </a:ext>
                </a:extLst>
              </a:tr>
              <a:tr h="4658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리뷰 데이터를 수집함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DataCollector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50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8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588225" y="596701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7235" y="10650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56812" y="44946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93806" y="658257"/>
            <a:ext cx="536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Domain Model for UC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Extracting the </a:t>
            </a:r>
            <a:r>
              <a:rPr lang="en-US" altLang="ko-KR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Association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821965"/>
              </p:ext>
            </p:extLst>
          </p:nvPr>
        </p:nvGraphicFramePr>
        <p:xfrm>
          <a:off x="267533" y="1079841"/>
          <a:ext cx="11806059" cy="5465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9225">
                  <a:extLst>
                    <a:ext uri="{9D8B030D-6E8A-4147-A177-3AD203B41FA5}">
                      <a16:colId xmlns:a16="http://schemas.microsoft.com/office/drawing/2014/main" val="712176292"/>
                    </a:ext>
                  </a:extLst>
                </a:gridCol>
                <a:gridCol w="6095109">
                  <a:extLst>
                    <a:ext uri="{9D8B030D-6E8A-4147-A177-3AD203B41FA5}">
                      <a16:colId xmlns:a16="http://schemas.microsoft.com/office/drawing/2014/main" val="3614202229"/>
                    </a:ext>
                  </a:extLst>
                </a:gridCol>
                <a:gridCol w="2641725">
                  <a:extLst>
                    <a:ext uri="{9D8B030D-6E8A-4147-A177-3AD203B41FA5}">
                      <a16:colId xmlns:a16="http://schemas.microsoft.com/office/drawing/2014/main" val="1581462207"/>
                    </a:ext>
                  </a:extLst>
                </a:gridCol>
              </a:tblGrid>
              <a:tr h="552755">
                <a:tc>
                  <a:txBody>
                    <a:bodyPr/>
                    <a:lstStyle/>
                    <a:p>
                      <a:pPr algn="l"/>
                      <a:r>
                        <a:rPr lang="en-US" altLang="ko-KR" spc="-15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Concept</a:t>
                      </a:r>
                      <a:r>
                        <a:rPr lang="en-US" altLang="ko-KR" spc="-15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Pair</a:t>
                      </a:r>
                      <a:endParaRPr lang="ko-KR" altLang="en-US" spc="-15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Association Description</a:t>
                      </a:r>
                      <a:endParaRPr lang="ko-KR" altLang="en-US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Association</a:t>
                      </a:r>
                      <a:r>
                        <a:rPr lang="en-US" altLang="ko-KR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Name</a:t>
                      </a:r>
                      <a:endParaRPr lang="ko-KR" altLang="en-US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18601"/>
                  </a:ext>
                </a:extLst>
              </a:tr>
              <a:tr h="54584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r>
                        <a:rPr lang="en-US" altLang="ko-KR" sz="13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&lt;-&gt; </a:t>
                      </a:r>
                      <a:r>
                        <a:rPr lang="en-US" altLang="ko-KR" sz="1300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SettingKey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r>
                        <a:rPr lang="ko-KR" altLang="en-US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 확장 프로그램에 유저가 설정했던 값을 요청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requests</a:t>
                      </a:r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data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17837"/>
                  </a:ext>
                </a:extLst>
              </a:tr>
              <a:tr h="5458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MouseEntry</a:t>
                      </a:r>
                      <a:r>
                        <a:rPr lang="en-US" altLang="ko-KR" sz="13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&lt;-&gt; </a:t>
                      </a:r>
                      <a:r>
                        <a:rPr lang="en-US" altLang="ko-KR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endParaRPr lang="ko-KR" altLang="en-US" sz="13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MouseEntry</a:t>
                      </a:r>
                      <a:r>
                        <a:rPr lang="en-US" altLang="ko-KR" sz="13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3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즉 </a:t>
                      </a:r>
                      <a:r>
                        <a:rPr lang="ko-KR" altLang="en-US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마우스 </a:t>
                      </a:r>
                      <a:r>
                        <a:rPr lang="ko-KR" altLang="en-US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 값은 </a:t>
                      </a:r>
                      <a:r>
                        <a:rPr lang="en-US" altLang="ko-KR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r>
                        <a:rPr lang="ko-KR" altLang="en-US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를 </a:t>
                      </a:r>
                      <a:r>
                        <a:rPr lang="ko-KR" altLang="en-US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통함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conveys</a:t>
                      </a:r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data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10322"/>
                  </a:ext>
                </a:extLst>
              </a:tr>
              <a:tr h="5458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 </a:t>
                      </a:r>
                      <a:r>
                        <a:rPr lang="en-US" altLang="ko-KR" sz="13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&lt;-&gt; </a:t>
                      </a:r>
                      <a:r>
                        <a:rPr lang="en-US" altLang="ko-KR" sz="1300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ReviewCollector</a:t>
                      </a:r>
                      <a:endParaRPr lang="ko-KR" altLang="en-US" sz="13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r>
                        <a:rPr lang="ko-KR" altLang="en-US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  </a:t>
                      </a:r>
                      <a:r>
                        <a:rPr lang="en-US" altLang="ko-KR" sz="1300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ReviewCollector</a:t>
                      </a:r>
                      <a:r>
                        <a:rPr lang="ko-KR" altLang="en-US" sz="13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에게 </a:t>
                      </a:r>
                      <a:r>
                        <a:rPr lang="ko-KR" altLang="en-US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리뷰 데이터의 수집을 요청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conveys</a:t>
                      </a:r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requests</a:t>
                      </a: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6321"/>
                  </a:ext>
                </a:extLst>
              </a:tr>
              <a:tr h="5458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ReviewCollector</a:t>
                      </a:r>
                      <a:r>
                        <a:rPr lang="en-US" altLang="ko-KR" sz="13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sz="13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&lt;-&gt; </a:t>
                      </a:r>
                      <a:r>
                        <a:rPr lang="en-US" altLang="ko-KR" sz="130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ReviewData</a:t>
                      </a:r>
                      <a:endParaRPr lang="ko-KR" altLang="en-US" sz="13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ReviewCollector</a:t>
                      </a:r>
                      <a:r>
                        <a:rPr lang="ko-KR" altLang="en-US" sz="13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 웹페이지에서 수집한 리뷰 데이터를 </a:t>
                      </a:r>
                      <a:r>
                        <a:rPr lang="en-US" altLang="ko-KR" sz="1300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ReviewData</a:t>
                      </a:r>
                      <a:r>
                        <a:rPr lang="ko-KR" altLang="en-US" sz="13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에 제공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provides data</a:t>
                      </a: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21733"/>
                  </a:ext>
                </a:extLst>
              </a:tr>
              <a:tr h="5458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 &lt;-&gt; </a:t>
                      </a:r>
                      <a:r>
                        <a:rPr lang="en-US" altLang="ko-KR" sz="1300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ReviewData</a:t>
                      </a:r>
                      <a:endParaRPr lang="ko-KR" altLang="en-US" sz="13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가공 전 혹은 가공된 리뷰데이터는 </a:t>
                      </a:r>
                      <a:r>
                        <a:rPr lang="en-US" altLang="ko-KR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r>
                        <a:rPr lang="ko-KR" altLang="en-US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를 통함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conveys</a:t>
                      </a:r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data</a:t>
                      </a: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29635"/>
                  </a:ext>
                </a:extLst>
              </a:tr>
              <a:tr h="5458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 </a:t>
                      </a:r>
                      <a:r>
                        <a:rPr lang="en-US" altLang="ko-KR" sz="13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&lt;-&gt; </a:t>
                      </a:r>
                      <a:r>
                        <a:rPr lang="en-US" altLang="ko-KR" sz="1300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FilteringOperator</a:t>
                      </a:r>
                      <a:endParaRPr lang="ko-KR" altLang="en-US" sz="13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r>
                        <a:rPr lang="ko-KR" altLang="en-US" sz="13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 </a:t>
                      </a:r>
                      <a:r>
                        <a:rPr lang="en-US" altLang="ko-KR" sz="1300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Filtering</a:t>
                      </a:r>
                      <a:r>
                        <a:rPr lang="en-US" altLang="ko-KR" sz="130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Operator</a:t>
                      </a:r>
                      <a:r>
                        <a:rPr lang="ko-KR" altLang="en-US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에게 수집한 리뷰 데이터의 거르기 요청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conveys</a:t>
                      </a:r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requests</a:t>
                      </a: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598642"/>
                  </a:ext>
                </a:extLst>
              </a:tr>
              <a:tr h="5458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r>
                        <a:rPr lang="en-US" altLang="ko-KR" sz="13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&lt;-&gt; Analyst</a:t>
                      </a:r>
                      <a:endParaRPr lang="ko-KR" altLang="en-US" sz="13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Filtering</a:t>
                      </a:r>
                      <a:r>
                        <a:rPr lang="en-US" altLang="ko-KR" sz="130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Operator</a:t>
                      </a:r>
                      <a:r>
                        <a:rPr lang="ko-KR" altLang="en-US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에서 데이터를 거르기 위해서 </a:t>
                      </a:r>
                      <a:r>
                        <a:rPr lang="en-US" altLang="ko-KR" sz="13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Analyst</a:t>
                      </a:r>
                      <a:r>
                        <a:rPr lang="ko-KR" altLang="en-US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에 데이터 분석 요청 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conveys</a:t>
                      </a:r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requests</a:t>
                      </a: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08693"/>
                  </a:ext>
                </a:extLst>
              </a:tr>
              <a:tr h="5458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FilteringOperator</a:t>
                      </a:r>
                      <a:r>
                        <a:rPr lang="en-US" altLang="ko-KR" sz="13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sz="13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&lt;-&gt; </a:t>
                      </a:r>
                      <a:r>
                        <a:rPr lang="en-US" altLang="ko-KR" sz="1300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ReviewData</a:t>
                      </a:r>
                      <a:endParaRPr lang="ko-KR" altLang="en-US" sz="13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분석 결과에 따라 </a:t>
                      </a:r>
                      <a:r>
                        <a:rPr lang="en-US" altLang="ko-KR" sz="1300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FilteringOperator</a:t>
                      </a:r>
                      <a:r>
                        <a:rPr lang="ko-KR" altLang="en-US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 </a:t>
                      </a:r>
                      <a:r>
                        <a:rPr lang="en-US" altLang="ko-KR" sz="1300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ReviewData</a:t>
                      </a:r>
                      <a:r>
                        <a:rPr lang="ko-KR" altLang="en-US" sz="13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에 데이터 제공</a:t>
                      </a:r>
                      <a:endParaRPr lang="ko-KR" altLang="en-US" sz="13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provides data</a:t>
                      </a: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753544"/>
                  </a:ext>
                </a:extLst>
              </a:tr>
              <a:tr h="5458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r>
                        <a:rPr lang="ko-KR" altLang="en-US" sz="13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sz="13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&lt;-&gt; </a:t>
                      </a:r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Updater</a:t>
                      </a: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화면을 갱신하여 유저에게 보여주기 위해 </a:t>
                      </a:r>
                      <a:r>
                        <a:rPr lang="en-US" altLang="ko-KR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r>
                        <a:rPr lang="ko-KR" altLang="en-US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 </a:t>
                      </a:r>
                      <a:r>
                        <a:rPr lang="en-US" altLang="ko-KR" sz="12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Updater</a:t>
                      </a:r>
                      <a:r>
                        <a:rPr lang="ko-KR" altLang="en-US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에 가공된 데이터 제공</a:t>
                      </a:r>
                      <a:endParaRPr lang="ko-KR" altLang="en-US" sz="12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provides data</a:t>
                      </a: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292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35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588225" y="596701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7235" y="10650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56812" y="44946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93806" y="658257"/>
            <a:ext cx="480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Domain Model for UC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Extracting the Attributes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406414"/>
              </p:ext>
            </p:extLst>
          </p:nvPr>
        </p:nvGraphicFramePr>
        <p:xfrm>
          <a:off x="267533" y="1079841"/>
          <a:ext cx="11806059" cy="5451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856">
                  <a:extLst>
                    <a:ext uri="{9D8B030D-6E8A-4147-A177-3AD203B41FA5}">
                      <a16:colId xmlns:a16="http://schemas.microsoft.com/office/drawing/2014/main" val="712176292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614202229"/>
                    </a:ext>
                  </a:extLst>
                </a:gridCol>
                <a:gridCol w="7031329">
                  <a:extLst>
                    <a:ext uri="{9D8B030D-6E8A-4147-A177-3AD203B41FA5}">
                      <a16:colId xmlns:a16="http://schemas.microsoft.com/office/drawing/2014/main" val="1581462207"/>
                    </a:ext>
                  </a:extLst>
                </a:gridCol>
              </a:tblGrid>
              <a:tr h="501298">
                <a:tc>
                  <a:txBody>
                    <a:bodyPr/>
                    <a:lstStyle/>
                    <a:p>
                      <a:pPr algn="l"/>
                      <a:r>
                        <a:rPr lang="en-US" altLang="ko-KR" spc="-15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Concept</a:t>
                      </a:r>
                      <a:endParaRPr lang="ko-KR" altLang="en-US" spc="-15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Attributes</a:t>
                      </a:r>
                      <a:endParaRPr lang="ko-KR" altLang="en-US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Attribute</a:t>
                      </a:r>
                      <a:r>
                        <a:rPr lang="en-US" altLang="ko-KR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Description</a:t>
                      </a:r>
                      <a:endParaRPr lang="ko-KR" altLang="en-US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18601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SettingKey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설정 값 정보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유저가 확장프로그램의 </a:t>
                      </a:r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옵션을 </a:t>
                      </a:r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설정한 값을 나타내는 정보</a:t>
                      </a:r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17837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Analyst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분석 알고리즘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텍스트를 분석하는 알고리즘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10322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Validity</a:t>
                      </a: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적합성 값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분석 결과가 얼마나 적합한지를 나타내는 척도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6321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21733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29635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598642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08693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753544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292650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370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83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9520" y="2045489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7257" y="3903944"/>
            <a:ext cx="2425252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 Outline</a:t>
            </a:r>
            <a:endParaRPr lang="ko-KR" altLang="en-US" sz="28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1356" y="2045489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96614" y="3903944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</a:t>
            </a:r>
          </a:p>
          <a:p>
            <a:pPr algn="ctr"/>
            <a:r>
              <a:rPr lang="en-US" altLang="ko-KR" sz="28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Statement</a:t>
            </a:r>
            <a:endParaRPr lang="ko-KR" altLang="en-US" sz="28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8556" y="2045489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02052" y="3903944"/>
            <a:ext cx="2790334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Requirments</a:t>
            </a:r>
            <a:endParaRPr lang="ko-KR" altLang="en-US" sz="28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20392" y="2045489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610672" y="3932225"/>
            <a:ext cx="4110086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</a:t>
            </a:r>
          </a:p>
          <a:p>
            <a:pPr algn="ctr"/>
            <a:r>
              <a:rPr lang="en-US" altLang="ko-KR" sz="28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  <a:endParaRPr lang="ko-KR" altLang="en-US" sz="28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84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9384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588225" y="596701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7235" y="10650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56812" y="44946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93806" y="658257"/>
            <a:ext cx="254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Domain Model for UC 1-3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/>
          <p:cNvGrpSpPr/>
          <p:nvPr/>
        </p:nvGrpSpPr>
        <p:grpSpPr>
          <a:xfrm>
            <a:off x="1588225" y="1164242"/>
            <a:ext cx="1823648" cy="1045319"/>
            <a:chOff x="1588225" y="1164242"/>
            <a:chExt cx="1823648" cy="1045319"/>
          </a:xfrm>
        </p:grpSpPr>
        <p:sp>
          <p:nvSpPr>
            <p:cNvPr id="2" name="직사각형 1"/>
            <p:cNvSpPr/>
            <p:nvPr/>
          </p:nvSpPr>
          <p:spPr>
            <a:xfrm>
              <a:off x="1737530" y="1298029"/>
              <a:ext cx="1674343" cy="654725"/>
            </a:xfrm>
            <a:prstGeom prst="rect">
              <a:avLst/>
            </a:prstGeom>
            <a:solidFill>
              <a:srgbClr val="C8F395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&lt;&lt;entity&gt;&gt;</a:t>
              </a:r>
            </a:p>
            <a:p>
              <a:pPr algn="ctr"/>
              <a:r>
                <a:rPr lang="en-US" altLang="ko-KR" sz="1700" dirty="0" err="1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SettingKey</a:t>
              </a:r>
              <a:endParaRPr lang="ko-KR" altLang="en-US" sz="17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737530" y="1952755"/>
              <a:ext cx="1674343" cy="256806"/>
            </a:xfrm>
            <a:prstGeom prst="rect">
              <a:avLst/>
            </a:prstGeom>
            <a:solidFill>
              <a:srgbClr val="C8F395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7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225" y="1164242"/>
              <a:ext cx="381246" cy="414668"/>
            </a:xfrm>
            <a:prstGeom prst="rect">
              <a:avLst/>
            </a:prstGeom>
          </p:spPr>
        </p:pic>
      </p:grpSp>
      <p:sp>
        <p:nvSpPr>
          <p:cNvPr id="31" name="직사각형 30"/>
          <p:cNvSpPr/>
          <p:nvPr/>
        </p:nvSpPr>
        <p:spPr>
          <a:xfrm>
            <a:off x="5216447" y="1952754"/>
            <a:ext cx="1984453" cy="332009"/>
          </a:xfrm>
          <a:prstGeom prst="rect">
            <a:avLst/>
          </a:prstGeom>
          <a:solidFill>
            <a:srgbClr val="C8F395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Key </a:t>
            </a:r>
            <a:r>
              <a:rPr lang="en-US" altLang="ko-KR" sz="170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Infomation</a:t>
            </a:r>
            <a:endParaRPr lang="en-US" altLang="ko-KR" sz="17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3411873" y="1816100"/>
            <a:ext cx="180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655397" y="1502518"/>
            <a:ext cx="13830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Retreives</a:t>
            </a:r>
            <a:r>
              <a:rPr lang="en-US" altLang="ko-KR" sz="1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Key </a:t>
            </a:r>
            <a:r>
              <a:rPr lang="ko-KR" altLang="en-US" sz="1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▶</a:t>
            </a:r>
            <a:endParaRPr lang="ko-KR" altLang="en-US" sz="1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77762" y="3308107"/>
            <a:ext cx="1028110" cy="1299105"/>
            <a:chOff x="330505" y="2882899"/>
            <a:chExt cx="850595" cy="1158372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05" y="2882899"/>
              <a:ext cx="850595" cy="850595"/>
            </a:xfrm>
            <a:prstGeom prst="rect">
              <a:avLst/>
            </a:prstGeom>
          </p:spPr>
        </p:pic>
        <p:sp>
          <p:nvSpPr>
            <p:cNvPr id="40" name="직사각형 39"/>
            <p:cNvSpPr/>
            <p:nvPr/>
          </p:nvSpPr>
          <p:spPr>
            <a:xfrm>
              <a:off x="463093" y="3733494"/>
              <a:ext cx="58541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User</a:t>
              </a:r>
              <a:endParaRPr lang="ko-KR" altLang="en-US" sz="14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5286261" y="3324547"/>
            <a:ext cx="1674343" cy="654725"/>
          </a:xfrm>
          <a:prstGeom prst="rect">
            <a:avLst/>
          </a:prstGeom>
          <a:solidFill>
            <a:srgbClr val="C8F395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&lt;&lt;control&gt;&gt;</a:t>
            </a:r>
          </a:p>
          <a:p>
            <a:pPr algn="ctr"/>
            <a:r>
              <a:rPr lang="en-US" altLang="ko-KR" sz="17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Controller</a:t>
            </a:r>
            <a:endParaRPr lang="ko-KR" altLang="en-US" sz="17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286261" y="3979273"/>
            <a:ext cx="1674343" cy="274436"/>
          </a:xfrm>
          <a:prstGeom prst="rect">
            <a:avLst/>
          </a:prstGeom>
          <a:solidFill>
            <a:srgbClr val="C8F395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7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94520" y="3155707"/>
            <a:ext cx="383482" cy="383482"/>
          </a:xfrm>
          <a:prstGeom prst="rect">
            <a:avLst/>
          </a:prstGeom>
        </p:spPr>
      </p:pic>
      <p:grpSp>
        <p:nvGrpSpPr>
          <p:cNvPr id="49" name="그룹 48"/>
          <p:cNvGrpSpPr/>
          <p:nvPr/>
        </p:nvGrpSpPr>
        <p:grpSpPr>
          <a:xfrm>
            <a:off x="5038404" y="1144626"/>
            <a:ext cx="2162496" cy="808128"/>
            <a:chOff x="5038404" y="1144626"/>
            <a:chExt cx="2162496" cy="808128"/>
          </a:xfrm>
        </p:grpSpPr>
        <p:sp>
          <p:nvSpPr>
            <p:cNvPr id="30" name="직사각형 29"/>
            <p:cNvSpPr/>
            <p:nvPr/>
          </p:nvSpPr>
          <p:spPr>
            <a:xfrm>
              <a:off x="5216447" y="1298029"/>
              <a:ext cx="1984453" cy="654725"/>
            </a:xfrm>
            <a:prstGeom prst="rect">
              <a:avLst/>
            </a:prstGeom>
            <a:solidFill>
              <a:srgbClr val="C8F395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&lt;&lt;entity&gt;&gt;</a:t>
              </a:r>
            </a:p>
            <a:p>
              <a:pPr algn="ctr"/>
              <a:r>
                <a:rPr lang="en-US" altLang="ko-KR" sz="1700" dirty="0" err="1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KeyStorage</a:t>
              </a:r>
              <a:endParaRPr lang="ko-KR" altLang="en-US" sz="17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8404" y="1144626"/>
              <a:ext cx="381246" cy="414668"/>
            </a:xfrm>
            <a:prstGeom prst="rect">
              <a:avLst/>
            </a:prstGeom>
          </p:spPr>
        </p:pic>
      </p:grpSp>
      <p:cxnSp>
        <p:nvCxnSpPr>
          <p:cNvPr id="57" name="꺾인 연결선 56"/>
          <p:cNvCxnSpPr/>
          <p:nvPr/>
        </p:nvCxnSpPr>
        <p:spPr>
          <a:xfrm rot="16200000" flipH="1">
            <a:off x="3590639" y="1213032"/>
            <a:ext cx="1098000" cy="3096000"/>
          </a:xfrm>
          <a:prstGeom prst="bentConnector3">
            <a:avLst>
              <a:gd name="adj1" fmla="val 26284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3409607" y="2185054"/>
            <a:ext cx="14398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◀ </a:t>
            </a:r>
            <a:r>
              <a:rPr lang="en-US" altLang="ko-KR" sz="1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Requests Data</a:t>
            </a:r>
            <a:endParaRPr lang="ko-KR" altLang="en-US" sz="1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38" name="그룹 137"/>
          <p:cNvGrpSpPr/>
          <p:nvPr/>
        </p:nvGrpSpPr>
        <p:grpSpPr>
          <a:xfrm>
            <a:off x="7599841" y="482752"/>
            <a:ext cx="2443914" cy="1151670"/>
            <a:chOff x="7599841" y="482752"/>
            <a:chExt cx="2443914" cy="1151670"/>
          </a:xfrm>
        </p:grpSpPr>
        <p:sp>
          <p:nvSpPr>
            <p:cNvPr id="66" name="직사각형 65"/>
            <p:cNvSpPr/>
            <p:nvPr/>
          </p:nvSpPr>
          <p:spPr>
            <a:xfrm>
              <a:off x="7791582" y="647688"/>
              <a:ext cx="2252173" cy="654725"/>
            </a:xfrm>
            <a:prstGeom prst="rect">
              <a:avLst/>
            </a:prstGeom>
            <a:solidFill>
              <a:srgbClr val="C8F395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&lt;&lt;boundary&gt;&gt;</a:t>
              </a:r>
            </a:p>
            <a:p>
              <a:pPr algn="ctr"/>
              <a:r>
                <a:rPr lang="en-US" altLang="ko-KR" sz="1700" dirty="0" err="1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ReviewCollector</a:t>
              </a:r>
              <a:endParaRPr lang="ko-KR" altLang="en-US" sz="17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791582" y="1302413"/>
              <a:ext cx="2252173" cy="332009"/>
            </a:xfrm>
            <a:prstGeom prst="rect">
              <a:avLst/>
            </a:prstGeom>
            <a:solidFill>
              <a:srgbClr val="C8F395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7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99841" y="482752"/>
              <a:ext cx="383482" cy="383482"/>
            </a:xfrm>
            <a:prstGeom prst="rect">
              <a:avLst/>
            </a:prstGeom>
          </p:spPr>
        </p:pic>
      </p:grpSp>
      <p:cxnSp>
        <p:nvCxnSpPr>
          <p:cNvPr id="70" name="꺾인 연결선 69"/>
          <p:cNvCxnSpPr>
            <a:stCxn id="67" idx="2"/>
            <a:endCxn id="43" idx="0"/>
          </p:cNvCxnSpPr>
          <p:nvPr/>
        </p:nvCxnSpPr>
        <p:spPr>
          <a:xfrm rot="5400000">
            <a:off x="6675489" y="1082366"/>
            <a:ext cx="1690125" cy="2794236"/>
          </a:xfrm>
          <a:prstGeom prst="bentConnector3">
            <a:avLst>
              <a:gd name="adj1" fmla="val 51002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7216428" y="2185053"/>
            <a:ext cx="1626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conveys </a:t>
            </a:r>
            <a:r>
              <a:rPr lang="en-US" altLang="ko-KR" sz="1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requests</a:t>
            </a:r>
            <a:r>
              <a:rPr lang="ko-KR" altLang="en-US" sz="1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▶</a:t>
            </a:r>
            <a:endParaRPr lang="ko-KR" altLang="en-US" sz="1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4564111" y="5511066"/>
            <a:ext cx="2886553" cy="1140137"/>
            <a:chOff x="4743608" y="4966006"/>
            <a:chExt cx="2545402" cy="1140137"/>
          </a:xfrm>
        </p:grpSpPr>
        <p:sp>
          <p:nvSpPr>
            <p:cNvPr id="82" name="직사각형 81"/>
            <p:cNvSpPr/>
            <p:nvPr/>
          </p:nvSpPr>
          <p:spPr>
            <a:xfrm>
              <a:off x="4953176" y="5774134"/>
              <a:ext cx="2335832" cy="332009"/>
            </a:xfrm>
            <a:prstGeom prst="rect">
              <a:avLst/>
            </a:prstGeom>
            <a:solidFill>
              <a:srgbClr val="C8F395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Review</a:t>
              </a:r>
              <a:r>
                <a:rPr lang="en-US" altLang="ko-KR" sz="1700" dirty="0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1700" dirty="0" err="1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Infomation</a:t>
              </a:r>
              <a:endParaRPr lang="en-US" altLang="ko-KR" sz="17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953178" y="5119409"/>
              <a:ext cx="2335832" cy="654725"/>
            </a:xfrm>
            <a:prstGeom prst="rect">
              <a:avLst/>
            </a:prstGeom>
            <a:solidFill>
              <a:srgbClr val="C8F395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&lt;&lt;entity&gt;&gt;</a:t>
              </a:r>
            </a:p>
            <a:p>
              <a:pPr algn="ctr"/>
              <a:r>
                <a:rPr lang="en-US" altLang="ko-KR" sz="1700" dirty="0" err="1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ReviewData</a:t>
              </a:r>
              <a:endParaRPr lang="ko-KR" altLang="en-US" sz="17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3608" y="4966006"/>
              <a:ext cx="448752" cy="414668"/>
            </a:xfrm>
            <a:prstGeom prst="rect">
              <a:avLst/>
            </a:prstGeom>
          </p:spPr>
        </p:pic>
      </p:grpSp>
      <p:sp>
        <p:nvSpPr>
          <p:cNvPr id="91" name="직사각형 90"/>
          <p:cNvSpPr/>
          <p:nvPr/>
        </p:nvSpPr>
        <p:spPr>
          <a:xfrm>
            <a:off x="7487306" y="6184794"/>
            <a:ext cx="13781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◀ </a:t>
            </a:r>
            <a:r>
              <a:rPr lang="en-US" altLang="ko-KR" sz="1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provides data</a:t>
            </a:r>
            <a:endParaRPr lang="ko-KR" altLang="en-US" sz="1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>
            <a:off x="7457656" y="6492567"/>
            <a:ext cx="450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rot="5400000">
            <a:off x="9237754" y="3602136"/>
            <a:ext cx="540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10041465" y="902136"/>
            <a:ext cx="1908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그룹 104"/>
          <p:cNvGrpSpPr/>
          <p:nvPr/>
        </p:nvGrpSpPr>
        <p:grpSpPr>
          <a:xfrm>
            <a:off x="1934334" y="2625081"/>
            <a:ext cx="2134833" cy="1039473"/>
            <a:chOff x="1588225" y="1164242"/>
            <a:chExt cx="1823648" cy="1039473"/>
          </a:xfrm>
        </p:grpSpPr>
        <p:sp>
          <p:nvSpPr>
            <p:cNvPr id="106" name="직사각형 105"/>
            <p:cNvSpPr/>
            <p:nvPr/>
          </p:nvSpPr>
          <p:spPr>
            <a:xfrm>
              <a:off x="1737530" y="1298029"/>
              <a:ext cx="1674343" cy="654725"/>
            </a:xfrm>
            <a:prstGeom prst="rect">
              <a:avLst/>
            </a:prstGeom>
            <a:solidFill>
              <a:srgbClr val="C8F395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&lt;&lt;boundary&gt;&gt;</a:t>
              </a:r>
            </a:p>
            <a:p>
              <a:pPr algn="ctr"/>
              <a:r>
                <a:rPr lang="en-US" altLang="ko-KR" sz="1700" dirty="0" err="1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MouseEntry</a:t>
              </a:r>
              <a:endParaRPr lang="ko-KR" altLang="en-US" sz="17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737530" y="1952754"/>
              <a:ext cx="1674343" cy="250961"/>
            </a:xfrm>
            <a:prstGeom prst="rect">
              <a:avLst/>
            </a:prstGeom>
            <a:solidFill>
              <a:srgbClr val="C8F395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7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225" y="1164242"/>
              <a:ext cx="381246" cy="414668"/>
            </a:xfrm>
            <a:prstGeom prst="rect">
              <a:avLst/>
            </a:prstGeom>
          </p:spPr>
        </p:pic>
      </p:grpSp>
      <p:grpSp>
        <p:nvGrpSpPr>
          <p:cNvPr id="116" name="그룹 115"/>
          <p:cNvGrpSpPr/>
          <p:nvPr/>
        </p:nvGrpSpPr>
        <p:grpSpPr>
          <a:xfrm>
            <a:off x="1934333" y="3822787"/>
            <a:ext cx="2134262" cy="1098002"/>
            <a:chOff x="1982998" y="3992488"/>
            <a:chExt cx="2018438" cy="1098002"/>
          </a:xfrm>
        </p:grpSpPr>
        <p:sp>
          <p:nvSpPr>
            <p:cNvPr id="113" name="직사각형 112"/>
            <p:cNvSpPr/>
            <p:nvPr/>
          </p:nvSpPr>
          <p:spPr>
            <a:xfrm>
              <a:off x="2148297" y="4161328"/>
              <a:ext cx="1853138" cy="654725"/>
            </a:xfrm>
            <a:prstGeom prst="rect">
              <a:avLst/>
            </a:prstGeom>
            <a:solidFill>
              <a:srgbClr val="C8F395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&lt;&lt;boundary&gt;&gt;</a:t>
              </a:r>
            </a:p>
            <a:p>
              <a:pPr algn="ctr"/>
              <a:r>
                <a:rPr lang="en-US" altLang="ko-KR" sz="1700" dirty="0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Updater</a:t>
              </a:r>
              <a:endParaRPr lang="ko-KR" altLang="en-US" sz="17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2148297" y="4816054"/>
              <a:ext cx="1853139" cy="274436"/>
            </a:xfrm>
            <a:prstGeom prst="rect">
              <a:avLst/>
            </a:prstGeom>
            <a:solidFill>
              <a:srgbClr val="C8F395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7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82998" y="3992488"/>
              <a:ext cx="383482" cy="383482"/>
            </a:xfrm>
            <a:prstGeom prst="rect">
              <a:avLst/>
            </a:prstGeom>
          </p:spPr>
        </p:pic>
      </p:grpSp>
      <p:cxnSp>
        <p:nvCxnSpPr>
          <p:cNvPr id="117" name="꺾인 연결선 116"/>
          <p:cNvCxnSpPr/>
          <p:nvPr/>
        </p:nvCxnSpPr>
        <p:spPr>
          <a:xfrm>
            <a:off x="4069167" y="3129411"/>
            <a:ext cx="1217094" cy="54000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/>
          <p:nvPr/>
        </p:nvCxnSpPr>
        <p:spPr>
          <a:xfrm flipV="1">
            <a:off x="4068594" y="3829490"/>
            <a:ext cx="1218657" cy="64345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4069396" y="2820478"/>
            <a:ext cx="1305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conveys </a:t>
            </a:r>
            <a:r>
              <a:rPr lang="en-US" altLang="ko-KR" sz="1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r>
              <a:rPr lang="ko-KR" altLang="en-US" sz="1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▶</a:t>
            </a:r>
            <a:endParaRPr lang="ko-KR" altLang="en-US" sz="1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087300" y="4495497"/>
            <a:ext cx="13781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◀ </a:t>
            </a:r>
            <a:r>
              <a:rPr lang="en-US" altLang="ko-KR" sz="1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provides data</a:t>
            </a:r>
            <a:endParaRPr lang="ko-KR" altLang="en-US" sz="1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9" name="꺾인 연결선 128"/>
          <p:cNvCxnSpPr/>
          <p:nvPr/>
        </p:nvCxnSpPr>
        <p:spPr>
          <a:xfrm>
            <a:off x="1324370" y="3991627"/>
            <a:ext cx="773866" cy="402806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/>
          <p:nvPr/>
        </p:nvCxnSpPr>
        <p:spPr>
          <a:xfrm flipV="1">
            <a:off x="1324922" y="3169658"/>
            <a:ext cx="774000" cy="615417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/>
          <p:cNvGrpSpPr/>
          <p:nvPr/>
        </p:nvGrpSpPr>
        <p:grpSpPr>
          <a:xfrm>
            <a:off x="9100345" y="2419393"/>
            <a:ext cx="2443914" cy="1151670"/>
            <a:chOff x="7599841" y="482752"/>
            <a:chExt cx="2443914" cy="1151670"/>
          </a:xfrm>
        </p:grpSpPr>
        <p:sp>
          <p:nvSpPr>
            <p:cNvPr id="140" name="직사각형 139"/>
            <p:cNvSpPr/>
            <p:nvPr/>
          </p:nvSpPr>
          <p:spPr>
            <a:xfrm>
              <a:off x="7791582" y="647688"/>
              <a:ext cx="2252173" cy="732285"/>
            </a:xfrm>
            <a:prstGeom prst="rect">
              <a:avLst/>
            </a:prstGeom>
            <a:solidFill>
              <a:srgbClr val="C8F395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&lt;&lt;boundary&gt;&gt;</a:t>
              </a:r>
            </a:p>
            <a:p>
              <a:pPr algn="ctr"/>
              <a:r>
                <a:rPr lang="en-US" altLang="ko-KR" dirty="0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Analyst</a:t>
              </a:r>
              <a:endParaRPr lang="ko-KR" altLang="en-US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7791582" y="1379973"/>
              <a:ext cx="2252173" cy="254449"/>
            </a:xfrm>
            <a:prstGeom prst="rect">
              <a:avLst/>
            </a:prstGeom>
            <a:solidFill>
              <a:srgbClr val="C8F395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7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99841" y="482752"/>
              <a:ext cx="383482" cy="383482"/>
            </a:xfrm>
            <a:prstGeom prst="rect">
              <a:avLst/>
            </a:prstGeom>
          </p:spPr>
        </p:pic>
      </p:grpSp>
      <p:grpSp>
        <p:nvGrpSpPr>
          <p:cNvPr id="143" name="그룹 142"/>
          <p:cNvGrpSpPr/>
          <p:nvPr/>
        </p:nvGrpSpPr>
        <p:grpSpPr>
          <a:xfrm>
            <a:off x="9090864" y="3845851"/>
            <a:ext cx="2443914" cy="1170720"/>
            <a:chOff x="7599841" y="457352"/>
            <a:chExt cx="2443914" cy="1170720"/>
          </a:xfrm>
        </p:grpSpPr>
        <p:sp>
          <p:nvSpPr>
            <p:cNvPr id="144" name="직사각형 143"/>
            <p:cNvSpPr/>
            <p:nvPr/>
          </p:nvSpPr>
          <p:spPr>
            <a:xfrm>
              <a:off x="7791582" y="607684"/>
              <a:ext cx="2252173" cy="747671"/>
            </a:xfrm>
            <a:prstGeom prst="rect">
              <a:avLst/>
            </a:prstGeom>
            <a:solidFill>
              <a:srgbClr val="C8F395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&lt;&lt;boundary&gt;&gt;</a:t>
              </a:r>
            </a:p>
            <a:p>
              <a:pPr algn="ctr"/>
              <a:r>
                <a:rPr lang="en-US" altLang="ko-KR" dirty="0" err="1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FilteringOperator</a:t>
              </a:r>
              <a:endParaRPr lang="ko-KR" altLang="en-US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7791582" y="1358529"/>
              <a:ext cx="2252173" cy="269543"/>
            </a:xfrm>
            <a:prstGeom prst="rect">
              <a:avLst/>
            </a:prstGeom>
            <a:solidFill>
              <a:srgbClr val="C8F395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7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146" name="그림 1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99841" y="457352"/>
              <a:ext cx="383482" cy="383482"/>
            </a:xfrm>
            <a:prstGeom prst="rect">
              <a:avLst/>
            </a:prstGeom>
          </p:spPr>
        </p:pic>
      </p:grpSp>
      <p:cxnSp>
        <p:nvCxnSpPr>
          <p:cNvPr id="148" name="꺾인 연결선 147"/>
          <p:cNvCxnSpPr>
            <a:stCxn id="145" idx="2"/>
          </p:cNvCxnSpPr>
          <p:nvPr/>
        </p:nvCxnSpPr>
        <p:spPr>
          <a:xfrm rot="5400000">
            <a:off x="8259132" y="4024285"/>
            <a:ext cx="1157274" cy="3141846"/>
          </a:xfrm>
          <a:prstGeom prst="bent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>
            <a:off x="7487306" y="5739415"/>
            <a:ext cx="13781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◀ </a:t>
            </a:r>
            <a:r>
              <a:rPr lang="en-US" altLang="ko-KR" sz="1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provides data</a:t>
            </a:r>
            <a:endParaRPr lang="ko-KR" altLang="en-US" sz="1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2" name="꺾인 연결선 151"/>
          <p:cNvCxnSpPr/>
          <p:nvPr/>
        </p:nvCxnSpPr>
        <p:spPr>
          <a:xfrm>
            <a:off x="6960604" y="3851209"/>
            <a:ext cx="2304000" cy="65880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꺾인 연결선 155"/>
          <p:cNvCxnSpPr/>
          <p:nvPr/>
        </p:nvCxnSpPr>
        <p:spPr>
          <a:xfrm flipV="1">
            <a:off x="6960604" y="3013566"/>
            <a:ext cx="2304000" cy="666919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7648089" y="2714683"/>
            <a:ext cx="1626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conveys </a:t>
            </a:r>
            <a:r>
              <a:rPr lang="en-US" altLang="ko-KR" sz="1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requests</a:t>
            </a:r>
            <a:r>
              <a:rPr lang="ko-KR" altLang="en-US" sz="1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▶</a:t>
            </a:r>
            <a:endParaRPr lang="ko-KR" altLang="en-US" sz="1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7650784" y="4539264"/>
            <a:ext cx="1626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conveys </a:t>
            </a:r>
            <a:r>
              <a:rPr lang="en-US" altLang="ko-KR" sz="1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requests</a:t>
            </a:r>
            <a:r>
              <a:rPr lang="ko-KR" altLang="en-US" sz="1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▶</a:t>
            </a:r>
            <a:endParaRPr lang="ko-KR" altLang="en-US" sz="1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69" name="직선 연결선 168"/>
          <p:cNvCxnSpPr/>
          <p:nvPr/>
        </p:nvCxnSpPr>
        <p:spPr>
          <a:xfrm rot="5400000">
            <a:off x="5435833" y="4949390"/>
            <a:ext cx="13752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/>
          <p:cNvSpPr/>
          <p:nvPr/>
        </p:nvSpPr>
        <p:spPr>
          <a:xfrm rot="5400000">
            <a:off x="5605090" y="4886799"/>
            <a:ext cx="13830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conveys data </a:t>
            </a:r>
            <a:r>
              <a:rPr lang="ko-KR" altLang="en-US" sz="1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▶</a:t>
            </a:r>
            <a:endParaRPr lang="ko-KR" altLang="en-US" sz="1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74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4510" y="2405909"/>
            <a:ext cx="5352043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6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86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7" y="3907701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서지훈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석제노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정태웅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84053" y="437393"/>
            <a:ext cx="3485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 Outline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59370" y="1944616"/>
            <a:ext cx="7251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Sentimental analysis for product rating</a:t>
            </a:r>
            <a:endParaRPr lang="ko-KR" altLang="en-US" sz="3200" b="1" spc="-150" dirty="0">
              <a:solidFill>
                <a:srgbClr val="538B8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7975" y="2031572"/>
            <a:ext cx="2651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저희가 선정한 주제는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25504" y="2031572"/>
            <a:ext cx="1055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입니다</a:t>
            </a:r>
            <a:r>
              <a:rPr lang="en-US" altLang="ko-KR" sz="2400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9361" y="2847242"/>
            <a:ext cx="11094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특정 제품에 대한 유저의  평가를 분석해</a:t>
            </a:r>
            <a:r>
              <a:rPr lang="en-US" altLang="ko-KR" sz="2400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상품의 가치를 매기는 시스템 개발을 목적으로 합니다</a:t>
            </a:r>
            <a:r>
              <a:rPr lang="en-US" altLang="ko-KR" sz="2400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01733" y="1624140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감정 분석 시스템</a:t>
            </a:r>
            <a:endParaRPr lang="ko-KR" altLang="en-US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7975" y="3828789"/>
            <a:ext cx="113896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감정 분석 시스템은 댓글 등 유저의 평가에서 긍정</a:t>
            </a:r>
            <a:r>
              <a:rPr lang="en-US" altLang="ko-KR" sz="24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부정 등의 정서에 맞는 키워드를 분석해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데이터베이스에 저장된 키워드와의 비교분석 </a:t>
            </a:r>
            <a:r>
              <a:rPr lang="en-US" altLang="ko-KR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2400" b="1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감정분석</a:t>
            </a:r>
            <a:r>
              <a:rPr lang="ko-KR" altLang="en-US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알고리즘</a:t>
            </a:r>
            <a:r>
              <a:rPr lang="en-US" altLang="ko-KR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400" b="1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아몰랑</a:t>
            </a:r>
            <a:r>
              <a:rPr lang="ko-KR" altLang="en-US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있다고쳐</a:t>
            </a:r>
            <a:r>
              <a:rPr lang="en-US" altLang="ko-KR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</a:t>
            </a:r>
            <a:endParaRPr lang="en-US" altLang="ko-KR" sz="2400" b="1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통해 </a:t>
            </a:r>
            <a:r>
              <a:rPr lang="ko-KR" altLang="en-US" sz="2400" b="1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사용자의 애플리케이션</a:t>
            </a:r>
            <a:r>
              <a:rPr lang="en-US" altLang="ko-KR" sz="2400" b="1" dirty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경험을 향상</a:t>
            </a:r>
            <a:r>
              <a:rPr lang="ko-KR" altLang="en-US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시킬 수 있습니다</a:t>
            </a:r>
            <a:r>
              <a:rPr lang="en-US" altLang="ko-KR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24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1095" y="1060131"/>
            <a:ext cx="383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Sentimental </a:t>
            </a:r>
            <a:r>
              <a:rPr lang="en-US" altLang="ko-KR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anlaysis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for product rating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095" y="1050704"/>
            <a:ext cx="262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: Review Strainer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295" y="437393"/>
            <a:ext cx="4121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Statement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5826" y="1495452"/>
            <a:ext cx="102826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사람들은 인터넷으로 쇼핑을 할 때 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200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보고서 살지 말지 정하는 경우가 많습니다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z="22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물건을 직접적으로 볼 수 없는 대신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이전 구매자들이 남긴 글을 보고 상품을 평가하는 것입니다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z="22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22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판매자</a:t>
            </a:r>
            <a:r>
              <a:rPr lang="ko-KR" altLang="en-US" sz="22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</a:t>
            </a:r>
            <a:r>
              <a:rPr lang="ko-KR" altLang="en-US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이러한 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경향을 잘 알고 있기에</a:t>
            </a:r>
            <a:r>
              <a:rPr lang="en-US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판매하는 상품의 리뷰에 가장 높은 </a:t>
            </a:r>
            <a:r>
              <a:rPr lang="ko-KR" altLang="ko-KR" sz="2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별점과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평가를 남기는 </a:t>
            </a:r>
            <a:r>
              <a:rPr lang="ko-KR" altLang="en-US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아르바이트를 고용하기도 합니다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z="2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2" name="그림 2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52" y="4279653"/>
            <a:ext cx="4703841" cy="2411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그림 2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125" y="4289080"/>
            <a:ext cx="5476713" cy="242985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971095" y="3834355"/>
            <a:ext cx="210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긍정적 유저 평가 예시 </a:t>
            </a:r>
            <a:r>
              <a:rPr lang="en-US" altLang="ko-KR" spc="-150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ko-KR" spc="-150" dirty="0">
              <a:solidFill>
                <a:srgbClr val="538B8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각 삼각형 1"/>
          <p:cNvSpPr/>
          <p:nvPr/>
        </p:nvSpPr>
        <p:spPr>
          <a:xfrm rot="16200000">
            <a:off x="11103993" y="5769989"/>
            <a:ext cx="1098222" cy="1096651"/>
          </a:xfrm>
          <a:prstGeom prst="rtTriangle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095" y="1050704"/>
            <a:ext cx="262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: Review Strainer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295" y="437393"/>
            <a:ext cx="4121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Statement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4" name="그림 2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99" y="4260915"/>
            <a:ext cx="10964539" cy="254630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632387" y="1673059"/>
            <a:ext cx="1045353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그러나  </a:t>
            </a:r>
            <a:r>
              <a:rPr lang="ko-KR" altLang="en-US" sz="2200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긍정적인 평가가 상품의 구매에 미치는 영향은 미미</a:t>
            </a:r>
            <a:r>
              <a:rPr lang="ko-KR" altLang="en-US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합니다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구매자 또한 </a:t>
            </a:r>
            <a:r>
              <a:rPr lang="ko-KR" altLang="en-US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앞에서 언급한 상황을 인지하고 있어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만점의 긍정적인 평가</a:t>
            </a:r>
            <a:r>
              <a:rPr lang="ko-KR" altLang="en-US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만을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보고 상품을 고르기보단 실 사용 후기의 안 좋은 점을 고려하여 상품을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살지 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말지 결정하는 경우가 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많습니다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z="2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직각 삼각형 18"/>
          <p:cNvSpPr/>
          <p:nvPr/>
        </p:nvSpPr>
        <p:spPr>
          <a:xfrm rot="16200000">
            <a:off x="11103993" y="5769989"/>
            <a:ext cx="1098222" cy="1096651"/>
          </a:xfrm>
          <a:prstGeom prst="rtTriangle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71095" y="3834355"/>
            <a:ext cx="210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 사용 유저 평가 예시 </a:t>
            </a:r>
            <a:r>
              <a:rPr lang="en-US" altLang="ko-KR" spc="-150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ko-KR" spc="-150" dirty="0">
              <a:solidFill>
                <a:srgbClr val="538B8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907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095" y="1050704"/>
            <a:ext cx="262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: Review Strainer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295" y="437393"/>
            <a:ext cx="4121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Statement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9" name="그림 1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9" b="22041"/>
          <a:stretch/>
        </p:blipFill>
        <p:spPr bwMode="auto">
          <a:xfrm>
            <a:off x="762667" y="5048052"/>
            <a:ext cx="10968876" cy="1442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971095" y="4623844"/>
            <a:ext cx="210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유용한 유저 평가 예시 </a:t>
            </a:r>
            <a:r>
              <a:rPr lang="en-US" altLang="ko-KR" spc="-150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ko-KR" spc="-150" dirty="0">
              <a:solidFill>
                <a:srgbClr val="538B8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직각 삼각형 22"/>
          <p:cNvSpPr/>
          <p:nvPr/>
        </p:nvSpPr>
        <p:spPr>
          <a:xfrm rot="16200000">
            <a:off x="11103993" y="5769989"/>
            <a:ext cx="1098222" cy="1096651"/>
          </a:xfrm>
          <a:prstGeom prst="rtTriangle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51241" y="1570868"/>
            <a:ext cx="1045353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또한 </a:t>
            </a:r>
            <a:r>
              <a:rPr lang="ko-KR" altLang="en-US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다음과 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같이 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평점은 높지만 구매 시 유의해야할 사항들에 대해 적은 글 또한 구매자의 선택에 영향을 끼치게 됩니다</a:t>
            </a:r>
            <a:r>
              <a:rPr lang="en-US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z="2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따라서 저희는 </a:t>
            </a:r>
            <a:r>
              <a:rPr lang="ko-KR" altLang="ko-KR" sz="2200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크롬확장프로그램</a:t>
            </a:r>
            <a:r>
              <a:rPr lang="en-US" altLang="ko-KR" sz="2200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en-US" altLang="ko-KR" sz="2800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’Review Strainer’ </a:t>
            </a:r>
            <a:r>
              <a:rPr lang="ko-KR" altLang="en-US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통해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사용자에게 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불필요한 정보들을 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제한하고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사용자에게 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도움이 될 만한 글들을 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Sentiment Analysis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 판별 후 강조해 주어 사용자의 상품 선택에 도움을 줄 것입니다</a:t>
            </a:r>
            <a:r>
              <a:rPr lang="en-US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endParaRPr lang="ko-KR" altLang="ko-KR" sz="2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25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5990" y="1455879"/>
            <a:ext cx="11047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사용자가 크롬 브라우저에서 확장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Review Strainer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마우스로 클릭하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면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가지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옵션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리스트가 나열되고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클릭하여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선택할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 있습니다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옵션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은 클릭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드래그를 통해 </a:t>
            </a:r>
            <a:r>
              <a:rPr lang="ko-KR" altLang="en-US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별점을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입력할 수 있습니다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입력에 따라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해당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이상의 리뷰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들을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상에서 자동으로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리게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될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것입니다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매크로 리뷰 차단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옵션은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html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상에서 리뷰 글들을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Sentiment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nalysis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통해 판단한 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무조건적인 칭찬 리뷰들을 가려줄 것입니다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2" name="그림 2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91" y="3636882"/>
            <a:ext cx="4829055" cy="3183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그림 22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56"/>
          <a:stretch/>
        </p:blipFill>
        <p:spPr bwMode="auto">
          <a:xfrm>
            <a:off x="6696871" y="3627063"/>
            <a:ext cx="4920792" cy="31932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507530" y="3220023"/>
            <a:ext cx="122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적용 전</a:t>
            </a:r>
            <a:endParaRPr lang="ko-KR" altLang="ko-KR" spc="-150" dirty="0">
              <a:solidFill>
                <a:srgbClr val="5D9CA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52730" y="3229450"/>
            <a:ext cx="122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적용 후</a:t>
            </a:r>
            <a:endParaRPr lang="ko-KR" altLang="ko-KR" spc="-150" dirty="0">
              <a:solidFill>
                <a:srgbClr val="5D9CA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0295" y="437393"/>
            <a:ext cx="4121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Statement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1095" y="1050704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Senario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직각 삼각형 26"/>
          <p:cNvSpPr/>
          <p:nvPr/>
        </p:nvSpPr>
        <p:spPr>
          <a:xfrm rot="16200000">
            <a:off x="11108577" y="5774575"/>
            <a:ext cx="1088966" cy="1077881"/>
          </a:xfrm>
          <a:prstGeom prst="rtTriangle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8956" y="1674433"/>
            <a:ext cx="11047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판단에 도움되는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강조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옵션은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상에서 리뷰 글들을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별점과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Sentiment Analysis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통해 판단한 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어느 한쪽에 치우치지 않고 사용자의 판단에 도움이 될 리뷰 글들을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강조해줍니다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0295" y="437393"/>
            <a:ext cx="4121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Statement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1095" y="1050704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Senario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직각 삼각형 26"/>
          <p:cNvSpPr/>
          <p:nvPr/>
        </p:nvSpPr>
        <p:spPr>
          <a:xfrm rot="16200000">
            <a:off x="11103993" y="5769989"/>
            <a:ext cx="1098222" cy="1096651"/>
          </a:xfrm>
          <a:prstGeom prst="rtTriangle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177" y="3627063"/>
            <a:ext cx="5137609" cy="3160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그림 2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7" y="3627063"/>
            <a:ext cx="4996205" cy="316023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xtBox 29"/>
          <p:cNvSpPr txBox="1"/>
          <p:nvPr/>
        </p:nvSpPr>
        <p:spPr>
          <a:xfrm>
            <a:off x="2507530" y="3220023"/>
            <a:ext cx="122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적용 전</a:t>
            </a:r>
            <a:endParaRPr lang="ko-KR" altLang="ko-KR" spc="-150" dirty="0">
              <a:solidFill>
                <a:srgbClr val="5D9CA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52730" y="3229450"/>
            <a:ext cx="122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적용 후</a:t>
            </a:r>
            <a:endParaRPr lang="ko-KR" altLang="ko-KR" spc="-150" dirty="0">
              <a:solidFill>
                <a:srgbClr val="5D9CA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직각 삼각형 31"/>
          <p:cNvSpPr/>
          <p:nvPr/>
        </p:nvSpPr>
        <p:spPr>
          <a:xfrm rot="16200000">
            <a:off x="11108577" y="5774575"/>
            <a:ext cx="1088966" cy="1077881"/>
          </a:xfrm>
          <a:prstGeom prst="rtTriangle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0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295" y="43739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Requirements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9783" y="1729537"/>
            <a:ext cx="11703809" cy="403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REQ-1 (FR / 2) :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시스템은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크롬 확장프로그램 란에 추가된 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마우스 클릭을 통해 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19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설정 구간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매크로 리뷰 차단 여부 버튼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판단에 도움되는 </a:t>
            </a:r>
            <a:r>
              <a:rPr lang="ko-KR" altLang="ko-KR" sz="19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강조 여부 버튼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활성화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버튼을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나열할 수 있어야 합니다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REQ-2 (FR / 3) :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시스템은 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마우스 클릭과 드래그를 통해 </a:t>
            </a:r>
            <a:r>
              <a:rPr lang="ko-KR" altLang="ko-KR" sz="19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별점을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단계에서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단계까지 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지정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 수 있게 해야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합니다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REQ-3 (FR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4)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시스템은 사용자가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마우스 클릭을 통해 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매크로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 차단 여부 버튼을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눌러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활성화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 수 있게 해야 합니다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REQ-4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(FR / 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5)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시스템은 사용자가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마우스 클릭으로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판단에 도움되는 </a:t>
            </a:r>
            <a:r>
              <a:rPr lang="ko-KR" altLang="ko-KR" sz="19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강조 여부 버튼을 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눌러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활성화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 수 있게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해야 합니다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REQ-5 (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시스템은 사용자로 하여금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활성화 여부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버튼이 활성화될 시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해당하는 설정을 기반으로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구성 요소를 삭제해 주거나 폰트를 비롯한 방법을 이용해 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강조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하는 등으로 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REQ-2, REQ-3, REQ-4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 활성화된 기능을 브라우저에 반영해 갱신하여 보여줄 수 있어야 합니다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REQ-6 (FR/7) :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시스템은 사용자로 하여금 프로그램 활성화 버튼이 비활성화될 시 기존의 </a:t>
            </a:r>
            <a:r>
              <a:rPr lang="ko-KR" altLang="en-US" sz="19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웹페이지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화면을 보여줄 수 있어야 합니다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z="19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095" y="105070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(IEEE-830)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614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1990</Words>
  <Application>Microsoft Office PowerPoint</Application>
  <PresentationFormat>와이드스크린</PresentationFormat>
  <Paragraphs>360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나눔스퀘어라운드 ExtraBold</vt:lpstr>
      <vt:lpstr>나눔스퀘어 ExtraBold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user</cp:lastModifiedBy>
  <cp:revision>71</cp:revision>
  <dcterms:created xsi:type="dcterms:W3CDTF">2017-05-29T09:12:16Z</dcterms:created>
  <dcterms:modified xsi:type="dcterms:W3CDTF">2021-04-22T01:08:28Z</dcterms:modified>
</cp:coreProperties>
</file>