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4"/>
  </p:notesMasterIdLst>
  <p:sldIdLst>
    <p:sldId id="257" r:id="rId2"/>
    <p:sldId id="262" r:id="rId3"/>
    <p:sldId id="258" r:id="rId4"/>
    <p:sldId id="264" r:id="rId5"/>
    <p:sldId id="270" r:id="rId6"/>
    <p:sldId id="271" r:id="rId7"/>
    <p:sldId id="266" r:id="rId8"/>
    <p:sldId id="272" r:id="rId9"/>
    <p:sldId id="273" r:id="rId10"/>
    <p:sldId id="268" r:id="rId11"/>
    <p:sldId id="274" r:id="rId12"/>
    <p:sldId id="269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B8F"/>
    <a:srgbClr val="00002F"/>
    <a:srgbClr val="5D9CA1"/>
    <a:srgbClr val="8DBABD"/>
    <a:srgbClr val="523BE8"/>
    <a:srgbClr val="634EEA"/>
    <a:srgbClr val="D0CECE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4719" y="2447473"/>
            <a:ext cx="5902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1st Checkpoint</a:t>
            </a:r>
            <a:endParaRPr lang="ko-KR" altLang="en-US" sz="7200" spc="-3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  <a:ea typeface="나눔스퀘어 Bold" panose="020B0600000101010101" pitchFamily="50" charset="-127"/>
              </a:rPr>
              <a:t>SW Engineering Team Project</a:t>
            </a:r>
            <a:endParaRPr lang="ko-KR" altLang="en-US" dirty="0"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FC946-8D06-460E-A258-3E51597B4F36}"/>
              </a:ext>
            </a:extLst>
          </p:cNvPr>
          <p:cNvSpPr txBox="1"/>
          <p:nvPr/>
        </p:nvSpPr>
        <p:spPr>
          <a:xfrm>
            <a:off x="8767010" y="240632"/>
            <a:ext cx="319237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서지훈 </a:t>
            </a:r>
            <a:r>
              <a:rPr lang="ko-KR" altLang="en-US" sz="2000" dirty="0" err="1"/>
              <a:t>석제노</a:t>
            </a:r>
            <a:r>
              <a:rPr lang="ko-KR" altLang="en-US" sz="2000" dirty="0"/>
              <a:t> 정태웅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1029" y="1006929"/>
            <a:ext cx="5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92258-5F36-4BC6-AD47-9F30B467D305}"/>
              </a:ext>
            </a:extLst>
          </p:cNvPr>
          <p:cNvSpPr txBox="1"/>
          <p:nvPr/>
        </p:nvSpPr>
        <p:spPr>
          <a:xfrm>
            <a:off x="656533" y="1974182"/>
            <a:ext cx="10439076" cy="259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건의사항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1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체크포인트에 굳이 넣을 필요는 없을 수도 있지만 참고해주세요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과거 회의에서 나온 내용 외에 추가 내용이 있습니다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ko-KR" sz="1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 조작 설정이 폰트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굵기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 및 정렬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 등으로 다양한 강조 기능이 있으면 합니다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댓글 정렬 시 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상으로 해당 댓글의 감정판단 정보 및 판단 이유 등을 알 수 있는 기능을 추가했으면 합니다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쇼핑몰에 관한 교수님의 질문이 있을 경우에 대해 대처방안이 필요할 것 같습니다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삭제된 댓글을 간략하게 정리해서 볼 수 있게 했으면 좋겠습니다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0380" y="1006657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(User Stories)</a:t>
            </a:r>
            <a:endParaRPr lang="ko-KR" altLang="en-US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:a16="http://schemas.microsoft.com/office/drawing/2014/main" id="{FB8F400B-2687-425E-9F5B-9AAAE575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1068341" y="3031741"/>
            <a:ext cx="132873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2D0C2F-98AC-4EF6-B6F1-1F44E69F11D5}"/>
              </a:ext>
            </a:extLst>
          </p:cNvPr>
          <p:cNvSpPr/>
          <p:nvPr/>
        </p:nvSpPr>
        <p:spPr>
          <a:xfrm>
            <a:off x="2561590" y="1995170"/>
            <a:ext cx="5701030" cy="3760470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+mj-lt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EE6FC8-E4A7-4F3E-903F-C38F8FC174E1}"/>
              </a:ext>
            </a:extLst>
          </p:cNvPr>
          <p:cNvGrpSpPr/>
          <p:nvPr/>
        </p:nvGrpSpPr>
        <p:grpSpPr>
          <a:xfrm>
            <a:off x="8520495" y="5080603"/>
            <a:ext cx="989330" cy="975714"/>
            <a:chOff x="-15212" y="47834"/>
            <a:chExt cx="1893570" cy="1959152"/>
          </a:xfrm>
        </p:grpSpPr>
        <p:pic>
          <p:nvPicPr>
            <p:cNvPr id="23" name="그림 22" descr="밤하늘이(가) 표시된 사진&#10;&#10;자동 생성된 설명">
              <a:extLst>
                <a:ext uri="{FF2B5EF4-FFF2-40B4-BE49-F238E27FC236}">
                  <a16:creationId xmlns:a16="http://schemas.microsoft.com/office/drawing/2014/main" id="{6DB362B2-C861-4552-990A-9A861D9E5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" y="47834"/>
              <a:ext cx="1893570" cy="1932940"/>
            </a:xfrm>
            <a:prstGeom prst="rect">
              <a:avLst/>
            </a:prstGeom>
          </p:spPr>
        </p:pic>
        <p:sp>
          <p:nvSpPr>
            <p:cNvPr id="24" name="텍스트 상자 2">
              <a:extLst>
                <a:ext uri="{FF2B5EF4-FFF2-40B4-BE49-F238E27FC236}">
                  <a16:creationId xmlns:a16="http://schemas.microsoft.com/office/drawing/2014/main" id="{F51D2BA7-2DE3-40A4-85F6-C71A69AAB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25" y="398063"/>
              <a:ext cx="1515953" cy="1608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effectLst/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LEAD</a:t>
              </a:r>
              <a:endParaRPr lang="ko-KR" sz="10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effectLst/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SYSTEM</a:t>
              </a:r>
              <a:endParaRPr lang="ko-KR" sz="10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6C4741-C3E0-4CAD-BA34-6D227654BE67}"/>
              </a:ext>
            </a:extLst>
          </p:cNvPr>
          <p:cNvGrpSpPr/>
          <p:nvPr/>
        </p:nvGrpSpPr>
        <p:grpSpPr>
          <a:xfrm>
            <a:off x="8540750" y="1694815"/>
            <a:ext cx="1080770" cy="963295"/>
            <a:chOff x="-15212" y="47834"/>
            <a:chExt cx="2068873" cy="1932940"/>
          </a:xfrm>
        </p:grpSpPr>
        <p:pic>
          <p:nvPicPr>
            <p:cNvPr id="26" name="그림 25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" y="47834"/>
              <a:ext cx="1893570" cy="1932940"/>
            </a:xfrm>
            <a:prstGeom prst="rect">
              <a:avLst/>
            </a:prstGeom>
          </p:spPr>
        </p:pic>
        <p:sp>
          <p:nvSpPr>
            <p:cNvPr id="27" name="텍스트 상자 2">
              <a:extLst>
                <a:ext uri="{FF2B5EF4-FFF2-40B4-BE49-F238E27FC236}">
                  <a16:creationId xmlns:a16="http://schemas.microsoft.com/office/drawing/2014/main" id="{53814379-423F-4744-8626-EF49EA9B0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59" y="758603"/>
              <a:ext cx="1795502" cy="96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 dirty="0">
                  <a:effectLst/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SETTING</a:t>
              </a:r>
              <a:endParaRPr lang="ko-KR" sz="10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431416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시작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순서도: 수행의 시작/종료 32">
            <a:extLst>
              <a:ext uri="{FF2B5EF4-FFF2-40B4-BE49-F238E27FC236}">
                <a16:creationId xmlns:a16="http://schemas.microsoft.com/office/drawing/2014/main" id="{16962AB0-EE36-453F-A11A-1110EF4F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205" y="3429000"/>
            <a:ext cx="24955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설정 변경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순서도: 수행의 시작/종료 33">
            <a:extLst>
              <a:ext uri="{FF2B5EF4-FFF2-40B4-BE49-F238E27FC236}">
                <a16:creationId xmlns:a16="http://schemas.microsoft.com/office/drawing/2014/main" id="{D1EC2294-BEAB-4481-8AB5-EEB916BD6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400550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중지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E0A743-A00C-45F4-8E86-4BF848B7D1B9}"/>
              </a:ext>
            </a:extLst>
          </p:cNvPr>
          <p:cNvGrpSpPr/>
          <p:nvPr/>
        </p:nvGrpSpPr>
        <p:grpSpPr>
          <a:xfrm>
            <a:off x="8553450" y="4022765"/>
            <a:ext cx="989330" cy="987385"/>
            <a:chOff x="-15212" y="47834"/>
            <a:chExt cx="1893570" cy="1982586"/>
          </a:xfrm>
        </p:grpSpPr>
        <p:pic>
          <p:nvPicPr>
            <p:cNvPr id="32" name="그림 31" descr="밤하늘이(가) 표시된 사진&#10;&#10;자동 생성된 설명">
              <a:extLst>
                <a:ext uri="{FF2B5EF4-FFF2-40B4-BE49-F238E27FC236}">
                  <a16:creationId xmlns:a16="http://schemas.microsoft.com/office/drawing/2014/main" id="{9F9D1928-2DFF-4B48-8029-1E40FAF08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" y="47834"/>
              <a:ext cx="1893570" cy="1932940"/>
            </a:xfrm>
            <a:prstGeom prst="rect">
              <a:avLst/>
            </a:prstGeom>
          </p:spPr>
        </p:pic>
        <p:sp>
          <p:nvSpPr>
            <p:cNvPr id="33" name="텍스트 상자 2">
              <a:extLst>
                <a:ext uri="{FF2B5EF4-FFF2-40B4-BE49-F238E27FC236}">
                  <a16:creationId xmlns:a16="http://schemas.microsoft.com/office/drawing/2014/main" id="{A346CDB2-70E8-4464-A6B6-DF8994427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57" y="421497"/>
              <a:ext cx="1515953" cy="1608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effectLst/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WRITE</a:t>
              </a:r>
              <a:endParaRPr lang="ko-KR" sz="10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effectLst/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SYSTEM</a:t>
              </a:r>
              <a:endParaRPr lang="ko-KR" sz="1000" kern="10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3DA64B3-2F78-4383-A853-64039E8DE1E1}"/>
              </a:ext>
            </a:extLst>
          </p:cNvPr>
          <p:cNvGrpSpPr/>
          <p:nvPr/>
        </p:nvGrpSpPr>
        <p:grpSpPr>
          <a:xfrm>
            <a:off x="8572500" y="2828290"/>
            <a:ext cx="989330" cy="1029731"/>
            <a:chOff x="-15212" y="47834"/>
            <a:chExt cx="1893570" cy="2067613"/>
          </a:xfrm>
        </p:grpSpPr>
        <p:pic>
          <p:nvPicPr>
            <p:cNvPr id="35" name="그림 34" descr="밤하늘이(가) 표시된 사진&#10;&#10;자동 생성된 설명">
              <a:extLst>
                <a:ext uri="{FF2B5EF4-FFF2-40B4-BE49-F238E27FC236}">
                  <a16:creationId xmlns:a16="http://schemas.microsoft.com/office/drawing/2014/main" id="{FC7B0FB0-6764-4EB2-AE0D-42E94C87C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" y="47834"/>
              <a:ext cx="1893570" cy="1932940"/>
            </a:xfrm>
            <a:prstGeom prst="rect">
              <a:avLst/>
            </a:prstGeom>
          </p:spPr>
        </p:pic>
        <p:sp>
          <p:nvSpPr>
            <p:cNvPr id="36" name="텍스트 상자 2">
              <a:extLst>
                <a:ext uri="{FF2B5EF4-FFF2-40B4-BE49-F238E27FC236}">
                  <a16:creationId xmlns:a16="http://schemas.microsoft.com/office/drawing/2014/main" id="{2C07D9C4-B82C-4482-805F-AC042A8C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52" y="506524"/>
              <a:ext cx="1515953" cy="1608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 dirty="0">
                  <a:effectLst/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ANALYSIS</a:t>
              </a:r>
              <a:endParaRPr lang="ko-KR" sz="10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 dirty="0">
                  <a:effectLst/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SYSTEM</a:t>
              </a:r>
              <a:endParaRPr lang="ko-KR" sz="1000" kern="100" dirty="0"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순서도: 수행의 시작/종료 40">
            <a:extLst>
              <a:ext uri="{FF2B5EF4-FFF2-40B4-BE49-F238E27FC236}">
                <a16:creationId xmlns:a16="http://schemas.microsoft.com/office/drawing/2014/main" id="{1A78A764-CB3E-4102-9F79-1A1AC93C7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135" y="2115084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설정 저장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순서도: 수행의 시작/종료 41">
            <a:extLst>
              <a:ext uri="{FF2B5EF4-FFF2-40B4-BE49-F238E27FC236}">
                <a16:creationId xmlns:a16="http://schemas.microsoft.com/office/drawing/2014/main" id="{9E02770F-23EB-401C-B498-A5209FD4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3640253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리뷰 표시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5CEECFB-F8AD-4671-9776-D2EC936E1CFB}"/>
              </a:ext>
            </a:extLst>
          </p:cNvPr>
          <p:cNvCxnSpPr/>
          <p:nvPr/>
        </p:nvCxnSpPr>
        <p:spPr>
          <a:xfrm flipV="1">
            <a:off x="2286000" y="2800350"/>
            <a:ext cx="561975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A0D759A-100B-4867-95C9-1287A02B64CE}"/>
              </a:ext>
            </a:extLst>
          </p:cNvPr>
          <p:cNvCxnSpPr/>
          <p:nvPr/>
        </p:nvCxnSpPr>
        <p:spPr>
          <a:xfrm flipV="1">
            <a:off x="2295525" y="3743325"/>
            <a:ext cx="40957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67EF0F-1404-4E46-936B-AC31B37F0E4C}"/>
              </a:ext>
            </a:extLst>
          </p:cNvPr>
          <p:cNvCxnSpPr/>
          <p:nvPr/>
        </p:nvCxnSpPr>
        <p:spPr>
          <a:xfrm>
            <a:off x="2247900" y="3990975"/>
            <a:ext cx="63817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FA0045-26EA-45C1-81E7-03798070AE4A}"/>
              </a:ext>
            </a:extLst>
          </p:cNvPr>
          <p:cNvCxnSpPr/>
          <p:nvPr/>
        </p:nvCxnSpPr>
        <p:spPr>
          <a:xfrm>
            <a:off x="5153025" y="3790950"/>
            <a:ext cx="371475" cy="10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835E23C-A7C9-49CB-A461-5475CBDEBD10}"/>
              </a:ext>
            </a:extLst>
          </p:cNvPr>
          <p:cNvCxnSpPr/>
          <p:nvPr/>
        </p:nvCxnSpPr>
        <p:spPr>
          <a:xfrm>
            <a:off x="4848225" y="2694940"/>
            <a:ext cx="695325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CD46FA-3F94-4BF0-BA49-6475EFDEE12C}"/>
              </a:ext>
            </a:extLst>
          </p:cNvPr>
          <p:cNvCxnSpPr/>
          <p:nvPr/>
        </p:nvCxnSpPr>
        <p:spPr>
          <a:xfrm>
            <a:off x="4914900" y="4705350"/>
            <a:ext cx="36195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A6D7C8-8584-40E6-905C-0B2E2A33CDAD}"/>
              </a:ext>
            </a:extLst>
          </p:cNvPr>
          <p:cNvCxnSpPr/>
          <p:nvPr/>
        </p:nvCxnSpPr>
        <p:spPr>
          <a:xfrm flipV="1">
            <a:off x="7400925" y="2219325"/>
            <a:ext cx="1123950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73F98B-1066-4917-9FCE-7A43A617FE37}"/>
              </a:ext>
            </a:extLst>
          </p:cNvPr>
          <p:cNvCxnSpPr/>
          <p:nvPr/>
        </p:nvCxnSpPr>
        <p:spPr>
          <a:xfrm flipV="1">
            <a:off x="7600950" y="3286125"/>
            <a:ext cx="97155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5190EDD-4AB0-4527-8E34-D8994864D69D}"/>
              </a:ext>
            </a:extLst>
          </p:cNvPr>
          <p:cNvCxnSpPr/>
          <p:nvPr/>
        </p:nvCxnSpPr>
        <p:spPr>
          <a:xfrm flipH="1" flipV="1">
            <a:off x="7581900" y="3971925"/>
            <a:ext cx="100012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10C2FC5-F527-4B3F-A203-C2D8AD262996}"/>
              </a:ext>
            </a:extLst>
          </p:cNvPr>
          <p:cNvCxnSpPr/>
          <p:nvPr/>
        </p:nvCxnSpPr>
        <p:spPr>
          <a:xfrm>
            <a:off x="7400925" y="2418715"/>
            <a:ext cx="1200150" cy="21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B7C021-E547-4B01-B63C-5730FDB2C6B1}"/>
              </a:ext>
            </a:extLst>
          </p:cNvPr>
          <p:cNvCxnSpPr/>
          <p:nvPr/>
        </p:nvCxnSpPr>
        <p:spPr>
          <a:xfrm>
            <a:off x="7400925" y="2419350"/>
            <a:ext cx="115252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50DC7C5-7488-417C-AD1E-5F89DD82AE6F}"/>
              </a:ext>
            </a:extLst>
          </p:cNvPr>
          <p:cNvCxnSpPr/>
          <p:nvPr/>
        </p:nvCxnSpPr>
        <p:spPr>
          <a:xfrm>
            <a:off x="7400925" y="2419350"/>
            <a:ext cx="1123950" cy="302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/>
          <p:nvPr/>
        </p:nvCxnSpPr>
        <p:spPr>
          <a:xfrm flipV="1">
            <a:off x="5162550" y="2238375"/>
            <a:ext cx="3371850" cy="1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3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968" y="2447473"/>
            <a:ext cx="4208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4DD80-F71F-4BEA-9DB8-170504A1FC25}"/>
              </a:ext>
            </a:extLst>
          </p:cNvPr>
          <p:cNvSpPr txBox="1"/>
          <p:nvPr/>
        </p:nvSpPr>
        <p:spPr>
          <a:xfrm>
            <a:off x="4700337" y="3713748"/>
            <a:ext cx="319237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서지훈 </a:t>
            </a:r>
            <a:r>
              <a:rPr lang="ko-KR" altLang="en-US" sz="2000" dirty="0" err="1"/>
              <a:t>석제노</a:t>
            </a:r>
            <a:r>
              <a:rPr lang="ko-KR" altLang="en-US" sz="2000" dirty="0"/>
              <a:t> 정태웅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956" y="2045489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11500" b="1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693" y="3903944"/>
            <a:ext cx="242525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Outline</a:t>
            </a:r>
            <a:endParaRPr lang="ko-KR" altLang="en-US" sz="28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356" y="2045489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11500" b="1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614" y="390394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Problem</a:t>
            </a:r>
          </a:p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</a:t>
            </a:r>
            <a:endParaRPr lang="ko-KR" altLang="en-US" sz="28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556" y="2045489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11500" b="1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02052" y="3903944"/>
            <a:ext cx="279033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Requirments</a:t>
            </a:r>
            <a:endParaRPr lang="ko-KR" altLang="en-US" sz="28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1956" y="2045489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8DB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1500" b="1" dirty="0">
              <a:solidFill>
                <a:srgbClr val="8DBA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52236" y="3932225"/>
            <a:ext cx="411008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 Case &amp;</a:t>
            </a:r>
          </a:p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Domain Model</a:t>
            </a:r>
            <a:endParaRPr lang="ko-KR" altLang="en-US" sz="28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84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384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7788" y="437393"/>
            <a:ext cx="2958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Outline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4062" y="1859773"/>
            <a:ext cx="725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538B8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Sentimental analysis for product rating</a:t>
            </a:r>
            <a:endParaRPr lang="ko-KR" altLang="en-US" sz="3200" b="1" spc="-150" dirty="0">
              <a:solidFill>
                <a:srgbClr val="538B8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978" y="1946729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저희가 선정한 주제는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22143" y="1946729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4053" y="2762399"/>
            <a:ext cx="1243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제품에 대한 유저의  평가를 분석해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상품의 가치를 매기는 시스템 개발을 목적으로 합니다</a:t>
            </a:r>
            <a:r>
              <a:rPr lang="en-US" altLang="ko-KR" sz="2400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6425" y="1539297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감정 분석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667" y="3743946"/>
            <a:ext cx="12761827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감정 분석 시스템은 댓글 등 유저의 평가에서 긍정</a:t>
            </a:r>
            <a:r>
              <a:rPr lang="en-US" altLang="ko-KR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 등의 정서에 맞는 키워드를 분석해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저장된 키워드와의 비교분석 </a:t>
            </a:r>
            <a:r>
              <a:rPr lang="en-US" altLang="ko-KR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감정분석</a:t>
            </a:r>
            <a:r>
              <a:rPr lang="ko-KR" altLang="en-US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아몰랑</a:t>
            </a:r>
            <a:r>
              <a:rPr lang="ko-KR" altLang="en-US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있다고쳐</a:t>
            </a:r>
            <a:r>
              <a:rPr lang="en-US" altLang="ko-KR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2400" b="1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</a:t>
            </a:r>
            <a:r>
              <a:rPr lang="ko-KR" altLang="en-US" sz="2400" b="1" dirty="0">
                <a:solidFill>
                  <a:srgbClr val="538B8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애플리케이션</a:t>
            </a:r>
            <a:r>
              <a:rPr lang="en-US" altLang="ko-KR" sz="2400" b="1" dirty="0">
                <a:solidFill>
                  <a:srgbClr val="538B8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rgbClr val="538B8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경험을 향상</a:t>
            </a:r>
            <a:r>
              <a:rPr lang="ko-KR" altLang="en-US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시킬 수 있습니다</a:t>
            </a:r>
            <a:r>
              <a:rPr lang="en-US" altLang="ko-KR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b="1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095" y="1050704"/>
            <a:ext cx="351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Sentimental </a:t>
            </a:r>
            <a:r>
              <a:rPr lang="en-US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anlaysis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for product rating</a:t>
            </a:r>
            <a:endParaRPr lang="ko-KR" altLang="en-US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Review Strainer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3" y="3563583"/>
            <a:ext cx="5319486" cy="283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06" y="3580718"/>
            <a:ext cx="5695886" cy="29216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3E3AEE-AEF0-46CD-8809-5846BFCDAB25}"/>
              </a:ext>
            </a:extLst>
          </p:cNvPr>
          <p:cNvSpPr txBox="1"/>
          <p:nvPr/>
        </p:nvSpPr>
        <p:spPr>
          <a:xfrm>
            <a:off x="920295" y="1501391"/>
            <a:ext cx="10121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사람들은 인터넷으로 쇼핑을 할 때 리뷰를 보고서 살지 말지 정하는 경우가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물건을 직접적으로 볼 수 없는 대신</a:t>
            </a:r>
            <a:r>
              <a:rPr lang="en-US" altLang="ko-KR" dirty="0"/>
              <a:t>, </a:t>
            </a:r>
            <a:r>
              <a:rPr lang="ko-KR" altLang="en-US" dirty="0"/>
              <a:t>이전 구매자들이 남긴 글을 보고 상품을 평가하는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판매자 또한 이러한 경향을 잘 알고 있기에</a:t>
            </a:r>
            <a:r>
              <a:rPr lang="en-US" altLang="ko-KR" dirty="0"/>
              <a:t>, </a:t>
            </a:r>
            <a:r>
              <a:rPr lang="ko-KR" altLang="en-US" dirty="0"/>
              <a:t>판매하는 상품의 리뷰에</a:t>
            </a:r>
            <a:endParaRPr lang="en-US" altLang="ko-KR" dirty="0"/>
          </a:p>
          <a:p>
            <a:r>
              <a:rPr lang="ko-KR" altLang="en-US" dirty="0"/>
              <a:t>가장 높은 </a:t>
            </a:r>
            <a:r>
              <a:rPr lang="ko-KR" altLang="en-US" dirty="0" err="1"/>
              <a:t>별점과</a:t>
            </a:r>
            <a:r>
              <a:rPr lang="ko-KR" altLang="en-US" dirty="0"/>
              <a:t> 평가를 남기는 알바들이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구매자 또한 이를 잘 알고 있어 </a:t>
            </a:r>
            <a:r>
              <a:rPr lang="en-US" altLang="ko-KR" dirty="0"/>
              <a:t>5</a:t>
            </a:r>
            <a:r>
              <a:rPr lang="ko-KR" altLang="en-US" dirty="0"/>
              <a:t>점만점의 긍정적인 평가를 보고 상품을 고르기보단</a:t>
            </a:r>
            <a:endParaRPr lang="en-US" altLang="ko-KR" dirty="0"/>
          </a:p>
          <a:p>
            <a:r>
              <a:rPr lang="ko-KR" altLang="en-US" dirty="0"/>
              <a:t>실 사용 후기의 안 좋은 점을 고려하여 상품을 거르는 경우가 많습니다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 Strainer</a:t>
            </a:r>
            <a:endParaRPr lang="ko-KR" altLang="en-US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3" y="1540904"/>
            <a:ext cx="10883359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956507" y="4671633"/>
            <a:ext cx="1070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입장에선 위와 같은 평가들을 읽는 것보단 아래와 같은 평가를 통해 상품을 살지 말지 결정하는 경우가 많습니다</a:t>
            </a:r>
          </a:p>
        </p:txBody>
      </p:sp>
    </p:spTree>
    <p:extLst>
      <p:ext uri="{BB962C8B-B14F-4D97-AF65-F5344CB8AC3E}">
        <p14:creationId xmlns:p14="http://schemas.microsoft.com/office/powerpoint/2010/main" val="108907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14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 Strainer</a:t>
            </a:r>
            <a:endParaRPr lang="ko-KR" altLang="en-US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667" y="3894813"/>
            <a:ext cx="1070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위와 같이 사용자 평점은 높지만 구매 시 유의해야할 사항들에 대해 적은 글 또한 구매자의 선택에 영향을 끼치게 됩니다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저희는 크롬확장프로그램을 통해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사용자들이 인터넷 쇼핑을 할 시 리뷰 글들 중 무조건적인 좋은 평가와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별점이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적힌 글들을 가려 사용자에게 불필요한 정보들을 제한하고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사용자에게 도움이 될 만한 글들을 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sentiment analysis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판별 후 강조해 주어 사용자의 상품 선택에 도움을 줄 것입니다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4" y="1512367"/>
            <a:ext cx="10501072" cy="2201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25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1029" y="1006929"/>
            <a:ext cx="5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226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Scenarios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956" y="1674433"/>
            <a:ext cx="1104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실행시키면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옵션을 선택할 수 있습니다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옵션은 사용자의 선택에 따라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이상의 리뷰 글은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상에서 자동으로 가려지게 될 것입니다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리뷰 차단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옵션은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상에서 리뷰 글들을 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sentiment analysis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무조건적인 칭찬 리뷰들을 가려줄 것입니다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4" y="3250028"/>
            <a:ext cx="5010605" cy="3353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6"/>
          <a:stretch/>
        </p:blipFill>
        <p:spPr bwMode="auto">
          <a:xfrm>
            <a:off x="6662132" y="3149934"/>
            <a:ext cx="4852494" cy="34540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73519" y="2682692"/>
            <a:ext cx="122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적용 전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18719" y="2682692"/>
            <a:ext cx="122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적용 후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6475" y="1006657"/>
            <a:ext cx="10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(IEEE-830)</a:t>
            </a:r>
            <a:endParaRPr lang="ko-KR" altLang="en-US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947" y="1512367"/>
            <a:ext cx="11047070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리뷰 차단 여부 버튼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강조 여부 버튼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적용 버튼을 제공합니다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사용자로 하여금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 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단계까지 지정하게 합니다</a:t>
            </a: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사용자가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설정할 시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단계에 대한 정보를 로컬에 저장합니다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사용자가 매크로 리뷰 차단 여부 버튼을 통해 활성화할 시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정보를 로컬에 저장합니다</a:t>
            </a: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html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내에서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리뷰글을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포함한 태그를 찾아냅니다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리뷰글의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별점에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담긴 정보를 로컬에 넘겨줍니다</a:t>
            </a: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리뷰글의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포함된 태그의 </a:t>
            </a:r>
            <a:r>
              <a:rPr lang="en-US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textnode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로컬에 넘겨줍니다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사용자가 설정한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별점의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단계와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리뷰글의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별점에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담긴 정보를 비교합니다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로컬로 넘어온 </a:t>
            </a:r>
            <a:r>
              <a:rPr lang="en-US" altLang="ko-KR" spc="-150" dirty="0" err="1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textnode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sentiment analysis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긍정적인지 부정적인지 판단합니다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사용자로 하여금 설정 적용 버튼이 활성화될 시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설정을 기반으로 </a:t>
            </a:r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구성 요소를 삭제해 주거나 폰트를 비롯한 방법을 이용해 강조해 줍니다 </a:t>
            </a:r>
          </a:p>
        </p:txBody>
      </p:sp>
    </p:spTree>
    <p:extLst>
      <p:ext uri="{BB962C8B-B14F-4D97-AF65-F5344CB8AC3E}">
        <p14:creationId xmlns:p14="http://schemas.microsoft.com/office/powerpoint/2010/main" val="316614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0380" y="1006657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(User Stories)</a:t>
            </a:r>
            <a:endParaRPr lang="ko-KR" altLang="en-US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532" y="1375989"/>
            <a:ext cx="11047070" cy="398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(FR)</a:t>
            </a:r>
          </a:p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FR_01.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유저는 크롬확장 프로그램을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import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함으로써 프로그램을 실행시킬 수 있습니다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FR_02.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유저는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표시된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별점의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 구간을 설정하여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별정 이상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이하의</a:t>
            </a:r>
            <a:b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 글을 무시 혹은 강조할 수 있습니다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FR_03.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유저는 반복적인 댓글인 매크로 리뷰 차단 여부 설정을 사용하여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리뷰 글을 무시 강조할 수 있습니다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FR_04.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판단에 도움되는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리뷰글을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프로그램의 감정판단을 통해 선별할 수 있습니다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FR_05.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감정판단으로 선별된 댓글들을 유저 설정을 적용하여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댓글들을 변경 수정하여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유저의 눈에 강조할 수 있습니다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FR_06.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유저는 설정 적용 버튼을 통해 프로그램을 적용하거나 정지할 수 있습니다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76073-26B5-4FD6-98B2-2EFF2D281845}"/>
              </a:ext>
            </a:extLst>
          </p:cNvPr>
          <p:cNvSpPr txBox="1"/>
          <p:nvPr/>
        </p:nvSpPr>
        <p:spPr>
          <a:xfrm>
            <a:off x="455532" y="5360221"/>
            <a:ext cx="11047070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(NFR)</a:t>
            </a:r>
          </a:p>
          <a:p>
            <a:pPr lvl="0" algn="l" latinLnBrk="0">
              <a:lnSpc>
                <a:spcPts val="24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NFR_01. </a:t>
            </a:r>
            <a:r>
              <a:rPr lang="ko-KR" altLang="ko-KR" sz="1600" kern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프로그램 속도가 빠르면 조건수정이 간단히 가능합니다</a:t>
            </a:r>
            <a:r>
              <a:rPr lang="en-US" altLang="ko-KR" sz="1600" kern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l" latinLnBrk="0">
              <a:lnSpc>
                <a:spcPts val="24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NFR_02. </a:t>
            </a:r>
            <a:r>
              <a:rPr lang="ko-KR" altLang="ko-KR" sz="1600" kern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크롬 확장프로그램의 특징으로 쉽고 빠른 설치와 백그라운드 확장 지원이 가능합니다</a:t>
            </a:r>
            <a:r>
              <a:rPr lang="en-US" altLang="ko-KR" sz="1600" kern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007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774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정태웅</cp:lastModifiedBy>
  <cp:revision>14</cp:revision>
  <dcterms:created xsi:type="dcterms:W3CDTF">2017-05-29T09:12:16Z</dcterms:created>
  <dcterms:modified xsi:type="dcterms:W3CDTF">2021-04-13T12:38:11Z</dcterms:modified>
</cp:coreProperties>
</file>