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5BD0-CC38-43E4-9674-72049C9B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16420D-A302-425D-80AD-B6BEE6D0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0057A-9008-4B46-8D75-BDA2FFBC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DED41-F21D-4E0B-A919-9B90316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722B5-41D8-436A-B879-610C49B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5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24B5C-5FF2-43A9-9B42-4D11E79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52BE2-9607-4273-A779-6CE220A5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3AA87-F2AB-4499-8A5A-B2F87046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6EE12-FC6B-4ABF-9F32-87949041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AB2B9-9C08-4B1B-80E5-2C783DF7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1F4312-1D5A-47DC-B670-F85294DE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1FC87-E835-4C66-AA17-6E4ED1C5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41EC3-3240-47C9-A29A-FF718C7A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1A335-5D69-435C-8737-DD133816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F08A6-5590-4F68-9A3B-C5EFB55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2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BB74-8E88-4962-8302-7AB7822E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9DCBF-82FB-49E6-9F60-15C5A36E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31324-6968-4627-BDF4-C084DEF2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B078D-B398-4E76-84BC-7E3EBBCF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28C67-6283-414B-89A2-695FD99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9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2DB1-9CE2-4587-BE29-752079C9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06098-60AF-4014-B3A1-002C8575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A7103-0954-428F-8C4B-28F11A1A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EF186-E8C0-417B-9373-E38A7866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624C1-5E16-41B0-AC2C-36ADAA0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3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FC265-F617-4E2F-906E-7E05DDD7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3EC82-142E-4D05-AAB1-ADF447BED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0D8A0-D0CE-4D4F-8270-93F9A95E5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7A865-F471-4043-BC0D-C6A7E740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E24EA-062E-4847-92A0-8CA165C7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D55BD-1FBD-4A51-9A89-3D6C2ABA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5D91-9FE6-4704-8A26-286ABB59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49C8B-0694-4EA3-9B64-25C3F4F9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3E519-06ED-484F-857C-B03C1817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DEC7-EDB0-444F-8967-D58D6623C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78F472-8A07-42E1-BBF7-E950D41E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C64A27-198D-4BD3-9422-877FAD0F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55AAB-A4A3-42BB-BF21-D0F545C6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371230-7F6A-4CC9-8D63-55AF29E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EB2C7-FA60-48D7-A6DA-523C8692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67BF8-2ADE-4B2C-9958-E5836D3B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4CA7D-C1F1-4AC5-9471-95E6EEE8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80D54-DC5E-424C-BB40-ADDB1905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DB09A0-DDA0-48D2-9ED5-7833ACCE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7BC7DD-A900-4C6E-AF73-3091BD1B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33959-75E1-4B69-97E3-219E3139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3775C-7A7F-4BFC-A54C-8A08DF55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244D3-6E0A-4E4C-9082-5098B1FB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C06F2A-35B8-4003-BBB1-12E57BEF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09C65-CC8B-4785-A72C-2A5EED34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4F473-DB48-4ADC-A21B-ED7B32A6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7693F-F010-4D58-9194-4DCD3E78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F6295-212B-40BA-9F59-5F9ADB82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2B8DE-53FC-476A-97B2-70D8726C6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1E000-8C7D-4355-AE0E-670E7507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7488C-27C2-4CD5-BA9E-8986F111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FCE39-1ACE-445D-B6FD-DB23D164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AD276-49C2-4685-99D0-C3910A19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B55C1D-E457-4257-9460-F04D9C7D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FD9F40-7B70-431E-A5F7-EAFEF3E96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06D6C-86ED-4440-9839-36719CDCD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C5F4-6287-4C0A-9956-12ADCC0A2F40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F68D2-220A-4613-8D98-C3536E090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0560B-D562-475B-82CC-4E798FC6B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23B9-F401-4C40-99E5-20AB1B7AB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6EC-A5FD-44AC-A56A-A51F300E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790"/>
            <a:ext cx="10515600" cy="5495174"/>
          </a:xfrm>
        </p:spPr>
        <p:txBody>
          <a:bodyPr>
            <a:normAutofit fontScale="77500" lnSpcReduction="20000"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Requirements (IEEE-830)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 구간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매크로 리뷰 차단 여부 버튼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판단에 도움되는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강조 여부 버튼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 적용 버튼을 제공합니다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사용자로 하여금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단계까지 지정하게 합니다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사용자가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설정할 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단계에 대한 정보를 로컬에 저장합니다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사용자가 매크로 리뷰 차단 여부 버튼을 통해 활성화할 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정보를 로컬에 저장합니다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html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내에서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포함한 태그를 찾아냅니다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담긴 정보를 로컬에 넘겨줍니다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포함된 태그의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textnode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로컬에 넘겨줍니다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사용자가 설정한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단계와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담긴 정보를 비교합니다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로컬로 넘어온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textnode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sentiment analysis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긍정적인지 부정적인지 판단합니다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시스템은 사용자로 하여금 설정 적용 버튼이 활성화될 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해당하는 설정을 기반으로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html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구성 요소를 삭제해 주거나 폰트를 비롯한 방법을 이용해 강조해 줍니다 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b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75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C23FF-61DA-4DDA-B8D0-CE3E0CEC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116"/>
            <a:ext cx="10515600" cy="5759116"/>
          </a:xfrm>
        </p:spPr>
        <p:txBody>
          <a:bodyPr>
            <a:normAutofit fontScale="62500" lnSpcReduction="20000"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Requirements (User Stories)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크롬확장 프로그램을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import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함으로써 프로그램을 실행시킬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표시된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별점의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설정 구간을 설정하여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별정 이상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이하의 리뷰 글을 무시 혹은 강조할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반복적인 댓글인 매크로 리뷰 차단 여부 설정을 사용하여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리뷰 글을 무시 강조할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판단에 도움되는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리뷰글을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프로그램의 감정판단을 통해 선별할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감정판단으로 선별된 댓글들을 유저 조작 설정을 적용하여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댓글들을 변경 수정하여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유저의 눈에 강조할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유저는 설정 적용 버튼을 통해 프로그램을 적용하거나 정지할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건의사항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체크포인트에 굳이 넣을 필요는 없을 수도 있지만 참고해주세요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과거 회의에서 나온 내용 외에 추가 내용이 있습니다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 조작 설정이 폰트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굵기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및 정렬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등으로 다양한 강조 기능이 있으면 합니다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댓글 정렬 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상으로 해당 댓글의 감정판단 정보 및 판단 이유 등을 알 수 있는 기능을 추가했으면 합니다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쇼핑몰에 관한 교수님의 질문이 있을 경우에 대해 대처방안이 필요할 것 같습니다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삭제된 댓글을 간략하게 정리해서 볼 수 있게 했으면 좋겠습니다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2400"/>
              </a:lnSpc>
              <a:spcAft>
                <a:spcPts val="80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1800" b="1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프로그램 속도가 빠르면 조건수정이 간단히 가능합니다</a:t>
            </a:r>
            <a:r>
              <a:rPr lang="en-US" altLang="ko-KR" sz="1800" b="1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ts val="2400"/>
              </a:lnSpc>
              <a:spcAft>
                <a:spcPts val="80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1800" b="1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크롬 확장프로그램의 특징으로 쉽고 빠른 설치와 백그라운드 확장 지원이 가능합니다</a:t>
            </a:r>
            <a:r>
              <a:rPr lang="en-US" altLang="ko-KR" sz="1800" b="1" kern="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E362-C514-4EF9-B971-1100ED2C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 fontScale="90000"/>
          </a:bodyPr>
          <a:lstStyle/>
          <a:p>
            <a:r>
              <a:rPr lang="en-US" altLang="ko-KR" sz="6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 Cases</a:t>
            </a:r>
            <a:endParaRPr lang="ko-KR" altLang="en-US" sz="13800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7161F1C-CB85-4E44-B7C0-69451C537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9282"/>
              </p:ext>
            </p:extLst>
          </p:nvPr>
        </p:nvGraphicFramePr>
        <p:xfrm>
          <a:off x="745958" y="1363580"/>
          <a:ext cx="9695666" cy="4082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012">
                  <a:extLst>
                    <a:ext uri="{9D8B030D-6E8A-4147-A177-3AD203B41FA5}">
                      <a16:colId xmlns:a16="http://schemas.microsoft.com/office/drawing/2014/main" val="1172158855"/>
                    </a:ext>
                  </a:extLst>
                </a:gridCol>
                <a:gridCol w="6125405">
                  <a:extLst>
                    <a:ext uri="{9D8B030D-6E8A-4147-A177-3AD203B41FA5}">
                      <a16:colId xmlns:a16="http://schemas.microsoft.com/office/drawing/2014/main" val="3298966039"/>
                    </a:ext>
                  </a:extLst>
                </a:gridCol>
                <a:gridCol w="2268249">
                  <a:extLst>
                    <a:ext uri="{9D8B030D-6E8A-4147-A177-3AD203B41FA5}">
                      <a16:colId xmlns:a16="http://schemas.microsoft.com/office/drawing/2014/main" val="4013242546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Actor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Actor’s Goal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Use Case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263415"/>
                  </a:ext>
                </a:extLst>
              </a:tr>
              <a:tr h="4226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effectLst/>
                        </a:rPr>
                        <a:t>프로그램 시작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558532"/>
                  </a:ext>
                </a:extLst>
              </a:tr>
              <a:tr h="4226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설정 값 수정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288283"/>
                  </a:ext>
                </a:extLst>
              </a:tr>
              <a:tr h="4226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프로그램 중지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231619"/>
                  </a:ext>
                </a:extLst>
              </a:tr>
              <a:tr h="882173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Analysis system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시스템은 로컬로 넘어온 </a:t>
                      </a:r>
                      <a:r>
                        <a:rPr lang="en-US" sz="1000" kern="100" dirty="0" err="1">
                          <a:effectLst/>
                        </a:rPr>
                        <a:t>textnode</a:t>
                      </a:r>
                      <a:r>
                        <a:rPr lang="ko-KR" sz="1000" kern="100" dirty="0">
                          <a:effectLst/>
                        </a:rPr>
                        <a:t>를 </a:t>
                      </a:r>
                      <a:r>
                        <a:rPr lang="en-US" sz="1000" kern="100" dirty="0">
                          <a:effectLst/>
                        </a:rPr>
                        <a:t>sentiment analysis</a:t>
                      </a:r>
                      <a:r>
                        <a:rPr lang="ko-KR" sz="1000" kern="100" dirty="0">
                          <a:effectLst/>
                        </a:rPr>
                        <a:t>를 통해 긍정적인지 부정적인지 판단합니다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037907"/>
                  </a:ext>
                </a:extLst>
              </a:tr>
              <a:tr h="4226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Setting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시스템은 사용자가 </a:t>
                      </a:r>
                      <a:r>
                        <a:rPr lang="ko-KR" sz="1000" kern="100" dirty="0" err="1">
                          <a:effectLst/>
                        </a:rPr>
                        <a:t>별점을</a:t>
                      </a:r>
                      <a:r>
                        <a:rPr lang="ko-KR" sz="1000" kern="100" dirty="0">
                          <a:effectLst/>
                        </a:rPr>
                        <a:t> 설정할 시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해당 단계에 대한 정보를 로컬에 저장합니다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247831"/>
                  </a:ext>
                </a:extLst>
              </a:tr>
              <a:tr h="4226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Lead System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시스템은 사용자가 설정한 </a:t>
                      </a:r>
                      <a:r>
                        <a:rPr lang="ko-KR" sz="1000" kern="100" dirty="0" err="1">
                          <a:effectLst/>
                        </a:rPr>
                        <a:t>별점의</a:t>
                      </a:r>
                      <a:r>
                        <a:rPr lang="ko-KR" sz="1000" kern="100" dirty="0">
                          <a:effectLst/>
                        </a:rPr>
                        <a:t> 단계와 </a:t>
                      </a:r>
                      <a:r>
                        <a:rPr lang="ko-KR" sz="1000" kern="100" dirty="0" err="1">
                          <a:effectLst/>
                        </a:rPr>
                        <a:t>리뷰글의</a:t>
                      </a:r>
                      <a:r>
                        <a:rPr 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 err="1">
                          <a:effectLst/>
                        </a:rPr>
                        <a:t>별점에</a:t>
                      </a:r>
                      <a:r>
                        <a:rPr lang="ko-KR" sz="1000" kern="100" dirty="0">
                          <a:effectLst/>
                        </a:rPr>
                        <a:t> 담긴 정보를 비교합니다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110542"/>
                  </a:ext>
                </a:extLst>
              </a:tr>
              <a:tr h="735019"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Write System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시스템은 사용자로 하여금 설정 적용 버튼이 활성화될 시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해당하는 설정을 기반으로 </a:t>
                      </a:r>
                      <a:r>
                        <a:rPr lang="en-US" sz="1000" kern="100" dirty="0">
                          <a:effectLst/>
                        </a:rPr>
                        <a:t>html</a:t>
                      </a:r>
                      <a:r>
                        <a:rPr lang="ko-KR" sz="1000" kern="100" dirty="0">
                          <a:effectLst/>
                        </a:rPr>
                        <a:t>의 구성 요소를 삭제해 주거나 폰트를 비롯한 방법을 이용해 강조해 줍니다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17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89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1">
            <a:extLst>
              <a:ext uri="{FF2B5EF4-FFF2-40B4-BE49-F238E27FC236}">
                <a16:creationId xmlns:a16="http://schemas.microsoft.com/office/drawing/2014/main" id="{52736F86-E4E3-4C10-BE91-7C54698FC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1068341" y="3031741"/>
            <a:ext cx="132873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5E1DE4-52FF-412F-B6EE-1486B3D775A8}"/>
              </a:ext>
            </a:extLst>
          </p:cNvPr>
          <p:cNvSpPr/>
          <p:nvPr/>
        </p:nvSpPr>
        <p:spPr>
          <a:xfrm>
            <a:off x="2561590" y="1995170"/>
            <a:ext cx="5701030" cy="3760470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DF99CE-0073-4BF4-8793-18ECA9490778}"/>
              </a:ext>
            </a:extLst>
          </p:cNvPr>
          <p:cNvGrpSpPr/>
          <p:nvPr/>
        </p:nvGrpSpPr>
        <p:grpSpPr>
          <a:xfrm>
            <a:off x="8520495" y="5080603"/>
            <a:ext cx="989330" cy="975714"/>
            <a:chOff x="-15212" y="47834"/>
            <a:chExt cx="1893570" cy="1959152"/>
          </a:xfrm>
        </p:grpSpPr>
        <p:pic>
          <p:nvPicPr>
            <p:cNvPr id="7" name="그림 6" descr="밤하늘이(가) 표시된 사진&#10;&#10;자동 생성된 설명">
              <a:extLst>
                <a:ext uri="{FF2B5EF4-FFF2-40B4-BE49-F238E27FC236}">
                  <a16:creationId xmlns:a16="http://schemas.microsoft.com/office/drawing/2014/main" id="{DB21C2EE-51AB-45B4-AA0C-AE83902D0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8" name="텍스트 상자 2">
              <a:extLst>
                <a:ext uri="{FF2B5EF4-FFF2-40B4-BE49-F238E27FC236}">
                  <a16:creationId xmlns:a16="http://schemas.microsoft.com/office/drawing/2014/main" id="{289FBB9D-BC77-452E-AA30-F7A084212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25" y="398063"/>
              <a:ext cx="1515953" cy="160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LEAD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SYSTEM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6040A6-33A7-459F-B5E8-CFEC888C57DD}"/>
              </a:ext>
            </a:extLst>
          </p:cNvPr>
          <p:cNvGrpSpPr/>
          <p:nvPr/>
        </p:nvGrpSpPr>
        <p:grpSpPr>
          <a:xfrm>
            <a:off x="8540750" y="1694815"/>
            <a:ext cx="1080770" cy="963295"/>
            <a:chOff x="-15212" y="47834"/>
            <a:chExt cx="2068873" cy="1932940"/>
          </a:xfrm>
        </p:grpSpPr>
        <p:pic>
          <p:nvPicPr>
            <p:cNvPr id="10" name="그림 9" descr="밤하늘이(가) 표시된 사진&#10;&#10;자동 생성된 설명">
              <a:extLst>
                <a:ext uri="{FF2B5EF4-FFF2-40B4-BE49-F238E27FC236}">
                  <a16:creationId xmlns:a16="http://schemas.microsoft.com/office/drawing/2014/main" id="{51D9037D-EEFA-4BED-9391-754F5F35D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11" name="텍스트 상자 2">
              <a:extLst>
                <a:ext uri="{FF2B5EF4-FFF2-40B4-BE49-F238E27FC236}">
                  <a16:creationId xmlns:a16="http://schemas.microsoft.com/office/drawing/2014/main" id="{CC07F29B-135B-4CB8-98C4-D503C46A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59" y="758603"/>
              <a:ext cx="1795502" cy="96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SETTING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순서도: 수행의 시작/종료 31">
            <a:extLst>
              <a:ext uri="{FF2B5EF4-FFF2-40B4-BE49-F238E27FC236}">
                <a16:creationId xmlns:a16="http://schemas.microsoft.com/office/drawing/2014/main" id="{04AE804A-13E3-4954-9D55-03A5298B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431416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시작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순서도: 수행의 시작/종료 32">
            <a:extLst>
              <a:ext uri="{FF2B5EF4-FFF2-40B4-BE49-F238E27FC236}">
                <a16:creationId xmlns:a16="http://schemas.microsoft.com/office/drawing/2014/main" id="{C38D91D0-37A0-496D-B609-1367AC68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05" y="3429000"/>
            <a:ext cx="24955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설정 변경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순서도: 수행의 시작/종료 33">
            <a:extLst>
              <a:ext uri="{FF2B5EF4-FFF2-40B4-BE49-F238E27FC236}">
                <a16:creationId xmlns:a16="http://schemas.microsoft.com/office/drawing/2014/main" id="{1A2AECE0-22C4-489F-ACE6-24BB5B9D3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400550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중지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04008AC-90CF-4584-A5D0-79561DBCF382}"/>
              </a:ext>
            </a:extLst>
          </p:cNvPr>
          <p:cNvGrpSpPr/>
          <p:nvPr/>
        </p:nvGrpSpPr>
        <p:grpSpPr>
          <a:xfrm>
            <a:off x="8553450" y="4022765"/>
            <a:ext cx="989330" cy="987385"/>
            <a:chOff x="-15212" y="47834"/>
            <a:chExt cx="1893570" cy="1982586"/>
          </a:xfrm>
        </p:grpSpPr>
        <p:pic>
          <p:nvPicPr>
            <p:cNvPr id="16" name="그림 15" descr="밤하늘이(가) 표시된 사진&#10;&#10;자동 생성된 설명">
              <a:extLst>
                <a:ext uri="{FF2B5EF4-FFF2-40B4-BE49-F238E27FC236}">
                  <a16:creationId xmlns:a16="http://schemas.microsoft.com/office/drawing/2014/main" id="{60B0A58F-D6F5-4176-9A79-9A6238C7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17" name="텍스트 상자 2">
              <a:extLst>
                <a:ext uri="{FF2B5EF4-FFF2-40B4-BE49-F238E27FC236}">
                  <a16:creationId xmlns:a16="http://schemas.microsoft.com/office/drawing/2014/main" id="{925DD7E1-9974-4B9F-83AA-12D5289DA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57" y="421497"/>
              <a:ext cx="1515953" cy="160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WRITE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SYSTEM</a:t>
              </a:r>
              <a:endParaRPr lang="ko-KR" sz="10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2DB278-CF3E-4AAA-B66A-15D7F5E6D663}"/>
              </a:ext>
            </a:extLst>
          </p:cNvPr>
          <p:cNvGrpSpPr/>
          <p:nvPr/>
        </p:nvGrpSpPr>
        <p:grpSpPr>
          <a:xfrm>
            <a:off x="8572500" y="2828290"/>
            <a:ext cx="989330" cy="1029731"/>
            <a:chOff x="-15212" y="47834"/>
            <a:chExt cx="1893570" cy="2067613"/>
          </a:xfrm>
        </p:grpSpPr>
        <p:pic>
          <p:nvPicPr>
            <p:cNvPr id="19" name="그림 18" descr="밤하늘이(가) 표시된 사진&#10;&#10;자동 생성된 설명">
              <a:extLst>
                <a:ext uri="{FF2B5EF4-FFF2-40B4-BE49-F238E27FC236}">
                  <a16:creationId xmlns:a16="http://schemas.microsoft.com/office/drawing/2014/main" id="{AD22A8C2-A042-42D7-A5CB-2FDB8E0CF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12" y="47834"/>
              <a:ext cx="1893570" cy="1932940"/>
            </a:xfrm>
            <a:prstGeom prst="rect">
              <a:avLst/>
            </a:prstGeom>
          </p:spPr>
        </p:pic>
        <p:sp>
          <p:nvSpPr>
            <p:cNvPr id="20" name="텍스트 상자 2">
              <a:extLst>
                <a:ext uri="{FF2B5EF4-FFF2-40B4-BE49-F238E27FC236}">
                  <a16:creationId xmlns:a16="http://schemas.microsoft.com/office/drawing/2014/main" id="{23B8407E-D3C6-4366-B868-59D817ADD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52" y="506524"/>
              <a:ext cx="1515953" cy="1608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ANALYSIS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SYSTEM</a:t>
              </a:r>
              <a:endParaRPr 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순서도: 수행의 시작/종료 40">
            <a:extLst>
              <a:ext uri="{FF2B5EF4-FFF2-40B4-BE49-F238E27FC236}">
                <a16:creationId xmlns:a16="http://schemas.microsoft.com/office/drawing/2014/main" id="{A9E330F8-2FAF-4B2F-8C7A-96AC77AF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135" y="2115084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 저장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순서도: 수행의 시작/종료 41">
            <a:extLst>
              <a:ext uri="{FF2B5EF4-FFF2-40B4-BE49-F238E27FC236}">
                <a16:creationId xmlns:a16="http://schemas.microsoft.com/office/drawing/2014/main" id="{F51621E0-B4FA-41E1-BAE5-DB3F711F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640253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UC-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리뷰 표시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AAE2BD-D8E1-4256-A7F4-8E1D187FA327}"/>
              </a:ext>
            </a:extLst>
          </p:cNvPr>
          <p:cNvCxnSpPr/>
          <p:nvPr/>
        </p:nvCxnSpPr>
        <p:spPr>
          <a:xfrm flipV="1">
            <a:off x="2286000" y="2800350"/>
            <a:ext cx="56197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DCEEC5-B0FC-45ED-A39F-6CD5292012FF}"/>
              </a:ext>
            </a:extLst>
          </p:cNvPr>
          <p:cNvCxnSpPr/>
          <p:nvPr/>
        </p:nvCxnSpPr>
        <p:spPr>
          <a:xfrm flipV="1">
            <a:off x="2295525" y="3743325"/>
            <a:ext cx="40957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C22DDC-850A-4E72-8B17-105DB4E762C6}"/>
              </a:ext>
            </a:extLst>
          </p:cNvPr>
          <p:cNvCxnSpPr/>
          <p:nvPr/>
        </p:nvCxnSpPr>
        <p:spPr>
          <a:xfrm>
            <a:off x="2247900" y="3990975"/>
            <a:ext cx="63817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E8438C-108A-49DA-9AED-2CC3CEF88284}"/>
              </a:ext>
            </a:extLst>
          </p:cNvPr>
          <p:cNvCxnSpPr/>
          <p:nvPr/>
        </p:nvCxnSpPr>
        <p:spPr>
          <a:xfrm>
            <a:off x="5153025" y="3790950"/>
            <a:ext cx="371475" cy="10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73E58F-F700-472B-8583-5A2933A199DC}"/>
              </a:ext>
            </a:extLst>
          </p:cNvPr>
          <p:cNvCxnSpPr/>
          <p:nvPr/>
        </p:nvCxnSpPr>
        <p:spPr>
          <a:xfrm>
            <a:off x="4848225" y="2694940"/>
            <a:ext cx="6953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068670D-A168-4795-895D-4B1D9B0D36D1}"/>
              </a:ext>
            </a:extLst>
          </p:cNvPr>
          <p:cNvCxnSpPr/>
          <p:nvPr/>
        </p:nvCxnSpPr>
        <p:spPr>
          <a:xfrm>
            <a:off x="4914900" y="4705350"/>
            <a:ext cx="36195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3C15FE-5216-4BEA-8556-3DAB8D520357}"/>
              </a:ext>
            </a:extLst>
          </p:cNvPr>
          <p:cNvCxnSpPr/>
          <p:nvPr/>
        </p:nvCxnSpPr>
        <p:spPr>
          <a:xfrm flipV="1">
            <a:off x="7400925" y="2219325"/>
            <a:ext cx="1123950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DE6DE7-3114-4E5C-A757-91C11CCD3D70}"/>
              </a:ext>
            </a:extLst>
          </p:cNvPr>
          <p:cNvCxnSpPr/>
          <p:nvPr/>
        </p:nvCxnSpPr>
        <p:spPr>
          <a:xfrm flipV="1">
            <a:off x="7600950" y="3286125"/>
            <a:ext cx="97155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AD0617-B40A-4442-80A7-957E829A544E}"/>
              </a:ext>
            </a:extLst>
          </p:cNvPr>
          <p:cNvCxnSpPr/>
          <p:nvPr/>
        </p:nvCxnSpPr>
        <p:spPr>
          <a:xfrm flipH="1" flipV="1">
            <a:off x="7581900" y="3971925"/>
            <a:ext cx="10001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842D8D-1FFE-4B99-A6CB-8BBFC6663D0D}"/>
              </a:ext>
            </a:extLst>
          </p:cNvPr>
          <p:cNvCxnSpPr/>
          <p:nvPr/>
        </p:nvCxnSpPr>
        <p:spPr>
          <a:xfrm>
            <a:off x="7400925" y="2418715"/>
            <a:ext cx="1200150" cy="2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39B42D8-8BF0-49DD-80A9-AB9523F8861E}"/>
              </a:ext>
            </a:extLst>
          </p:cNvPr>
          <p:cNvCxnSpPr/>
          <p:nvPr/>
        </p:nvCxnSpPr>
        <p:spPr>
          <a:xfrm>
            <a:off x="7400925" y="2419350"/>
            <a:ext cx="115252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0BEA083-1E05-42D6-8F0D-769FAD8E2F07}"/>
              </a:ext>
            </a:extLst>
          </p:cNvPr>
          <p:cNvCxnSpPr/>
          <p:nvPr/>
        </p:nvCxnSpPr>
        <p:spPr>
          <a:xfrm>
            <a:off x="7400925" y="2419350"/>
            <a:ext cx="1123950" cy="302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8413A29-CF34-4068-A71B-562A3280A218}"/>
              </a:ext>
            </a:extLst>
          </p:cNvPr>
          <p:cNvCxnSpPr/>
          <p:nvPr/>
        </p:nvCxnSpPr>
        <p:spPr>
          <a:xfrm flipV="1">
            <a:off x="5162550" y="2238375"/>
            <a:ext cx="3371850" cy="1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>
            <a:extLst>
              <a:ext uri="{FF2B5EF4-FFF2-40B4-BE49-F238E27FC236}">
                <a16:creationId xmlns:a16="http://schemas.microsoft.com/office/drawing/2014/main" id="{9140D035-2F2D-4E33-9D0E-B3F676AF6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 Cases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27E10F62-A735-46A9-B100-3BCFABD1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id="{905F136E-2AFF-4874-8D80-D9561E12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5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457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Use Cases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정태웅</dc:creator>
  <cp:lastModifiedBy>정태웅</cp:lastModifiedBy>
  <cp:revision>2</cp:revision>
  <dcterms:created xsi:type="dcterms:W3CDTF">2021-04-11T11:56:04Z</dcterms:created>
  <dcterms:modified xsi:type="dcterms:W3CDTF">2021-04-11T12:00:44Z</dcterms:modified>
</cp:coreProperties>
</file>