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1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8" r:id="rId9"/>
    <p:sldId id="272" r:id="rId10"/>
    <p:sldId id="273" r:id="rId11"/>
    <p:sldId id="274" r:id="rId12"/>
    <p:sldId id="281" r:id="rId13"/>
    <p:sldId id="280" r:id="rId14"/>
    <p:sldId id="282" r:id="rId15"/>
    <p:sldId id="283" r:id="rId16"/>
    <p:sldId id="285" r:id="rId17"/>
    <p:sldId id="287" r:id="rId18"/>
    <p:sldId id="286" r:id="rId19"/>
    <p:sldId id="269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 Bold" panose="020B0600000101010101" pitchFamily="50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8DBABD"/>
    <a:srgbClr val="5D9CA1"/>
    <a:srgbClr val="538B8F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29.622" idx="1">
    <p:pos x="1982" y="1505"/>
    <p:text>키보드 숫자 입력? 마우스 입력?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5:10:49.771" idx="3">
    <p:pos x="6412" y="3226"/>
    <p:text>REQ-6 (FR / 3) : 시스템은 리뷰글의 별점에 담긴 정보를 로컬에 넘겨줍니다
REQ-7 (FR / 3) : 시스템은 리뷰글의 포함된 태그의 textnode를 로컬에 넘겨줍니다.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6412" y="3362"/>
    <p:text>이와 같은 부분은 교수님이 올려주신 자료의 예시처럼 유저의 관점에서 제공받을 수 있는 형태여야할 것 같아 임시로 제외했습니다</p:text>
    <p:extLst mod="1"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FR_03: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FR_05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.: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강조해 눈에 띄게 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 저장된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설정값에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따라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통해 프로그램을 적용하거나 멈출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NFR_01: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NFR_02: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NFR_03: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으로서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쉽고 빠른 설치와 백그라운드 확장 지원이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1578221" y="1420036"/>
            <a:ext cx="9363365" cy="5008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32103" y="1050704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Prototype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5230"/>
              </p:ext>
            </p:extLst>
          </p:nvPr>
        </p:nvGraphicFramePr>
        <p:xfrm>
          <a:off x="762667" y="1512363"/>
          <a:ext cx="10634340" cy="456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401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Actor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Actor’s Goal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 Name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크롬 확장프로그램 </a:t>
                      </a:r>
                      <a:r>
                        <a:rPr lang="en-US" altLang="ko-KR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r>
                        <a:rPr lang="en-US" altLang="ko-KR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Strainer</a:t>
                      </a:r>
                      <a:r>
                        <a:rPr lang="ko-KR" altLang="en-US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</a:t>
                      </a:r>
                      <a:r>
                        <a:rPr lang="en-US" altLang="ko-KR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조작하는 것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UC-1: </a:t>
                      </a:r>
                      <a:r>
                        <a:rPr lang="ko-KR" altLang="en-US" sz="1800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확장 프로그램 조작</a:t>
                      </a:r>
                      <a:endParaRPr lang="ko-KR" altLang="en-US" sz="18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701" y="6155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165628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23446" y="879214"/>
            <a:ext cx="9181709" cy="5757257"/>
            <a:chOff x="1423446" y="879214"/>
            <a:chExt cx="10290145" cy="57572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1423446" y="1094659"/>
              <a:ext cx="10290145" cy="5541812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0741" y="879214"/>
              <a:ext cx="237555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크롬 브라우저</a:t>
              </a:r>
              <a:endParaRPr lang="ko-KR" altLang="en-US" sz="2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6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111" y="5634662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쇼핑몰 웹사이트 </a:t>
            </a:r>
            <a:endParaRPr lang="en-US" altLang="ko-KR" sz="16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상품페이지 방문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19638" y="1316718"/>
            <a:ext cx="8593286" cy="3954363"/>
            <a:chOff x="4523081" y="1531991"/>
            <a:chExt cx="5701030" cy="39543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31991"/>
              <a:ext cx="13246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크롬 확장 프로그램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077701" y="3837569"/>
            <a:ext cx="966410" cy="2101893"/>
          </a:xfrm>
          <a:prstGeom prst="straightConnector1">
            <a:avLst/>
          </a:prstGeom>
          <a:ln w="25400">
            <a:solidFill>
              <a:srgbClr val="5D9CA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883656">
            <a:off x="1264606" y="47180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84" y="6069397"/>
            <a:ext cx="2944491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UC-3: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상태로 브라우저 이용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6" idx="3"/>
            <a:endCxn id="39" idx="1"/>
          </p:cNvCxnSpPr>
          <p:nvPr/>
        </p:nvCxnSpPr>
        <p:spPr>
          <a:xfrm>
            <a:off x="4044361" y="5939462"/>
            <a:ext cx="890123" cy="340590"/>
          </a:xfrm>
          <a:prstGeom prst="straightConnector1">
            <a:avLst/>
          </a:prstGeom>
          <a:ln w="25400">
            <a:solidFill>
              <a:srgbClr val="5D9CA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6025">
            <a:off x="8395057" y="547733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316015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UC-1-3: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리뷰 강조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178114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기준 거르기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2470651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거르기</a:t>
            </a:r>
          </a:p>
        </p:txBody>
      </p:sp>
      <p:sp>
        <p:nvSpPr>
          <p:cNvPr id="55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696" y="2835675"/>
            <a:ext cx="2733959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프로그램 조작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5" idx="1"/>
            <a:endCxn id="13" idx="3"/>
          </p:cNvCxnSpPr>
          <p:nvPr/>
        </p:nvCxnSpPr>
        <p:spPr>
          <a:xfrm flipH="1">
            <a:off x="1077701" y="3046330"/>
            <a:ext cx="919995" cy="79123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171811">
            <a:off x="952876" y="327399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3" idx="1"/>
            <a:endCxn id="55" idx="3"/>
          </p:cNvCxnSpPr>
          <p:nvPr/>
        </p:nvCxnSpPr>
        <p:spPr>
          <a:xfrm flipH="1">
            <a:off x="4731655" y="1991801"/>
            <a:ext cx="742135" cy="105452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1"/>
            <a:endCxn id="55" idx="3"/>
          </p:cNvCxnSpPr>
          <p:nvPr/>
        </p:nvCxnSpPr>
        <p:spPr>
          <a:xfrm flipH="1">
            <a:off x="4731655" y="2681306"/>
            <a:ext cx="742135" cy="365024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2" idx="1"/>
            <a:endCxn id="55" idx="3"/>
          </p:cNvCxnSpPr>
          <p:nvPr/>
        </p:nvCxnSpPr>
        <p:spPr>
          <a:xfrm flipH="1" flipV="1">
            <a:off x="4731655" y="3046330"/>
            <a:ext cx="742135" cy="32448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8296636">
            <a:off x="4562953" y="2277306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83" idx="1"/>
            <a:endCxn id="55" idx="3"/>
          </p:cNvCxnSpPr>
          <p:nvPr/>
        </p:nvCxnSpPr>
        <p:spPr>
          <a:xfrm flipH="1" flipV="1">
            <a:off x="4731655" y="3046330"/>
            <a:ext cx="742135" cy="101506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3850735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UC-1-4: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39" idx="3"/>
            <a:endCxn id="92" idx="1"/>
          </p:cNvCxnSpPr>
          <p:nvPr/>
        </p:nvCxnSpPr>
        <p:spPr>
          <a:xfrm flipV="1">
            <a:off x="7878975" y="4666235"/>
            <a:ext cx="2911917" cy="161381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211498">
            <a:off x="4141750" y="5883682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&lt;&lt;extend&gt;&gt;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0790892" y="4207696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790892" y="2974168"/>
            <a:ext cx="922163" cy="917078"/>
            <a:chOff x="9869267" y="1334568"/>
            <a:chExt cx="989192" cy="963294"/>
          </a:xfrm>
        </p:grpSpPr>
        <p:pic>
          <p:nvPicPr>
            <p:cNvPr id="99" name="그림 98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9933777" y="1585584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</a:p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Data?</a:t>
              </a:r>
              <a:endParaRPr lang="ko-KR" altLang="en-US" sz="1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790892" y="1749240"/>
            <a:ext cx="922163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84" y="4601661"/>
            <a:ext cx="2944491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UC-2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상태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설정 적용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04" idx="3"/>
            <a:endCxn id="92" idx="1"/>
          </p:cNvCxnSpPr>
          <p:nvPr/>
        </p:nvCxnSpPr>
        <p:spPr>
          <a:xfrm flipV="1">
            <a:off x="7878975" y="4666235"/>
            <a:ext cx="2911917" cy="14608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6" idx="0"/>
            <a:endCxn id="104" idx="2"/>
          </p:cNvCxnSpPr>
          <p:nvPr/>
        </p:nvCxnSpPr>
        <p:spPr>
          <a:xfrm flipV="1">
            <a:off x="3044236" y="5022971"/>
            <a:ext cx="3362494" cy="611691"/>
          </a:xfrm>
          <a:prstGeom prst="straightConnector1">
            <a:avLst/>
          </a:prstGeom>
          <a:ln w="25400">
            <a:solidFill>
              <a:srgbClr val="5D9CA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21385958">
            <a:off x="8658903" y="4714839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20690875">
            <a:off x="3999676" y="5118624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&lt;&lt;extend&gt;&gt;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  <a:endCxn id="83" idx="2"/>
          </p:cNvCxnSpPr>
          <p:nvPr/>
        </p:nvCxnSpPr>
        <p:spPr>
          <a:xfrm flipH="1" flipV="1">
            <a:off x="6639049" y="4272045"/>
            <a:ext cx="4151843" cy="39419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  <a:endCxn id="52" idx="2"/>
          </p:cNvCxnSpPr>
          <p:nvPr/>
        </p:nvCxnSpPr>
        <p:spPr>
          <a:xfrm flipH="1" flipV="1">
            <a:off x="6639049" y="3581466"/>
            <a:ext cx="4151843" cy="108476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7221312" y="2904294"/>
            <a:ext cx="3569580" cy="176194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7221313" y="2213716"/>
            <a:ext cx="3569579" cy="245251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342148">
            <a:off x="7565097" y="3683094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3" idx="3"/>
            <a:endCxn id="151" idx="1"/>
          </p:cNvCxnSpPr>
          <p:nvPr/>
        </p:nvCxnSpPr>
        <p:spPr>
          <a:xfrm flipV="1">
            <a:off x="7804308" y="1010294"/>
            <a:ext cx="3066739" cy="98150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3"/>
            <a:endCxn id="102" idx="1"/>
          </p:cNvCxnSpPr>
          <p:nvPr/>
        </p:nvCxnSpPr>
        <p:spPr>
          <a:xfrm flipV="1">
            <a:off x="7804308" y="2207779"/>
            <a:ext cx="2986584" cy="47352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2" idx="3"/>
            <a:endCxn id="102" idx="1"/>
          </p:cNvCxnSpPr>
          <p:nvPr/>
        </p:nvCxnSpPr>
        <p:spPr>
          <a:xfrm flipV="1">
            <a:off x="7804308" y="2207779"/>
            <a:ext cx="2986584" cy="1163032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83" idx="3"/>
            <a:endCxn id="102" idx="1"/>
          </p:cNvCxnSpPr>
          <p:nvPr/>
        </p:nvCxnSpPr>
        <p:spPr>
          <a:xfrm flipV="1">
            <a:off x="7804308" y="2207779"/>
            <a:ext cx="2986584" cy="185361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422102">
            <a:off x="8288156" y="2562302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8527" y="43223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871047" y="551755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1-3 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리뷰 강조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0710"/>
              </p:ext>
            </p:extLst>
          </p:nvPr>
        </p:nvGraphicFramePr>
        <p:xfrm>
          <a:off x="762666" y="1512369"/>
          <a:ext cx="10606059" cy="440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65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891239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Use case 1-3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적절한 리뷰 강조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Related Requirement</a:t>
                      </a:r>
                      <a:endParaRPr lang="ko-KR" altLang="en-US" sz="11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FR1, FR2, FR5, FR6, FR7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61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100" kern="12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Responsibility Description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04865"/>
              </p:ext>
            </p:extLst>
          </p:nvPr>
        </p:nvGraphicFramePr>
        <p:xfrm>
          <a:off x="267533" y="1203225"/>
          <a:ext cx="11806059" cy="525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478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987427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321154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Responsibility Description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 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6853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내부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외부에서 오가는 모든 요청을 수집하거나 전달하고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와 연관된 모든 객체들의 동작을 조정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유저가 설정한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프로그램 활성화 여부를 나타내는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을 담아두는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들을 모아둔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KeyStorage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 마우스 </a:t>
                      </a:r>
                      <a:r>
                        <a:rPr lang="ko-KR" altLang="en-US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입력값</a:t>
                      </a:r>
                      <a:endParaRPr lang="ko-KR" altLang="en-US" sz="18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0309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키 값에 따라 해당 </a:t>
                      </a:r>
                      <a:r>
                        <a:rPr lang="ko-KR" altLang="en-US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설정값들을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KeyApply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받은 데이터로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Sentimental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실행하여 적절한 </a:t>
                      </a:r>
                      <a:r>
                        <a:rPr lang="ko-KR" altLang="en-US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결과도출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또는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분석결과에 따라 데이터를 거름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이치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상식에 맞는지 정량적으로 표기한 값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걸러진 데이터 기반 웹 페이지 갱신 실행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 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3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Extracting the </a:t>
            </a:r>
            <a:r>
              <a:rPr lang="en-US" altLang="ko-KR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Association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63048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273364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r>
                        <a:rPr lang="en-US" altLang="ko-KR" spc="-15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Pair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확장 프로그램에 유저가 설정했던 값을 요청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requests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마우스 입력 값은 컨트롤러를 통함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분석 데이터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 result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의해 걸러진 데이터를 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통하여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어떤 옵션으로 프로그램을 이용할 것인지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</a:t>
                      </a:r>
                      <a:r>
                        <a:rPr lang="ko-KR" altLang="en-US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거르기의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기준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00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Extracting the Attributes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292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703132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Attributes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 값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유저가 확장프로그램의 모드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?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설정한 값을 나타내는 정보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텍스트를 분석하는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적합성 값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얼마나 적합한지를 나타내는 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510" y="2405909"/>
            <a:ext cx="53520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3907701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20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257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0392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10672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9370" y="1944616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975" y="20315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5504" y="203157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361" y="2847242"/>
            <a:ext cx="1109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제품에 대한 유저의  평가를 분석해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1733" y="1624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75" y="3828789"/>
            <a:ext cx="113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데이터베이스에 저장된 키워드와의 비교분석 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감정분석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아몰랑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있다고쳐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400" b="1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향상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 수 있습니다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095" y="1060131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anlaysis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26" y="1495452"/>
            <a:ext cx="10282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살지 말지 정하는 경우가 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경향을 잘 알고 있기에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아르바이트를 고용하기도 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2" y="4279653"/>
            <a:ext cx="4703841" cy="241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5" y="4289080"/>
            <a:ext cx="5476713" cy="24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4260915"/>
            <a:ext cx="10964539" cy="25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32387" y="1673059"/>
            <a:ext cx="104535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 </a:t>
            </a:r>
            <a:r>
              <a:rPr lang="ko-KR" altLang="en-US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평가가 상품의 구매에 미치는 영향은 미미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 언급한 상황을 인지하고 있어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만점의 긍정적인 평가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상품을 고르기보단 실 사용 후기의 안 좋은 점을 고려하여 상품을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살지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말지 결정하는 경우가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 사용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22041"/>
          <a:stretch/>
        </p:blipFill>
        <p:spPr bwMode="auto">
          <a:xfrm>
            <a:off x="762667" y="5048052"/>
            <a:ext cx="10968876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1095" y="4623844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241" y="1570868"/>
            <a:ext cx="104535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평점은 높지만 구매 시 유의해야할 사항들에 대해 적은 글 또한 구매자의 선택에 영향을 끼치게 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크롬확장프로그램</a:t>
            </a:r>
            <a:r>
              <a:rPr lang="en-US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8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’Review Strainer’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불필요한 정보들을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제한하고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도움이 될 만한 글들을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90" y="1455879"/>
            <a:ext cx="1104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크롬 브라우저에서 확장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 Strainer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마우스로 클릭하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리스트가 나열되고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클릭하여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클릭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드래그를 통해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입력할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리게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3636882"/>
            <a:ext cx="4829055" cy="31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96871" y="3627063"/>
            <a:ext cx="4920792" cy="3193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 한쪽에 치우치지 않고 사용자의 판단에 도움이 될 리뷰 글들을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강조해줍니다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7" y="3627063"/>
            <a:ext cx="5137609" cy="316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3627063"/>
            <a:ext cx="4996205" cy="31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나열할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9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REQ-3 (FR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차단 여부 버튼을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활성화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9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REQ-4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 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REQ-5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등으로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REQ-2, REQ-3, REQ-4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활성화된 기능을 브라우저에 반영해 갱신하여 보여줄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REQ-6 (FR/7) :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1184</Words>
  <Application>Microsoft Office PowerPoint</Application>
  <PresentationFormat>와이드스크린</PresentationFormat>
  <Paragraphs>202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54</cp:revision>
  <dcterms:created xsi:type="dcterms:W3CDTF">2017-05-29T09:12:16Z</dcterms:created>
  <dcterms:modified xsi:type="dcterms:W3CDTF">2021-04-16T15:05:07Z</dcterms:modified>
</cp:coreProperties>
</file>