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8" r:id="rId9"/>
    <p:sldId id="272" r:id="rId10"/>
    <p:sldId id="273" r:id="rId11"/>
    <p:sldId id="274" r:id="rId12"/>
    <p:sldId id="288" r:id="rId13"/>
    <p:sldId id="289" r:id="rId14"/>
    <p:sldId id="290" r:id="rId15"/>
    <p:sldId id="291" r:id="rId16"/>
    <p:sldId id="292" r:id="rId17"/>
    <p:sldId id="283" r:id="rId18"/>
    <p:sldId id="285" r:id="rId19"/>
    <p:sldId id="287" r:id="rId20"/>
    <p:sldId id="286" r:id="rId21"/>
    <p:sldId id="269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라운드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C8F395"/>
    <a:srgbClr val="BFF183"/>
    <a:srgbClr val="B3E050"/>
    <a:srgbClr val="E8C648"/>
    <a:srgbClr val="DCA254"/>
    <a:srgbClr val="D2985E"/>
    <a:srgbClr val="8DBABD"/>
    <a:srgbClr val="5D9CA1"/>
    <a:srgbClr val="538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19:29.622" idx="1">
    <p:pos x="1982" y="1505"/>
    <p:text>키보드 숫자 입력? 마우스 입력?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5:10:49.771" idx="3">
    <p:pos x="6412" y="3226"/>
    <p:text>REQ-6 (FR / 3) : 시스템은 리뷰글의 별점에 담긴 정보를 로컬에 넘겨줍니다
REQ-7 (FR / 3) : 시스템은 리뷰글의 포함된 태그의 textnode를 로컬에 넘겨줍니다.</p:text>
    <p:extLst>
      <p:ext uri="{C676402C-5697-4E1C-873F-D02D1690AC5C}">
        <p15:threadingInfo xmlns:p15="http://schemas.microsoft.com/office/powerpoint/2012/main" timeZoneBias="-540"/>
      </p:ext>
    </p:extLst>
  </p:cm>
  <p:cm authorId="1" dt="2021-04-14T15:11:56.297" idx="4">
    <p:pos x="6412" y="3362"/>
    <p:text>이와 같은 부분은 교수님이 올려주신 자료의 예시처럼 유저의 관점에서 제공받을 수 있는 형태여야할 것 같아 임시로 제외했습니다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4T15:19:27.140" idx="5">
    <p:pos x="2602" y="392"/>
    <p:text>유저의 관점에서 보이는 것들을 구체적으로, 또한 시스템이 반드시 무언가를 제공해야 한다는 형태로 서술해야하는 듯 싶습니다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062" y="2447473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1st Checkpoint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Engineering Team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4084" y="179655"/>
            <a:ext cx="2342799" cy="391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645" y="10507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Stories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512367"/>
            <a:ext cx="12073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FR_01: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FR_02: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 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이용해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FR_03: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이하의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FR_04: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FR_05.: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통해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강조해 눈에 띄게 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FR_06: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로컬에 저장된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설정값에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따라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할 때마다 설정 값이 적용된 상태로 크롬 브라우저를 사용할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FR_07: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버튼을 통해 프로그램을 적용하거나 멈출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NFR_01: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사용자의  현명한 구매를 도울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NFR_02: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간단한 조건 수정이 가능하며  접근성이 뛰어나 빠르고 편하게  작동시킬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NFR_03: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으로서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쉽고 빠른 설치와 백그라운드 확장 지원이 가능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6" b="38687"/>
          <a:stretch/>
        </p:blipFill>
        <p:spPr bwMode="auto">
          <a:xfrm>
            <a:off x="1578221" y="1420036"/>
            <a:ext cx="9363365" cy="5008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32103" y="1050704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Prototype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3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2667" y="1512364"/>
          <a:ext cx="1063434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332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</a:t>
                      </a:r>
                      <a:r>
                        <a:rPr lang="en-US" altLang="ko-KR" sz="2000" b="1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Case Name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기준 필터설정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6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필터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UC-3: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적절한 리뷰 강조 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하여 수정 전 정보를 보는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System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설정에 따라 리뷰를 감정 판단하여 리뷰 별 점수 부여하는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판단 점수 기준으로 데이터 변환 후 출력하는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 시 필터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08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조작 및 설정 변경 사항을 저장하는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64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상태일시 필터 및 강조 설정 적용하는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056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상태일시 필터 및 강조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23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8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724" y="61554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232303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37673" y="1308836"/>
            <a:ext cx="8593286" cy="4997409"/>
            <a:chOff x="4523081" y="1568447"/>
            <a:chExt cx="5701030" cy="39179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68447"/>
              <a:ext cx="1324695" cy="279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Review Strainer</a:t>
              </a:r>
              <a:endParaRPr lang="ko-KR" altLang="en-US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949612">
            <a:off x="1491059" y="48577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5318" y="5479103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21" y="312201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UC-3: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적절한 리뷰 강조 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07582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기준 필터설정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602674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필터 설정</a:t>
            </a:r>
          </a:p>
        </p:txBody>
      </p:sp>
      <p:sp>
        <p:nvSpPr>
          <p:cNvPr id="61" name="TextBox 60"/>
          <p:cNvSpPr txBox="1"/>
          <p:nvPr/>
        </p:nvSpPr>
        <p:spPr>
          <a:xfrm rot="18537715">
            <a:off x="1614790" y="23486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3848" y="2014332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463" y="531898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UC-5: (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0669457" y="3669552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647045" y="1824219"/>
            <a:ext cx="966991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585584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08" y="3909517"/>
            <a:ext cx="290880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UC-4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253728" y="1990730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4848" y="432238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(Customer)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724284" y="5071099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2BFA536-55C1-4BDC-B6D1-F3A247220474}"/>
              </a:ext>
            </a:extLst>
          </p:cNvPr>
          <p:cNvSpPr txBox="1"/>
          <p:nvPr/>
        </p:nvSpPr>
        <p:spPr>
          <a:xfrm rot="799500">
            <a:off x="1689256" y="398960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5E23AC2-FAF1-4EA1-B390-32D685538CBD}"/>
              </a:ext>
            </a:extLst>
          </p:cNvPr>
          <p:cNvSpPr txBox="1"/>
          <p:nvPr/>
        </p:nvSpPr>
        <p:spPr>
          <a:xfrm>
            <a:off x="7851614" y="3844425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5296BB4-5087-4765-BF21-E1637418EFB1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1144376" y="2813329"/>
            <a:ext cx="1424296" cy="102424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3EE85E1-787F-4CD2-9D69-7E8060E71F3C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1144376" y="2286475"/>
            <a:ext cx="1424296" cy="155109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D2DDDB0-C3E4-4303-A2B1-7D90F0D3BA4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1144376" y="3332665"/>
            <a:ext cx="1433945" cy="50490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4377082-1236-4270-9AF4-3DD99B8A3D33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1144376" y="3837569"/>
            <a:ext cx="1515532" cy="28260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01E514D-2908-427A-B770-CE264C5F6647}"/>
              </a:ext>
            </a:extLst>
          </p:cNvPr>
          <p:cNvCxnSpPr>
            <a:cxnSpLocks/>
            <a:stCxn id="13" idx="3"/>
            <a:endCxn id="83" idx="1"/>
          </p:cNvCxnSpPr>
          <p:nvPr/>
        </p:nvCxnSpPr>
        <p:spPr>
          <a:xfrm>
            <a:off x="1144376" y="3837569"/>
            <a:ext cx="1471087" cy="169206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1892C4A2-3D9B-4756-98E7-B06F445A2CC4}"/>
              </a:ext>
            </a:extLst>
          </p:cNvPr>
          <p:cNvCxnSpPr>
            <a:cxnSpLocks/>
            <a:stCxn id="53" idx="3"/>
            <a:endCxn id="158" idx="1"/>
          </p:cNvCxnSpPr>
          <p:nvPr/>
        </p:nvCxnSpPr>
        <p:spPr>
          <a:xfrm flipV="1">
            <a:off x="5476002" y="2282758"/>
            <a:ext cx="870396" cy="371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수행의 시작/종료 31">
            <a:extLst>
              <a:ext uri="{FF2B5EF4-FFF2-40B4-BE49-F238E27FC236}">
                <a16:creationId xmlns:a16="http://schemas.microsoft.com/office/drawing/2014/main" id="{59A2A2CB-4745-4FC1-9079-EDE39031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98" y="207210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UC-6: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설정 조작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97AB74F-D022-4F02-B20F-6C2BBCE9DC4F}"/>
              </a:ext>
            </a:extLst>
          </p:cNvPr>
          <p:cNvCxnSpPr>
            <a:cxnSpLocks/>
            <a:stCxn id="54" idx="3"/>
            <a:endCxn id="158" idx="1"/>
          </p:cNvCxnSpPr>
          <p:nvPr/>
        </p:nvCxnSpPr>
        <p:spPr>
          <a:xfrm flipV="1">
            <a:off x="5476002" y="2282758"/>
            <a:ext cx="870396" cy="530571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1F49D29-EA03-4E7D-9E8C-A6FF60A0959F}"/>
              </a:ext>
            </a:extLst>
          </p:cNvPr>
          <p:cNvCxnSpPr>
            <a:cxnSpLocks/>
            <a:stCxn id="52" idx="3"/>
            <a:endCxn id="158" idx="1"/>
          </p:cNvCxnSpPr>
          <p:nvPr/>
        </p:nvCxnSpPr>
        <p:spPr>
          <a:xfrm flipV="1">
            <a:off x="5485651" y="2282758"/>
            <a:ext cx="860747" cy="104990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4978758-18AC-40C3-9ED2-01932B3496B8}"/>
              </a:ext>
            </a:extLst>
          </p:cNvPr>
          <p:cNvCxnSpPr>
            <a:cxnSpLocks/>
            <a:stCxn id="83" idx="3"/>
            <a:endCxn id="151" idx="1"/>
          </p:cNvCxnSpPr>
          <p:nvPr/>
        </p:nvCxnSpPr>
        <p:spPr>
          <a:xfrm>
            <a:off x="5522793" y="5529638"/>
            <a:ext cx="5201491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5123B68-D1EA-4FD0-9B01-0CE84D8989D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 flipV="1">
            <a:off x="5522793" y="4128091"/>
            <a:ext cx="5146664" cy="140154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F6DA7F5-F932-4567-A66D-97900775BA62}"/>
              </a:ext>
            </a:extLst>
          </p:cNvPr>
          <p:cNvCxnSpPr>
            <a:cxnSpLocks/>
            <a:stCxn id="158" idx="3"/>
            <a:endCxn id="102" idx="1"/>
          </p:cNvCxnSpPr>
          <p:nvPr/>
        </p:nvCxnSpPr>
        <p:spPr>
          <a:xfrm>
            <a:off x="9253728" y="2282758"/>
            <a:ext cx="1393317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C64623A7-9285-4540-8C53-62CA71532E98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5568708" y="4120172"/>
            <a:ext cx="5100749" cy="791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6C55471-BD0C-4B54-A2B7-96A90F1107CD}"/>
              </a:ext>
            </a:extLst>
          </p:cNvPr>
          <p:cNvCxnSpPr>
            <a:cxnSpLocks/>
            <a:stCxn id="104" idx="3"/>
            <a:endCxn id="151" idx="1"/>
          </p:cNvCxnSpPr>
          <p:nvPr/>
        </p:nvCxnSpPr>
        <p:spPr>
          <a:xfrm>
            <a:off x="5568708" y="4120172"/>
            <a:ext cx="5155576" cy="1409466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186480B9-DFFB-4E61-BD93-BB2F66CD2AF6}"/>
              </a:ext>
            </a:extLst>
          </p:cNvPr>
          <p:cNvCxnSpPr>
            <a:cxnSpLocks/>
            <a:stCxn id="158" idx="3"/>
            <a:endCxn id="92" idx="1"/>
          </p:cNvCxnSpPr>
          <p:nvPr/>
        </p:nvCxnSpPr>
        <p:spPr>
          <a:xfrm>
            <a:off x="9253728" y="2282758"/>
            <a:ext cx="1415729" cy="184533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563492-BB4F-4CCD-96E7-43255AF021CF}"/>
              </a:ext>
            </a:extLst>
          </p:cNvPr>
          <p:cNvSpPr txBox="1"/>
          <p:nvPr/>
        </p:nvSpPr>
        <p:spPr>
          <a:xfrm rot="20685217">
            <a:off x="8163401" y="4308357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0E76D9-2894-4919-90DD-A03B32A9F407}"/>
              </a:ext>
            </a:extLst>
          </p:cNvPr>
          <p:cNvSpPr txBox="1"/>
          <p:nvPr/>
        </p:nvSpPr>
        <p:spPr>
          <a:xfrm rot="916444">
            <a:off x="8489708" y="5058047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11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95993" y="953272"/>
          <a:ext cx="10950033" cy="520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UC-1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3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REQ-1, REQ-2, REQ-3, REQ-4, REQ-5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세팅 값은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등은 비활성 상태입니다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유저가 입력 가능한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출력하고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이에 입력 수정이 가능하다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감정분석을 시작한다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필터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매크로리뷰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리뷰강조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등의 입력이 프로그램의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가능하다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Include::  UC-1-1: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필터를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UC-1-2: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기능을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UC-1-3: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활성화를 설정하면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95993" y="953272"/>
          <a:ext cx="10950033" cy="575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UC-2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활성화 상태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REQ-5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여부에 따른 프로그램의 실행이 자동화 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필터가 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버튼이 활성화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활성화 버튼을 입력 후 프로그램을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필터는 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버튼이 활성화 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값에 따라 리뷰를 강조 및 기능을 활성화하여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1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95993" y="953272"/>
          <a:ext cx="10950033" cy="55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UC-3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REQ-6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프로그램의 실행되어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 및 감정분석을 종료하고 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 일 시 활성화 버튼이 활성화된다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비활성화 상태라면 감정분석 및 필터기능을 활성화하지 않는다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활성화 상태가 업데이트 되며  활성화 상태에 따라 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중지 시킨다</a:t>
                      </a:r>
                      <a:r>
                        <a:rPr lang="en-US" altLang="ko-KR" sz="12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98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3 : Responsibility Description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3522"/>
              </p:ext>
            </p:extLst>
          </p:nvPr>
        </p:nvGraphicFramePr>
        <p:xfrm>
          <a:off x="267533" y="1203226"/>
          <a:ext cx="11806059" cy="541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478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987427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321154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16394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Responsibility Description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 Name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7060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내부</a:t>
                      </a: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en-US" altLang="ko-KR" sz="18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외부에서 오가는 모든 요청을 수집하거나 전달하고</a:t>
                      </a:r>
                      <a:r>
                        <a:rPr lang="en-US" altLang="ko-KR" sz="18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Use</a:t>
                      </a:r>
                      <a:r>
                        <a:rPr lang="en-US" altLang="ko-KR" sz="18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case</a:t>
                      </a:r>
                      <a:r>
                        <a:rPr lang="ko-KR" altLang="en-US" sz="18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와 연관된 모든 객체들의 동작을 조정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유저가 설정한 값</a:t>
                      </a:r>
                      <a:r>
                        <a:rPr lang="en-US" altLang="ko-KR" sz="1800" kern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예</a:t>
                      </a:r>
                      <a:r>
                        <a:rPr lang="en-US" altLang="ko-KR" sz="1800" kern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800" kern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프로그램 활성화 여부를 나타내는 값</a:t>
                      </a:r>
                      <a:r>
                        <a:rPr lang="en-US" altLang="ko-KR" sz="1800" kern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을 담아두는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r>
                        <a:rPr lang="ko-KR" altLang="en-US" sz="18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들을 모아둔 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KeyStorage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 마우스 </a:t>
                      </a:r>
                      <a:r>
                        <a:rPr lang="ko-KR" altLang="en-US" sz="180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입력값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80309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받은 데이터로 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Sentimental</a:t>
                      </a:r>
                      <a:r>
                        <a:rPr lang="en-US" altLang="ko-KR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Analysis</a:t>
                      </a:r>
                      <a:r>
                        <a:rPr lang="ko-KR" altLang="en-US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실행하여 적절한 </a:t>
                      </a:r>
                      <a:r>
                        <a:rPr lang="ko-KR" altLang="en-US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결과도출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이치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상식에 맞는지 정량적으로 표기한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조건</a:t>
                      </a:r>
                      <a:r>
                        <a:rPr lang="en-US" altLang="ko-KR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또는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분석결과에 따라 데이터를 거름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걸러진 데이터 기반 웹 페이지 갱신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데이터의 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데이터를 수집함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DataCollector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5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36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3 : Extracting the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Association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4922"/>
              </p:ext>
            </p:extLst>
          </p:nvPr>
        </p:nvGraphicFramePr>
        <p:xfrm>
          <a:off x="267533" y="1079841"/>
          <a:ext cx="11806059" cy="546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225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609510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2641725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52755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r>
                        <a:rPr lang="en-US" altLang="ko-KR" spc="-15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Pair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 Description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</a:t>
                      </a:r>
                      <a:r>
                        <a:rPr lang="en-US" altLang="ko-KR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Name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확장 프로그램에 유저가 설정했던 값을 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requests</a:t>
                      </a: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즉 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마우스 입력 값은 </a:t>
                      </a: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통함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&lt;-&gt;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ko-KR" altLang="en-US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에게 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데이터의 수집을 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ko-KR" altLang="en-US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웹페이지에서 수집한 리뷰 데이터를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r>
                        <a:rPr lang="ko-KR" altLang="en-US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제공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&lt;-&gt;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가공 전 리뷰데이터 노드는 </a:t>
                      </a: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통함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&lt;-&gt;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</a:t>
                      </a:r>
                      <a:r>
                        <a:rPr lang="en-US" altLang="ko-KR" sz="130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Operator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에게 수집한 리뷰 데이터의 거르기 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Analyst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</a:t>
                      </a:r>
                      <a:r>
                        <a:rPr lang="en-US" altLang="ko-KR" sz="130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Operator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에서 데이터를 거르기 위해서 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데이터 분석 요청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결과에 따라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3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r>
                        <a:rPr lang="ko-KR" altLang="en-US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의 데이터 선별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</a:t>
                      </a:r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Updater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화면을 갱신하여 보여주기 위해 </a:t>
                      </a: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2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Updater</a:t>
                      </a:r>
                      <a:r>
                        <a:rPr lang="ko-KR" altLang="en-US" sz="13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가공할 데이터 노드 제공</a:t>
                      </a:r>
                      <a:endParaRPr lang="ko-KR" altLang="en-US" sz="12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5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3 : Extracting the Attributes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06414"/>
              </p:ext>
            </p:extLst>
          </p:nvPr>
        </p:nvGraphicFramePr>
        <p:xfrm>
          <a:off x="267533" y="1079841"/>
          <a:ext cx="11806059" cy="545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56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7031329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Attributes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</a:t>
                      </a:r>
                      <a:r>
                        <a:rPr lang="en-US" altLang="ko-KR" baseline="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Description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err="1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 값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유저가 확장프로그램의 옵션을 설정한 값을 나타내는 정보</a:t>
                      </a:r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텍스트를 분석하는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적합성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얼마나 적합한지를 나타내는 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7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3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20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257" y="3903944"/>
            <a:ext cx="24252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3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614" y="39039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5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2052" y="3903944"/>
            <a:ext cx="279033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Requirments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0392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10672" y="3932225"/>
            <a:ext cx="41100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</a:t>
            </a: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84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84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588225" y="1164242"/>
            <a:ext cx="1823648" cy="1045319"/>
            <a:chOff x="1588225" y="1164242"/>
            <a:chExt cx="1823648" cy="1045319"/>
          </a:xfrm>
        </p:grpSpPr>
        <p:sp>
          <p:nvSpPr>
            <p:cNvPr id="2" name="직사각형 1"/>
            <p:cNvSpPr/>
            <p:nvPr/>
          </p:nvSpPr>
          <p:spPr>
            <a:xfrm>
              <a:off x="1737530" y="1298029"/>
              <a:ext cx="167434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SettingKey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7530" y="1952755"/>
              <a:ext cx="1674343" cy="256806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25" y="1164242"/>
              <a:ext cx="381246" cy="414668"/>
            </a:xfrm>
            <a:prstGeom prst="rect">
              <a:avLst/>
            </a:prstGeom>
          </p:spPr>
        </p:pic>
      </p:grpSp>
      <p:sp>
        <p:nvSpPr>
          <p:cNvPr id="31" name="직사각형 30"/>
          <p:cNvSpPr/>
          <p:nvPr/>
        </p:nvSpPr>
        <p:spPr>
          <a:xfrm>
            <a:off x="5216447" y="1952754"/>
            <a:ext cx="1984453" cy="332009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</a:t>
            </a:r>
            <a:r>
              <a:rPr lang="en-US" altLang="ko-KR" sz="17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Infomation</a:t>
            </a:r>
            <a:endParaRPr lang="en-US" altLang="ko-KR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411873" y="1816100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655397" y="1502518"/>
            <a:ext cx="138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Retreives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Key </a:t>
            </a: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77762" y="3308107"/>
            <a:ext cx="1028110" cy="1299105"/>
            <a:chOff x="330505" y="2882899"/>
            <a:chExt cx="850595" cy="1158372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5" y="2882899"/>
              <a:ext cx="850595" cy="85059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463093" y="3733494"/>
              <a:ext cx="585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User</a:t>
              </a:r>
              <a:endParaRPr lang="ko-KR" altLang="en-US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286261" y="3324547"/>
            <a:ext cx="1674343" cy="65472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&lt;&lt;control&gt;&gt;</a:t>
            </a:r>
          </a:p>
          <a:p>
            <a:pPr algn="ctr"/>
            <a:r>
              <a: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86261" y="3979273"/>
            <a:ext cx="1674343" cy="274436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4520" y="3155707"/>
            <a:ext cx="383482" cy="383482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5038404" y="1144626"/>
            <a:ext cx="2162496" cy="808128"/>
            <a:chOff x="5038404" y="1144626"/>
            <a:chExt cx="2162496" cy="808128"/>
          </a:xfrm>
        </p:grpSpPr>
        <p:sp>
          <p:nvSpPr>
            <p:cNvPr id="30" name="직사각형 29"/>
            <p:cNvSpPr/>
            <p:nvPr/>
          </p:nvSpPr>
          <p:spPr>
            <a:xfrm>
              <a:off x="5216447" y="1298029"/>
              <a:ext cx="198445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KeyStorage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404" y="1144626"/>
              <a:ext cx="381246" cy="414668"/>
            </a:xfrm>
            <a:prstGeom prst="rect">
              <a:avLst/>
            </a:prstGeom>
          </p:spPr>
        </p:pic>
      </p:grpSp>
      <p:cxnSp>
        <p:nvCxnSpPr>
          <p:cNvPr id="57" name="꺾인 연결선 56"/>
          <p:cNvCxnSpPr/>
          <p:nvPr/>
        </p:nvCxnSpPr>
        <p:spPr>
          <a:xfrm rot="16200000" flipH="1">
            <a:off x="3590639" y="1213032"/>
            <a:ext cx="1098000" cy="3096000"/>
          </a:xfrm>
          <a:prstGeom prst="bentConnector3">
            <a:avLst>
              <a:gd name="adj1" fmla="val 2628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409607" y="2185054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7599841" y="482752"/>
            <a:ext cx="2443914" cy="1151670"/>
            <a:chOff x="7599841" y="482752"/>
            <a:chExt cx="2443914" cy="1151670"/>
          </a:xfrm>
        </p:grpSpPr>
        <p:sp>
          <p:nvSpPr>
            <p:cNvPr id="66" name="직사각형 65"/>
            <p:cNvSpPr/>
            <p:nvPr/>
          </p:nvSpPr>
          <p:spPr>
            <a:xfrm>
              <a:off x="7791582" y="647688"/>
              <a:ext cx="225217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ReviewCollector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91582" y="1302413"/>
              <a:ext cx="2252173" cy="332009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9841" y="482752"/>
              <a:ext cx="383482" cy="383482"/>
            </a:xfrm>
            <a:prstGeom prst="rect">
              <a:avLst/>
            </a:prstGeom>
          </p:spPr>
        </p:pic>
      </p:grpSp>
      <p:cxnSp>
        <p:nvCxnSpPr>
          <p:cNvPr id="70" name="꺾인 연결선 69"/>
          <p:cNvCxnSpPr>
            <a:stCxn id="67" idx="2"/>
            <a:endCxn id="43" idx="0"/>
          </p:cNvCxnSpPr>
          <p:nvPr/>
        </p:nvCxnSpPr>
        <p:spPr>
          <a:xfrm rot="5400000">
            <a:off x="6675489" y="1082366"/>
            <a:ext cx="1690125" cy="2794236"/>
          </a:xfrm>
          <a:prstGeom prst="bentConnector3">
            <a:avLst>
              <a:gd name="adj1" fmla="val 5100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216428" y="2185053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requests</a:t>
            </a: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4564111" y="5511066"/>
            <a:ext cx="2886553" cy="1140137"/>
            <a:chOff x="4743608" y="4966006"/>
            <a:chExt cx="2545402" cy="1140137"/>
          </a:xfrm>
        </p:grpSpPr>
        <p:sp>
          <p:nvSpPr>
            <p:cNvPr id="82" name="직사각형 81"/>
            <p:cNvSpPr/>
            <p:nvPr/>
          </p:nvSpPr>
          <p:spPr>
            <a:xfrm>
              <a:off x="4953176" y="5774134"/>
              <a:ext cx="2335832" cy="332009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 </a:t>
              </a:r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Infomation</a:t>
              </a:r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953178" y="5119409"/>
              <a:ext cx="2335832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ReviewData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608" y="4966006"/>
              <a:ext cx="448752" cy="414668"/>
            </a:xfrm>
            <a:prstGeom prst="rect">
              <a:avLst/>
            </a:prstGeom>
          </p:spPr>
        </p:pic>
      </p:grpSp>
      <p:sp>
        <p:nvSpPr>
          <p:cNvPr id="91" name="직사각형 90"/>
          <p:cNvSpPr/>
          <p:nvPr/>
        </p:nvSpPr>
        <p:spPr>
          <a:xfrm>
            <a:off x="7487306" y="6184794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457656" y="6492567"/>
            <a:ext cx="45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rot="5400000">
            <a:off x="9237754" y="3602136"/>
            <a:ext cx="54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041465" y="902136"/>
            <a:ext cx="1908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1934334" y="2625081"/>
            <a:ext cx="2134833" cy="1039473"/>
            <a:chOff x="1588225" y="1164242"/>
            <a:chExt cx="1823648" cy="1039473"/>
          </a:xfrm>
        </p:grpSpPr>
        <p:sp>
          <p:nvSpPr>
            <p:cNvPr id="106" name="직사각형 105"/>
            <p:cNvSpPr/>
            <p:nvPr/>
          </p:nvSpPr>
          <p:spPr>
            <a:xfrm>
              <a:off x="1737530" y="1298029"/>
              <a:ext cx="167434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MouseEntry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37530" y="1952754"/>
              <a:ext cx="1674343" cy="250961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25" y="1164242"/>
              <a:ext cx="381246" cy="414668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>
            <a:off x="1934333" y="3822787"/>
            <a:ext cx="2134262" cy="1098002"/>
            <a:chOff x="1982998" y="3992488"/>
            <a:chExt cx="2018438" cy="1098002"/>
          </a:xfrm>
        </p:grpSpPr>
        <p:sp>
          <p:nvSpPr>
            <p:cNvPr id="113" name="직사각형 112"/>
            <p:cNvSpPr/>
            <p:nvPr/>
          </p:nvSpPr>
          <p:spPr>
            <a:xfrm>
              <a:off x="2148297" y="4161328"/>
              <a:ext cx="1853138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Updater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148297" y="4816054"/>
              <a:ext cx="1853139" cy="274436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82998" y="3992488"/>
              <a:ext cx="383482" cy="383482"/>
            </a:xfrm>
            <a:prstGeom prst="rect">
              <a:avLst/>
            </a:prstGeom>
          </p:spPr>
        </p:pic>
      </p:grpSp>
      <p:cxnSp>
        <p:nvCxnSpPr>
          <p:cNvPr id="117" name="꺾인 연결선 116"/>
          <p:cNvCxnSpPr/>
          <p:nvPr/>
        </p:nvCxnSpPr>
        <p:spPr>
          <a:xfrm>
            <a:off x="4069167" y="3129411"/>
            <a:ext cx="1217094" cy="5400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/>
          <p:nvPr/>
        </p:nvCxnSpPr>
        <p:spPr>
          <a:xfrm flipV="1">
            <a:off x="4068594" y="3829490"/>
            <a:ext cx="1218657" cy="6434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069396" y="2820478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data</a:t>
            </a: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087300" y="4495497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9" name="꺾인 연결선 128"/>
          <p:cNvCxnSpPr/>
          <p:nvPr/>
        </p:nvCxnSpPr>
        <p:spPr>
          <a:xfrm>
            <a:off x="1324370" y="3991627"/>
            <a:ext cx="773866" cy="40280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V="1">
            <a:off x="1324922" y="3169658"/>
            <a:ext cx="774000" cy="61541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9100345" y="2419393"/>
            <a:ext cx="2443914" cy="1151670"/>
            <a:chOff x="7599841" y="482752"/>
            <a:chExt cx="2443914" cy="1151670"/>
          </a:xfrm>
        </p:grpSpPr>
        <p:sp>
          <p:nvSpPr>
            <p:cNvPr id="140" name="직사각형 139"/>
            <p:cNvSpPr/>
            <p:nvPr/>
          </p:nvSpPr>
          <p:spPr>
            <a:xfrm>
              <a:off x="7791582" y="647688"/>
              <a:ext cx="2252173" cy="73228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Analyst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7791582" y="1379973"/>
              <a:ext cx="2252173" cy="254449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9841" y="482752"/>
              <a:ext cx="383482" cy="383482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9090864" y="3845851"/>
            <a:ext cx="2443914" cy="1170720"/>
            <a:chOff x="7599841" y="457352"/>
            <a:chExt cx="2443914" cy="1170720"/>
          </a:xfrm>
        </p:grpSpPr>
        <p:sp>
          <p:nvSpPr>
            <p:cNvPr id="144" name="직사각형 143"/>
            <p:cNvSpPr/>
            <p:nvPr/>
          </p:nvSpPr>
          <p:spPr>
            <a:xfrm>
              <a:off x="7791582" y="607684"/>
              <a:ext cx="2252173" cy="747671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FilteringOperator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7791582" y="1358529"/>
              <a:ext cx="2252173" cy="269543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9841" y="457352"/>
              <a:ext cx="383482" cy="383482"/>
            </a:xfrm>
            <a:prstGeom prst="rect">
              <a:avLst/>
            </a:prstGeom>
          </p:spPr>
        </p:pic>
      </p:grpSp>
      <p:cxnSp>
        <p:nvCxnSpPr>
          <p:cNvPr id="148" name="꺾인 연결선 147"/>
          <p:cNvCxnSpPr>
            <a:stCxn id="145" idx="2"/>
          </p:cNvCxnSpPr>
          <p:nvPr/>
        </p:nvCxnSpPr>
        <p:spPr>
          <a:xfrm rot="5400000">
            <a:off x="8259132" y="4024285"/>
            <a:ext cx="1157274" cy="3141846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7487306" y="5739415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2" name="꺾인 연결선 151"/>
          <p:cNvCxnSpPr/>
          <p:nvPr/>
        </p:nvCxnSpPr>
        <p:spPr>
          <a:xfrm>
            <a:off x="6960604" y="3851209"/>
            <a:ext cx="2304000" cy="65880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flipV="1">
            <a:off x="6960604" y="3013566"/>
            <a:ext cx="2304000" cy="6669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7648089" y="2714683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requests</a:t>
            </a: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7650784" y="4539264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requests</a:t>
            </a: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</a:p>
        </p:txBody>
      </p:sp>
      <p:cxnSp>
        <p:nvCxnSpPr>
          <p:cNvPr id="169" name="직선 연결선 168"/>
          <p:cNvCxnSpPr/>
          <p:nvPr/>
        </p:nvCxnSpPr>
        <p:spPr>
          <a:xfrm rot="5400000">
            <a:off x="5435833" y="4949390"/>
            <a:ext cx="1375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 rot="5400000">
            <a:off x="5605090" y="4886799"/>
            <a:ext cx="138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data </a:t>
            </a:r>
            <a:r>
              <a: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774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510" y="2405909"/>
            <a:ext cx="53520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3907701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053" y="437393"/>
            <a:ext cx="348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9370" y="1944616"/>
            <a:ext cx="725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analysis for product rating</a:t>
            </a:r>
            <a:endParaRPr lang="ko-KR" altLang="en-US" sz="3200" b="1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975" y="203157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저희가 선정한 주제는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25504" y="2031572"/>
            <a:ext cx="10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입니다</a:t>
            </a:r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361" y="2847242"/>
            <a:ext cx="1109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제품에 대한 유저의  평가를 분석해</a:t>
            </a:r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상품의 가치를 매기는 시스템 개발을 목적으로 합니다</a:t>
            </a:r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1733" y="1624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975" y="3828789"/>
            <a:ext cx="10673115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시스템은 리뷰와 댓글 등 유저의 평가가 들어있는 텍스트에서 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endParaRPr lang="en-US" altLang="ko-KR" sz="2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판별한 긍정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 등의 감정을 이용해 사용자의 화면에서 보이는 정보들을 걸러주고</a:t>
            </a:r>
            <a:endParaRPr lang="en-US" altLang="ko-KR" sz="2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강조해주어 </a:t>
            </a:r>
            <a:r>
              <a:rPr lang="ko-KR" altLang="en-US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애플리케이션</a:t>
            </a:r>
            <a:r>
              <a:rPr lang="en-US" altLang="ko-KR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경험을 향상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시킬 수 있습니다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095" y="1060131"/>
            <a:ext cx="383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anlaysis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for product rating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826" y="1495452"/>
            <a:ext cx="10282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사람들은 인터넷으로 쇼핑을 할 때 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보고서 살지 말지 정하는 경우가 많습니다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물건을 직접적으로 볼 수 없는 대신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구매자들이 남긴 글을 보고 상품을 평가하는 것입니다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판매자</a:t>
            </a:r>
            <a:r>
              <a:rPr lang="ko-KR" altLang="en-US" sz="2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이러한 경향을 잘 알고 있기에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판매하는 상품의 리뷰에 가장 높은 </a:t>
            </a:r>
            <a:r>
              <a:rPr lang="ko-KR" altLang="ko-KR" sz="2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평가를 남기는 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아르바이트를 고용하기도 합니다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2" y="4279653"/>
            <a:ext cx="4703841" cy="241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5" y="4289080"/>
            <a:ext cx="5476713" cy="24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 유저 평가 예시 </a:t>
            </a:r>
            <a:r>
              <a:rPr lang="en-US" altLang="ko-KR" spc="-150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4260915"/>
            <a:ext cx="10964539" cy="25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32387" y="1673059"/>
            <a:ext cx="104535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 </a:t>
            </a:r>
            <a:r>
              <a:rPr lang="ko-KR" altLang="en-US" sz="2200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평가가 상품의 구매에 미치는 영향은 미미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구매자 또한 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앞에서 언급한 상황을 인지하고 있어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만점의 긍정적인 평가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만을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보고 상품을 고르기보단 실 사용 후기의 안 좋은 점을 고려하여 상품을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살지 말지 결정하는 경우가 많습니다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 사용 유저 평가 예시 </a:t>
            </a:r>
            <a:r>
              <a:rPr lang="en-US" altLang="ko-KR" spc="-150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0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22041"/>
          <a:stretch/>
        </p:blipFill>
        <p:spPr bwMode="auto">
          <a:xfrm>
            <a:off x="762667" y="5048052"/>
            <a:ext cx="10968876" cy="14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71095" y="4623844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유용한 유저 평가 예시 </a:t>
            </a:r>
            <a:r>
              <a:rPr lang="en-US" altLang="ko-KR" spc="-150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241" y="1570868"/>
            <a:ext cx="104535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다음과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사용자 평점은 높지만 구매 시 유의해야할 사항들에 대해 적은 글 또한 구매자의 선택에 영향을 끼치게 됩니다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저희는 </a:t>
            </a:r>
            <a:r>
              <a:rPr lang="ko-KR" altLang="ko-KR" sz="2200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크롬확장프로그램</a:t>
            </a:r>
            <a:r>
              <a:rPr lang="en-US" altLang="ko-KR" sz="2200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800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’Review Strainer’ 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사용자에게 불필요한 정보들을 제한하고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사용자에게 도움이 될 만한 글들을 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판별 후 강조해 주어 사용자의 상품 선택에 도움을 줄 것입니다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5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990" y="1455879"/>
            <a:ext cx="1104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크롬 브라우저에서 확장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Review Strainer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마우스로 클릭하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3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리스트가 나열되고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클릭하여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‘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클릭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드래그를 통해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이상의 리뷰 글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자동으로 가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리게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될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무조건적인 칭찬 리뷰들을 가려줄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3636882"/>
            <a:ext cx="4829055" cy="318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6"/>
          <a:stretch/>
        </p:blipFill>
        <p:spPr bwMode="auto">
          <a:xfrm>
            <a:off x="6696871" y="3627063"/>
            <a:ext cx="4920792" cy="3193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956" y="1674433"/>
            <a:ext cx="110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어느 한쪽에 치우치지 않고 사용자의 판단에 도움이 될 리뷰 글들을 강조해줍니다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7" y="3627063"/>
            <a:ext cx="5137609" cy="316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그림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7" y="3627063"/>
            <a:ext cx="4996205" cy="31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각 삼각형 31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9AD71C-89C7-45A4-AC89-A08F762EB7D1}"/>
              </a:ext>
            </a:extLst>
          </p:cNvPr>
          <p:cNvSpPr/>
          <p:nvPr/>
        </p:nvSpPr>
        <p:spPr>
          <a:xfrm>
            <a:off x="7171765" y="4204447"/>
            <a:ext cx="4177553" cy="188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83" y="1729537"/>
            <a:ext cx="1170380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REQ-1 (FR / 2)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 란에 추가된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마우스 클릭을 통해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버튼을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나열할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 (FR / 3)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클릭과 드래그를 통해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단계에서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단계까지 지정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REQ-3 (FR / 4)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클릭을 통해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버튼을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REQ-4 (FR / 5)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클릭으로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REQ-5 (NFR / 1)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버튼이 활성화될 시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설정을 기반으로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구성 요소를 삭제해 주거나 폰트를 비롯한 방법을 이용해 강조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등으로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REQ-2, REQ-3, REQ-4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 활성화된 기능을 브라우저에 반영해 갱신하여 보여줄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REQ-6 (FR/7) :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프로그램 활성화 버튼이 비활성화될 시 기존의 </a:t>
            </a:r>
            <a:r>
              <a:rPr lang="ko-KR" altLang="en-US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화면을 보여줄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19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095" y="1050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2076</Words>
  <Application>Microsoft Office PowerPoint</Application>
  <PresentationFormat>와이드스크린</PresentationFormat>
  <Paragraphs>361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나눔스퀘어 Bold</vt:lpstr>
      <vt:lpstr>나눔스퀘어 ExtraBold</vt:lpstr>
      <vt:lpstr>맑은 고딕</vt:lpstr>
      <vt:lpstr>Arial</vt:lpstr>
      <vt:lpstr>나눔스퀘어라운드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석 제노</cp:lastModifiedBy>
  <cp:revision>74</cp:revision>
  <dcterms:created xsi:type="dcterms:W3CDTF">2017-05-29T09:12:16Z</dcterms:created>
  <dcterms:modified xsi:type="dcterms:W3CDTF">2021-04-23T13:21:26Z</dcterms:modified>
</cp:coreProperties>
</file>