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1"/>
  </p:notesMasterIdLst>
  <p:sldIdLst>
    <p:sldId id="257" r:id="rId2"/>
    <p:sldId id="262" r:id="rId3"/>
    <p:sldId id="258" r:id="rId4"/>
    <p:sldId id="264" r:id="rId5"/>
    <p:sldId id="270" r:id="rId6"/>
    <p:sldId id="271" r:id="rId7"/>
    <p:sldId id="266" r:id="rId8"/>
    <p:sldId id="278" r:id="rId9"/>
    <p:sldId id="272" r:id="rId10"/>
    <p:sldId id="273" r:id="rId11"/>
    <p:sldId id="274" r:id="rId12"/>
    <p:sldId id="281" r:id="rId13"/>
    <p:sldId id="280" r:id="rId14"/>
    <p:sldId id="282" r:id="rId15"/>
    <p:sldId id="283" r:id="rId16"/>
    <p:sldId id="285" r:id="rId17"/>
    <p:sldId id="287" r:id="rId18"/>
    <p:sldId id="286" r:id="rId19"/>
    <p:sldId id="269" r:id="rId20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22"/>
    </p:embeddedFont>
    <p:embeddedFont>
      <p:font typeface="나눔스퀘어 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5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8DBABD"/>
    <a:srgbClr val="5D9CA1"/>
    <a:srgbClr val="538B8F"/>
    <a:srgbClr val="523BE8"/>
    <a:srgbClr val="634EEA"/>
    <a:srgbClr val="D0CECE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4:19:29.622" idx="1">
    <p:pos x="2909" y="1171"/>
    <p:text>키보드 숫자 입력? 마우스 입력?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4:19:49.643" idx="2">
    <p:pos x="3026" y="1875"/>
    <p:text>입력 방법에 대해 의견조율 필요</p:text>
    <p:extLst>
      <p:ext uri="{C676402C-5697-4E1C-873F-D02D1690AC5C}">
        <p15:threadingInfo xmlns:p15="http://schemas.microsoft.com/office/powerpoint/2012/main" timeZoneBias="-540"/>
      </p:ext>
    </p:extLst>
  </p:cm>
  <p:cm authorId="1" dt="2021-04-14T15:10:49.771" idx="3">
    <p:pos x="5371" y="2528"/>
    <p:text>REQ-6 (FR / 3) : 시스템은 리뷰글의 별점에 담긴 정보를 로컬에 넘겨줍니다
REQ-7 (FR / 3) : 시스템은 리뷰글의 포함된 태그의 textnode를 로컬에 넘겨줍니다.</p:text>
    <p:extLst>
      <p:ext uri="{C676402C-5697-4E1C-873F-D02D1690AC5C}">
        <p15:threadingInfo xmlns:p15="http://schemas.microsoft.com/office/powerpoint/2012/main" timeZoneBias="-540"/>
      </p:ext>
    </p:extLst>
  </p:cm>
  <p:cm authorId="1" dt="2021-04-14T15:11:56.297" idx="4">
    <p:pos x="5371" y="2664"/>
    <p:text>이와 같은 부분은 교수님이 올려주신 자료의 예시처럼 유저의 관점에서 제공받을 수 있는 형태여야할 것 같아 임시로 제외했습니다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  <p:cm authorId="1" dt="2021-04-14T15:19:27.140" idx="5">
    <p:pos x="2602" y="392"/>
    <p:text>유저의 관점에서 보이는 것들을 구체적으로, 또한 시스템이 반드시 무언가를 제공해야 한다는 형태로 서술해야하는 듯 싶습니다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1062" y="2447473"/>
            <a:ext cx="6389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1st Checkpoint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 Engineering Team Project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4084" y="179655"/>
            <a:ext cx="2342799" cy="391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서지훈</a:t>
            </a:r>
            <a:r>
              <a:rPr lang="en-US" altLang="ko-KR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석제노</a:t>
            </a:r>
            <a:r>
              <a:rPr lang="ko-KR" altLang="en-US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정태웅</a:t>
            </a:r>
            <a:endParaRPr lang="ko-KR" altLang="en-US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9645" y="105070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Stories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1512367"/>
            <a:ext cx="120735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FR_01: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크롬확장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프로그램을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import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함으로써 프로그램을 실행시킬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FR_02: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표시된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 여부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버튼을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이용해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조작할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FR_03: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구간을 조작함으로써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이상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이하의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무시하거나 강조할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FR_04: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매크로 리뷰 차단 여부 버튼을 통해 무조건적인 칭찬이 적힌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가릴 수 있습니다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FR_05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.: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버튼을 통해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리뷰글들을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강조해 눈에 띄게 할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FR_06: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로컬에 저장된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설정값에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따라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프로그램을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실행 할 때마다 설정 값이 적용된 상태로 크롬 브라우저를 사용할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FR_07: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유저는 설정 적용 버튼을 통해 프로그램을 적용하거나 멈출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NFR_01: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프로그램은 사용자의  현명한 구매를 도울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NFR_02: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간단한 조건 수정이 가능하며  접근성이 뛰어나 빠르고 편하게  작동시킬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 latinLnBrk="0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NFR_03: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프로그램은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 확장프로그램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으로서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쉽고 빠른 설치와 백그라운드 확장 지원이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가능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6" b="38687"/>
          <a:stretch/>
        </p:blipFill>
        <p:spPr bwMode="auto">
          <a:xfrm>
            <a:off x="1578221" y="1420036"/>
            <a:ext cx="9363365" cy="5008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32103" y="1050704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Prototype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2103" y="105070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55230"/>
              </p:ext>
            </p:extLst>
          </p:nvPr>
        </p:nvGraphicFramePr>
        <p:xfrm>
          <a:off x="762667" y="1512363"/>
          <a:ext cx="10634340" cy="4560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21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5957439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544780">
                  <a:extLst>
                    <a:ext uri="{9D8B030D-6E8A-4147-A177-3AD203B41FA5}">
                      <a16:colId xmlns:a16="http://schemas.microsoft.com/office/drawing/2014/main" val="1146871181"/>
                    </a:ext>
                  </a:extLst>
                </a:gridCol>
              </a:tblGrid>
              <a:tr h="401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Actor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Actor’s Goal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Use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Case Name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443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크롬 확장프로그램 </a:t>
                      </a:r>
                      <a:r>
                        <a:rPr lang="en-US" altLang="ko-KR" sz="160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</a:t>
                      </a:r>
                      <a:r>
                        <a:rPr lang="en-US" altLang="ko-KR" sz="1600" baseline="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Strainer</a:t>
                      </a:r>
                      <a:r>
                        <a:rPr lang="ko-KR" altLang="en-US" sz="1600" baseline="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실행</a:t>
                      </a:r>
                      <a:r>
                        <a:rPr lang="en-US" altLang="ko-KR" sz="1600" baseline="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조작하는 것</a:t>
                      </a:r>
                      <a:endParaRPr lang="ko-KR" altLang="en-US" sz="16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UC-1: </a:t>
                      </a:r>
                      <a:r>
                        <a:rPr lang="ko-KR" altLang="en-US" sz="1800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확장 프로그램 조작</a:t>
                      </a:r>
                      <a:endParaRPr lang="ko-KR" altLang="en-US" sz="1800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619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619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619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619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619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619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6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648691" y="55175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7701" y="61554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7278" y="0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4272" y="61331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">
            <a:extLst>
              <a:ext uri="{FF2B5EF4-FFF2-40B4-BE49-F238E27FC236}">
                <a16:creationId xmlns:a16="http://schemas.microsoft.com/office/drawing/2014/main" id="{FB8F400B-2687-425E-9F5B-9AAAE575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857" b="73000" l="31143" r="69286">
                        <a14:foregroundMark x1="51000" y1="50000" x2="51000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17" t="24590" r="27641" b="24094"/>
          <a:stretch>
            <a:fillRect/>
          </a:stretch>
        </p:blipFill>
        <p:spPr bwMode="auto">
          <a:xfrm>
            <a:off x="165628" y="3324324"/>
            <a:ext cx="912073" cy="10264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423446" y="879214"/>
            <a:ext cx="9181709" cy="5757257"/>
            <a:chOff x="1423446" y="879214"/>
            <a:chExt cx="10290145" cy="575725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62D0C2F-98AC-4EF6-B6F1-1F44E69F11D5}"/>
                </a:ext>
              </a:extLst>
            </p:cNvPr>
            <p:cNvSpPr/>
            <p:nvPr/>
          </p:nvSpPr>
          <p:spPr>
            <a:xfrm>
              <a:off x="1423446" y="1094659"/>
              <a:ext cx="10290145" cy="5541812"/>
            </a:xfrm>
            <a:prstGeom prst="rect">
              <a:avLst/>
            </a:prstGeom>
            <a:noFill/>
            <a:ln w="6032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0741" y="879214"/>
              <a:ext cx="2375553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크롬 브라우저</a:t>
              </a:r>
              <a:endParaRPr lang="ko-KR" altLang="en-US" sz="2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6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111" y="5634662"/>
            <a:ext cx="2000250" cy="60960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쇼핑몰 웹사이트 </a:t>
            </a:r>
            <a:endParaRPr lang="en-US" altLang="ko-KR" sz="16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상품페이지 방문</a:t>
            </a:r>
            <a:endParaRPr lang="ko-KR" altLang="en-US" sz="16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19638" y="1316718"/>
            <a:ext cx="8593286" cy="3954363"/>
            <a:chOff x="4523081" y="1531991"/>
            <a:chExt cx="5701030" cy="395436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2D0C2F-98AC-4EF6-B6F1-1F44E69F11D5}"/>
                </a:ext>
              </a:extLst>
            </p:cNvPr>
            <p:cNvSpPr/>
            <p:nvPr/>
          </p:nvSpPr>
          <p:spPr>
            <a:xfrm>
              <a:off x="4523081" y="1725884"/>
              <a:ext cx="5701030" cy="3760470"/>
            </a:xfrm>
            <a:prstGeom prst="rect">
              <a:avLst/>
            </a:prstGeom>
            <a:noFill/>
            <a:ln w="60325">
              <a:solidFill>
                <a:srgbClr val="000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1248" y="1531991"/>
              <a:ext cx="13246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크롬 확장 프로그램</a:t>
              </a:r>
              <a:endParaRPr lang="ko-KR" altLang="en-US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1077701" y="3837569"/>
            <a:ext cx="966410" cy="2101893"/>
          </a:xfrm>
          <a:prstGeom prst="straightConnector1">
            <a:avLst/>
          </a:prstGeom>
          <a:ln w="25400">
            <a:solidFill>
              <a:srgbClr val="5D9CA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3883656">
            <a:off x="1264606" y="471801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484" y="6069397"/>
            <a:ext cx="2944491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UC-3: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</a:t>
            </a: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 상태로 브라우저 이용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16" idx="3"/>
            <a:endCxn id="39" idx="1"/>
          </p:cNvCxnSpPr>
          <p:nvPr/>
        </p:nvCxnSpPr>
        <p:spPr>
          <a:xfrm>
            <a:off x="4044361" y="5939462"/>
            <a:ext cx="890123" cy="340590"/>
          </a:xfrm>
          <a:prstGeom prst="straightConnector1">
            <a:avLst/>
          </a:prstGeom>
          <a:ln w="25400">
            <a:solidFill>
              <a:srgbClr val="5D9CA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016025">
            <a:off x="8395057" y="5477333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90" y="3160156"/>
            <a:ext cx="2330518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UC-1-3: 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적절한 리뷰 강조</a:t>
            </a: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90" y="1781146"/>
            <a:ext cx="2330518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UC-1-1 : </a:t>
            </a:r>
            <a:r>
              <a:rPr lang="ko-KR" altLang="en-US" sz="14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기준 거르기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90" y="2470651"/>
            <a:ext cx="2330518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UC-1-2: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거르기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696" y="2835675"/>
            <a:ext cx="2733959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UC-1: 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확장 프로그램 조작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5" idx="1"/>
            <a:endCxn id="13" idx="3"/>
          </p:cNvCxnSpPr>
          <p:nvPr/>
        </p:nvCxnSpPr>
        <p:spPr>
          <a:xfrm flipH="1">
            <a:off x="1077701" y="3046330"/>
            <a:ext cx="919995" cy="791239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9171811">
            <a:off x="952876" y="3273992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3" idx="1"/>
            <a:endCxn id="55" idx="3"/>
          </p:cNvCxnSpPr>
          <p:nvPr/>
        </p:nvCxnSpPr>
        <p:spPr>
          <a:xfrm flipH="1">
            <a:off x="4731655" y="1991801"/>
            <a:ext cx="742135" cy="1054529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4" idx="1"/>
            <a:endCxn id="55" idx="3"/>
          </p:cNvCxnSpPr>
          <p:nvPr/>
        </p:nvCxnSpPr>
        <p:spPr>
          <a:xfrm flipH="1">
            <a:off x="4731655" y="2681306"/>
            <a:ext cx="742135" cy="365024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2" idx="1"/>
            <a:endCxn id="55" idx="3"/>
          </p:cNvCxnSpPr>
          <p:nvPr/>
        </p:nvCxnSpPr>
        <p:spPr>
          <a:xfrm flipH="1" flipV="1">
            <a:off x="4731655" y="3046330"/>
            <a:ext cx="742135" cy="324481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8296636">
            <a:off x="4562953" y="2277306"/>
            <a:ext cx="929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&lt;&lt;include&gt;&gt;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83" idx="1"/>
            <a:endCxn id="55" idx="3"/>
          </p:cNvCxnSpPr>
          <p:nvPr/>
        </p:nvCxnSpPr>
        <p:spPr>
          <a:xfrm flipH="1" flipV="1">
            <a:off x="4731655" y="3046330"/>
            <a:ext cx="742135" cy="1015060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90" y="3850735"/>
            <a:ext cx="2330518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UC-1-4: 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</a:t>
            </a: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</a:t>
            </a: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</a:t>
            </a:r>
            <a:r>
              <a:rPr lang="en-US" altLang="ko-KR" sz="1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39" idx="3"/>
            <a:endCxn id="92" idx="1"/>
          </p:cNvCxnSpPr>
          <p:nvPr/>
        </p:nvCxnSpPr>
        <p:spPr>
          <a:xfrm flipV="1">
            <a:off x="7878975" y="4666235"/>
            <a:ext cx="2911917" cy="1613817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1211498">
            <a:off x="4141750" y="5883682"/>
            <a:ext cx="89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&lt;&lt;extend&gt;&gt;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0790892" y="4207696"/>
            <a:ext cx="922163" cy="917078"/>
            <a:chOff x="9869267" y="1334568"/>
            <a:chExt cx="989192" cy="963294"/>
          </a:xfrm>
        </p:grpSpPr>
        <p:pic>
          <p:nvPicPr>
            <p:cNvPr id="92" name="그림 9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9933778" y="1551721"/>
              <a:ext cx="86016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Local</a:t>
              </a:r>
            </a:p>
            <a:p>
              <a:pPr algn="ctr"/>
              <a:r>
                <a:rPr lang="en-US" altLang="ko-KR" sz="13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Setting</a:t>
              </a:r>
              <a:endParaRPr lang="ko-KR" altLang="en-US" sz="1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10790892" y="2974168"/>
            <a:ext cx="922163" cy="917078"/>
            <a:chOff x="9869267" y="1334568"/>
            <a:chExt cx="989192" cy="963294"/>
          </a:xfrm>
        </p:grpSpPr>
        <p:pic>
          <p:nvPicPr>
            <p:cNvPr id="99" name="그림 98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9933777" y="1585584"/>
              <a:ext cx="860169" cy="51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Server</a:t>
              </a:r>
            </a:p>
            <a:p>
              <a:pPr algn="ctr"/>
              <a:r>
                <a:rPr lang="en-US" altLang="ko-KR" sz="13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Data?</a:t>
              </a:r>
              <a:endParaRPr lang="ko-KR" altLang="en-US" sz="1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10790892" y="1749240"/>
            <a:ext cx="922163" cy="917078"/>
            <a:chOff x="9869267" y="1334568"/>
            <a:chExt cx="989192" cy="963294"/>
          </a:xfrm>
        </p:grpSpPr>
        <p:pic>
          <p:nvPicPr>
            <p:cNvPr id="102" name="그림 101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9933777" y="1585584"/>
              <a:ext cx="860169" cy="484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Analysis</a:t>
              </a:r>
            </a:p>
            <a:p>
              <a:pPr algn="ctr"/>
              <a:r>
                <a:rPr lang="en-US" altLang="ko-KR" sz="12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System</a:t>
              </a:r>
              <a:endParaRPr lang="ko-KR" altLang="en-US" sz="1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04" name="순서도: 수행의 시작/종료 31">
            <a:extLst>
              <a:ext uri="{FF2B5EF4-FFF2-40B4-BE49-F238E27FC236}">
                <a16:creationId xmlns:a16="http://schemas.microsoft.com/office/drawing/2014/main" id="{68384358-113C-46DC-921C-B05FD926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484" y="4601661"/>
            <a:ext cx="2944491" cy="421310"/>
          </a:xfrm>
          <a:prstGeom prst="flowChartTerminator">
            <a:avLst/>
          </a:prstGeom>
          <a:solidFill>
            <a:srgbClr val="FFFFFF"/>
          </a:solidFill>
          <a:ln w="38100">
            <a:solidFill>
              <a:srgbClr val="00002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UC-2 : 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 상태 </a:t>
            </a:r>
            <a:r>
              <a:rPr lang="en-US" altLang="ko-KR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1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설정 적용</a:t>
            </a:r>
            <a:endParaRPr lang="ko-KR" altLang="en-US" sz="1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104" idx="3"/>
            <a:endCxn id="92" idx="1"/>
          </p:cNvCxnSpPr>
          <p:nvPr/>
        </p:nvCxnSpPr>
        <p:spPr>
          <a:xfrm flipV="1">
            <a:off x="7878975" y="4666235"/>
            <a:ext cx="2911917" cy="146081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16" idx="0"/>
            <a:endCxn id="104" idx="2"/>
          </p:cNvCxnSpPr>
          <p:nvPr/>
        </p:nvCxnSpPr>
        <p:spPr>
          <a:xfrm flipV="1">
            <a:off x="3044236" y="5022971"/>
            <a:ext cx="3362494" cy="611691"/>
          </a:xfrm>
          <a:prstGeom prst="straightConnector1">
            <a:avLst/>
          </a:prstGeom>
          <a:ln w="25400">
            <a:solidFill>
              <a:srgbClr val="5D9CA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 rot="21385958">
            <a:off x="8658903" y="4714839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&lt;&lt;initiate&gt;&gt;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 rot="20690875">
            <a:off x="3999676" y="5118624"/>
            <a:ext cx="894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&lt;&lt;extend&gt;&gt;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92" idx="1"/>
            <a:endCxn id="83" idx="2"/>
          </p:cNvCxnSpPr>
          <p:nvPr/>
        </p:nvCxnSpPr>
        <p:spPr>
          <a:xfrm flipH="1" flipV="1">
            <a:off x="6639049" y="4272045"/>
            <a:ext cx="4151843" cy="394190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92" idx="1"/>
            <a:endCxn id="52" idx="2"/>
          </p:cNvCxnSpPr>
          <p:nvPr/>
        </p:nvCxnSpPr>
        <p:spPr>
          <a:xfrm flipH="1" flipV="1">
            <a:off x="6639049" y="3581466"/>
            <a:ext cx="4151843" cy="1084769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92" idx="1"/>
          </p:cNvCxnSpPr>
          <p:nvPr/>
        </p:nvCxnSpPr>
        <p:spPr>
          <a:xfrm flipH="1" flipV="1">
            <a:off x="7221312" y="2904294"/>
            <a:ext cx="3569580" cy="1761941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92" idx="1"/>
          </p:cNvCxnSpPr>
          <p:nvPr/>
        </p:nvCxnSpPr>
        <p:spPr>
          <a:xfrm flipH="1" flipV="1">
            <a:off x="7221313" y="2213716"/>
            <a:ext cx="3569579" cy="2452519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342148">
            <a:off x="7565097" y="3683094"/>
            <a:ext cx="112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&lt;&lt;participate&gt;&gt;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3" idx="3"/>
            <a:endCxn id="151" idx="1"/>
          </p:cNvCxnSpPr>
          <p:nvPr/>
        </p:nvCxnSpPr>
        <p:spPr>
          <a:xfrm flipV="1">
            <a:off x="7804308" y="1010294"/>
            <a:ext cx="3066739" cy="981507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4" idx="3"/>
            <a:endCxn id="102" idx="1"/>
          </p:cNvCxnSpPr>
          <p:nvPr/>
        </p:nvCxnSpPr>
        <p:spPr>
          <a:xfrm flipV="1">
            <a:off x="7804308" y="2207779"/>
            <a:ext cx="2986584" cy="473527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52" idx="3"/>
            <a:endCxn id="102" idx="1"/>
          </p:cNvCxnSpPr>
          <p:nvPr/>
        </p:nvCxnSpPr>
        <p:spPr>
          <a:xfrm flipV="1">
            <a:off x="7804308" y="2207779"/>
            <a:ext cx="2986584" cy="1163032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FE5F093-A1AD-4EAD-9771-3070827EAAC0}"/>
              </a:ext>
            </a:extLst>
          </p:cNvPr>
          <p:cNvCxnSpPr>
            <a:stCxn id="83" idx="3"/>
            <a:endCxn id="102" idx="1"/>
          </p:cNvCxnSpPr>
          <p:nvPr/>
        </p:nvCxnSpPr>
        <p:spPr>
          <a:xfrm flipV="1">
            <a:off x="7804308" y="2207779"/>
            <a:ext cx="2986584" cy="1853611"/>
          </a:xfrm>
          <a:prstGeom prst="straightConnector1">
            <a:avLst/>
          </a:prstGeom>
          <a:ln w="25400">
            <a:solidFill>
              <a:srgbClr val="5D9CA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20422102">
            <a:off x="8288156" y="2562302"/>
            <a:ext cx="1120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&lt;&lt;participate&gt;&gt;</a:t>
            </a:r>
            <a:endParaRPr lang="ko-KR" altLang="en-US" sz="1200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28527" y="432238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10871047" y="551755"/>
            <a:ext cx="922163" cy="917078"/>
            <a:chOff x="9869267" y="1334568"/>
            <a:chExt cx="989192" cy="963294"/>
          </a:xfrm>
        </p:grpSpPr>
        <p:pic>
          <p:nvPicPr>
            <p:cNvPr id="151" name="그림 150" descr="밤하늘이(가) 표시된 사진&#10;&#10;자동 생성된 설명">
              <a:extLst>
                <a:ext uri="{FF2B5EF4-FFF2-40B4-BE49-F238E27FC236}">
                  <a16:creationId xmlns:a16="http://schemas.microsoft.com/office/drawing/2014/main" id="{2A9F297A-BCA7-4721-B16D-0779E21D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267" y="1334568"/>
              <a:ext cx="989192" cy="963294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9933777" y="1678529"/>
              <a:ext cx="860169" cy="33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Filter</a:t>
              </a:r>
              <a:endParaRPr lang="ko-KR" altLang="en-US" sz="15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5109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2103" y="105070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 1-3 :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적절한 리뷰 강조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70710"/>
              </p:ext>
            </p:extLst>
          </p:nvPr>
        </p:nvGraphicFramePr>
        <p:xfrm>
          <a:off x="762666" y="1512369"/>
          <a:ext cx="10606059" cy="440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665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8912394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</a:tblGrid>
              <a:tr h="401278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Use case 1-3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적절한 리뷰 강조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4430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Related Requirement</a:t>
                      </a:r>
                      <a:endParaRPr lang="ko-KR" altLang="en-US" sz="11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FR1, FR2, </a:t>
                      </a:r>
                      <a:r>
                        <a:rPr lang="en-US" altLang="ko-KR" sz="16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FR5, FR6, FR7</a:t>
                      </a:r>
                      <a:endParaRPr lang="ko-KR" altLang="en-US" sz="16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61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Initiating Actor</a:t>
                      </a:r>
                      <a:endParaRPr lang="ko-KR" altLang="en-US" sz="1100" kern="12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619302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619302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619302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619302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619302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1-3 :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Responsibility Description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04865"/>
              </p:ext>
            </p:extLst>
          </p:nvPr>
        </p:nvGraphicFramePr>
        <p:xfrm>
          <a:off x="267533" y="1203225"/>
          <a:ext cx="11806059" cy="525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478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987427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3321154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01298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Responsibility Description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Type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 Name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6853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내부</a:t>
                      </a:r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외부에서 오가는 모든 요청을 수집하거나 전달하고</a:t>
                      </a:r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Use</a:t>
                      </a:r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case</a:t>
                      </a:r>
                      <a:r>
                        <a:rPr lang="ko-KR" altLang="en-US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와 연관된 모든 객체들의 동작을 조정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유저가 설정한 값</a:t>
                      </a:r>
                      <a:r>
                        <a:rPr lang="en-US" altLang="ko-KR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예</a:t>
                      </a:r>
                      <a:r>
                        <a:rPr lang="en-US" altLang="ko-KR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:</a:t>
                      </a: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프로그램 활성화 여부를 나타내는 값</a:t>
                      </a:r>
                      <a:r>
                        <a:rPr lang="en-US" altLang="ko-KR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을 담아두는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8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들을 모아둔 저장소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KeyStorage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 마우스 </a:t>
                      </a:r>
                      <a:r>
                        <a:rPr lang="ko-KR" altLang="en-US" sz="18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입력값</a:t>
                      </a:r>
                      <a:endParaRPr lang="ko-KR" altLang="en-US" sz="18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280309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키 값에 따라 해당 </a:t>
                      </a:r>
                      <a:r>
                        <a:rPr lang="ko-KR" altLang="en-US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설정값들을</a:t>
                      </a: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적용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KeyApply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받은 데이터로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Sentimental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Analysis</a:t>
                      </a:r>
                      <a:r>
                        <a:rPr lang="ko-KR" altLang="en-US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실행하여 적절한 </a:t>
                      </a:r>
                      <a:r>
                        <a:rPr lang="ko-KR" altLang="en-US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결과도출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조건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또는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분석결과에 따라 데이터를 거름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결과가 이치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상식에 맞는지 정량적으로 표기한 값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K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Validity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걸러진 데이터 기반 웹 페이지 갱신 실행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Update Operator</a:t>
                      </a:r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536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1-3 : Extracting the </a:t>
            </a:r>
            <a:r>
              <a:rPr lang="en-US" altLang="ko-KR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Association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63048"/>
              </p:ext>
            </p:extLst>
          </p:nvPr>
        </p:nvGraphicFramePr>
        <p:xfrm>
          <a:off x="267533" y="1079841"/>
          <a:ext cx="11806059" cy="545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856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6557554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2733649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01298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</a:t>
                      </a:r>
                      <a:r>
                        <a:rPr lang="en-US" altLang="ko-KR" spc="-15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Pair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Association Description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Association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Name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4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확장 프로그램에 유저가 설정했던 값을 요청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requests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MouseEntry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마우스 입력 값은 컨트롤러를 통함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Filter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 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분석 데이터 전달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analysis result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&lt;-&gt; Filter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Filter</a:t>
                      </a:r>
                      <a:r>
                        <a:rPr lang="ko-KR" altLang="en-US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에 의해 걸러진 데이터를 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Controller</a:t>
                      </a:r>
                      <a:r>
                        <a:rPr lang="ko-KR" altLang="en-US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통하여 전달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r>
                        <a:rPr lang="ko-KR" altLang="en-US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&lt;-&gt; Filter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어떤 옵션으로 프로그램을 이용할 것인지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</a:t>
                      </a:r>
                      <a:r>
                        <a:rPr lang="ko-KR" altLang="en-US" sz="140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거르기의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기준 전달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conveys</a:t>
                      </a:r>
                      <a:r>
                        <a:rPr lang="en-US" altLang="ko-KR" sz="1400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data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37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3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500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1-3 : Extracting the Attributes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8292"/>
              </p:ext>
            </p:extLst>
          </p:nvPr>
        </p:nvGraphicFramePr>
        <p:xfrm>
          <a:off x="267533" y="1079841"/>
          <a:ext cx="11806059" cy="545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856">
                  <a:extLst>
                    <a:ext uri="{9D8B030D-6E8A-4147-A177-3AD203B41FA5}">
                      <a16:colId xmlns:a16="http://schemas.microsoft.com/office/drawing/2014/main" val="712176292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614202229"/>
                    </a:ext>
                  </a:extLst>
                </a:gridCol>
                <a:gridCol w="7031329">
                  <a:extLst>
                    <a:ext uri="{9D8B030D-6E8A-4147-A177-3AD203B41FA5}">
                      <a16:colId xmlns:a16="http://schemas.microsoft.com/office/drawing/2014/main" val="1581462207"/>
                    </a:ext>
                  </a:extLst>
                </a:gridCol>
              </a:tblGrid>
              <a:tr h="501298">
                <a:tc>
                  <a:txBody>
                    <a:bodyPr/>
                    <a:lstStyle/>
                    <a:p>
                      <a:pPr algn="l"/>
                      <a:r>
                        <a:rPr lang="en-US" altLang="ko-KR" spc="-15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Concept</a:t>
                      </a:r>
                      <a:endParaRPr lang="ko-KR" altLang="en-US" spc="-15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Attributes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Attribute</a:t>
                      </a:r>
                      <a:r>
                        <a:rPr lang="en-US" altLang="ko-KR" baseline="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Description</a:t>
                      </a:r>
                      <a:endParaRPr lang="ko-KR" altLang="en-US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18601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err="1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SettingKey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설정 값 정보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유저가 확장프로그램의 모드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? </a:t>
                      </a: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를 설정한 값을 나타내는 정보</a:t>
                      </a: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17837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Analyst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알고리즘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텍스트를 분석하는 알고리즘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1032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Validity</a:t>
                      </a: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적합성 값</a:t>
                      </a:r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2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분석 결과가 얼마나 적합한지를 나타내는 척도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6321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2173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029635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98642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08693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53544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292650"/>
                  </a:ext>
                </a:extLst>
              </a:tr>
              <a:tr h="495029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rgbClr val="00002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37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8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588225" y="596701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7235" y="106500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6812" y="44946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 Model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3806" y="658257"/>
            <a:ext cx="25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Domain Model for UC 1-3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4510" y="2405909"/>
            <a:ext cx="53520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6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6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7" y="3907701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석제노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정태웅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520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7257" y="3903944"/>
            <a:ext cx="242525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Outline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3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6614" y="390394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</a:t>
            </a:r>
          </a:p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Statement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556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02052" y="3903944"/>
            <a:ext cx="2790334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Requirments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0392" y="2045489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610672" y="3932225"/>
            <a:ext cx="4110086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</a:t>
            </a:r>
          </a:p>
          <a:p>
            <a:pPr algn="ctr"/>
            <a:r>
              <a:rPr lang="en-US" altLang="ko-KR" sz="28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  <a:endParaRPr lang="ko-KR" altLang="en-US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84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9384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4053" y="437393"/>
            <a:ext cx="348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Outline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9370" y="1944616"/>
            <a:ext cx="7251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Sentimental analysis for product rating</a:t>
            </a:r>
            <a:endParaRPr lang="ko-KR" altLang="en-US" sz="3200" b="1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975" y="2031572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저희가 선정한 주제는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25504" y="2031572"/>
            <a:ext cx="105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입니다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361" y="2847242"/>
            <a:ext cx="1109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제품에 대한 유저의  평가를 분석해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상품의 가치를 매기는 시스템 개발을 목적으로 합니다</a:t>
            </a:r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1733" y="16241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분석 시스템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975" y="3828789"/>
            <a:ext cx="113896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 분석 시스템은 댓글 등 유저의 평가에서 긍정</a:t>
            </a:r>
            <a:r>
              <a:rPr lang="en-US" altLang="ko-KR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부정 등의 정서에 맞는 키워드를 분석해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데이터베이스에 저장된 키워드와의 비교분석 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감정분석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알고리즘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아몰랑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있다고쳐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</a:t>
            </a:r>
            <a:endParaRPr lang="en-US" altLang="ko-KR" sz="2400" b="1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</a:t>
            </a:r>
            <a:r>
              <a:rPr lang="ko-KR" altLang="en-US" sz="2400" b="1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애플리케이션</a:t>
            </a:r>
            <a:r>
              <a:rPr lang="en-US" altLang="ko-KR" sz="2400" b="1" dirty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경험을 향상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시킬 수 있습니다</a:t>
            </a:r>
            <a:r>
              <a:rPr lang="en-US" altLang="ko-KR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4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095" y="1060131"/>
            <a:ext cx="383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Sentimental </a:t>
            </a:r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anlaysis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for product rating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826" y="1495452"/>
            <a:ext cx="102826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사람들은 인터넷으로 쇼핑을 할 때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보고서 살지 말지 정하는 경우가 많습니다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물건을 직접적으로 볼 수 없는 대신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 구매자들이 남긴 글을 보고 상품을 평가하는 것입니다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판매자</a:t>
            </a:r>
            <a:r>
              <a:rPr lang="ko-KR" altLang="en-US" sz="2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이러한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경향을 잘 알고 있기에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판매하는 상품의 리뷰에 가장 높은 </a:t>
            </a:r>
            <a:r>
              <a:rPr lang="ko-KR" altLang="ko-KR" sz="22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별점과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평가를 남기는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아르바이트를 고용하기도 합니다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2" y="4279653"/>
            <a:ext cx="4703841" cy="241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5" y="4289080"/>
            <a:ext cx="5476713" cy="242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971095" y="3834355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 유저 </a:t>
            </a:r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 </a:t>
            </a:r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 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99" y="4260915"/>
            <a:ext cx="10964539" cy="254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632387" y="1673059"/>
            <a:ext cx="1045353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그러나  </a:t>
            </a:r>
            <a:r>
              <a:rPr lang="ko-KR" altLang="en-US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긍정적인 평가가 상품의 구매에 미치는 영향은 미미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구매자 또한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앞에서 언급한 상황을 인지하고 있어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점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만점의 긍정적인 평가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만을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보고 상품을 고르기보단 실 사용 후기의 안 좋은 점을 고려하여 상품을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살지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말지 결정하는 경우가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많습니다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각 삼각형 18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71095" y="3834355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 사용 유저 </a:t>
            </a:r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 </a:t>
            </a:r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 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0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095" y="1050704"/>
            <a:ext cx="26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: Review Strainer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9" b="22041"/>
          <a:stretch/>
        </p:blipFill>
        <p:spPr bwMode="auto">
          <a:xfrm>
            <a:off x="762667" y="5048052"/>
            <a:ext cx="10968876" cy="1442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971095" y="4623844"/>
            <a:ext cx="210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유용한 유저 </a:t>
            </a:r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 </a:t>
            </a:r>
            <a:r>
              <a:rPr lang="ko-KR" altLang="en-US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 </a:t>
            </a:r>
            <a:r>
              <a:rPr lang="en-US" altLang="ko-KR" spc="-150" dirty="0" smtClean="0">
                <a:solidFill>
                  <a:srgbClr val="538B8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ko-KR" spc="-150" dirty="0">
              <a:solidFill>
                <a:srgbClr val="538B8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각 삼각형 22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1241" y="1570868"/>
            <a:ext cx="1045353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또한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다음과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같이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평점은 높지만 구매 시 유의해야할 사항들에 대해 적은 글 또한 구매자의 선택에 영향을 끼치게 됩니다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저희는 </a:t>
            </a:r>
            <a:r>
              <a:rPr lang="ko-KR" altLang="ko-KR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크롬확장프로그램</a:t>
            </a:r>
            <a:r>
              <a:rPr lang="en-US" altLang="ko-KR" sz="22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800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’Review Strainer’ </a:t>
            </a:r>
            <a:r>
              <a:rPr lang="ko-KR" altLang="en-US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통해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사용자에게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불필요한 정보들을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제한하고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사용자에게 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도움이 될 만한 글들을 </a:t>
            </a:r>
            <a:r>
              <a:rPr lang="en-US" altLang="ko-KR" sz="2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r>
              <a:rPr lang="ko-KR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판별 후 강조해 주어 사용자의 상품 선택에 도움을 줄 것입니다</a:t>
            </a:r>
            <a:r>
              <a:rPr lang="en-US" altLang="ko-KR" sz="2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z="2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990" y="1455879"/>
            <a:ext cx="11047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사용자가 크롬 브라우저에서 확장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Review Strainer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마우스로 클릭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나열되고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클릭하여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선택할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은 클릭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드래그를 통해 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별점을</a:t>
            </a:r>
            <a:r>
              <a:rPr lang="ko-KR" altLang="en-US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입력할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 있습니다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입력에 따라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이상의 리뷰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들을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자동으로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리게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될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옵션은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html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리뷰 글들을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nalysis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판단한 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무조건적인 칭찬 리뷰들을 가려줄 것입니다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3636882"/>
            <a:ext cx="4829055" cy="3183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56"/>
          <a:stretch/>
        </p:blipFill>
        <p:spPr bwMode="auto">
          <a:xfrm>
            <a:off x="6696871" y="3627063"/>
            <a:ext cx="4920792" cy="31932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07530" y="3220023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52730" y="3229450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095" y="105070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Senario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16200000">
            <a:off x="11108577" y="5774575"/>
            <a:ext cx="1088966" cy="107788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956" y="1674433"/>
            <a:ext cx="11047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옵션은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상에서 리뷰 글들을 </a:t>
            </a:r>
            <a:r>
              <a:rPr lang="ko-KR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별점과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</a:t>
            </a:r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aAnalysis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통해 판단한 뒤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어느 한쪽에 치우치지 않고 사용자의 판단에 도움이 될 리뷰 글들을 </a:t>
            </a:r>
            <a:r>
              <a:rPr lang="ko-KR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강조해줍니다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295" y="437393"/>
            <a:ext cx="4121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Problem Statement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1095" y="105070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Senario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각 삼각형 26"/>
          <p:cNvSpPr/>
          <p:nvPr/>
        </p:nvSpPr>
        <p:spPr>
          <a:xfrm rot="16200000">
            <a:off x="11103993" y="5769989"/>
            <a:ext cx="1098222" cy="109665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177" y="3627063"/>
            <a:ext cx="5137609" cy="3160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그림 2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7" y="3627063"/>
            <a:ext cx="4996205" cy="316023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2507530" y="3220023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52730" y="3229450"/>
            <a:ext cx="1226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solidFill>
                  <a:srgbClr val="5D9CA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후</a:t>
            </a:r>
            <a:endParaRPr lang="ko-KR" altLang="ko-KR" spc="-150" dirty="0">
              <a:solidFill>
                <a:srgbClr val="5D9CA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직각 삼각형 31"/>
          <p:cNvSpPr/>
          <p:nvPr/>
        </p:nvSpPr>
        <p:spPr>
          <a:xfrm rot="16200000">
            <a:off x="11108577" y="5774575"/>
            <a:ext cx="1088966" cy="1077881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295" y="437393"/>
            <a:ext cx="311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Requirements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783" y="1729537"/>
            <a:ext cx="11703809" cy="443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REQ-1 (FR / 2) :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크롬 확장프로그램 란에 추가된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마우스 클릭을 통해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 구간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리뷰 차단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적용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버튼을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나열할 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9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REQ-2 (FR / 3) :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클릭과 드래그를 통해 </a:t>
            </a:r>
            <a:r>
              <a:rPr lang="ko-KR" altLang="ko-KR" sz="19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별점을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단계에서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단계까지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지정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해야 하고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입력을 반영해 브라우저를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갱신해 보여줄 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REQ-3 (FR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4)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클릭을 통해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매크로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 차단 여부 버튼을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눌러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활성화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해야하고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입력을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반영해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무조건적인 칭찬이 적힌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리뷰글들을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린 브라우저로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갱신해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보여줄 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9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REQ-4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(FR /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5)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사용자가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마우스 클릭으로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판단에 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강조 여부 버튼을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눌러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활성화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있게 해야하고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입력을 반영해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도움되는 </a:t>
            </a:r>
            <a:r>
              <a:rPr lang="ko-KR" altLang="ko-KR" sz="19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리뷰글들을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 눈에 띄게 한 브라우저로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갱신해 보여줄 수 있어야 합니다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en-US" altLang="ko-KR" sz="1900" spc="-150" dirty="0" smtClean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REQ-5 (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시스템은 사용자로 하여금 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활성화 여부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버튼이 활성화될 시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해당하는 설정을 기반으로 </a:t>
            </a:r>
            <a:r>
              <a:rPr lang="en-US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r>
              <a:rPr lang="ko-KR" altLang="ko-KR" sz="19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구성 요소를 삭제해 주거나 폰트를 비롯한 방법을 이용해 </a:t>
            </a:r>
            <a:r>
              <a:rPr lang="ko-KR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강조</a:t>
            </a:r>
            <a:r>
              <a:rPr lang="ko-KR" altLang="en-US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할 수 있어야 합니다</a:t>
            </a:r>
            <a:r>
              <a:rPr lang="en-US" altLang="ko-KR" sz="19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ko-KR" sz="19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095" y="105070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(IEEE-830)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1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1186</Words>
  <Application>Microsoft Office PowerPoint</Application>
  <PresentationFormat>와이드스크린</PresentationFormat>
  <Paragraphs>202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 ExtraBold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49</cp:revision>
  <dcterms:created xsi:type="dcterms:W3CDTF">2017-05-29T09:12:16Z</dcterms:created>
  <dcterms:modified xsi:type="dcterms:W3CDTF">2021-04-14T10:08:32Z</dcterms:modified>
</cp:coreProperties>
</file>