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2" r:id="rId6"/>
    <p:sldId id="261" r:id="rId7"/>
    <p:sldId id="279" r:id="rId8"/>
    <p:sldId id="263" r:id="rId9"/>
    <p:sldId id="280" r:id="rId10"/>
    <p:sldId id="265" r:id="rId11"/>
    <p:sldId id="281" r:id="rId12"/>
    <p:sldId id="270" r:id="rId13"/>
    <p:sldId id="282" r:id="rId14"/>
    <p:sldId id="278" r:id="rId15"/>
  </p:sldIdLst>
  <p:sldSz cx="9144000" cy="5143500" type="screen16x9"/>
  <p:notesSz cx="6858000" cy="9144000"/>
  <p:embeddedFontLst>
    <p:embeddedFont>
      <p:font typeface="Oswald" pitchFamily="2" charset="77"/>
      <p:regular r:id="rId17"/>
      <p:bold r:id="rId18"/>
    </p:embeddedFont>
    <p:embeddedFont>
      <p:font typeface="Source Sans Pro" panose="020B0503030403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150" d="100"/>
          <a:sy n="150" d="100"/>
        </p:scale>
        <p:origin x="4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6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881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5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ixirpublishers.com/articles/1362051287_55%20(2013)%2012825-12829.pdf" TargetMode="External"/><Relationship Id="rId3" Type="http://schemas.openxmlformats.org/officeDocument/2006/relationships/hyperlink" Target="https://towardsdatascience.com/support-vector-machine-introduction-to-machine-learning-algorithms-934a444fca47" TargetMode="External"/><Relationship Id="rId7" Type="http://schemas.openxmlformats.org/officeDocument/2006/relationships/hyperlink" Target="https://scikit-learn.org/stable/modules/generated/sklearn.svm.SVC.html" TargetMode="External"/><Relationship Id="rId2" Type="http://schemas.openxmlformats.org/officeDocument/2006/relationships/hyperlink" Target="https://www.freecodecamp.org/news/svm-machine-learning-tutorial-what-is-the-support-vector-machine-algorithm-explained-with-code-example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eeksforgeeks.org/support-vector-machine-algorithm/" TargetMode="External"/><Relationship Id="rId5" Type="http://schemas.openxmlformats.org/officeDocument/2006/relationships/hyperlink" Target="https://monkeylearn.com/blog/introduction-to-support-vector-machines-svm/" TargetMode="External"/><Relationship Id="rId4" Type="http://schemas.openxmlformats.org/officeDocument/2006/relationships/hyperlink" Target="https://scikit-learn.org/stable/modules/svm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20927" y="2741083"/>
            <a:ext cx="8702145" cy="2180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Lightning Talk: Ahmed Almohammed </a:t>
            </a:r>
            <a:r>
              <a:rPr lang="en" sz="4400" dirty="0">
                <a:solidFill>
                  <a:schemeClr val="bg1"/>
                </a:solidFill>
              </a:rPr>
              <a:t>Support Vector Machines (SVM)</a:t>
            </a:r>
            <a:endParaRPr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 txBox="1">
            <a:spLocks noGrp="1"/>
          </p:cNvSpPr>
          <p:nvPr>
            <p:ph type="title"/>
          </p:nvPr>
        </p:nvSpPr>
        <p:spPr>
          <a:xfrm>
            <a:off x="1073700" y="185391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Various</a:t>
            </a:r>
            <a:r>
              <a:rPr lang="en-US" dirty="0"/>
              <a:t> Applications of SVM</a:t>
            </a:r>
          </a:p>
        </p:txBody>
      </p:sp>
      <p:sp>
        <p:nvSpPr>
          <p:cNvPr id="544" name="Google Shape;544;p2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Google Shape;500;p18">
            <a:extLst>
              <a:ext uri="{FF2B5EF4-FFF2-40B4-BE49-F238E27FC236}">
                <a16:creationId xmlns:a16="http://schemas.microsoft.com/office/drawing/2014/main" id="{985F92AA-5011-E8E5-D60F-8102573ED3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0498" y="1225144"/>
            <a:ext cx="2709334" cy="658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Image Recognition</a:t>
            </a:r>
            <a:endParaRPr dirty="0"/>
          </a:p>
        </p:txBody>
      </p:sp>
      <p:sp>
        <p:nvSpPr>
          <p:cNvPr id="3" name="Google Shape;500;p18">
            <a:extLst>
              <a:ext uri="{FF2B5EF4-FFF2-40B4-BE49-F238E27FC236}">
                <a16:creationId xmlns:a16="http://schemas.microsoft.com/office/drawing/2014/main" id="{F9DA7E6B-5146-50B6-1595-9FAAF602CBC0}"/>
              </a:ext>
            </a:extLst>
          </p:cNvPr>
          <p:cNvSpPr txBox="1">
            <a:spLocks/>
          </p:cNvSpPr>
          <p:nvPr/>
        </p:nvSpPr>
        <p:spPr>
          <a:xfrm>
            <a:off x="2984565" y="1225144"/>
            <a:ext cx="2573867" cy="65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dirty="0"/>
              <a:t>Text Classification</a:t>
            </a:r>
          </a:p>
        </p:txBody>
      </p:sp>
      <p:sp>
        <p:nvSpPr>
          <p:cNvPr id="4" name="Google Shape;500;p18">
            <a:extLst>
              <a:ext uri="{FF2B5EF4-FFF2-40B4-BE49-F238E27FC236}">
                <a16:creationId xmlns:a16="http://schemas.microsoft.com/office/drawing/2014/main" id="{B6534444-6F9E-FB85-3A9D-4B97CD02A083}"/>
              </a:ext>
            </a:extLst>
          </p:cNvPr>
          <p:cNvSpPr txBox="1">
            <a:spLocks/>
          </p:cNvSpPr>
          <p:nvPr/>
        </p:nvSpPr>
        <p:spPr>
          <a:xfrm>
            <a:off x="5753165" y="1225144"/>
            <a:ext cx="3293043" cy="65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dirty="0"/>
              <a:t>Web Pages Classification</a:t>
            </a:r>
          </a:p>
        </p:txBody>
      </p:sp>
      <p:pic>
        <p:nvPicPr>
          <p:cNvPr id="3074" name="Picture 2" descr="svm application - text classification">
            <a:extLst>
              <a:ext uri="{FF2B5EF4-FFF2-40B4-BE49-F238E27FC236}">
                <a16:creationId xmlns:a16="http://schemas.microsoft.com/office/drawing/2014/main" id="{2FE5A789-5987-E84D-5849-EF94E9479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938" y="2109160"/>
            <a:ext cx="2870200" cy="146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page2image1843218032">
            <a:extLst>
              <a:ext uri="{FF2B5EF4-FFF2-40B4-BE49-F238E27FC236}">
                <a16:creationId xmlns:a16="http://schemas.microsoft.com/office/drawing/2014/main" id="{B4916547-3399-427F-12B3-7C7F27087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23" y="1883806"/>
            <a:ext cx="28448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Support Vector Machine (SVM) classification algorithm | Download Scientific  Diagram">
            <a:extLst>
              <a:ext uri="{FF2B5EF4-FFF2-40B4-BE49-F238E27FC236}">
                <a16:creationId xmlns:a16="http://schemas.microsoft.com/office/drawing/2014/main" id="{27A46702-5225-6A35-810F-D5E384111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30" y="1883806"/>
            <a:ext cx="2660223" cy="178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SVM IN ACTION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snippet of applying SVM in Python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5195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098" name="Picture 2" descr="Iris Dataset Classification Using 3 Machine Learning Algos">
            <a:extLst>
              <a:ext uri="{FF2B5EF4-FFF2-40B4-BE49-F238E27FC236}">
                <a16:creationId xmlns:a16="http://schemas.microsoft.com/office/drawing/2014/main" id="{45C028FE-19D5-6E35-8D59-DCC1FD377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82" y="1372783"/>
            <a:ext cx="3344335" cy="119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ross 2">
            <a:extLst>
              <a:ext uri="{FF2B5EF4-FFF2-40B4-BE49-F238E27FC236}">
                <a16:creationId xmlns:a16="http://schemas.microsoft.com/office/drawing/2014/main" id="{DA40F5D9-70CF-09C9-E18F-B11C48B3D7E0}"/>
              </a:ext>
            </a:extLst>
          </p:cNvPr>
          <p:cNvSpPr/>
          <p:nvPr/>
        </p:nvSpPr>
        <p:spPr>
          <a:xfrm>
            <a:off x="3738850" y="2469811"/>
            <a:ext cx="1083733" cy="1083733"/>
          </a:xfrm>
          <a:prstGeom prst="plus">
            <a:avLst>
              <a:gd name="adj" fmla="val 35156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pic>
        <p:nvPicPr>
          <p:cNvPr id="4100" name="Picture 4" descr="Sklearn | Domino Data Science Dictionary">
            <a:extLst>
              <a:ext uri="{FF2B5EF4-FFF2-40B4-BE49-F238E27FC236}">
                <a16:creationId xmlns:a16="http://schemas.microsoft.com/office/drawing/2014/main" id="{AF54F0F1-A9F0-157F-FBF8-B0FEBB1A4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659" y="3553544"/>
            <a:ext cx="3564466" cy="143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10CFED-B0D9-4358-8356-93C2250424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Google Shape;540;p22">
            <a:extLst>
              <a:ext uri="{FF2B5EF4-FFF2-40B4-BE49-F238E27FC236}">
                <a16:creationId xmlns:a16="http://schemas.microsoft.com/office/drawing/2014/main" id="{E7C2A8DF-4323-788A-A8BC-19774E5CB838}"/>
              </a:ext>
            </a:extLst>
          </p:cNvPr>
          <p:cNvSpPr txBox="1">
            <a:spLocks/>
          </p:cNvSpPr>
          <p:nvPr/>
        </p:nvSpPr>
        <p:spPr>
          <a:xfrm>
            <a:off x="2919840" y="110067"/>
            <a:ext cx="3304319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accent2"/>
                </a:solidFill>
                <a:latin typeface="Oswald" pitchFamily="2" charset="77"/>
              </a:rPr>
              <a:t>REFERENCES</a:t>
            </a:r>
            <a:r>
              <a:rPr lang="en-US" sz="3600" dirty="0">
                <a:latin typeface="Oswald" pitchFamily="2" charset="77"/>
              </a:rPr>
              <a:t>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FDD2A-8F7E-9A9C-9A8D-A445431ED325}"/>
              </a:ext>
            </a:extLst>
          </p:cNvPr>
          <p:cNvSpPr txBox="1"/>
          <p:nvPr/>
        </p:nvSpPr>
        <p:spPr>
          <a:xfrm>
            <a:off x="4165600" y="103293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A"/>
          </a:p>
        </p:txBody>
      </p:sp>
      <p:sp>
        <p:nvSpPr>
          <p:cNvPr id="6" name="Google Shape;500;p18">
            <a:extLst>
              <a:ext uri="{FF2B5EF4-FFF2-40B4-BE49-F238E27FC236}">
                <a16:creationId xmlns:a16="http://schemas.microsoft.com/office/drawing/2014/main" id="{8D340D03-EE67-7C24-81EB-4F639D613124}"/>
              </a:ext>
            </a:extLst>
          </p:cNvPr>
          <p:cNvSpPr txBox="1">
            <a:spLocks/>
          </p:cNvSpPr>
          <p:nvPr/>
        </p:nvSpPr>
        <p:spPr>
          <a:xfrm>
            <a:off x="0" y="1340710"/>
            <a:ext cx="9105475" cy="3485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lnSpc>
                <a:spcPct val="150000"/>
              </a:lnSpc>
              <a:spcBef>
                <a:spcPts val="600"/>
              </a:spcBef>
              <a:buSzPts val="2000"/>
              <a:buFont typeface="Arial"/>
              <a:buChar char="◉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https://www.freecodecamp.org/news/svm-machine-learning-tutorial-what-is-the-support-vector-machine-algorithm-explained-with-code-examples/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indent="-355600">
              <a:lnSpc>
                <a:spcPct val="150000"/>
              </a:lnSpc>
              <a:spcBef>
                <a:spcPts val="600"/>
              </a:spcBef>
              <a:buSzPts val="2000"/>
              <a:buFont typeface="Arial"/>
              <a:buChar char="◉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https://towardsdatascience.com/support-vector-machine-introduction-to-machine-learning-algorithms-934a444fca47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indent="-355600">
              <a:lnSpc>
                <a:spcPct val="150000"/>
              </a:lnSpc>
              <a:spcBef>
                <a:spcPts val="600"/>
              </a:spcBef>
              <a:buSzPts val="2000"/>
              <a:buFont typeface="Arial"/>
              <a:buChar char="◉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https://scikit-learn.org/stable/modules/svm.html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indent="-355600">
              <a:lnSpc>
                <a:spcPct val="150000"/>
              </a:lnSpc>
              <a:spcBef>
                <a:spcPts val="600"/>
              </a:spcBef>
              <a:buSzPts val="2000"/>
              <a:buFont typeface="Arial"/>
              <a:buChar char="◉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hlinkClick r:id="rId5"/>
              </a:rPr>
              <a:t>https://monkeylearn.com/blog/introduction-to-support-vector-machines-svm/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indent="-355600">
              <a:lnSpc>
                <a:spcPct val="150000"/>
              </a:lnSpc>
              <a:spcBef>
                <a:spcPts val="600"/>
              </a:spcBef>
              <a:buSzPts val="2000"/>
              <a:buFont typeface="Arial"/>
              <a:buChar char="◉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hlinkClick r:id="rId6"/>
              </a:rPr>
              <a:t>https://www.geeksforgeeks.org/support-vector-machine-algorithm/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indent="-355600">
              <a:lnSpc>
                <a:spcPct val="150000"/>
              </a:lnSpc>
              <a:spcBef>
                <a:spcPts val="600"/>
              </a:spcBef>
              <a:buSzPts val="2000"/>
              <a:buFont typeface="Arial"/>
              <a:buChar char="◉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hlinkClick r:id="rId7"/>
              </a:rPr>
              <a:t>https://scikit-learn.org/stable/modules/generated/sklearn.svm.SVC.html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indent="-355600">
              <a:lnSpc>
                <a:spcPct val="150000"/>
              </a:lnSpc>
              <a:spcBef>
                <a:spcPts val="600"/>
              </a:spcBef>
              <a:buSzPts val="2000"/>
              <a:buFont typeface="Arial"/>
              <a:buChar char="◉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hlinkClick r:id="rId8"/>
              </a:rPr>
              <a:t>https://www.elixirpublishers.com/articles/1362051287_55%20(2013)%2012825-12829.pdf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979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2571750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287C3A-81E8-BE4D-6917-88934A63DB09}"/>
              </a:ext>
            </a:extLst>
          </p:cNvPr>
          <p:cNvSpPr/>
          <p:nvPr/>
        </p:nvSpPr>
        <p:spPr>
          <a:xfrm>
            <a:off x="3541108" y="188151"/>
            <a:ext cx="20617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4"/>
                </a:solidFill>
                <a:effectLst/>
                <a:latin typeface="Oswald" pitchFamily="2" charset="77"/>
                <a:ea typeface="Source Sans Pro" panose="020B0503030403020204" pitchFamily="34" charset="0"/>
              </a:rPr>
              <a:t>Contents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BB6A20D-58F4-836A-B300-1BD598D09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426971"/>
              </p:ext>
            </p:extLst>
          </p:nvPr>
        </p:nvGraphicFramePr>
        <p:xfrm>
          <a:off x="1540933" y="1088390"/>
          <a:ext cx="6096000" cy="29667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82086647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2768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A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Slide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717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A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What is SVM?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16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A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Types of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456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A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Pros &amp; Cons of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0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A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Applications of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82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A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Code in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A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94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A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End of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420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DEFINITION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Support Vector Machines?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>
            <a:spLocks noGrp="1"/>
          </p:cNvSpPr>
          <p:nvPr>
            <p:ph type="body" idx="1"/>
          </p:nvPr>
        </p:nvSpPr>
        <p:spPr>
          <a:xfrm>
            <a:off x="1519950" y="1428750"/>
            <a:ext cx="6104100" cy="22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" sz="2800" dirty="0"/>
              <a:t>Supervised machine learning algorithm best suited for </a:t>
            </a:r>
            <a:r>
              <a:rPr lang="en-US" sz="2800" dirty="0"/>
              <a:t>classification and</a:t>
            </a:r>
            <a:r>
              <a:rPr lang="en" sz="2800" dirty="0"/>
              <a:t> can be used in regression problems. It </a:t>
            </a:r>
            <a:r>
              <a:rPr lang="en-US" sz="2800" dirty="0"/>
              <a:t>simply creates a line that cuts the features (data points) into two categories.</a:t>
            </a:r>
            <a:endParaRPr sz="2800" dirty="0"/>
          </a:p>
        </p:txBody>
      </p:sp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26" name="Picture 2" descr="Support Vector Machines (SVMs): Important Derivations | by Diego Unzueta |  Towards Data Science">
            <a:extLst>
              <a:ext uri="{FF2B5EF4-FFF2-40B4-BE49-F238E27FC236}">
                <a16:creationId xmlns:a16="http://schemas.microsoft.com/office/drawing/2014/main" id="{EA3C9D19-6FC8-8B03-BB02-92098B3F5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760" y="319616"/>
            <a:ext cx="3914480" cy="38121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3511808" y="422458"/>
            <a:ext cx="2120383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Types of </a:t>
            </a:r>
            <a:r>
              <a:rPr lang="en" sz="2800" dirty="0">
                <a:solidFill>
                  <a:schemeClr val="tx1"/>
                </a:solidFill>
              </a:rPr>
              <a:t>SVM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774764" y="1250545"/>
            <a:ext cx="3233683" cy="658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Linear SVM (Simple)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Google Shape;500;p18">
            <a:extLst>
              <a:ext uri="{FF2B5EF4-FFF2-40B4-BE49-F238E27FC236}">
                <a16:creationId xmlns:a16="http://schemas.microsoft.com/office/drawing/2014/main" id="{035A13B5-2B0A-D12D-C87D-27462D4FD54F}"/>
              </a:ext>
            </a:extLst>
          </p:cNvPr>
          <p:cNvSpPr txBox="1">
            <a:spLocks/>
          </p:cNvSpPr>
          <p:nvPr/>
        </p:nvSpPr>
        <p:spPr>
          <a:xfrm>
            <a:off x="5135551" y="1327135"/>
            <a:ext cx="3233683" cy="582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Non-liner SVM (Kernel)</a:t>
            </a:r>
          </a:p>
        </p:txBody>
      </p:sp>
      <p:pic>
        <p:nvPicPr>
          <p:cNvPr id="1028" name="Picture 4" descr="support vector machines (svm)">
            <a:extLst>
              <a:ext uri="{FF2B5EF4-FFF2-40B4-BE49-F238E27FC236}">
                <a16:creationId xmlns:a16="http://schemas.microsoft.com/office/drawing/2014/main" id="{DAA22BFC-0C47-24B0-E4FA-C7B3682E2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64" y="1909207"/>
            <a:ext cx="2188433" cy="234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upport vector machines (svm)">
            <a:extLst>
              <a:ext uri="{FF2B5EF4-FFF2-40B4-BE49-F238E27FC236}">
                <a16:creationId xmlns:a16="http://schemas.microsoft.com/office/drawing/2014/main" id="{A1D8BE29-18FC-C09A-4034-B202DA706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175" y="1909207"/>
            <a:ext cx="2188433" cy="19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879B3A-CD85-99C3-B047-97935CB686CE}"/>
              </a:ext>
            </a:extLst>
          </p:cNvPr>
          <p:cNvCxnSpPr/>
          <p:nvPr/>
        </p:nvCxnSpPr>
        <p:spPr>
          <a:xfrm flipV="1">
            <a:off x="1083597" y="2173713"/>
            <a:ext cx="1879600" cy="1811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DEAC3E4D-A371-48C0-CDEE-B7F83512FB76}"/>
              </a:ext>
            </a:extLst>
          </p:cNvPr>
          <p:cNvSpPr/>
          <p:nvPr/>
        </p:nvSpPr>
        <p:spPr>
          <a:xfrm>
            <a:off x="6299425" y="2356035"/>
            <a:ext cx="821042" cy="821042"/>
          </a:xfrm>
          <a:prstGeom prst="ellipse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COMPARISON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Pros and Cons of using SVM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718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>
            <a:spLocks noGrp="1"/>
          </p:cNvSpPr>
          <p:nvPr>
            <p:ph type="body" idx="1"/>
          </p:nvPr>
        </p:nvSpPr>
        <p:spPr>
          <a:xfrm>
            <a:off x="1232100" y="1578351"/>
            <a:ext cx="3339900" cy="626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/>
              <a:t>Pros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</p:txBody>
      </p:sp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2750020" y="566455"/>
            <a:ext cx="3442759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Pros and Cons of </a:t>
            </a:r>
            <a:r>
              <a:rPr lang="en" sz="2800" dirty="0">
                <a:solidFill>
                  <a:schemeClr val="tx1"/>
                </a:solidFill>
              </a:rPr>
              <a:t>SVM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525" name="Google Shape;525;p20"/>
          <p:cNvSpPr txBox="1">
            <a:spLocks noGrp="1"/>
          </p:cNvSpPr>
          <p:nvPr>
            <p:ph type="body" idx="2"/>
          </p:nvPr>
        </p:nvSpPr>
        <p:spPr>
          <a:xfrm>
            <a:off x="4773163" y="1578351"/>
            <a:ext cx="3339900" cy="626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/>
              <a:t>Cons</a:t>
            </a:r>
            <a:endParaRPr sz="2000" b="1" dirty="0"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0B4126-41BD-5B3D-B9E9-D1730F3F6164}"/>
              </a:ext>
            </a:extLst>
          </p:cNvPr>
          <p:cNvSpPr txBox="1"/>
          <p:nvPr/>
        </p:nvSpPr>
        <p:spPr>
          <a:xfrm>
            <a:off x="1148351" y="2201460"/>
            <a:ext cx="2457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Fast Computations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D2A1F-2E4C-CC37-C551-7BC6F9C1968E}"/>
              </a:ext>
            </a:extLst>
          </p:cNvPr>
          <p:cNvSpPr txBox="1"/>
          <p:nvPr/>
        </p:nvSpPr>
        <p:spPr>
          <a:xfrm>
            <a:off x="1148351" y="2793545"/>
            <a:ext cx="2457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Performs well on small 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8AD5A-7B4B-A640-28BA-EC40F256F254}"/>
              </a:ext>
            </a:extLst>
          </p:cNvPr>
          <p:cNvSpPr txBox="1"/>
          <p:nvPr/>
        </p:nvSpPr>
        <p:spPr>
          <a:xfrm>
            <a:off x="1148351" y="3432517"/>
            <a:ext cx="2457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Memory Efficient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757F2-0438-5FA7-9F11-52689814A064}"/>
              </a:ext>
            </a:extLst>
          </p:cNvPr>
          <p:cNvSpPr txBox="1"/>
          <p:nvPr/>
        </p:nvSpPr>
        <p:spPr>
          <a:xfrm>
            <a:off x="4773163" y="2208080"/>
            <a:ext cx="2745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High training time on large datasets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49495-5239-5BDE-F491-000FF38FBB26}"/>
              </a:ext>
            </a:extLst>
          </p:cNvPr>
          <p:cNvSpPr txBox="1"/>
          <p:nvPr/>
        </p:nvSpPr>
        <p:spPr>
          <a:xfrm>
            <a:off x="4773162" y="2793545"/>
            <a:ext cx="27452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Does not provide probability estimates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149BD2-B2D3-994A-08B3-80F4527730A1}"/>
              </a:ext>
            </a:extLst>
          </p:cNvPr>
          <p:cNvSpPr txBox="1"/>
          <p:nvPr/>
        </p:nvSpPr>
        <p:spPr>
          <a:xfrm>
            <a:off x="4773162" y="3428442"/>
            <a:ext cx="27452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Does not perform well on noisy dataset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APPLICATIONS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uses of SVM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5239802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7645</TotalTime>
  <Words>275</Words>
  <Application>Microsoft Macintosh PowerPoint</Application>
  <PresentationFormat>On-screen Show (16:9)</PresentationFormat>
  <Paragraphs>70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Source Sans Pro</vt:lpstr>
      <vt:lpstr>Oswald</vt:lpstr>
      <vt:lpstr>Quince template</vt:lpstr>
      <vt:lpstr>Lightning Talk: Ahmed Almohammed Support Vector Machines (SVM)</vt:lpstr>
      <vt:lpstr>PowerPoint Presentation</vt:lpstr>
      <vt:lpstr>DEFINITION</vt:lpstr>
      <vt:lpstr>PowerPoint Presentation</vt:lpstr>
      <vt:lpstr>PowerPoint Presentation</vt:lpstr>
      <vt:lpstr>Types of SVM</vt:lpstr>
      <vt:lpstr>COMPARISON</vt:lpstr>
      <vt:lpstr>Pros and Cons of SVM</vt:lpstr>
      <vt:lpstr>APPLICATIONS</vt:lpstr>
      <vt:lpstr>The Various Applications of SVM</vt:lpstr>
      <vt:lpstr>SVM IN ACTION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AHMED ABDULLAH ALMOHAMMED</cp:lastModifiedBy>
  <cp:revision>22</cp:revision>
  <dcterms:modified xsi:type="dcterms:W3CDTF">2022-08-04T02:38:20Z</dcterms:modified>
</cp:coreProperties>
</file>