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4" r:id="rId3"/>
    <p:sldId id="257" r:id="rId4"/>
    <p:sldId id="262" r:id="rId5"/>
    <p:sldId id="258" r:id="rId6"/>
    <p:sldId id="265" r:id="rId7"/>
    <p:sldId id="259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A9FA8-65BD-413E-8087-369EDE971940}" v="3" dt="2024-04-10T12:14:40.442"/>
    <p1510:client id="{38638240-BE97-42B0-A6AE-676B77FDD56D}" v="69" dt="2024-04-08T17:08:42.802"/>
    <p1510:client id="{4D9084C9-E285-49AE-9410-3EB0C10D2B36}" v="384" dt="2024-04-10T12:17:20.440"/>
    <p1510:client id="{5FAAC676-EC6C-4736-B90A-6AFD9C6CD068}" v="628" dt="2024-04-10T11:39:54.108"/>
    <p1510:client id="{6DB68742-47A2-4B5F-A70E-D737F1C8455E}" v="89" dt="2024-04-08T13:35:58.826"/>
    <p1510:client id="{B4942220-BCC4-4CF1-AAAD-0E5F97765CB5}" v="283" dt="2024-04-08T16:15:13.415"/>
    <p1510:client id="{D228D99C-2A0B-4BF5-B6F6-BC6E75C17497}" v="362" dt="2024-04-10T12:12:50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5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5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483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1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584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07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37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8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1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3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2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6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een and blue swirls on a black background&#10;&#10;Description automatically generated">
            <a:extLst>
              <a:ext uri="{FF2B5EF4-FFF2-40B4-BE49-F238E27FC236}">
                <a16:creationId xmlns:a16="http://schemas.microsoft.com/office/drawing/2014/main" id="{74C5ADB6-6702-5A48-286E-CFBF79736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114" y="-1"/>
            <a:ext cx="66675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35B3F8-644A-A8CB-63E4-DCEBAF65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94" y="1715050"/>
            <a:ext cx="5123515" cy="3001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>
                <a:latin typeface="Arial"/>
                <a:cs typeface="Arial"/>
              </a:rPr>
              <a:t>Group 12</a:t>
            </a:r>
            <a:endParaRPr lang="en-GB" sz="45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br>
              <a:rPr lang="en-GB" sz="450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GB" sz="4500" b="1">
                <a:latin typeface="Arial"/>
                <a:cs typeface="Arial"/>
              </a:rPr>
              <a:t>EECS </a:t>
            </a:r>
            <a:r>
              <a:rPr lang="en-GB" sz="4500" b="1" err="1">
                <a:latin typeface="Arial"/>
                <a:cs typeface="Arial"/>
              </a:rPr>
              <a:t>HelpDesk</a:t>
            </a:r>
            <a:endParaRPr lang="en-GB" sz="4500" err="1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endParaRPr lang="en-US" sz="4500">
              <a:solidFill>
                <a:srgbClr val="000000"/>
              </a:solidFill>
              <a:latin typeface="Arial"/>
              <a:cs typeface="Arial"/>
            </a:endParaRPr>
          </a:p>
          <a:p>
            <a:pPr algn="r">
              <a:lnSpc>
                <a:spcPct val="90000"/>
              </a:lnSpc>
            </a:pPr>
            <a:endParaRPr lang="en-GB" sz="4500">
              <a:solidFill>
                <a:srgbClr val="000000"/>
              </a:solidFill>
            </a:endParaRPr>
          </a:p>
          <a:p>
            <a:pPr algn="r"/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FBB2C-DCDE-B933-5B4F-42918E4FD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42" y="3099062"/>
            <a:ext cx="5590737" cy="985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Arial"/>
                <a:cs typeface="Arial"/>
              </a:rPr>
              <a:t>ECS506U Software Engineering Group Project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25A95-641C-9B70-48B5-BF35AD72F696}"/>
              </a:ext>
            </a:extLst>
          </p:cNvPr>
          <p:cNvSpPr txBox="1"/>
          <p:nvPr/>
        </p:nvSpPr>
        <p:spPr>
          <a:xfrm>
            <a:off x="975360" y="4277360"/>
            <a:ext cx="4856480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en-US" sz="1200" b="1">
                <a:solidFill>
                  <a:srgbClr val="7F7F7F"/>
                </a:solidFill>
                <a:latin typeface="Arial"/>
                <a:cs typeface="Arial"/>
              </a:rPr>
              <a:t>Saloni Desai</a:t>
            </a:r>
            <a:endParaRPr lang="en-US" sz="1200" b="1">
              <a:latin typeface="Arial"/>
              <a:cs typeface="Arial"/>
            </a:endParaRPr>
          </a:p>
          <a:p>
            <a:pPr>
              <a:spcBef>
                <a:spcPts val="1000"/>
              </a:spcBef>
            </a:pPr>
            <a:r>
              <a:rPr lang="en-US" sz="1200" b="1" err="1">
                <a:solidFill>
                  <a:srgbClr val="7F7F7F"/>
                </a:solidFill>
                <a:latin typeface="Arial"/>
                <a:cs typeface="Arial"/>
              </a:rPr>
              <a:t>Sakibul</a:t>
            </a:r>
            <a:r>
              <a:rPr lang="en-US" sz="1200" b="1">
                <a:solidFill>
                  <a:srgbClr val="7F7F7F"/>
                </a:solidFill>
                <a:latin typeface="Arial"/>
                <a:cs typeface="Arial"/>
              </a:rPr>
              <a:t> Islam</a:t>
            </a:r>
            <a:endParaRPr lang="en-US" sz="1200" b="1">
              <a:latin typeface="Arial"/>
              <a:cs typeface="Arial"/>
            </a:endParaRPr>
          </a:p>
          <a:p>
            <a:pPr>
              <a:spcBef>
                <a:spcPts val="1000"/>
              </a:spcBef>
            </a:pPr>
            <a:r>
              <a:rPr lang="en-US" sz="1200" b="1">
                <a:solidFill>
                  <a:srgbClr val="7F7F7F"/>
                </a:solidFill>
                <a:latin typeface="Arial"/>
                <a:cs typeface="Arial"/>
              </a:rPr>
              <a:t>Ahmed Mabruk</a:t>
            </a:r>
            <a:endParaRPr lang="en-US" sz="1200" b="1">
              <a:latin typeface="Arial"/>
              <a:cs typeface="Arial"/>
            </a:endParaRPr>
          </a:p>
          <a:p>
            <a:pPr>
              <a:spcBef>
                <a:spcPts val="1000"/>
              </a:spcBef>
            </a:pPr>
            <a:r>
              <a:rPr lang="en-US" sz="1200" b="1">
                <a:solidFill>
                  <a:srgbClr val="7F7F7F"/>
                </a:solidFill>
                <a:latin typeface="Arial"/>
                <a:cs typeface="Arial"/>
              </a:rPr>
              <a:t>Asad Ali Khan</a:t>
            </a:r>
            <a:endParaRPr lang="en-US" sz="1200" b="1">
              <a:latin typeface="Arial"/>
              <a:cs typeface="Arial"/>
            </a:endParaRPr>
          </a:p>
          <a:p>
            <a:pPr>
              <a:spcBef>
                <a:spcPts val="1000"/>
              </a:spcBef>
            </a:pPr>
            <a:r>
              <a:rPr lang="en-US" sz="1200" b="1">
                <a:solidFill>
                  <a:srgbClr val="7F7F7F"/>
                </a:solidFill>
                <a:latin typeface="Arial"/>
                <a:cs typeface="Arial"/>
              </a:rPr>
              <a:t>Mostafa El-</a:t>
            </a:r>
            <a:r>
              <a:rPr lang="en-US" sz="1200" b="1" err="1">
                <a:solidFill>
                  <a:srgbClr val="7F7F7F"/>
                </a:solidFill>
                <a:latin typeface="Arial"/>
                <a:cs typeface="Arial"/>
              </a:rPr>
              <a:t>Shoubaky</a:t>
            </a:r>
            <a:endParaRPr lang="en-US" sz="1200" b="1">
              <a:latin typeface="Arial"/>
              <a:cs typeface="Arial"/>
            </a:endParaRPr>
          </a:p>
          <a:p>
            <a:pPr>
              <a:spcBef>
                <a:spcPts val="1000"/>
              </a:spcBef>
            </a:pPr>
            <a:r>
              <a:rPr lang="en-US" sz="1200" b="1">
                <a:solidFill>
                  <a:srgbClr val="7F7F7F"/>
                </a:solidFill>
                <a:latin typeface="Arial"/>
                <a:cs typeface="Arial"/>
              </a:rPr>
              <a:t>Yousef Alam</a:t>
            </a:r>
            <a:endParaRPr lang="en-US" sz="1200" b="1">
              <a:latin typeface="Arial"/>
              <a:cs typeface="Arial"/>
            </a:endParaRPr>
          </a:p>
          <a:p>
            <a:pPr>
              <a:spcBef>
                <a:spcPts val="1000"/>
              </a:spcBef>
            </a:pPr>
            <a:r>
              <a:rPr lang="en-US" sz="1200" b="1" err="1">
                <a:solidFill>
                  <a:srgbClr val="7F7F7F"/>
                </a:solidFill>
                <a:latin typeface="Arial"/>
                <a:cs typeface="Arial"/>
              </a:rPr>
              <a:t>Munaib</a:t>
            </a:r>
            <a:r>
              <a:rPr lang="en-US" sz="1200" b="1">
                <a:solidFill>
                  <a:srgbClr val="7F7F7F"/>
                </a:solidFill>
                <a:latin typeface="Arial"/>
                <a:cs typeface="Arial"/>
              </a:rPr>
              <a:t> Ishaq</a:t>
            </a:r>
            <a:endParaRPr lang="en-US" sz="1200" b="1">
              <a:latin typeface="Arial"/>
              <a:cs typeface="Arial"/>
            </a:endParaRP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88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DD641-A94C-E9D4-4800-7306A248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455" y="1713128"/>
            <a:ext cx="8596668" cy="4314800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GB">
                <a:solidFill>
                  <a:schemeClr val="accent1"/>
                </a:solidFill>
              </a:rPr>
              <a:t>Motivation </a:t>
            </a:r>
            <a:endParaRPr lang="en-US">
              <a:solidFill>
                <a:schemeClr val="accent1"/>
              </a:solidFill>
            </a:endParaRPr>
          </a:p>
          <a:p>
            <a:pPr marL="342900" indent="-342900">
              <a:buFont typeface="Wingdings" charset="2"/>
              <a:buChar char="Ø"/>
            </a:pPr>
            <a:r>
              <a:rPr lang="en-GB">
                <a:solidFill>
                  <a:schemeClr val="accent1"/>
                </a:solidFill>
              </a:rPr>
              <a:t>Platform &amp; Functionality</a:t>
            </a:r>
          </a:p>
          <a:p>
            <a:pPr marL="342900" indent="-342900">
              <a:buFont typeface="Wingdings" charset="2"/>
              <a:buChar char="Ø"/>
            </a:pPr>
            <a:r>
              <a:rPr lang="en-GB">
                <a:solidFill>
                  <a:schemeClr val="accent1"/>
                </a:solidFill>
              </a:rPr>
              <a:t>Use Cases </a:t>
            </a:r>
          </a:p>
          <a:p>
            <a:pPr marL="342900" indent="-342900">
              <a:buFont typeface="Wingdings,Sans-Serif" charset="2"/>
              <a:buChar char="Ø"/>
            </a:pPr>
            <a:r>
              <a:rPr lang="en-GB">
                <a:solidFill>
                  <a:schemeClr val="accent1"/>
                </a:solidFill>
              </a:rPr>
              <a:t>Acceptance Testing</a:t>
            </a:r>
            <a:endParaRPr lang="en-US">
              <a:solidFill>
                <a:schemeClr val="accent1"/>
              </a:solidFill>
            </a:endParaRPr>
          </a:p>
          <a:p>
            <a:pPr marL="342900" indent="-342900">
              <a:buFont typeface="Wingdings" charset="2"/>
              <a:buChar char="Ø"/>
            </a:pPr>
            <a:r>
              <a:rPr lang="en-GB">
                <a:solidFill>
                  <a:schemeClr val="accent1"/>
                </a:solidFill>
              </a:rPr>
              <a:t>App Demonstration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3F5D424-6797-42B5-7BED-B7B8D29A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49" y="260716"/>
            <a:ext cx="8454428" cy="802640"/>
          </a:xfrm>
        </p:spPr>
        <p:txBody>
          <a:bodyPr/>
          <a:lstStyle/>
          <a:p>
            <a:r>
              <a:rPr lang="en-GB" sz="360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1864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BDB9-861B-D6F9-E56E-02D4AABF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29" y="402956"/>
            <a:ext cx="8596668" cy="1320800"/>
          </a:xfrm>
        </p:spPr>
        <p:txBody>
          <a:bodyPr/>
          <a:lstStyle/>
          <a:p>
            <a:r>
              <a:rPr lang="en-GB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F1427-830E-FB39-27CE-8E5542845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84" y="1146483"/>
            <a:ext cx="9116893" cy="4984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GB" sz="1900" b="1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r>
              <a:rPr lang="en-GB" sz="2000">
                <a:solidFill>
                  <a:schemeClr val="accent1"/>
                </a:solidFill>
              </a:rPr>
              <a:t>EECS </a:t>
            </a:r>
            <a:r>
              <a:rPr lang="en-GB" sz="2000" err="1">
                <a:solidFill>
                  <a:schemeClr val="accent1"/>
                </a:solidFill>
              </a:rPr>
              <a:t>HelpDesk</a:t>
            </a:r>
            <a:endParaRPr lang="en-US" sz="2000" err="1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sz="1600"/>
              <a:t>Our software engineering project is based on the ticket-based issues and feedback system for School of Electronic Engineering and Computer Science (EECS) at Queen Mary University of London (QMUL).</a:t>
            </a:r>
            <a:endParaRPr lang="en-US" sz="1600"/>
          </a:p>
          <a:p>
            <a:pPr marL="0" indent="0">
              <a:buNone/>
            </a:pPr>
            <a:endParaRPr lang="en-GB" sz="1900" b="1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endParaRPr lang="en-GB" sz="2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4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AFF7-C435-02CA-FA19-C0559487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30" y="1484966"/>
            <a:ext cx="8481636" cy="4922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/>
              <a:buChar char="Ø"/>
            </a:pPr>
            <a:r>
              <a:rPr lang="en-GB" sz="2000">
                <a:solidFill>
                  <a:schemeClr val="accent1"/>
                </a:solidFill>
              </a:rPr>
              <a:t>The current system exhibited certain issues</a:t>
            </a:r>
            <a:endParaRPr lang="en-US" sz="2000">
              <a:solidFill>
                <a:schemeClr val="accent1"/>
              </a:solidFill>
            </a:endParaRPr>
          </a:p>
          <a:p>
            <a:pPr marL="1028700" lvl="1">
              <a:buFont typeface="Courier New"/>
              <a:buChar char="o"/>
            </a:pPr>
            <a:r>
              <a:rPr lang="en-GB"/>
              <a:t>No single platform to report issues with labs, service or apply for ECs.</a:t>
            </a:r>
            <a:endParaRPr lang="en-US"/>
          </a:p>
          <a:p>
            <a:pPr marL="1028700" lvl="1">
              <a:buFont typeface="Courier New"/>
              <a:buChar char="o"/>
            </a:pPr>
            <a:r>
              <a:rPr lang="en-GB"/>
              <a:t>System not equipped to deal with more complex queries of EECS students.</a:t>
            </a:r>
            <a:endParaRPr lang="en-US"/>
          </a:p>
          <a:p>
            <a:pPr marL="1028700" lvl="1">
              <a:buFont typeface="Courier New"/>
              <a:buChar char="o"/>
            </a:pPr>
            <a:r>
              <a:rPr lang="en-GB"/>
              <a:t>Lack of systematic approach in tracking and monitoring issues. </a:t>
            </a:r>
            <a:endParaRPr lang="en-US"/>
          </a:p>
          <a:p>
            <a:pPr marL="1028700" lvl="1">
              <a:buFont typeface="Courier New"/>
              <a:buChar char="o"/>
            </a:pPr>
            <a:r>
              <a:rPr lang="en-GB"/>
              <a:t>Lack of clear communication on status of resolution for the issues raised.</a:t>
            </a:r>
          </a:p>
          <a:p>
            <a:pPr lvl="1" indent="0">
              <a:buNone/>
            </a:pPr>
            <a:endParaRPr lang="en-GB" sz="1800">
              <a:solidFill>
                <a:srgbClr val="404040"/>
              </a:solidFill>
            </a:endParaRPr>
          </a:p>
          <a:p>
            <a:pPr>
              <a:buFont typeface="Wingdings" charset="2"/>
              <a:buChar char="Ø"/>
            </a:pPr>
            <a:r>
              <a:rPr lang="en-GB" sz="2000">
                <a:solidFill>
                  <a:schemeClr val="accent1"/>
                </a:solidFill>
              </a:rPr>
              <a:t>Solution </a:t>
            </a:r>
            <a:endParaRPr lang="en-US" sz="2000">
              <a:solidFill>
                <a:schemeClr val="accent1"/>
              </a:solidFill>
            </a:endParaRPr>
          </a:p>
          <a:p>
            <a:pPr marL="1028700" lvl="1">
              <a:buFont typeface="Courier New"/>
              <a:buChar char="o"/>
            </a:pPr>
            <a:r>
              <a:rPr lang="en-GB"/>
              <a:t>Single EECS Ticket-based issue tracking system handling both ECs and Technical Issues faced by EECS students. </a:t>
            </a:r>
            <a:endParaRPr lang="en-US"/>
          </a:p>
          <a:p>
            <a:pPr marL="1028700" lvl="1">
              <a:buFont typeface="Courier New"/>
              <a:buChar char="o"/>
            </a:pPr>
            <a:r>
              <a:rPr lang="en-GB"/>
              <a:t>Reduces confusion and simplifies the issue and EC handling process.</a:t>
            </a:r>
            <a:endParaRPr lang="en-US"/>
          </a:p>
          <a:p>
            <a:pPr lvl="1" indent="0">
              <a:buNone/>
            </a:pPr>
            <a:endParaRPr lang="en-GB" sz="1800"/>
          </a:p>
          <a:p>
            <a:pPr marL="0" indent="0">
              <a:buNone/>
            </a:pPr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B99264-C698-5471-DA56-273D8EAA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29" y="402956"/>
            <a:ext cx="8596668" cy="1320800"/>
          </a:xfrm>
        </p:spPr>
        <p:txBody>
          <a:bodyPr/>
          <a:lstStyle/>
          <a:p>
            <a:r>
              <a:rPr lang="en-GB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96981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187D-0F24-4E4B-79CF-91747959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05" y="1521860"/>
            <a:ext cx="8708428" cy="43481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GB" sz="2000">
                <a:solidFill>
                  <a:schemeClr val="accent1"/>
                </a:solidFill>
              </a:rPr>
              <a:t>Backend: Python's Django framework</a:t>
            </a:r>
            <a:endParaRPr lang="en-US">
              <a:solidFill>
                <a:schemeClr val="accent1"/>
              </a:solidFill>
            </a:endParaRPr>
          </a:p>
          <a:p>
            <a:pPr lvl="1">
              <a:buFont typeface="Courier New,monospace" charset="2"/>
              <a:buChar char="o"/>
            </a:pPr>
            <a:r>
              <a:rPr lang="en-GB"/>
              <a:t>Simplifies Forms</a:t>
            </a:r>
          </a:p>
          <a:p>
            <a:pPr lvl="1">
              <a:buFont typeface="Courier New,monospace" charset="2"/>
              <a:buChar char="o"/>
            </a:pPr>
            <a:r>
              <a:rPr lang="en-GB"/>
              <a:t>Django's ORM handles ticket tracking and viewing</a:t>
            </a:r>
          </a:p>
          <a:p>
            <a:pPr lvl="1">
              <a:buFont typeface="Courier New,monospace" charset="2"/>
              <a:buChar char="o"/>
            </a:pPr>
            <a:r>
              <a:rPr lang="en-GB"/>
              <a:t>Dynamic loading of web pages</a:t>
            </a:r>
          </a:p>
          <a:p>
            <a:pPr marL="1200150" lvl="2" indent="0">
              <a:buNone/>
            </a:pPr>
            <a:endParaRPr lang="en-GB">
              <a:solidFill>
                <a:srgbClr val="404040"/>
              </a:solidFill>
            </a:endParaRPr>
          </a:p>
          <a:p>
            <a:pPr>
              <a:buFont typeface="Wingdings" charset="2"/>
              <a:buChar char="Ø"/>
            </a:pPr>
            <a:r>
              <a:rPr lang="en-GB" sz="2000">
                <a:solidFill>
                  <a:schemeClr val="accent1"/>
                </a:solidFill>
              </a:rPr>
              <a:t>Frontend: HTML, CSS, JS &amp; Django's templating language</a:t>
            </a:r>
            <a:endParaRPr lang="en-GB">
              <a:solidFill>
                <a:schemeClr val="accent1"/>
              </a:solidFill>
            </a:endParaRPr>
          </a:p>
          <a:p>
            <a:pPr lvl="1">
              <a:buFont typeface="Courier New,monospace" charset="2"/>
              <a:buChar char="o"/>
            </a:pPr>
            <a:r>
              <a:rPr lang="en-GB"/>
              <a:t>Simple front end form integration</a:t>
            </a:r>
          </a:p>
          <a:p>
            <a:pPr lvl="1">
              <a:buFont typeface="Courier New,monospace" charset="2"/>
              <a:buChar char="o"/>
            </a:pPr>
            <a:r>
              <a:rPr lang="en-GB"/>
              <a:t>Built in protection (SQL Injection)</a:t>
            </a:r>
          </a:p>
          <a:p>
            <a:pPr marL="1200150" lvl="2" indent="0">
              <a:buNone/>
            </a:pPr>
            <a:endParaRPr lang="en-GB">
              <a:solidFill>
                <a:srgbClr val="404040"/>
              </a:solidFill>
            </a:endParaRPr>
          </a:p>
          <a:p>
            <a:pPr>
              <a:buFont typeface="Wingdings" charset="2"/>
              <a:buChar char="Ø"/>
            </a:pPr>
            <a:r>
              <a:rPr lang="en-GB" sz="2000">
                <a:solidFill>
                  <a:schemeClr val="accent1"/>
                </a:solidFill>
              </a:rPr>
              <a:t>Web Application</a:t>
            </a:r>
            <a:endParaRPr lang="en-GB">
              <a:solidFill>
                <a:schemeClr val="accent1"/>
              </a:solidFill>
            </a:endParaRPr>
          </a:p>
          <a:p>
            <a:pPr lvl="1">
              <a:buFont typeface="Courier New,monospace" charset="2"/>
              <a:buChar char="o"/>
            </a:pPr>
            <a:r>
              <a:rPr lang="en-GB"/>
              <a:t>Usable by any internet connected device, higher accessibility</a:t>
            </a:r>
          </a:p>
          <a:p>
            <a:pPr lvl="1">
              <a:buFont typeface="Courier New,monospace" charset="2"/>
              <a:buChar char="o"/>
            </a:pPr>
            <a:r>
              <a:rPr lang="en-GB"/>
              <a:t>No installation required 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8F53C2-5DB6-9382-968B-4C1D53BD2356}"/>
              </a:ext>
            </a:extLst>
          </p:cNvPr>
          <p:cNvSpPr txBox="1">
            <a:spLocks/>
          </p:cNvSpPr>
          <p:nvPr/>
        </p:nvSpPr>
        <p:spPr>
          <a:xfrm>
            <a:off x="419029" y="40295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Platform &amp; Functionality</a:t>
            </a:r>
          </a:p>
        </p:txBody>
      </p:sp>
    </p:spTree>
    <p:extLst>
      <p:ext uri="{BB962C8B-B14F-4D97-AF65-F5344CB8AC3E}">
        <p14:creationId xmlns:p14="http://schemas.microsoft.com/office/powerpoint/2010/main" val="52633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F417-9C03-DC6B-8AA0-D07531C5A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59" y="1330872"/>
            <a:ext cx="10062004" cy="57539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GB">
                <a:solidFill>
                  <a:schemeClr val="accent1"/>
                </a:solidFill>
              </a:rPr>
              <a:t>Create ticket (EC)</a:t>
            </a:r>
            <a:endParaRPr lang="en-US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GB">
                <a:solidFill>
                  <a:schemeClr val="accent1"/>
                </a:solidFill>
              </a:rPr>
              <a:t>Create ticket (Technical Fault)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GB">
                <a:solidFill>
                  <a:schemeClr val="accent1"/>
                </a:solidFill>
              </a:rPr>
              <a:t>Update and Void EC</a:t>
            </a:r>
          </a:p>
          <a:p>
            <a:pPr lvl="1">
              <a:lnSpc>
                <a:spcPct val="150000"/>
              </a:lnSpc>
              <a:buFont typeface="Courier New,monospace" charset="2"/>
              <a:buChar char="o"/>
            </a:pPr>
            <a:r>
              <a:rPr lang="en-GB"/>
              <a:t>Change - A description can be given </a:t>
            </a:r>
            <a:r>
              <a:rPr lang="en-GB" err="1"/>
              <a:t>e.g</a:t>
            </a:r>
            <a:r>
              <a:rPr lang="en-GB"/>
              <a:t> (reason of rejection)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GB">
                <a:solidFill>
                  <a:schemeClr val="accent1"/>
                </a:solidFill>
              </a:rPr>
              <a:t>Update and Void Technical Faults</a:t>
            </a:r>
          </a:p>
          <a:p>
            <a:pPr lvl="1">
              <a:lnSpc>
                <a:spcPct val="150000"/>
              </a:lnSpc>
              <a:buFont typeface="Courier New,monospace" charset="2"/>
              <a:buChar char="o"/>
            </a:pPr>
            <a:r>
              <a:rPr lang="en-GB">
                <a:solidFill>
                  <a:srgbClr val="404040"/>
                </a:solidFill>
              </a:rPr>
              <a:t>Change - A d</a:t>
            </a:r>
            <a:r>
              <a:rPr lang="en-GB"/>
              <a:t>escription can be given </a:t>
            </a:r>
            <a:r>
              <a:rPr lang="en-GB" err="1"/>
              <a:t>e.g</a:t>
            </a:r>
            <a:r>
              <a:rPr lang="en-GB"/>
              <a:t> (reason of </a:t>
            </a:r>
            <a:r>
              <a:rPr lang="en-GB" err="1"/>
              <a:t>unfeasability</a:t>
            </a:r>
            <a:r>
              <a:rPr lang="en-GB"/>
              <a:t> of request)</a:t>
            </a:r>
          </a:p>
          <a:p>
            <a:pPr lvl="1">
              <a:lnSpc>
                <a:spcPct val="150000"/>
              </a:lnSpc>
              <a:buFont typeface="Courier New,monospace" charset="2"/>
              <a:buChar char="o"/>
            </a:pPr>
            <a:r>
              <a:rPr lang="en-GB"/>
              <a:t>Change – Removal of share feature (replaced with priority)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GB">
                <a:solidFill>
                  <a:schemeClr val="accent1"/>
                </a:solidFill>
              </a:rPr>
              <a:t>View personal tickets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GB">
                <a:solidFill>
                  <a:schemeClr val="accent1"/>
                </a:solidFill>
              </a:rPr>
              <a:t>View ticket status/ View ticket</a:t>
            </a:r>
          </a:p>
          <a:p>
            <a:pPr>
              <a:buFont typeface="Wingdings" charset="2"/>
              <a:buChar char="Ø"/>
            </a:pPr>
            <a:endParaRPr lang="en-GB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charset="2"/>
              <a:buChar char="Ø"/>
            </a:pPr>
            <a:endParaRPr lang="en-GB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FEBD87-7F50-FCE3-A858-61BF5A31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88" y="371779"/>
            <a:ext cx="8862958" cy="659253"/>
          </a:xfrm>
        </p:spPr>
        <p:txBody>
          <a:bodyPr/>
          <a:lstStyle/>
          <a:p>
            <a:r>
              <a:rPr lang="en-GB"/>
              <a:t>Key Use Cases</a:t>
            </a:r>
            <a:endParaRPr lang="en-GB" sz="15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4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88C78-843F-82B0-F383-F9F7733D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62" y="936910"/>
            <a:ext cx="9966534" cy="5816705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400"/>
          </a:p>
          <a:p>
            <a:pPr marL="0" indent="0">
              <a:buNone/>
            </a:pPr>
            <a:r>
              <a:rPr lang="en-GB" sz="1600"/>
              <a:t>Please note all these use cases have been implemented in our prototype.</a:t>
            </a:r>
            <a:endParaRPr lang="en-US" sz="1600"/>
          </a:p>
          <a:p>
            <a:pPr marL="0" indent="0">
              <a:buNone/>
            </a:pPr>
            <a:endParaRPr lang="en-GB" sz="160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GB">
                <a:solidFill>
                  <a:schemeClr val="accent1"/>
                </a:solidFill>
              </a:rPr>
              <a:t>View Ticket Status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GB">
                <a:solidFill>
                  <a:schemeClr val="accent1"/>
                </a:solidFill>
              </a:rPr>
              <a:t>Delete Ticket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GB">
                <a:solidFill>
                  <a:schemeClr val="accent1"/>
                </a:solidFill>
              </a:rPr>
              <a:t>View Technical Faults 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GB">
                <a:solidFill>
                  <a:schemeClr val="accent1"/>
                </a:solidFill>
              </a:rPr>
              <a:t>View ECs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GB">
                <a:solidFill>
                  <a:schemeClr val="accent1"/>
                </a:solidFill>
              </a:rPr>
              <a:t>View Service Status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GB">
                <a:solidFill>
                  <a:schemeClr val="accent1"/>
                </a:solidFill>
              </a:rPr>
              <a:t>Edit Service Status </a:t>
            </a:r>
            <a:endParaRPr lang="en-US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buFont typeface="Wingdings" charset="2"/>
              <a:buChar char="Ø"/>
            </a:pPr>
            <a:endParaRPr lang="en-GB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buFont typeface="Wingdings" charset="2"/>
              <a:buChar char="Ø"/>
            </a:pPr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1E7F99-9351-C87E-4D29-881C4086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22" y="384990"/>
            <a:ext cx="8596668" cy="1320800"/>
          </a:xfrm>
        </p:spPr>
        <p:txBody>
          <a:bodyPr/>
          <a:lstStyle/>
          <a:p>
            <a:r>
              <a:rPr lang="en-GB"/>
              <a:t>Other Use Cases </a:t>
            </a:r>
            <a:endParaRPr lang="en-GB" sz="130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89BA3-36FE-1A4E-9DFE-D6A0B494EC71}"/>
              </a:ext>
            </a:extLst>
          </p:cNvPr>
          <p:cNvSpPr txBox="1"/>
          <p:nvPr/>
        </p:nvSpPr>
        <p:spPr>
          <a:xfrm>
            <a:off x="5325326" y="2257130"/>
            <a:ext cx="3697744" cy="31756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r>
              <a:rPr lang="en-GB">
                <a:solidFill>
                  <a:schemeClr val="accent1"/>
                </a:solidFill>
              </a:rPr>
              <a:t>Add User</a:t>
            </a:r>
            <a:r>
              <a:rPr lang="en-US">
                <a:solidFill>
                  <a:schemeClr val="accent1"/>
                </a:solidFill>
              </a:rPr>
              <a:t> </a:t>
            </a: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r>
              <a:rPr lang="en-GB">
                <a:solidFill>
                  <a:schemeClr val="accent1"/>
                </a:solidFill>
              </a:rPr>
              <a:t>Assign Role</a:t>
            </a:r>
            <a:r>
              <a:rPr lang="en-US">
                <a:solidFill>
                  <a:schemeClr val="accent1"/>
                </a:solidFill>
              </a:rPr>
              <a:t> </a:t>
            </a: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r>
              <a:rPr lang="en-GB">
                <a:solidFill>
                  <a:schemeClr val="accent1"/>
                </a:solidFill>
              </a:rPr>
              <a:t>List All Users</a:t>
            </a:r>
            <a:r>
              <a:rPr lang="en-US">
                <a:solidFill>
                  <a:schemeClr val="accent1"/>
                </a:solidFill>
              </a:rPr>
              <a:t> </a:t>
            </a: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r>
              <a:rPr lang="en-GB">
                <a:solidFill>
                  <a:schemeClr val="accent1"/>
                </a:solidFill>
              </a:rPr>
              <a:t>Edit User</a:t>
            </a:r>
            <a:r>
              <a:rPr lang="en-US">
                <a:solidFill>
                  <a:schemeClr val="accent1"/>
                </a:solidFill>
              </a:rPr>
              <a:t> </a:t>
            </a: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r>
              <a:rPr lang="en-GB">
                <a:solidFill>
                  <a:schemeClr val="accent1"/>
                </a:solidFill>
              </a:rPr>
              <a:t>Delete User</a:t>
            </a:r>
            <a:endParaRPr lang="en-US">
              <a:solidFill>
                <a:schemeClr val="accent1"/>
              </a:solidFill>
            </a:endParaRP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charset="2"/>
              <a:buChar char="Ø"/>
            </a:pPr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1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B523AE1-FD64-7BA5-FCE7-1A32245721B9}"/>
              </a:ext>
            </a:extLst>
          </p:cNvPr>
          <p:cNvSpPr/>
          <p:nvPr/>
        </p:nvSpPr>
        <p:spPr>
          <a:xfrm>
            <a:off x="3048000" y="2956560"/>
            <a:ext cx="3952240" cy="220472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C964-61D5-84CB-5A83-5A60E0718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54" y="1317309"/>
            <a:ext cx="8596668" cy="4124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GB" sz="2000">
                <a:solidFill>
                  <a:schemeClr val="accent1"/>
                </a:solidFill>
              </a:rPr>
              <a:t>Please refer to your printed handout 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858B4B-417C-8A80-D143-39548A762EBE}"/>
              </a:ext>
            </a:extLst>
          </p:cNvPr>
          <p:cNvSpPr txBox="1">
            <a:spLocks/>
          </p:cNvSpPr>
          <p:nvPr/>
        </p:nvSpPr>
        <p:spPr>
          <a:xfrm>
            <a:off x="419029" y="40295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Acceptance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7D7A0-E45A-8C60-A201-CE6550568D97}"/>
              </a:ext>
            </a:extLst>
          </p:cNvPr>
          <p:cNvSpPr txBox="1"/>
          <p:nvPr/>
        </p:nvSpPr>
        <p:spPr>
          <a:xfrm>
            <a:off x="3261359" y="3129280"/>
            <a:ext cx="359663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263F6B"/>
                </a:solidFill>
                <a:ea typeface="+mn-lt"/>
                <a:cs typeface="+mn-lt"/>
              </a:rPr>
              <a:t>Purpose to check if the prototype meets the functional, performance and usability requirements by testing and running the software in real world environment 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0D57E-C06F-8742-2C90-E7776D089D5D}"/>
              </a:ext>
            </a:extLst>
          </p:cNvPr>
          <p:cNvSpPr txBox="1"/>
          <p:nvPr/>
        </p:nvSpPr>
        <p:spPr>
          <a:xfrm>
            <a:off x="6563359" y="2187786"/>
            <a:ext cx="215391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</a:rPr>
              <a:t>Update and Void EC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F9771-F229-F12D-82FB-852621215A67}"/>
              </a:ext>
            </a:extLst>
          </p:cNvPr>
          <p:cNvSpPr txBox="1"/>
          <p:nvPr/>
        </p:nvSpPr>
        <p:spPr>
          <a:xfrm>
            <a:off x="489716" y="3424050"/>
            <a:ext cx="196087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</a:rPr>
              <a:t>Create ticket (EC)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DB7A2-AFF1-A1CF-DEAB-7350862D7A84}"/>
              </a:ext>
            </a:extLst>
          </p:cNvPr>
          <p:cNvSpPr txBox="1"/>
          <p:nvPr/>
        </p:nvSpPr>
        <p:spPr>
          <a:xfrm>
            <a:off x="3154167" y="1956229"/>
            <a:ext cx="185927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</a:rPr>
              <a:t>Create ticket (Technical Fault)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175DA-E191-78CC-5DE9-DD1A3C3CB8B3}"/>
              </a:ext>
            </a:extLst>
          </p:cNvPr>
          <p:cNvSpPr txBox="1"/>
          <p:nvPr/>
        </p:nvSpPr>
        <p:spPr>
          <a:xfrm>
            <a:off x="2091592" y="5591516"/>
            <a:ext cx="22733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</a:rPr>
              <a:t>View ticket status/ View ticket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11067-0320-8CA5-E120-18D9AC8FB376}"/>
              </a:ext>
            </a:extLst>
          </p:cNvPr>
          <p:cNvSpPr txBox="1"/>
          <p:nvPr/>
        </p:nvSpPr>
        <p:spPr>
          <a:xfrm>
            <a:off x="5861538" y="5587413"/>
            <a:ext cx="22758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</a:rPr>
              <a:t>View personal tickets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41111-A3C4-9909-5EE4-73BB64F3AB68}"/>
              </a:ext>
            </a:extLst>
          </p:cNvPr>
          <p:cNvSpPr txBox="1"/>
          <p:nvPr/>
        </p:nvSpPr>
        <p:spPr>
          <a:xfrm>
            <a:off x="7639241" y="4224155"/>
            <a:ext cx="18999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</a:rPr>
              <a:t>Update and Void Technical Faults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34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6" name="Picture 5" descr="A green and blue swirls on a black background&#10;&#10;Description automatically generated">
            <a:extLst>
              <a:ext uri="{FF2B5EF4-FFF2-40B4-BE49-F238E27FC236}">
                <a16:creationId xmlns:a16="http://schemas.microsoft.com/office/drawing/2014/main" id="{257DB434-9886-BC22-3AAB-C55ABEC42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9737" b="3053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167F201-EA3A-41F3-8305-5985A44A9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FFD44D11-B1C5-420A-9591-370DC8BAA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FF46BC6-C78D-47E7-87CF-A1DD38B0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E3C958F-F320-49F4-9AB7-FD2F51A7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23">
            <a:extLst>
              <a:ext uri="{FF2B5EF4-FFF2-40B4-BE49-F238E27FC236}">
                <a16:creationId xmlns:a16="http://schemas.microsoft.com/office/drawing/2014/main" id="{1C4DC544-6AEA-484E-A978-32384E2F9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A1F1470C-B594-449D-A8CD-EB7BC15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809F8B1-FE88-427F-98C6-1B8CFED8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C4229-E9E9-CFC0-AC67-249160A2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730326"/>
            <a:ext cx="3614075" cy="2317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500" b="1">
                <a:latin typeface="Arial"/>
                <a:cs typeface="Arial"/>
              </a:rPr>
              <a:t>Demo</a:t>
            </a:r>
          </a:p>
        </p:txBody>
      </p:sp>
      <p:sp>
        <p:nvSpPr>
          <p:cNvPr id="72" name="Rectangle 27">
            <a:extLst>
              <a:ext uri="{FF2B5EF4-FFF2-40B4-BE49-F238E27FC236}">
                <a16:creationId xmlns:a16="http://schemas.microsoft.com/office/drawing/2014/main" id="{2050D290-680D-48D7-9488-498F59E54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4" name="Rectangle 28">
            <a:extLst>
              <a:ext uri="{FF2B5EF4-FFF2-40B4-BE49-F238E27FC236}">
                <a16:creationId xmlns:a16="http://schemas.microsoft.com/office/drawing/2014/main" id="{E8C81616-E276-41D8-92C5-1C891FE9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6" name="Rectangle 29">
            <a:extLst>
              <a:ext uri="{FF2B5EF4-FFF2-40B4-BE49-F238E27FC236}">
                <a16:creationId xmlns:a16="http://schemas.microsoft.com/office/drawing/2014/main" id="{86BBDB21-2BF1-4C2F-A790-19FBC789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E78FF87C-9F4A-4F75-998D-3ECB6543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288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Courier New</vt:lpstr>
      <vt:lpstr>Courier New,monospace</vt:lpstr>
      <vt:lpstr>Trebuchet MS</vt:lpstr>
      <vt:lpstr>Wingdings</vt:lpstr>
      <vt:lpstr>Wingdings 3</vt:lpstr>
      <vt:lpstr>Wingdings,Sans-Serif</vt:lpstr>
      <vt:lpstr>Facet</vt:lpstr>
      <vt:lpstr>Group 12  EECS HelpDesk   </vt:lpstr>
      <vt:lpstr>Outline</vt:lpstr>
      <vt:lpstr>Recap</vt:lpstr>
      <vt:lpstr>Motivation</vt:lpstr>
      <vt:lpstr>PowerPoint Presentation</vt:lpstr>
      <vt:lpstr>Key Use Cases</vt:lpstr>
      <vt:lpstr>Other Use Cases 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Saloni Desai</dc:creator>
  <cp:lastModifiedBy>Sakibul Islam</cp:lastModifiedBy>
  <cp:revision>1</cp:revision>
  <dcterms:created xsi:type="dcterms:W3CDTF">2024-04-05T18:36:36Z</dcterms:created>
  <dcterms:modified xsi:type="dcterms:W3CDTF">2024-04-10T15:14:45Z</dcterms:modified>
</cp:coreProperties>
</file>