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322" r:id="rId5"/>
    <p:sldId id="323" r:id="rId6"/>
    <p:sldId id="432" r:id="rId7"/>
    <p:sldId id="434" r:id="rId8"/>
    <p:sldId id="435" r:id="rId9"/>
    <p:sldId id="436" r:id="rId10"/>
    <p:sldId id="422" r:id="rId11"/>
    <p:sldId id="437" r:id="rId12"/>
    <p:sldId id="327" r:id="rId13"/>
    <p:sldId id="368" r:id="rId14"/>
    <p:sldId id="423" r:id="rId15"/>
    <p:sldId id="335" r:id="rId16"/>
    <p:sldId id="424" r:id="rId17"/>
    <p:sldId id="392" r:id="rId18"/>
    <p:sldId id="393" r:id="rId19"/>
    <p:sldId id="3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D39"/>
    <a:srgbClr val="8637E7"/>
    <a:srgbClr val="D0CECE"/>
    <a:srgbClr val="6F004C"/>
    <a:srgbClr val="DD592E"/>
    <a:srgbClr val="6D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场景：每个迭代都需要对旧的功能进行APP回归测试，时间是在UAT发布之后两天内完成质量保证工作</a:t>
            </a:r>
            <a:endParaRPr lang="en-US" dirty="0"/>
          </a:p>
          <a:p>
            <a:endParaRPr lang="en-US" dirty="0"/>
          </a:p>
          <a:p>
            <a:r>
              <a:rPr lang="en-US" dirty="0"/>
              <a:t>冲突：对我们团队最大的挑战是时间利用率，最初70个测试用例在一台设备上执行需要花费将近2个小时的时间，需要在本地和第三方测试平台上面进行回归测试，参与回归测试的设备有2（虚拟机）+14（真机）台，需要花费的时间 2（虚拟机）+ 14/2（真机）= 9个小时，当然这是指的各项环境指标稳定的理想情况下的时间成本，不稳定因素：（人工操作的失误or网络问题or服务端问题等）</a:t>
            </a:r>
            <a:endParaRPr lang="en-US" dirty="0"/>
          </a:p>
          <a:p>
            <a:endParaRPr lang="en-US" dirty="0"/>
          </a:p>
          <a:p>
            <a:r>
              <a:rPr lang="en-US" dirty="0"/>
              <a:t>问题：所以我们的问题是：如何提升测试效率？如何提高自动化程度，减少人工操作？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答案： 搭建自动化测试平台，管理测试计划，达到并行测试的目的。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对我们团队最大的挑战是时间利用率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sv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4.png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4.png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25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3" Type="http://schemas.openxmlformats.org/officeDocument/2006/relationships/image" Target="../media/image15.jpeg"/><Relationship Id="rId2" Type="http://schemas.openxmlformats.org/officeDocument/2006/relationships/tags" Target="../tags/tag26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.xml"/><Relationship Id="rId7" Type="http://schemas.openxmlformats.org/officeDocument/2006/relationships/image" Target="../media/image3.svg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sp>
        <p:nvSpPr>
          <p:cNvPr id="284" name="Shape 26"/>
          <p:cNvSpPr/>
          <p:nvPr/>
        </p:nvSpPr>
        <p:spPr>
          <a:xfrm flipH="1">
            <a:off x="19685" y="5379720"/>
            <a:ext cx="12214860" cy="16725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75D39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2445125" y="2226310"/>
            <a:ext cx="10034483" cy="2989580"/>
            <a:chOff x="3497" y="3894"/>
            <a:chExt cx="14773" cy="4708"/>
          </a:xfrm>
        </p:grpSpPr>
        <p:sp>
          <p:nvSpPr>
            <p:cNvPr id="3" name="文本框 2"/>
            <p:cNvSpPr txBox="1"/>
            <p:nvPr/>
          </p:nvSpPr>
          <p:spPr>
            <a:xfrm>
              <a:off x="6385" y="3894"/>
              <a:ext cx="11885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600">
                  <a:solidFill>
                    <a:schemeClr val="tx1">
                      <a:lumMod val="85000"/>
                      <a:lumOff val="1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rPr>
                <a:t> </a:t>
              </a:r>
              <a:r>
                <a:rPr lang="zh-CN" altLang="en-US" sz="13800" b="1">
                  <a:solidFill>
                    <a:schemeClr val="tx1"/>
                  </a:solidFill>
                  <a:latin typeface=".萍方-简" panose="020B0100000000000000" charset="-122"/>
                  <a:ea typeface=".萍方-简" panose="020B0100000000000000" charset="-122"/>
                </a:rPr>
                <a:t>畅拓科技</a:t>
              </a:r>
              <a:endParaRPr lang="zh-CN" altLang="en-US" sz="13800" b="1">
                <a:solidFill>
                  <a:schemeClr val="tx1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97" y="7004"/>
              <a:ext cx="14103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 b="1">
                  <a:solidFill>
                    <a:srgbClr val="E75D39"/>
                  </a:solidFill>
                  <a:latin typeface=".萍方-简" panose="020B0100000000000000" charset="-122"/>
                  <a:ea typeface=".萍方-简" panose="020B0100000000000000" charset="-122"/>
                </a:rPr>
                <a:t>2022·CHANCETOP</a:t>
              </a:r>
              <a:endParaRPr lang="en-US" altLang="zh-CN" sz="6000" b="1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847590" y="4958080"/>
            <a:ext cx="6898640" cy="166370"/>
          </a:xfrm>
          <a:prstGeom prst="rect">
            <a:avLst/>
          </a:prstGeom>
          <a:solidFill>
            <a:srgbClr val="E75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3056" r="-403"/>
          <a:stretch>
            <a:fillRect/>
          </a:stretch>
        </p:blipFill>
        <p:spPr>
          <a:xfrm>
            <a:off x="409575" y="-17145"/>
            <a:ext cx="4743450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3230880" cy="50800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zh-CN" sz="190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17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37" name="îṥḻíḍè"/>
          <p:cNvSpPr/>
          <p:nvPr/>
        </p:nvSpPr>
        <p:spPr>
          <a:xfrm rot="16200000">
            <a:off x="286688" y="3912709"/>
            <a:ext cx="2760688" cy="97948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6" name="iṡľiḓê"/>
          <p:cNvSpPr/>
          <p:nvPr/>
        </p:nvSpPr>
        <p:spPr>
          <a:xfrm rot="16200000">
            <a:off x="8705215" y="3452495"/>
            <a:ext cx="3604895" cy="979805"/>
          </a:xfrm>
          <a:prstGeom prst="homePlate">
            <a:avLst/>
          </a:prstGeom>
          <a:solidFill>
            <a:srgbClr val="E75D3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5" name="îṥḻíḍè"/>
          <p:cNvSpPr/>
          <p:nvPr/>
        </p:nvSpPr>
        <p:spPr>
          <a:xfrm rot="16200000">
            <a:off x="8145448" y="3912709"/>
            <a:ext cx="2760688" cy="97948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2" name="iṡľiḓê"/>
          <p:cNvSpPr/>
          <p:nvPr/>
        </p:nvSpPr>
        <p:spPr>
          <a:xfrm rot="16200000">
            <a:off x="594422" y="3315883"/>
            <a:ext cx="4141030" cy="979488"/>
          </a:xfrm>
          <a:prstGeom prst="homePlate">
            <a:avLst/>
          </a:prstGeom>
          <a:solidFill>
            <a:srgbClr val="E75D3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1" name="îṥḻíḍè"/>
          <p:cNvSpPr/>
          <p:nvPr/>
        </p:nvSpPr>
        <p:spPr>
          <a:xfrm rot="16200000">
            <a:off x="7163738" y="3912074"/>
            <a:ext cx="2760688" cy="97948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0" name="iṡľïďe"/>
          <p:cNvSpPr/>
          <p:nvPr/>
        </p:nvSpPr>
        <p:spPr>
          <a:xfrm rot="16200000">
            <a:off x="2405100" y="4052139"/>
            <a:ext cx="2481829" cy="97948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grpSp>
        <p:nvGrpSpPr>
          <p:cNvPr id="5" name="c894fd13-772e-4be3-afab-27d865416d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641132"/>
            <a:ext cx="12192000" cy="4502493"/>
            <a:chOff x="0" y="1641132"/>
            <a:chExt cx="12192000" cy="4502493"/>
          </a:xfrm>
        </p:grpSpPr>
        <p:sp>
          <p:nvSpPr>
            <p:cNvPr id="8" name="îṥḻíḍè"/>
            <p:cNvSpPr/>
            <p:nvPr/>
          </p:nvSpPr>
          <p:spPr>
            <a:xfrm rot="16200000">
              <a:off x="3246423" y="3912074"/>
              <a:ext cx="2760688" cy="979488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ṡľiḓê"/>
            <p:cNvSpPr/>
            <p:nvPr/>
          </p:nvSpPr>
          <p:spPr>
            <a:xfrm rot="16200000">
              <a:off x="3535742" y="3221903"/>
              <a:ext cx="4141030" cy="979488"/>
            </a:xfrm>
            <a:prstGeom prst="homePlate">
              <a:avLst/>
            </a:prstGeom>
            <a:solidFill>
              <a:srgbClr val="E75D3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10" name="ï$ḷíde"/>
            <p:cNvSpPr/>
            <p:nvPr/>
          </p:nvSpPr>
          <p:spPr>
            <a:xfrm rot="16200000">
              <a:off x="4933517" y="3640189"/>
              <a:ext cx="3304458" cy="979488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11" name="iṡľïďe"/>
            <p:cNvSpPr/>
            <p:nvPr/>
          </p:nvSpPr>
          <p:spPr>
            <a:xfrm rot="16200000">
              <a:off x="6324320" y="4051504"/>
              <a:ext cx="2481829" cy="9794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16" name="îşlîḋê"/>
            <p:cNvSpPr/>
            <p:nvPr/>
          </p:nvSpPr>
          <p:spPr bwMode="auto">
            <a:xfrm>
              <a:off x="0" y="5744857"/>
              <a:ext cx="12192000" cy="398768"/>
            </a:xfrm>
            <a:prstGeom prst="rect">
              <a:avLst/>
            </a:prstGeom>
            <a:solidFill>
              <a:srgbClr val="6D0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spcBef>
                  <a:spcPct val="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text</a:t>
              </a:r>
              <a:endParaRPr lang="zh-CN" altLang="en-US" sz="1600" dirty="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27" name="文本框 26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.萍方-简" panose="020B0100000000000000" charset="-122"/>
                  <a:ea typeface=".萍方-简" panose="020B0100000000000000" charset="-122"/>
                </a:rPr>
                <a:t>文字介绍</a:t>
              </a:r>
              <a:endParaRPr lang="zh-CN" altLang="en-US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9" name="图片 28" descr="透明-横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243330" y="492696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96975" y="5161280"/>
            <a:ext cx="946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6945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4343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23260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2514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10050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2336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58105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115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2675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424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1845" y="492696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39280" y="5142865"/>
            <a:ext cx="1252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26730" y="492696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24800" y="4994275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02090" y="492061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2302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100310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2505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pic>
        <p:nvPicPr>
          <p:cNvPr id="41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0015" y="3300730"/>
            <a:ext cx="552450" cy="552450"/>
          </a:xfrm>
          <a:prstGeom prst="rect">
            <a:avLst/>
          </a:prstGeom>
        </p:spPr>
      </p:pic>
      <p:pic>
        <p:nvPicPr>
          <p:cNvPr id="42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630" y="1925320"/>
            <a:ext cx="552450" cy="552450"/>
          </a:xfrm>
          <a:prstGeom prst="rect">
            <a:avLst/>
          </a:prstGeom>
        </p:spPr>
      </p:pic>
      <p:pic>
        <p:nvPicPr>
          <p:cNvPr id="43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9310" y="3529330"/>
            <a:ext cx="552450" cy="552450"/>
          </a:xfrm>
          <a:prstGeom prst="rect">
            <a:avLst/>
          </a:prstGeom>
        </p:spPr>
      </p:pic>
      <p:pic>
        <p:nvPicPr>
          <p:cNvPr id="44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0385" y="3300095"/>
            <a:ext cx="552450" cy="552450"/>
          </a:xfrm>
          <a:prstGeom prst="rect">
            <a:avLst/>
          </a:prstGeom>
        </p:spPr>
      </p:pic>
      <p:pic>
        <p:nvPicPr>
          <p:cNvPr id="45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0190" y="1925320"/>
            <a:ext cx="552450" cy="552450"/>
          </a:xfrm>
          <a:prstGeom prst="rect">
            <a:avLst/>
          </a:prstGeom>
        </p:spPr>
      </p:pic>
      <p:pic>
        <p:nvPicPr>
          <p:cNvPr id="46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995" y="2818130"/>
            <a:ext cx="552450" cy="552450"/>
          </a:xfrm>
          <a:prstGeom prst="rect">
            <a:avLst/>
          </a:prstGeom>
        </p:spPr>
      </p:pic>
      <p:pic>
        <p:nvPicPr>
          <p:cNvPr id="47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530" y="3624580"/>
            <a:ext cx="552450" cy="552450"/>
          </a:xfrm>
          <a:prstGeom prst="rect">
            <a:avLst/>
          </a:prstGeom>
        </p:spPr>
      </p:pic>
      <p:pic>
        <p:nvPicPr>
          <p:cNvPr id="48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0715" y="3370580"/>
            <a:ext cx="552450" cy="552450"/>
          </a:xfrm>
          <a:prstGeom prst="rect">
            <a:avLst/>
          </a:prstGeom>
        </p:spPr>
      </p:pic>
      <p:pic>
        <p:nvPicPr>
          <p:cNvPr id="49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935" y="3328670"/>
            <a:ext cx="552450" cy="552450"/>
          </a:xfrm>
          <a:prstGeom prst="rect">
            <a:avLst/>
          </a:prstGeom>
        </p:spPr>
      </p:pic>
      <p:pic>
        <p:nvPicPr>
          <p:cNvPr id="50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1755" y="2468880"/>
            <a:ext cx="5524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2" name="组合 151"/>
          <p:cNvGrpSpPr/>
          <p:nvPr/>
        </p:nvGrpSpPr>
        <p:grpSpPr>
          <a:xfrm>
            <a:off x="4421505" y="2146935"/>
            <a:ext cx="3328035" cy="492125"/>
            <a:chOff x="1900" y="3386"/>
            <a:chExt cx="15532" cy="775"/>
          </a:xfrm>
        </p:grpSpPr>
        <p:cxnSp>
          <p:nvCxnSpPr>
            <p:cNvPr id="153" name="直接连接符 152"/>
            <p:cNvCxnSpPr/>
            <p:nvPr/>
          </p:nvCxnSpPr>
          <p:spPr>
            <a:xfrm>
              <a:off x="1900" y="3406"/>
              <a:ext cx="15533" cy="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7432" y="3386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909" y="3391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2819400" y="2143760"/>
            <a:ext cx="6681470" cy="492125"/>
            <a:chOff x="1900" y="3386"/>
            <a:chExt cx="15532" cy="775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1900" y="3406"/>
              <a:ext cx="15533" cy="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7432" y="3386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909" y="3391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1219835" y="2146935"/>
            <a:ext cx="9862820" cy="492125"/>
            <a:chOff x="1900" y="3386"/>
            <a:chExt cx="15532" cy="775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1900" y="3406"/>
              <a:ext cx="15533" cy="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7432" y="3386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909" y="3391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27" name="文本框 26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.萍方-简" panose="020B0100000000000000" charset="-122"/>
                  <a:ea typeface=".萍方-简" panose="020B0100000000000000" charset="-122"/>
                </a:rPr>
                <a:t>完成的功能</a:t>
              </a:r>
              <a:endParaRPr lang="zh-CN" altLang="en-US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9" name="图片 28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cxnSp>
        <p:nvCxnSpPr>
          <p:cNvPr id="94" name="直接连接符 93"/>
          <p:cNvCxnSpPr/>
          <p:nvPr/>
        </p:nvCxnSpPr>
        <p:spPr>
          <a:xfrm>
            <a:off x="6101715" y="2494280"/>
            <a:ext cx="0" cy="169545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346710" y="1122834"/>
            <a:ext cx="11668760" cy="4869026"/>
            <a:chOff x="532" y="1768"/>
            <a:chExt cx="18376" cy="7668"/>
          </a:xfrm>
        </p:grpSpPr>
        <p:grpSp>
          <p:nvGrpSpPr>
            <p:cNvPr id="139" name="组合 138"/>
            <p:cNvGrpSpPr/>
            <p:nvPr/>
          </p:nvGrpSpPr>
          <p:grpSpPr>
            <a:xfrm>
              <a:off x="532" y="1768"/>
              <a:ext cx="18376" cy="7668"/>
              <a:chOff x="532" y="2338"/>
              <a:chExt cx="18376" cy="7668"/>
            </a:xfrm>
          </p:grpSpPr>
          <p:sp>
            <p:nvSpPr>
              <p:cNvPr id="117" name="iṧ1iḓé"/>
              <p:cNvSpPr/>
              <p:nvPr/>
            </p:nvSpPr>
            <p:spPr>
              <a:xfrm>
                <a:off x="16397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6" name="iṧ1iḓé"/>
              <p:cNvSpPr/>
              <p:nvPr/>
            </p:nvSpPr>
            <p:spPr>
              <a:xfrm>
                <a:off x="13723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5" name="iṧ1iḓé"/>
              <p:cNvSpPr/>
              <p:nvPr/>
            </p:nvSpPr>
            <p:spPr>
              <a:xfrm>
                <a:off x="11119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3" name="iṧ1iḓé"/>
              <p:cNvSpPr/>
              <p:nvPr/>
            </p:nvSpPr>
            <p:spPr>
              <a:xfrm>
                <a:off x="8452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2" name="iṧ1iḓé"/>
              <p:cNvSpPr/>
              <p:nvPr/>
            </p:nvSpPr>
            <p:spPr>
              <a:xfrm>
                <a:off x="5810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r>
                  <a:rPr lang="en-US"/>
                  <a:t> </a:t>
                </a:r>
                <a:endParaRPr lang="en-US"/>
              </a:p>
            </p:txBody>
          </p:sp>
          <p:sp>
            <p:nvSpPr>
              <p:cNvPr id="111" name="iṧ1iḓé"/>
              <p:cNvSpPr/>
              <p:nvPr/>
            </p:nvSpPr>
            <p:spPr>
              <a:xfrm>
                <a:off x="3168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0" name="iṧ1iḓé"/>
              <p:cNvSpPr/>
              <p:nvPr/>
            </p:nvSpPr>
            <p:spPr>
              <a:xfrm>
                <a:off x="532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89" name="îśľiďè"/>
              <p:cNvSpPr/>
              <p:nvPr/>
            </p:nvSpPr>
            <p:spPr>
              <a:xfrm>
                <a:off x="8515" y="2338"/>
                <a:ext cx="2160" cy="2160"/>
              </a:xfrm>
              <a:prstGeom prst="ellipse">
                <a:avLst/>
              </a:prstGeom>
              <a:solidFill>
                <a:srgbClr val="DD592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0" name="íślîde"/>
              <p:cNvSpPr/>
              <p:nvPr/>
            </p:nvSpPr>
            <p:spPr bwMode="auto">
              <a:xfrm>
                <a:off x="8953" y="2907"/>
                <a:ext cx="1214" cy="1123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95" name="isľîḋe"/>
              <p:cNvSpPr/>
              <p:nvPr/>
            </p:nvSpPr>
            <p:spPr>
              <a:xfrm>
                <a:off x="1062" y="4677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6" name="isľîḋe"/>
              <p:cNvSpPr/>
              <p:nvPr/>
            </p:nvSpPr>
            <p:spPr>
              <a:xfrm>
                <a:off x="3610" y="4677"/>
                <a:ext cx="1694" cy="1694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7" name="isľîḋe"/>
              <p:cNvSpPr/>
              <p:nvPr/>
            </p:nvSpPr>
            <p:spPr>
              <a:xfrm>
                <a:off x="6158" y="4677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8" name="isľîḋe"/>
              <p:cNvSpPr/>
              <p:nvPr/>
            </p:nvSpPr>
            <p:spPr>
              <a:xfrm>
                <a:off x="11338" y="4662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9" name="isľîḋe"/>
              <p:cNvSpPr/>
              <p:nvPr/>
            </p:nvSpPr>
            <p:spPr>
              <a:xfrm>
                <a:off x="14103" y="4662"/>
                <a:ext cx="1694" cy="1694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00" name="isľîḋe"/>
              <p:cNvSpPr/>
              <p:nvPr/>
            </p:nvSpPr>
            <p:spPr>
              <a:xfrm>
                <a:off x="16737" y="4662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01" name="isľîḋe"/>
              <p:cNvSpPr/>
              <p:nvPr/>
            </p:nvSpPr>
            <p:spPr>
              <a:xfrm>
                <a:off x="8706" y="4677"/>
                <a:ext cx="1694" cy="1694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61" y="5282"/>
                <a:ext cx="145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 配置测试对象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3747" y="5283"/>
                <a:ext cx="145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监控测试设备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082" y="5282"/>
                <a:ext cx="200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 解析测试用例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8708" y="5282"/>
                <a:ext cx="200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创建测试计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划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11434" y="5282"/>
                <a:ext cx="15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监控测试进度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4329" y="5283"/>
                <a:ext cx="159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发现测试设备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6858" y="5282"/>
                <a:ext cx="158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管理测试执行器</a:t>
                </a:r>
                <a:endParaRPr lang="zh-CN" altLang="en-US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710" y="5884"/>
              <a:ext cx="2323" cy="1475"/>
              <a:chOff x="830" y="6484"/>
              <a:chExt cx="2323" cy="1475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830" y="6484"/>
                <a:ext cx="232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app&amp;executor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30" y="7080"/>
                <a:ext cx="2155" cy="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just">
                  <a:lnSpc>
                    <a:spcPct val="130000"/>
                  </a:lnSpc>
                </a:pPr>
                <a:r>
                  <a:rPr lang="en-US" altLang="zh-CN" sz="1000" dirty="0">
                    <a:sym typeface="+mn-ea"/>
                  </a:rPr>
                  <a:t>匹配了测试对象app和测试脚本就可以在测试平台上创建测试计划和执行</a:t>
                </a:r>
                <a:endParaRPr lang="en-US" altLang="zh-CN" sz="1000" dirty="0">
                  <a:sym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298" y="5884"/>
              <a:ext cx="2251" cy="2194"/>
              <a:chOff x="814" y="6484"/>
              <a:chExt cx="2251" cy="2194"/>
            </a:xfrm>
          </p:grpSpPr>
          <p:sp>
            <p:nvSpPr>
              <p:cNvPr id="108" name="文本框 107"/>
              <p:cNvSpPr txBox="1"/>
              <p:nvPr/>
            </p:nvSpPr>
            <p:spPr>
              <a:xfrm>
                <a:off x="860" y="6484"/>
                <a:ext cx="20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ios&amp;android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814" y="7080"/>
                <a:ext cx="2251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1000" dirty="0">
                    <a:sym typeface="+mn-ea"/>
                  </a:rPr>
                  <a:t>将部署有test-daemon的mac mini上安装的虚拟机&amp;连接的真机上报给测试平台，供</a:t>
                </a:r>
                <a:r>
                  <a:rPr lang="zh-CN" altLang="en-US" sz="1000" dirty="0">
                    <a:sym typeface="+mn-ea"/>
                  </a:rPr>
                  <a:t>用</a:t>
                </a:r>
                <a:r>
                  <a:rPr lang="en-US" altLang="zh-CN" sz="1000" dirty="0">
                    <a:sym typeface="+mn-ea"/>
                  </a:rPr>
                  <a:t>户测试选择</a:t>
                </a:r>
                <a:endParaRPr lang="en-US" altLang="zh-CN" sz="1000" dirty="0">
                  <a:sym typeface="+mn-ea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811" y="5884"/>
              <a:ext cx="2700" cy="2362"/>
              <a:chOff x="650" y="6484"/>
              <a:chExt cx="2700" cy="2362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50" y="6484"/>
                <a:ext cx="270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list case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9" y="7080"/>
                <a:ext cx="2346" cy="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1000" dirty="0">
                    <a:sym typeface="+mn-ea"/>
                  </a:rPr>
                  <a:t>不同的app 版本对应的测试脚本是不一样的，所以需要根据用户的选择实时从测试项目中解析出所有的测试用例 </a:t>
                </a:r>
                <a:endParaRPr lang="en-US" altLang="zh-CN" sz="1000" dirty="0">
                  <a:sym typeface="+mn-ea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8522" y="5884"/>
              <a:ext cx="2371" cy="1903"/>
              <a:chOff x="800" y="6484"/>
              <a:chExt cx="2371" cy="1903"/>
            </a:xfrm>
          </p:grpSpPr>
          <p:sp>
            <p:nvSpPr>
              <p:cNvPr id="127" name="文本框 126"/>
              <p:cNvSpPr txBox="1"/>
              <p:nvPr/>
            </p:nvSpPr>
            <p:spPr>
              <a:xfrm>
                <a:off x="800" y="6484"/>
                <a:ext cx="23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make plan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828" y="7080"/>
                <a:ext cx="2275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plan : device_task : executor_case 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=  1:n:n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1119" y="5884"/>
              <a:ext cx="2369" cy="3292"/>
              <a:chOff x="740" y="6484"/>
              <a:chExt cx="2369" cy="3292"/>
            </a:xfrm>
          </p:grpSpPr>
          <p:sp>
            <p:nvSpPr>
              <p:cNvPr id="130" name="文本框 129"/>
              <p:cNvSpPr txBox="1"/>
              <p:nvPr/>
            </p:nvSpPr>
            <p:spPr>
              <a:xfrm>
                <a:off x="740" y="6484"/>
                <a:ext cx="236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测试进度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740" y="7306"/>
                <a:ext cx="2369" cy="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plan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进度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device_task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进度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case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执行进度</a:t>
                </a:r>
                <a:b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</a:br>
                <a:b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</a:b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状态：</a:t>
                </a:r>
                <a:b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</a:b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PENDING｜TESTING｜DONE｜CANCELED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16474" y="5884"/>
              <a:ext cx="2369" cy="1681"/>
              <a:chOff x="740" y="6484"/>
              <a:chExt cx="2369" cy="1681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740" y="6484"/>
                <a:ext cx="236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管理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executor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的生命周期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740" y="7306"/>
                <a:ext cx="2299" cy="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运行</a:t>
                </a: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executor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关闭</a:t>
                </a: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executor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3705" y="5884"/>
              <a:ext cx="2668" cy="2139"/>
              <a:chOff x="628" y="6484"/>
              <a:chExt cx="2668" cy="2139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628" y="6484"/>
                <a:ext cx="266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测试进度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739" y="7080"/>
                <a:ext cx="2325" cy="1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 ios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模拟器</a:t>
                </a:r>
                <a:b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</a:b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ios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真机</a:t>
                </a:r>
                <a:endParaRPr lang="zh-CN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Android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模拟器</a:t>
                </a:r>
                <a:endParaRPr lang="zh-CN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Android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真机器</a:t>
                </a:r>
                <a:endParaRPr lang="zh-CN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存在问题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/03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-33020" y="1249680"/>
            <a:ext cx="12258675" cy="1370965"/>
          </a:xfrm>
          <a:prstGeom prst="rect">
            <a:avLst/>
          </a:prstGeom>
          <a:solidFill>
            <a:srgbClr val="DD592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2541270" cy="5080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675" y="447675"/>
            <a:ext cx="288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.萍方-简" panose="020B0100000000000000" charset="-122"/>
                <a:ea typeface=".萍方-简" panose="020B0100000000000000" charset="-122"/>
              </a:rPr>
              <a:t>文字介绍</a:t>
            </a:r>
            <a:endParaRPr lang="zh-CN" altLang="en-US"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9120" y="455930"/>
            <a:ext cx="95250" cy="352425"/>
          </a:xfrm>
          <a:prstGeom prst="roundRect">
            <a:avLst/>
          </a:prstGeom>
          <a:solidFill>
            <a:srgbClr val="DD5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3" name="图片 212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grpSp>
        <p:nvGrpSpPr>
          <p:cNvPr id="5" name="eaae9aac-3b96-4263-814d-e1da316c16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4670" y="1359131"/>
            <a:ext cx="10698180" cy="4728210"/>
            <a:chOff x="674670" y="1349606"/>
            <a:chExt cx="10698181" cy="4728210"/>
          </a:xfrm>
        </p:grpSpPr>
        <p:grpSp>
          <p:nvGrpSpPr>
            <p:cNvPr id="4" name="îs1í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74670" y="1349606"/>
              <a:ext cx="10698181" cy="4405415"/>
              <a:chOff x="674670" y="1349605"/>
              <a:chExt cx="10698183" cy="4405416"/>
            </a:xfrm>
          </p:grpSpPr>
          <p:grpSp>
            <p:nvGrpSpPr>
              <p:cNvPr id="12" name="îṣľiḍe"/>
              <p:cNvGrpSpPr/>
              <p:nvPr/>
            </p:nvGrpSpPr>
            <p:grpSpPr>
              <a:xfrm>
                <a:off x="7327446" y="1638958"/>
                <a:ext cx="4045407" cy="4043747"/>
                <a:chOff x="6096000" y="1597106"/>
                <a:chExt cx="2564756" cy="2563704"/>
              </a:xfrm>
            </p:grpSpPr>
            <p:sp>
              <p:nvSpPr>
                <p:cNvPr id="21" name="îs1îḓé"/>
                <p:cNvSpPr/>
                <p:nvPr/>
              </p:nvSpPr>
              <p:spPr>
                <a:xfrm>
                  <a:off x="6096000" y="1597400"/>
                  <a:ext cx="1242766" cy="1248717"/>
                </a:xfrm>
                <a:custGeom>
                  <a:avLst/>
                  <a:gdLst>
                    <a:gd name="connsiteX0" fmla="*/ 905306 w 905306"/>
                    <a:gd name="connsiteY0" fmla="*/ 632923 h 909641"/>
                    <a:gd name="connsiteX1" fmla="*/ 905306 w 905306"/>
                    <a:gd name="connsiteY1" fmla="*/ 693437 h 909641"/>
                    <a:gd name="connsiteX2" fmla="*/ 643030 w 905306"/>
                    <a:gd name="connsiteY2" fmla="*/ 909641 h 909641"/>
                    <a:gd name="connsiteX3" fmla="*/ 573437 w 905306"/>
                    <a:gd name="connsiteY3" fmla="*/ 909641 h 909641"/>
                    <a:gd name="connsiteX4" fmla="*/ 840274 w 905306"/>
                    <a:gd name="connsiteY4" fmla="*/ 0 h 909641"/>
                    <a:gd name="connsiteX5" fmla="*/ 851190 w 905306"/>
                    <a:gd name="connsiteY5" fmla="*/ 2204 h 909641"/>
                    <a:gd name="connsiteX6" fmla="*/ 905306 w 905306"/>
                    <a:gd name="connsiteY6" fmla="*/ 83846 h 909641"/>
                    <a:gd name="connsiteX7" fmla="*/ 905306 w 905306"/>
                    <a:gd name="connsiteY7" fmla="*/ 495414 h 909641"/>
                    <a:gd name="connsiteX8" fmla="*/ 882045 w 905306"/>
                    <a:gd name="connsiteY8" fmla="*/ 508372 h 909641"/>
                    <a:gd name="connsiteX9" fmla="*/ 400389 w 905306"/>
                    <a:gd name="connsiteY9" fmla="*/ 909641 h 909641"/>
                    <a:gd name="connsiteX10" fmla="*/ 79511 w 905306"/>
                    <a:gd name="connsiteY10" fmla="*/ 909641 h 909641"/>
                    <a:gd name="connsiteX11" fmla="*/ 16858 w 905306"/>
                    <a:gd name="connsiteY11" fmla="*/ 883689 h 909641"/>
                    <a:gd name="connsiteX12" fmla="*/ 0 w 905306"/>
                    <a:gd name="connsiteY12" fmla="*/ 858686 h 909641"/>
                    <a:gd name="connsiteX13" fmla="*/ 1064 w 905306"/>
                    <a:gd name="connsiteY13" fmla="*/ 837626 h 909641"/>
                    <a:gd name="connsiteX14" fmla="*/ 838605 w 905306"/>
                    <a:gd name="connsiteY14" fmla="*/ 85 h 90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05306" h="909641">
                      <a:moveTo>
                        <a:pt x="905306" y="632923"/>
                      </a:moveTo>
                      <a:lnTo>
                        <a:pt x="905306" y="693437"/>
                      </a:lnTo>
                      <a:lnTo>
                        <a:pt x="643030" y="909641"/>
                      </a:lnTo>
                      <a:lnTo>
                        <a:pt x="573437" y="909641"/>
                      </a:lnTo>
                      <a:close/>
                      <a:moveTo>
                        <a:pt x="840274" y="0"/>
                      </a:moveTo>
                      <a:lnTo>
                        <a:pt x="851190" y="2204"/>
                      </a:lnTo>
                      <a:cubicBezTo>
                        <a:pt x="882992" y="15655"/>
                        <a:pt x="905306" y="47145"/>
                        <a:pt x="905306" y="83846"/>
                      </a:cubicBezTo>
                      <a:lnTo>
                        <a:pt x="905306" y="495414"/>
                      </a:lnTo>
                      <a:lnTo>
                        <a:pt x="882045" y="508372"/>
                      </a:lnTo>
                      <a:lnTo>
                        <a:pt x="400389" y="909641"/>
                      </a:lnTo>
                      <a:lnTo>
                        <a:pt x="79511" y="909641"/>
                      </a:lnTo>
                      <a:cubicBezTo>
                        <a:pt x="55044" y="909641"/>
                        <a:pt x="32892" y="899724"/>
                        <a:pt x="16858" y="883689"/>
                      </a:cubicBezTo>
                      <a:lnTo>
                        <a:pt x="0" y="858686"/>
                      </a:lnTo>
                      <a:lnTo>
                        <a:pt x="1064" y="837626"/>
                      </a:lnTo>
                      <a:cubicBezTo>
                        <a:pt x="45912" y="396014"/>
                        <a:pt x="396993" y="44933"/>
                        <a:pt x="838605" y="85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 l="-39570" r="-39059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22" name="ïsľiḑê"/>
                <p:cNvSpPr/>
                <p:nvPr/>
              </p:nvSpPr>
              <p:spPr>
                <a:xfrm>
                  <a:off x="7411745" y="1597106"/>
                  <a:ext cx="1249011" cy="1249011"/>
                </a:xfrm>
                <a:custGeom>
                  <a:avLst/>
                  <a:gdLst>
                    <a:gd name="connsiteX0" fmla="*/ 0 w 909855"/>
                    <a:gd name="connsiteY0" fmla="*/ 628704 h 909855"/>
                    <a:gd name="connsiteX1" fmla="*/ 337187 w 909855"/>
                    <a:gd name="connsiteY1" fmla="*/ 909855 h 909855"/>
                    <a:gd name="connsiteX2" fmla="*/ 267594 w 909855"/>
                    <a:gd name="connsiteY2" fmla="*/ 909855 h 909855"/>
                    <a:gd name="connsiteX3" fmla="*/ 0 w 909855"/>
                    <a:gd name="connsiteY3" fmla="*/ 689268 h 909855"/>
                    <a:gd name="connsiteX4" fmla="*/ 66095 w 909855"/>
                    <a:gd name="connsiteY4" fmla="*/ 0 h 909855"/>
                    <a:gd name="connsiteX5" fmla="*/ 72014 w 909855"/>
                    <a:gd name="connsiteY5" fmla="*/ 299 h 909855"/>
                    <a:gd name="connsiteX6" fmla="*/ 909556 w 909855"/>
                    <a:gd name="connsiteY6" fmla="*/ 837840 h 909855"/>
                    <a:gd name="connsiteX7" fmla="*/ 909855 w 909855"/>
                    <a:gd name="connsiteY7" fmla="*/ 843764 h 909855"/>
                    <a:gd name="connsiteX8" fmla="*/ 907437 w 909855"/>
                    <a:gd name="connsiteY8" fmla="*/ 855739 h 909855"/>
                    <a:gd name="connsiteX9" fmla="*/ 825795 w 909855"/>
                    <a:gd name="connsiteY9" fmla="*/ 909855 h 909855"/>
                    <a:gd name="connsiteX10" fmla="*/ 510198 w 909855"/>
                    <a:gd name="connsiteY10" fmla="*/ 909855 h 909855"/>
                    <a:gd name="connsiteX11" fmla="*/ 373983 w 909855"/>
                    <a:gd name="connsiteY11" fmla="*/ 796654 h 909855"/>
                    <a:gd name="connsiteX12" fmla="*/ 373983 w 909855"/>
                    <a:gd name="connsiteY12" fmla="*/ 514808 h 909855"/>
                    <a:gd name="connsiteX13" fmla="*/ 367761 w 909855"/>
                    <a:gd name="connsiteY13" fmla="*/ 498920 h 909855"/>
                    <a:gd name="connsiteX14" fmla="*/ 351873 w 909855"/>
                    <a:gd name="connsiteY14" fmla="*/ 492698 h 909855"/>
                    <a:gd name="connsiteX15" fmla="*/ 219243 w 909855"/>
                    <a:gd name="connsiteY15" fmla="*/ 492698 h 909855"/>
                    <a:gd name="connsiteX16" fmla="*/ 203349 w 909855"/>
                    <a:gd name="connsiteY16" fmla="*/ 498920 h 909855"/>
                    <a:gd name="connsiteX17" fmla="*/ 197133 w 909855"/>
                    <a:gd name="connsiteY17" fmla="*/ 514808 h 909855"/>
                    <a:gd name="connsiteX18" fmla="*/ 197133 w 909855"/>
                    <a:gd name="connsiteY18" fmla="*/ 649512 h 909855"/>
                    <a:gd name="connsiteX19" fmla="*/ 28579 w 909855"/>
                    <a:gd name="connsiteY19" fmla="*/ 508586 h 909855"/>
                    <a:gd name="connsiteX20" fmla="*/ 4402 w 909855"/>
                    <a:gd name="connsiteY20" fmla="*/ 495118 h 909855"/>
                    <a:gd name="connsiteX21" fmla="*/ 0 w 909855"/>
                    <a:gd name="connsiteY21" fmla="*/ 494420 h 909855"/>
                    <a:gd name="connsiteX22" fmla="*/ 0 w 909855"/>
                    <a:gd name="connsiteY22" fmla="*/ 84060 h 909855"/>
                    <a:gd name="connsiteX23" fmla="*/ 54116 w 909855"/>
                    <a:gd name="connsiteY23" fmla="*/ 2418 h 90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09855" h="909855">
                      <a:moveTo>
                        <a:pt x="0" y="628704"/>
                      </a:moveTo>
                      <a:lnTo>
                        <a:pt x="337187" y="909855"/>
                      </a:lnTo>
                      <a:lnTo>
                        <a:pt x="267594" y="909855"/>
                      </a:lnTo>
                      <a:lnTo>
                        <a:pt x="0" y="689268"/>
                      </a:lnTo>
                      <a:close/>
                      <a:moveTo>
                        <a:pt x="66095" y="0"/>
                      </a:moveTo>
                      <a:lnTo>
                        <a:pt x="72014" y="299"/>
                      </a:lnTo>
                      <a:cubicBezTo>
                        <a:pt x="513626" y="45147"/>
                        <a:pt x="864708" y="396228"/>
                        <a:pt x="909556" y="837840"/>
                      </a:cubicBezTo>
                      <a:lnTo>
                        <a:pt x="909855" y="843764"/>
                      </a:lnTo>
                      <a:lnTo>
                        <a:pt x="907437" y="855739"/>
                      </a:lnTo>
                      <a:cubicBezTo>
                        <a:pt x="893986" y="887541"/>
                        <a:pt x="862496" y="909855"/>
                        <a:pt x="825795" y="909855"/>
                      </a:cubicBezTo>
                      <a:lnTo>
                        <a:pt x="510198" y="909855"/>
                      </a:lnTo>
                      <a:lnTo>
                        <a:pt x="373983" y="796654"/>
                      </a:lnTo>
                      <a:lnTo>
                        <a:pt x="373983" y="514808"/>
                      </a:lnTo>
                      <a:cubicBezTo>
                        <a:pt x="373983" y="508359"/>
                        <a:pt x="371909" y="503063"/>
                        <a:pt x="367761" y="498920"/>
                      </a:cubicBezTo>
                      <a:cubicBezTo>
                        <a:pt x="363618" y="494772"/>
                        <a:pt x="358322" y="492698"/>
                        <a:pt x="351873" y="492698"/>
                      </a:cubicBezTo>
                      <a:lnTo>
                        <a:pt x="219243" y="492698"/>
                      </a:lnTo>
                      <a:cubicBezTo>
                        <a:pt x="212794" y="492698"/>
                        <a:pt x="207498" y="494772"/>
                        <a:pt x="203349" y="498920"/>
                      </a:cubicBezTo>
                      <a:cubicBezTo>
                        <a:pt x="199207" y="503063"/>
                        <a:pt x="197133" y="508359"/>
                        <a:pt x="197133" y="514808"/>
                      </a:cubicBezTo>
                      <a:lnTo>
                        <a:pt x="197133" y="649512"/>
                      </a:lnTo>
                      <a:lnTo>
                        <a:pt x="28579" y="508586"/>
                      </a:lnTo>
                      <a:cubicBezTo>
                        <a:pt x="21212" y="502600"/>
                        <a:pt x="13152" y="498110"/>
                        <a:pt x="4402" y="495118"/>
                      </a:cubicBezTo>
                      <a:lnTo>
                        <a:pt x="0" y="494420"/>
                      </a:lnTo>
                      <a:lnTo>
                        <a:pt x="0" y="84060"/>
                      </a:lnTo>
                      <a:cubicBezTo>
                        <a:pt x="0" y="47359"/>
                        <a:pt x="22314" y="15869"/>
                        <a:pt x="54116" y="2418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-25457" r="-25131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" name="îSliḍè"/>
                <p:cNvSpPr/>
                <p:nvPr/>
              </p:nvSpPr>
              <p:spPr>
                <a:xfrm>
                  <a:off x="7411745" y="2911799"/>
                  <a:ext cx="1249011" cy="1249011"/>
                </a:xfrm>
                <a:custGeom>
                  <a:avLst/>
                  <a:gdLst>
                    <a:gd name="connsiteX0" fmla="*/ 325637 w 909855"/>
                    <a:gd name="connsiteY0" fmla="*/ 0 h 909855"/>
                    <a:gd name="connsiteX1" fmla="*/ 394570 w 909855"/>
                    <a:gd name="connsiteY1" fmla="*/ 0 h 909855"/>
                    <a:gd name="connsiteX2" fmla="*/ 454112 w 909855"/>
                    <a:gd name="connsiteY2" fmla="*/ 49647 h 909855"/>
                    <a:gd name="connsiteX3" fmla="*/ 468619 w 909855"/>
                    <a:gd name="connsiteY3" fmla="*/ 54483 h 909855"/>
                    <a:gd name="connsiteX4" fmla="*/ 470693 w 909855"/>
                    <a:gd name="connsiteY4" fmla="*/ 54483 h 909855"/>
                    <a:gd name="connsiteX5" fmla="*/ 485201 w 909855"/>
                    <a:gd name="connsiteY5" fmla="*/ 46885 h 909855"/>
                    <a:gd name="connsiteX6" fmla="*/ 524482 w 909855"/>
                    <a:gd name="connsiteY6" fmla="*/ 0 h 909855"/>
                    <a:gd name="connsiteX7" fmla="*/ 825795 w 909855"/>
                    <a:gd name="connsiteY7" fmla="*/ 0 h 909855"/>
                    <a:gd name="connsiteX8" fmla="*/ 907437 w 909855"/>
                    <a:gd name="connsiteY8" fmla="*/ 54116 h 909855"/>
                    <a:gd name="connsiteX9" fmla="*/ 909855 w 909855"/>
                    <a:gd name="connsiteY9" fmla="*/ 66091 h 909855"/>
                    <a:gd name="connsiteX10" fmla="*/ 909556 w 909855"/>
                    <a:gd name="connsiteY10" fmla="*/ 72014 h 909855"/>
                    <a:gd name="connsiteX11" fmla="*/ 72014 w 909855"/>
                    <a:gd name="connsiteY11" fmla="*/ 909556 h 909855"/>
                    <a:gd name="connsiteX12" fmla="*/ 66091 w 909855"/>
                    <a:gd name="connsiteY12" fmla="*/ 909855 h 909855"/>
                    <a:gd name="connsiteX13" fmla="*/ 54116 w 909855"/>
                    <a:gd name="connsiteY13" fmla="*/ 907437 h 909855"/>
                    <a:gd name="connsiteX14" fmla="*/ 0 w 909855"/>
                    <a:gd name="connsiteY14" fmla="*/ 825795 h 909855"/>
                    <a:gd name="connsiteX15" fmla="*/ 0 w 909855"/>
                    <a:gd name="connsiteY15" fmla="*/ 153955 h 909855"/>
                    <a:gd name="connsiteX16" fmla="*/ 64503 w 909855"/>
                    <a:gd name="connsiteY16" fmla="*/ 153955 h 909855"/>
                    <a:gd name="connsiteX17" fmla="*/ 64503 w 909855"/>
                    <a:gd name="connsiteY17" fmla="*/ 419224 h 909855"/>
                    <a:gd name="connsiteX18" fmla="*/ 329768 w 909855"/>
                    <a:gd name="connsiteY18" fmla="*/ 419224 h 909855"/>
                    <a:gd name="connsiteX19" fmla="*/ 360856 w 909855"/>
                    <a:gd name="connsiteY19" fmla="*/ 406098 h 909855"/>
                    <a:gd name="connsiteX20" fmla="*/ 373983 w 909855"/>
                    <a:gd name="connsiteY20" fmla="*/ 375014 h 909855"/>
                    <a:gd name="connsiteX21" fmla="*/ 373983 w 909855"/>
                    <a:gd name="connsiteY21" fmla="*/ 43430 h 909855"/>
                    <a:gd name="connsiteX22" fmla="*/ 373290 w 909855"/>
                    <a:gd name="connsiteY22" fmla="*/ 39282 h 90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09855" h="909855">
                      <a:moveTo>
                        <a:pt x="325637" y="0"/>
                      </a:moveTo>
                      <a:lnTo>
                        <a:pt x="394570" y="0"/>
                      </a:lnTo>
                      <a:lnTo>
                        <a:pt x="454112" y="49647"/>
                      </a:lnTo>
                      <a:cubicBezTo>
                        <a:pt x="457800" y="52869"/>
                        <a:pt x="462635" y="54483"/>
                        <a:pt x="468619" y="54483"/>
                      </a:cubicBezTo>
                      <a:lnTo>
                        <a:pt x="470693" y="54483"/>
                      </a:lnTo>
                      <a:cubicBezTo>
                        <a:pt x="476677" y="53562"/>
                        <a:pt x="481513" y="51028"/>
                        <a:pt x="485201" y="46885"/>
                      </a:cubicBezTo>
                      <a:lnTo>
                        <a:pt x="524482" y="0"/>
                      </a:lnTo>
                      <a:lnTo>
                        <a:pt x="825795" y="0"/>
                      </a:lnTo>
                      <a:cubicBezTo>
                        <a:pt x="862496" y="0"/>
                        <a:pt x="893986" y="22314"/>
                        <a:pt x="907437" y="54116"/>
                      </a:cubicBezTo>
                      <a:lnTo>
                        <a:pt x="909855" y="66091"/>
                      </a:lnTo>
                      <a:lnTo>
                        <a:pt x="909556" y="72014"/>
                      </a:lnTo>
                      <a:cubicBezTo>
                        <a:pt x="864708" y="513626"/>
                        <a:pt x="513626" y="864708"/>
                        <a:pt x="72014" y="909556"/>
                      </a:cubicBezTo>
                      <a:lnTo>
                        <a:pt x="66091" y="909855"/>
                      </a:lnTo>
                      <a:lnTo>
                        <a:pt x="54116" y="907437"/>
                      </a:lnTo>
                      <a:cubicBezTo>
                        <a:pt x="22314" y="893986"/>
                        <a:pt x="0" y="862496"/>
                        <a:pt x="0" y="825795"/>
                      </a:cubicBezTo>
                      <a:lnTo>
                        <a:pt x="0" y="153955"/>
                      </a:lnTo>
                      <a:lnTo>
                        <a:pt x="64503" y="153955"/>
                      </a:lnTo>
                      <a:lnTo>
                        <a:pt x="64503" y="419224"/>
                      </a:lnTo>
                      <a:lnTo>
                        <a:pt x="329768" y="419224"/>
                      </a:lnTo>
                      <a:cubicBezTo>
                        <a:pt x="341741" y="419224"/>
                        <a:pt x="352105" y="414849"/>
                        <a:pt x="360856" y="406098"/>
                      </a:cubicBezTo>
                      <a:cubicBezTo>
                        <a:pt x="369607" y="397352"/>
                        <a:pt x="373983" y="386987"/>
                        <a:pt x="373983" y="375014"/>
                      </a:cubicBezTo>
                      <a:lnTo>
                        <a:pt x="373983" y="43430"/>
                      </a:lnTo>
                      <a:cubicBezTo>
                        <a:pt x="373983" y="41589"/>
                        <a:pt x="373750" y="40203"/>
                        <a:pt x="373290" y="39282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 l="-25192" r="-24867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4" name="îšľîḓê"/>
                <p:cNvSpPr/>
                <p:nvPr/>
              </p:nvSpPr>
              <p:spPr>
                <a:xfrm>
                  <a:off x="6096000" y="2911798"/>
                  <a:ext cx="1242766" cy="1248716"/>
                </a:xfrm>
                <a:custGeom>
                  <a:avLst/>
                  <a:gdLst>
                    <a:gd name="connsiteX0" fmla="*/ 79511 w 905306"/>
                    <a:gd name="connsiteY0" fmla="*/ 0 h 909640"/>
                    <a:gd name="connsiteX1" fmla="*/ 386142 w 905306"/>
                    <a:gd name="connsiteY1" fmla="*/ 0 h 909640"/>
                    <a:gd name="connsiteX2" fmla="*/ 425423 w 905306"/>
                    <a:gd name="connsiteY2" fmla="*/ 46885 h 909640"/>
                    <a:gd name="connsiteX3" fmla="*/ 439930 w 905306"/>
                    <a:gd name="connsiteY3" fmla="*/ 54483 h 909640"/>
                    <a:gd name="connsiteX4" fmla="*/ 456512 w 905306"/>
                    <a:gd name="connsiteY4" fmla="*/ 49647 h 909640"/>
                    <a:gd name="connsiteX5" fmla="*/ 516054 w 905306"/>
                    <a:gd name="connsiteY5" fmla="*/ 0 h 909640"/>
                    <a:gd name="connsiteX6" fmla="*/ 584987 w 905306"/>
                    <a:gd name="connsiteY6" fmla="*/ 0 h 909640"/>
                    <a:gd name="connsiteX7" fmla="*/ 537334 w 905306"/>
                    <a:gd name="connsiteY7" fmla="*/ 39282 h 909640"/>
                    <a:gd name="connsiteX8" fmla="*/ 536987 w 905306"/>
                    <a:gd name="connsiteY8" fmla="*/ 41356 h 909640"/>
                    <a:gd name="connsiteX9" fmla="*/ 536641 w 905306"/>
                    <a:gd name="connsiteY9" fmla="*/ 43430 h 909640"/>
                    <a:gd name="connsiteX10" fmla="*/ 536641 w 905306"/>
                    <a:gd name="connsiteY10" fmla="*/ 375014 h 909640"/>
                    <a:gd name="connsiteX11" fmla="*/ 549767 w 905306"/>
                    <a:gd name="connsiteY11" fmla="*/ 406098 h 909640"/>
                    <a:gd name="connsiteX12" fmla="*/ 580856 w 905306"/>
                    <a:gd name="connsiteY12" fmla="*/ 419224 h 909640"/>
                    <a:gd name="connsiteX13" fmla="*/ 846120 w 905306"/>
                    <a:gd name="connsiteY13" fmla="*/ 419224 h 909640"/>
                    <a:gd name="connsiteX14" fmla="*/ 846120 w 905306"/>
                    <a:gd name="connsiteY14" fmla="*/ 153955 h 909640"/>
                    <a:gd name="connsiteX15" fmla="*/ 905306 w 905306"/>
                    <a:gd name="connsiteY15" fmla="*/ 153955 h 909640"/>
                    <a:gd name="connsiteX16" fmla="*/ 905306 w 905306"/>
                    <a:gd name="connsiteY16" fmla="*/ 825795 h 909640"/>
                    <a:gd name="connsiteX17" fmla="*/ 851190 w 905306"/>
                    <a:gd name="connsiteY17" fmla="*/ 907437 h 909640"/>
                    <a:gd name="connsiteX18" fmla="*/ 840278 w 905306"/>
                    <a:gd name="connsiteY18" fmla="*/ 909640 h 909640"/>
                    <a:gd name="connsiteX19" fmla="*/ 838605 w 905306"/>
                    <a:gd name="connsiteY19" fmla="*/ 909556 h 909640"/>
                    <a:gd name="connsiteX20" fmla="*/ 1064 w 905306"/>
                    <a:gd name="connsiteY20" fmla="*/ 72014 h 909640"/>
                    <a:gd name="connsiteX21" fmla="*/ 0 w 905306"/>
                    <a:gd name="connsiteY21" fmla="*/ 50955 h 909640"/>
                    <a:gd name="connsiteX22" fmla="*/ 16858 w 905306"/>
                    <a:gd name="connsiteY22" fmla="*/ 25952 h 909640"/>
                    <a:gd name="connsiteX23" fmla="*/ 79511 w 905306"/>
                    <a:gd name="connsiteY23" fmla="*/ 0 h 90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05306" h="909640">
                      <a:moveTo>
                        <a:pt x="79511" y="0"/>
                      </a:moveTo>
                      <a:lnTo>
                        <a:pt x="386142" y="0"/>
                      </a:lnTo>
                      <a:lnTo>
                        <a:pt x="425423" y="46885"/>
                      </a:lnTo>
                      <a:cubicBezTo>
                        <a:pt x="429105" y="51028"/>
                        <a:pt x="433941" y="53562"/>
                        <a:pt x="439930" y="54483"/>
                      </a:cubicBezTo>
                      <a:cubicBezTo>
                        <a:pt x="445459" y="54943"/>
                        <a:pt x="450983" y="53329"/>
                        <a:pt x="456512" y="49647"/>
                      </a:cubicBezTo>
                      <a:lnTo>
                        <a:pt x="516054" y="0"/>
                      </a:lnTo>
                      <a:lnTo>
                        <a:pt x="584987" y="0"/>
                      </a:lnTo>
                      <a:lnTo>
                        <a:pt x="537334" y="39282"/>
                      </a:lnTo>
                      <a:cubicBezTo>
                        <a:pt x="537334" y="39742"/>
                        <a:pt x="537220" y="40436"/>
                        <a:pt x="536987" y="41356"/>
                      </a:cubicBezTo>
                      <a:cubicBezTo>
                        <a:pt x="536760" y="42277"/>
                        <a:pt x="536641" y="42970"/>
                        <a:pt x="536641" y="43430"/>
                      </a:cubicBezTo>
                      <a:lnTo>
                        <a:pt x="536641" y="375014"/>
                      </a:lnTo>
                      <a:cubicBezTo>
                        <a:pt x="536641" y="386987"/>
                        <a:pt x="541016" y="397352"/>
                        <a:pt x="549767" y="406098"/>
                      </a:cubicBezTo>
                      <a:cubicBezTo>
                        <a:pt x="558518" y="414849"/>
                        <a:pt x="568883" y="419224"/>
                        <a:pt x="580856" y="419224"/>
                      </a:cubicBezTo>
                      <a:lnTo>
                        <a:pt x="846120" y="419224"/>
                      </a:lnTo>
                      <a:lnTo>
                        <a:pt x="846120" y="153955"/>
                      </a:lnTo>
                      <a:lnTo>
                        <a:pt x="905306" y="153955"/>
                      </a:lnTo>
                      <a:lnTo>
                        <a:pt x="905306" y="825795"/>
                      </a:lnTo>
                      <a:cubicBezTo>
                        <a:pt x="905306" y="862496"/>
                        <a:pt x="882992" y="893986"/>
                        <a:pt x="851190" y="907437"/>
                      </a:cubicBezTo>
                      <a:lnTo>
                        <a:pt x="840278" y="909640"/>
                      </a:lnTo>
                      <a:lnTo>
                        <a:pt x="838605" y="909556"/>
                      </a:lnTo>
                      <a:cubicBezTo>
                        <a:pt x="396993" y="864708"/>
                        <a:pt x="45912" y="513626"/>
                        <a:pt x="1064" y="72014"/>
                      </a:cubicBezTo>
                      <a:lnTo>
                        <a:pt x="0" y="50955"/>
                      </a:lnTo>
                      <a:lnTo>
                        <a:pt x="16858" y="25952"/>
                      </a:lnTo>
                      <a:cubicBezTo>
                        <a:pt x="32892" y="9918"/>
                        <a:pt x="55044" y="0"/>
                        <a:pt x="79511" y="0"/>
                      </a:cubicBezTo>
                      <a:close/>
                    </a:path>
                  </a:pathLst>
                </a:custGeom>
                <a:blipFill>
                  <a:blip r:embed="rId6"/>
                  <a:stretch>
                    <a:fillRect l="-26000" r="-25666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3" name="íSľíḋe"/>
              <p:cNvSpPr txBox="1"/>
              <p:nvPr/>
            </p:nvSpPr>
            <p:spPr>
              <a:xfrm>
                <a:off x="674670" y="1349605"/>
                <a:ext cx="6170818" cy="12241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lnSpcReduction="10000"/>
              </a:bodyPr>
              <a:lstStyle/>
              <a:p>
                <a:pPr algn="l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>
                    <a:solidFill>
                      <a:schemeClr val="bg1"/>
                    </a:solidFill>
                    <a:sym typeface="+mn-ea"/>
                  </a:rPr>
                  <a:t>Supporting text here. </a:t>
                </a:r>
                <a:br>
                  <a:rPr lang="en-US" altLang="zh-CN" sz="1400">
                    <a:solidFill>
                      <a:schemeClr val="bg1"/>
                    </a:solidFill>
                    <a:sym typeface="+mn-ea"/>
                  </a:rPr>
                </a:br>
                <a:r>
                  <a:rPr lang="en-US" altLang="zh-CN" sz="1400">
                    <a:solidFill>
                      <a:schemeClr val="bg1"/>
                    </a:solidFill>
                    <a:sym typeface="+mn-ea"/>
                  </a:rPr>
                  <a:t>When you copy &amp; paste, choose "keep text only" option.</a:t>
                </a:r>
                <a:endParaRPr lang="en-US" altLang="zh-CN" sz="1400" b="1" dirty="0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  <p:grpSp>
            <p:nvGrpSpPr>
              <p:cNvPr id="15" name="ïṥḻïde"/>
              <p:cNvGrpSpPr/>
              <p:nvPr/>
            </p:nvGrpSpPr>
            <p:grpSpPr>
              <a:xfrm>
                <a:off x="700182" y="2985825"/>
                <a:ext cx="675000" cy="675005"/>
                <a:chOff x="7209746" y="4153276"/>
                <a:chExt cx="675000" cy="675005"/>
              </a:xfrm>
            </p:grpSpPr>
            <p:sp>
              <p:nvSpPr>
                <p:cNvPr id="19" name="i$ḻiďè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rgbClr val="DD592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ïṡľíḑe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  <p:grpSp>
            <p:nvGrpSpPr>
              <p:cNvPr id="16" name="iṣľïdè"/>
              <p:cNvGrpSpPr/>
              <p:nvPr/>
            </p:nvGrpSpPr>
            <p:grpSpPr>
              <a:xfrm>
                <a:off x="700182" y="5080016"/>
                <a:ext cx="675000" cy="675005"/>
                <a:chOff x="7209746" y="4689216"/>
                <a:chExt cx="675000" cy="675005"/>
              </a:xfrm>
            </p:grpSpPr>
            <p:sp>
              <p:nvSpPr>
                <p:cNvPr id="17" name="ïŝ1iďê"/>
                <p:cNvSpPr/>
                <p:nvPr/>
              </p:nvSpPr>
              <p:spPr>
                <a:xfrm>
                  <a:off x="7209746" y="468921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ï$ľíďê"/>
                <p:cNvSpPr/>
                <p:nvPr/>
              </p:nvSpPr>
              <p:spPr bwMode="auto">
                <a:xfrm>
                  <a:off x="7375153" y="4867505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sp>
          <p:nvSpPr>
            <p:cNvPr id="8" name="îšľíḍé"/>
            <p:cNvSpPr txBox="1"/>
            <p:nvPr/>
          </p:nvSpPr>
          <p:spPr bwMode="auto">
            <a:xfrm>
              <a:off x="1375181" y="3116840"/>
              <a:ext cx="489148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.萍方-简" panose="020B0100000000000000" charset="-122"/>
                  <a:ea typeface=".萍方-简" panose="020B0100000000000000" charset="-122"/>
                </a:rPr>
                <a:t>TOPIC</a:t>
              </a:r>
              <a:endParaRPr lang="en-US" altLang="zh-CN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9" name="iṩḻiḋè"/>
            <p:cNvSpPr txBox="1"/>
            <p:nvPr/>
          </p:nvSpPr>
          <p:spPr bwMode="auto">
            <a:xfrm>
              <a:off x="1395395" y="5217391"/>
              <a:ext cx="1370330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.萍方-简" panose="020B0100000000000000" charset="-122"/>
                  <a:ea typeface=".萍方-简" panose="020B0100000000000000" charset="-122"/>
                </a:rPr>
                <a:t>TOPIC</a:t>
              </a:r>
              <a:endParaRPr lang="en-US" altLang="zh-CN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10" name="iṥ1ïḋe"/>
            <p:cNvSpPr/>
            <p:nvPr/>
          </p:nvSpPr>
          <p:spPr bwMode="auto">
            <a:xfrm>
              <a:off x="2555540" y="2994891"/>
              <a:ext cx="5380356" cy="308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>
                  <a:sym typeface="+mn-ea"/>
                </a:rPr>
                <a:t>Supporting text here. </a:t>
              </a:r>
              <a:br>
                <a:rPr lang="en-US" altLang="zh-CN">
                  <a:sym typeface="+mn-ea"/>
                </a:rPr>
              </a:br>
              <a:r>
                <a:rPr lang="en-US" altLang="zh-CN">
                  <a:sym typeface="+mn-ea"/>
                </a:rPr>
                <a:t>When you copy &amp; paste, </a:t>
              </a:r>
              <a:endParaRPr lang="en-US" altLang="zh-CN">
                <a:sym typeface="+mn-ea"/>
              </a:endParaRPr>
            </a:p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>
                  <a:sym typeface="+mn-ea"/>
                </a:rPr>
                <a:t>choose "keep text only" option.</a:t>
              </a:r>
              <a:endParaRPr lang="zh-CN" altLang="en-US" b="1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11" name="iṡlíḓe"/>
            <p:cNvSpPr/>
            <p:nvPr/>
          </p:nvSpPr>
          <p:spPr bwMode="auto">
            <a:xfrm>
              <a:off x="2576495" y="5080231"/>
              <a:ext cx="3608070" cy="702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6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704020202020204" pitchFamily="34" charset="0"/>
                <a:buChar char="•"/>
              </a:pPr>
              <a:r>
                <a:rPr lang="en-US" altLang="zh-CN">
                  <a:sym typeface="+mn-ea"/>
                </a:rPr>
                <a:t>Supporting text here. </a:t>
              </a:r>
              <a:br>
                <a:rPr lang="en-US" altLang="zh-CN">
                  <a:sym typeface="+mn-ea"/>
                </a:rPr>
              </a:br>
              <a:r>
                <a:rPr lang="en-US" altLang="zh-CN">
                  <a:sym typeface="+mn-ea"/>
                </a:rPr>
                <a:t>When you copy &amp; paste, choose "keep text only" option.</a:t>
              </a:r>
              <a:endParaRPr lang="zh-CN" altLang="en-US" b="1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93850" y="5006823"/>
              <a:ext cx="537621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未来规划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/04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rcRect r="300" b="29915"/>
          <a:stretch>
            <a:fillRect/>
          </a:stretch>
        </p:blipFill>
        <p:spPr>
          <a:xfrm>
            <a:off x="0" y="1026795"/>
            <a:ext cx="12210415" cy="554482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-9525" y="1026795"/>
            <a:ext cx="12220575" cy="554545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2541270" cy="508000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5" name="文本框 4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.萍方-简" panose="020B0100000000000000" charset="-122"/>
                  <a:ea typeface=".萍方-简" panose="020B0100000000000000" charset="-122"/>
                </a:rPr>
                <a:t>文字介绍</a:t>
              </a:r>
              <a:endParaRPr lang="zh-CN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62995" y="2531245"/>
            <a:ext cx="10684510" cy="2527526"/>
            <a:chOff x="762995" y="2444885"/>
            <a:chExt cx="10684510" cy="2527526"/>
          </a:xfrm>
        </p:grpSpPr>
        <p:grpSp>
          <p:nvGrpSpPr>
            <p:cNvPr id="9" name="îŝľiḋê"/>
            <p:cNvGrpSpPr/>
            <p:nvPr/>
          </p:nvGrpSpPr>
          <p:grpSpPr>
            <a:xfrm>
              <a:off x="3848100" y="2501400"/>
              <a:ext cx="4495801" cy="2471011"/>
              <a:chOff x="3848101" y="2326863"/>
              <a:chExt cx="4495801" cy="2471011"/>
            </a:xfrm>
          </p:grpSpPr>
          <p:sp>
            <p:nvSpPr>
              <p:cNvPr id="23" name="iṣḷídé"/>
              <p:cNvSpPr/>
              <p:nvPr/>
            </p:nvSpPr>
            <p:spPr>
              <a:xfrm>
                <a:off x="5873728" y="2326900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rgbClr val="DD592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ṥḷiḓè"/>
              <p:cNvSpPr/>
              <p:nvPr/>
            </p:nvSpPr>
            <p:spPr>
              <a:xfrm flipV="1">
                <a:off x="3848101" y="23268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rgbClr val="DD592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ïṥļiḑe"/>
              <p:cNvSpPr/>
              <p:nvPr/>
            </p:nvSpPr>
            <p:spPr bwMode="auto">
              <a:xfrm>
                <a:off x="4834673" y="3248591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rgbClr val="6D00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išḷîdè"/>
              <p:cNvSpPr/>
              <p:nvPr/>
            </p:nvSpPr>
            <p:spPr bwMode="auto">
              <a:xfrm>
                <a:off x="6835157" y="3295930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rgbClr val="DD592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" name="îšļîḑe"/>
            <p:cNvSpPr txBox="1"/>
            <p:nvPr/>
          </p:nvSpPr>
          <p:spPr bwMode="auto">
            <a:xfrm>
              <a:off x="763270" y="2553343"/>
              <a:ext cx="15049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en-US" altLang="zh-CN" sz="1800" dirty="0"/>
            </a:p>
          </p:txBody>
        </p:sp>
        <p:sp>
          <p:nvSpPr>
            <p:cNvPr id="13" name="íş1idé"/>
            <p:cNvSpPr txBox="1"/>
            <p:nvPr/>
          </p:nvSpPr>
          <p:spPr bwMode="auto">
            <a:xfrm>
              <a:off x="763270" y="3510923"/>
              <a:ext cx="167703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en-US" altLang="zh-CN" sz="1800" dirty="0"/>
            </a:p>
          </p:txBody>
        </p:sp>
        <p:sp>
          <p:nvSpPr>
            <p:cNvPr id="15" name="îṥļîḑê"/>
            <p:cNvSpPr txBox="1"/>
            <p:nvPr/>
          </p:nvSpPr>
          <p:spPr bwMode="auto">
            <a:xfrm>
              <a:off x="763270" y="4408178"/>
              <a:ext cx="193611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en-US" altLang="zh-CN" sz="1800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62995" y="3894431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$ḻíḓê"/>
            <p:cNvSpPr txBox="1"/>
            <p:nvPr/>
          </p:nvSpPr>
          <p:spPr bwMode="auto">
            <a:xfrm>
              <a:off x="9741895" y="2444885"/>
              <a:ext cx="170497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zh-CN" altLang="en-US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1" name="íṣ1íḑe"/>
            <p:cNvSpPr txBox="1"/>
            <p:nvPr/>
          </p:nvSpPr>
          <p:spPr bwMode="auto">
            <a:xfrm>
              <a:off x="9741895" y="3507240"/>
              <a:ext cx="170561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zh-CN" altLang="en-US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7" name="îš1íḓé"/>
            <p:cNvSpPr txBox="1"/>
            <p:nvPr/>
          </p:nvSpPr>
          <p:spPr bwMode="auto">
            <a:xfrm>
              <a:off x="9598385" y="4408305"/>
              <a:ext cx="184848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zh-CN" altLang="en-US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783483" y="4820261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82213" y="3898241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762995" y="4934561"/>
            <a:ext cx="27535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图片 137" descr="透明-横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186045" y="1628775"/>
            <a:ext cx="197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.萍方-简" panose="020B0100000000000000" charset="-122"/>
                <a:ea typeface=".萍方-简" panose="020B0100000000000000" charset="-122"/>
              </a:rPr>
              <a:t>文字介绍</a:t>
            </a:r>
            <a:endParaRPr lang="zh-CN" altLang="en-US">
              <a:latin typeface=".萍方-简" panose="020B0100000000000000" charset="-122"/>
              <a:ea typeface=".萍方-简" panose="020B01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rcRect r="22" b="22560"/>
          <a:stretch>
            <a:fillRect/>
          </a:stretch>
        </p:blipFill>
        <p:spPr>
          <a:xfrm>
            <a:off x="-9525" y="994410"/>
            <a:ext cx="12200890" cy="57016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19685" y="994410"/>
            <a:ext cx="12220575" cy="570103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89d3f7f9-396d-464c-bc52-1a38af6481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1106132"/>
            <a:ext cx="10858500" cy="6544515"/>
            <a:chOff x="660400" y="1106132"/>
            <a:chExt cx="10858500" cy="6544515"/>
          </a:xfrm>
        </p:grpSpPr>
        <p:sp>
          <p:nvSpPr>
            <p:cNvPr id="6" name="iṥľiḓè"/>
            <p:cNvSpPr/>
            <p:nvPr/>
          </p:nvSpPr>
          <p:spPr>
            <a:xfrm>
              <a:off x="2987559" y="1433765"/>
              <a:ext cx="6216883" cy="6216882"/>
            </a:xfrm>
            <a:prstGeom prst="donut">
              <a:avLst>
                <a:gd name="adj" fmla="val 21222"/>
              </a:avLst>
            </a:prstGeom>
            <a:gradFill flip="none" rotWithShape="1">
              <a:gsLst>
                <a:gs pos="57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chemeClr val="bg1">
                    <a:lumMod val="85000"/>
                    <a:alpha val="39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ŝ1íḍè"/>
            <p:cNvSpPr txBox="1"/>
            <p:nvPr/>
          </p:nvSpPr>
          <p:spPr bwMode="auto">
            <a:xfrm>
              <a:off x="660400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TEXT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8" name="i$lîḋé"/>
            <p:cNvSpPr/>
            <p:nvPr/>
          </p:nvSpPr>
          <p:spPr bwMode="auto">
            <a:xfrm>
              <a:off x="1835785" y="3519767"/>
              <a:ext cx="1972945" cy="1983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b="1" dirty="0">
                <a:latin typeface=".萍方-简" panose="020B0100000000000000" charset="-122"/>
                <a:ea typeface=".萍方-简" panose="020B0100000000000000" charset="-122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dirty="0">
                <a:sym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dirty="0">
                <a:sym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9" name="ïśḻîḓè"/>
            <p:cNvSpPr txBox="1"/>
            <p:nvPr/>
          </p:nvSpPr>
          <p:spPr bwMode="auto">
            <a:xfrm>
              <a:off x="8341871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TEXT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10" name="íSlïdé"/>
            <p:cNvSpPr/>
            <p:nvPr/>
          </p:nvSpPr>
          <p:spPr bwMode="auto">
            <a:xfrm>
              <a:off x="8084820" y="3519767"/>
              <a:ext cx="2000885" cy="867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b="1" dirty="0">
                <a:latin typeface=".萍方-简" panose="020B0100000000000000" charset="-122"/>
                <a:ea typeface=".萍方-简" panose="020B0100000000000000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grpSp>
          <p:nvGrpSpPr>
            <p:cNvPr id="11" name="îşḷíḍê"/>
            <p:cNvGrpSpPr/>
            <p:nvPr/>
          </p:nvGrpSpPr>
          <p:grpSpPr>
            <a:xfrm>
              <a:off x="4637185" y="1718911"/>
              <a:ext cx="3040848" cy="1358900"/>
              <a:chOff x="1137914" y="4323816"/>
              <a:chExt cx="2687394" cy="1278387"/>
            </a:xfrm>
          </p:grpSpPr>
          <p:sp>
            <p:nvSpPr>
              <p:cNvPr id="23" name="išlîḓè"/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TEXT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  <p:sp>
            <p:nvSpPr>
              <p:cNvPr id="24" name="iṡlíďê"/>
              <p:cNvSpPr/>
              <p:nvPr/>
            </p:nvSpPr>
            <p:spPr bwMode="auto">
              <a:xfrm>
                <a:off x="1695175" y="4735409"/>
                <a:ext cx="2028704" cy="866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l">
                  <a:lnSpc>
                    <a:spcPct val="150000"/>
                  </a:lnSpc>
                  <a:buFont typeface="Wingdings" panose="05000000000000000000" charset="0"/>
                  <a:buChar char="p"/>
                </a:pPr>
                <a:r>
                  <a:rPr lang="en-US" altLang="zh-CN" sz="1600" dirty="0">
                    <a:sym typeface="+mn-ea"/>
                  </a:rPr>
                  <a:t>Supporting text here.</a:t>
                </a:r>
                <a:endParaRPr lang="en-US" altLang="zh-CN" sz="1600" dirty="0">
                  <a:sym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charset="0"/>
                  <a:buChar char="p"/>
                </a:pPr>
                <a:r>
                  <a:rPr lang="en-US" altLang="zh-CN" sz="1600" dirty="0">
                    <a:sym typeface="+mn-ea"/>
                  </a:rPr>
                  <a:t> Supporting text here.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</p:grpSp>
        <p:sp>
          <p:nvSpPr>
            <p:cNvPr id="12" name="îşliḓe"/>
            <p:cNvSpPr/>
            <p:nvPr/>
          </p:nvSpPr>
          <p:spPr bwMode="auto">
            <a:xfrm>
              <a:off x="4507486" y="3063433"/>
              <a:ext cx="3177029" cy="3177029"/>
            </a:xfrm>
            <a:prstGeom prst="ellipse">
              <a:avLst/>
            </a:prstGeom>
            <a:blipFill>
              <a:blip r:embed="rId3"/>
              <a:stretch>
                <a:fillRect l="-25127" r="-24932"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13" name="ísļïde"/>
            <p:cNvGrpSpPr/>
            <p:nvPr/>
          </p:nvGrpSpPr>
          <p:grpSpPr>
            <a:xfrm>
              <a:off x="3306000" y="2422673"/>
              <a:ext cx="655266" cy="655266"/>
              <a:chOff x="4462645" y="1965241"/>
              <a:chExt cx="1017604" cy="1017604"/>
            </a:xfrm>
          </p:grpSpPr>
          <p:sp>
            <p:nvSpPr>
              <p:cNvPr id="21" name="iṩļîďé"/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D592E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iṥḷiḓé"/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îśḻîdè"/>
            <p:cNvGrpSpPr/>
            <p:nvPr/>
          </p:nvGrpSpPr>
          <p:grpSpPr>
            <a:xfrm>
              <a:off x="8335389" y="2422673"/>
              <a:ext cx="655266" cy="655266"/>
              <a:chOff x="4462645" y="1965241"/>
              <a:chExt cx="1017604" cy="1017604"/>
            </a:xfrm>
          </p:grpSpPr>
          <p:sp>
            <p:nvSpPr>
              <p:cNvPr id="19" name="işļíḍè"/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D592E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iṥľïḍê"/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íSļidè"/>
            <p:cNvGrpSpPr/>
            <p:nvPr/>
          </p:nvGrpSpPr>
          <p:grpSpPr>
            <a:xfrm>
              <a:off x="5768367" y="1106132"/>
              <a:ext cx="655266" cy="655266"/>
              <a:chOff x="4462645" y="1965241"/>
              <a:chExt cx="1017604" cy="1017604"/>
            </a:xfrm>
          </p:grpSpPr>
          <p:sp>
            <p:nvSpPr>
              <p:cNvPr id="17" name="íṡľidé"/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D592E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śliḓé"/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iṩ1îḍe"/>
            <p:cNvSpPr/>
            <p:nvPr/>
          </p:nvSpPr>
          <p:spPr>
            <a:xfrm>
              <a:off x="5244528" y="3800475"/>
              <a:ext cx="1702944" cy="170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 w="38100">
              <a:solidFill>
                <a:schemeClr val="bg1"/>
              </a:solidFill>
              <a:miter lim="400000"/>
            </a:ln>
          </p:spPr>
          <p:txBody>
            <a:bodyPr wrap="none" lIns="19050" tIns="19050" rIns="19050" bIns="19050" anchor="ctr">
              <a:normAutofit/>
            </a:bodyPr>
            <a:lstStyle/>
            <a:p>
              <a:pPr lvl="0" algn="ctr"/>
              <a:r>
                <a:rPr lang="zh-CN" altLang="en-US" b="1" dirty="0">
                  <a:solidFill>
                    <a:schemeClr val="bg1"/>
                  </a:solidFill>
                </a:rPr>
                <a:t>晋升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2541270" cy="508000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26" name="文本框 25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.萍方-简" panose="020B0100000000000000" charset="-122"/>
                  <a:ea typeface=".萍方-简" panose="020B0100000000000000" charset="-122"/>
                </a:rPr>
                <a:t>文字介绍</a:t>
              </a:r>
              <a:endParaRPr lang="zh-CN" altLang="en-US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3" name="图片 212" descr="透明-横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1948815"/>
            <a:ext cx="2075180" cy="803275"/>
          </a:xfrm>
          <a:prstGeom prst="rect">
            <a:avLst/>
          </a:prstGeom>
        </p:spPr>
      </p:pic>
      <p:sp>
        <p:nvSpPr>
          <p:cNvPr id="284" name="Shape 26"/>
          <p:cNvSpPr/>
          <p:nvPr/>
        </p:nvSpPr>
        <p:spPr>
          <a:xfrm flipH="1">
            <a:off x="19685" y="5379720"/>
            <a:ext cx="12214860" cy="16725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DD592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545984" y="2268855"/>
            <a:ext cx="8072824" cy="1785620"/>
            <a:chOff x="6385" y="3552"/>
            <a:chExt cx="11885" cy="2812"/>
          </a:xfrm>
        </p:grpSpPr>
        <p:sp>
          <p:nvSpPr>
            <p:cNvPr id="3" name="文本框 2"/>
            <p:cNvSpPr txBox="1"/>
            <p:nvPr/>
          </p:nvSpPr>
          <p:spPr>
            <a:xfrm>
              <a:off x="6385" y="3894"/>
              <a:ext cx="11885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600">
                  <a:solidFill>
                    <a:schemeClr val="tx1">
                      <a:lumMod val="85000"/>
                      <a:lumOff val="1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rPr>
                <a:t> </a:t>
              </a:r>
              <a:r>
                <a:rPr lang="en-US" altLang="zh-CN" sz="9600" b="1">
                  <a:solidFill>
                    <a:schemeClr val="tx1"/>
                  </a:solidFill>
                  <a:latin typeface=".萍方-简" panose="020B0100000000000000" charset="-122"/>
                  <a:ea typeface=".萍方-简" panose="020B0100000000000000" charset="-122"/>
                </a:rPr>
                <a:t>THANK YOU</a:t>
              </a:r>
              <a:endParaRPr lang="en-US" altLang="zh-CN" sz="9600" b="1">
                <a:solidFill>
                  <a:schemeClr val="tx1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628" y="3552"/>
              <a:ext cx="372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solidFill>
                    <a:schemeClr val="tx1"/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www.chancetop.com</a:t>
              </a:r>
              <a:endParaRPr lang="zh-CN" altLang="en-US" sz="2000" b="1">
                <a:solidFill>
                  <a:schemeClr val="tx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3056" r="-403"/>
          <a:stretch>
            <a:fillRect/>
          </a:stretch>
        </p:blipFill>
        <p:spPr>
          <a:xfrm flipH="1">
            <a:off x="7216140" y="0"/>
            <a:ext cx="4742815" cy="276098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88695" y="3783965"/>
            <a:ext cx="7028180" cy="436880"/>
            <a:chOff x="1467" y="6049"/>
            <a:chExt cx="11068" cy="688"/>
          </a:xfrm>
        </p:grpSpPr>
        <p:sp>
          <p:nvSpPr>
            <p:cNvPr id="6" name="矩形 5"/>
            <p:cNvSpPr/>
            <p:nvPr/>
          </p:nvSpPr>
          <p:spPr>
            <a:xfrm>
              <a:off x="1641" y="6475"/>
              <a:ext cx="10863" cy="262"/>
            </a:xfrm>
            <a:prstGeom prst="rect">
              <a:avLst/>
            </a:prstGeom>
            <a:solidFill>
              <a:srgbClr val="E75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7" y="6049"/>
              <a:ext cx="1106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auto"/>
              <a:r>
                <a:rPr lang="en-US" sz="2000" kern="400" spc="100">
                  <a:solidFill>
                    <a:srgbClr val="E75D39"/>
                  </a:solidFill>
                  <a:uFillTx/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TRANSFORMING BUSINESS THROUGH TECHNOLOGY.</a:t>
              </a:r>
              <a:endParaRPr lang="zh-CN" altLang="en-US" sz="2000" kern="400" spc="100">
                <a:solidFill>
                  <a:srgbClr val="E75D39"/>
                </a:solidFill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632575" y="5842635"/>
            <a:ext cx="5740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rgbClr val="E75D39">
                    <a:alpha val="24000"/>
                  </a:srgbClr>
                </a:solidFill>
                <a:latin typeface=".萍方-简" panose="020B0100000000000000" charset="-122"/>
                <a:ea typeface=".萍方-简" panose="020B0100000000000000" charset="-122"/>
              </a:rPr>
              <a:t>CONTENTS</a:t>
            </a:r>
            <a:endParaRPr lang="en-US" altLang="zh-CN" sz="8000">
              <a:solidFill>
                <a:srgbClr val="E75D39">
                  <a:alpha val="24000"/>
                </a:srgb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grpSp>
        <p:nvGrpSpPr>
          <p:cNvPr id="11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1544618" cy="6182360"/>
            <a:chOff x="0" y="-1"/>
            <a:chExt cx="11544618" cy="6182360"/>
          </a:xfrm>
        </p:grpSpPr>
        <p:cxnSp>
          <p:nvCxnSpPr>
            <p:cNvPr id="12" name="直接连接符 11"/>
            <p:cNvCxnSpPr>
              <a:stCxn id="18" idx="2"/>
            </p:cNvCxnSpPr>
            <p:nvPr/>
          </p:nvCxnSpPr>
          <p:spPr>
            <a:xfrm>
              <a:off x="813941" y="6143625"/>
              <a:ext cx="1070654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3" idx="2"/>
            </p:cNvCxnSpPr>
            <p:nvPr/>
          </p:nvCxnSpPr>
          <p:spPr>
            <a:xfrm>
              <a:off x="1697381" y="5442303"/>
              <a:ext cx="982310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2" idx="2"/>
            </p:cNvCxnSpPr>
            <p:nvPr/>
          </p:nvCxnSpPr>
          <p:spPr>
            <a:xfrm>
              <a:off x="2604951" y="4680486"/>
              <a:ext cx="8939667" cy="4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9" idx="2"/>
            </p:cNvCxnSpPr>
            <p:nvPr/>
          </p:nvCxnSpPr>
          <p:spPr>
            <a:xfrm>
              <a:off x="3464261" y="3919935"/>
              <a:ext cx="805622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2"/>
            </p:cNvCxnSpPr>
            <p:nvPr/>
          </p:nvCxnSpPr>
          <p:spPr>
            <a:xfrm>
              <a:off x="4347701" y="3218432"/>
              <a:ext cx="717278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1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ṧḷiḓè"/>
            <p:cNvSpPr/>
            <p:nvPr/>
          </p:nvSpPr>
          <p:spPr bwMode="auto">
            <a:xfrm>
              <a:off x="669925" y="-1"/>
              <a:ext cx="288290" cy="614362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9" name="iṥlîḓé"/>
            <p:cNvSpPr/>
            <p:nvPr/>
          </p:nvSpPr>
          <p:spPr bwMode="auto">
            <a:xfrm>
              <a:off x="3320415" y="-1"/>
              <a:ext cx="288290" cy="391985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0" name="íṡḷîḋe"/>
            <p:cNvSpPr/>
            <p:nvPr/>
          </p:nvSpPr>
          <p:spPr bwMode="auto">
            <a:xfrm>
              <a:off x="4203700" y="-1"/>
              <a:ext cx="288290" cy="3218180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1" name="íṥ1ídê"/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2" name="îṩļîḓe"/>
            <p:cNvSpPr/>
            <p:nvPr/>
          </p:nvSpPr>
          <p:spPr bwMode="auto">
            <a:xfrm>
              <a:off x="2436495" y="-1"/>
              <a:ext cx="336550" cy="468058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3" name="îsļíḓe"/>
            <p:cNvSpPr/>
            <p:nvPr/>
          </p:nvSpPr>
          <p:spPr bwMode="auto">
            <a:xfrm>
              <a:off x="1553210" y="-1"/>
              <a:ext cx="288290" cy="544258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4" name="iSľíďe"/>
            <p:cNvSpPr/>
            <p:nvPr/>
          </p:nvSpPr>
          <p:spPr bwMode="auto">
            <a:xfrm>
              <a:off x="0" y="1096050"/>
              <a:ext cx="11520488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p>
              <a:pPr algn="r"/>
              <a:endParaRPr lang="en-US" altLang="zh-CN" b="1" dirty="0"/>
            </a:p>
          </p:txBody>
        </p:sp>
        <p:sp>
          <p:nvSpPr>
            <p:cNvPr id="33" name="íśļiḓè"/>
            <p:cNvSpPr/>
            <p:nvPr/>
          </p:nvSpPr>
          <p:spPr>
            <a:xfrm>
              <a:off x="10372090" y="5725794"/>
              <a:ext cx="114808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文字介绍</a:t>
              </a:r>
              <a:endParaRPr lang="zh-CN" altLang="en-US" b="1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34" name="íṥļiḑê"/>
            <p:cNvSpPr/>
            <p:nvPr/>
          </p:nvSpPr>
          <p:spPr>
            <a:xfrm>
              <a:off x="9873615" y="5039359"/>
              <a:ext cx="1665605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文字介绍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35" name="ísḻiḑê"/>
            <p:cNvSpPr/>
            <p:nvPr/>
          </p:nvSpPr>
          <p:spPr>
            <a:xfrm>
              <a:off x="10132695" y="4278629"/>
              <a:ext cx="139700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未来规划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36" name="ï$líḓè"/>
            <p:cNvSpPr/>
            <p:nvPr/>
          </p:nvSpPr>
          <p:spPr>
            <a:xfrm>
              <a:off x="9806305" y="3519804"/>
              <a:ext cx="170434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存在问题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37" name="íśļíḍé"/>
            <p:cNvSpPr/>
            <p:nvPr/>
          </p:nvSpPr>
          <p:spPr>
            <a:xfrm>
              <a:off x="5397588" y="28144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平台进度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38" name="íṧľîde"/>
            <p:cNvSpPr/>
            <p:nvPr/>
          </p:nvSpPr>
          <p:spPr>
            <a:xfrm>
              <a:off x="8620760" y="2078989"/>
              <a:ext cx="289941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</a:rPr>
                <a:t>平台介绍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</p:grpSp>
      <p:pic>
        <p:nvPicPr>
          <p:cNvPr id="10" name="图片 9" descr="透明-横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45" y="0"/>
            <a:ext cx="2075180" cy="803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07280" y="104267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01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315" y="103251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02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725" y="103505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03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0440" y="103505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04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320" y="103251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05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870" y="103251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06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平台介绍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/01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4765772" cy="661279"/>
            <a:chOff x="328179" y="253468"/>
            <a:chExt cx="4765772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396216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pic>
        <p:nvPicPr>
          <p:cNvPr id="76" name="Graphic 75" descr="Social network with solid fi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0345" y="2718521"/>
            <a:ext cx="914400" cy="914400"/>
          </a:xfrm>
          <a:prstGeom prst="rect">
            <a:avLst/>
          </a:prstGeom>
        </p:spPr>
      </p:pic>
      <p:pic>
        <p:nvPicPr>
          <p:cNvPr id="78" name="Graphic 77" descr="Ethernet with solid f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345" y="3949663"/>
            <a:ext cx="914400" cy="9144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2774745" y="3958593"/>
            <a:ext cx="29260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解决方案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4" name="Graphic 83" descr="Atom with solid fi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0345" y="1442093"/>
            <a:ext cx="914400" cy="91440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774745" y="1442093"/>
            <a:ext cx="42595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回归测试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84"/>
          <p:cNvSpPr/>
          <p:nvPr/>
        </p:nvSpPr>
        <p:spPr>
          <a:xfrm>
            <a:off x="2774745" y="2718443"/>
            <a:ext cx="36118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r>
              <a:rPr 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面临的问题</a:t>
            </a:r>
            <a:endParaRPr 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130" y="2146852"/>
            <a:ext cx="598998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/>
              <a:t>每个迭代都需要对旧功能进行APP回归测试</a:t>
            </a: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/>
              <a:t>时间窗口限制</a:t>
            </a:r>
            <a:r>
              <a:rPr lang="zh-CN" altLang="en-US" dirty="0"/>
              <a:t>：UAT发布后两天内完成质量保证工作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测试流程：</a:t>
            </a:r>
            <a:r>
              <a:rPr lang="en-US" altLang="zh-CN" dirty="0"/>
              <a:t>xxx</a:t>
            </a:r>
            <a:r>
              <a:rPr lang="zh-CN" altLang="en-US" dirty="0"/>
              <a:t>图</a:t>
            </a:r>
            <a:endParaRPr lang="zh-CN" altLang="en-US" dirty="0"/>
          </a:p>
          <a:p>
            <a:pPr indent="0">
              <a:buFont typeface="Arial" panose="020B07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面临的问题</a:t>
            </a:r>
            <a:endParaRPr 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130" y="1993265"/>
            <a:ext cx="111988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  <a:sym typeface="+mn-ea"/>
              </a:rPr>
              <a:t>测试时间不足</a:t>
            </a: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/>
              <a:t>1</a:t>
            </a:r>
            <a:r>
              <a:rPr lang="zh-CN" altLang="en-US" dirty="0"/>
              <a:t>台设备 </a:t>
            </a:r>
            <a:r>
              <a:rPr lang="en-US" altLang="zh-CN" dirty="0"/>
              <a:t>&amp; 70</a:t>
            </a:r>
            <a:r>
              <a:rPr lang="zh-CN" altLang="en-US" dirty="0"/>
              <a:t>个测试用例 的时间花销：</a:t>
            </a:r>
            <a:r>
              <a:rPr lang="en-US" altLang="zh-CN" dirty="0"/>
              <a:t>2h</a:t>
            </a:r>
            <a:endParaRPr lang="en-US" altLang="zh-CN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如：</a:t>
            </a:r>
            <a:r>
              <a:rPr lang="en-US" dirty="0"/>
              <a:t>参与回归测试的设备有2（虚拟机）+14（真机）台，需要花费的时间 2（虚拟机）+ 14/2（真机)= 9h</a:t>
            </a: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dirty="0">
                <a:sym typeface="+mn-ea"/>
              </a:rPr>
              <a:t>不稳定因素</a:t>
            </a:r>
            <a:r>
              <a:rPr lang="zh-CN" dirty="0">
                <a:sym typeface="+mn-ea"/>
              </a:rPr>
              <a:t>导致需要重新测试：</a:t>
            </a:r>
            <a:endParaRPr lang="zh-CN" dirty="0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dirty="0">
                <a:sym typeface="+mn-ea"/>
              </a:rPr>
              <a:t>人工操作的失误</a:t>
            </a:r>
            <a:endParaRPr lang="zh-CN" dirty="0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dirty="0">
                <a:sym typeface="+mn-ea"/>
              </a:rPr>
              <a:t>网络问题</a:t>
            </a:r>
            <a:endParaRPr lang="zh-CN" dirty="0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dirty="0">
                <a:sym typeface="+mn-ea"/>
              </a:rPr>
              <a:t>服务端问题等</a:t>
            </a:r>
            <a:endParaRPr lang="en-US" altLang="en-US" b="1" dirty="0">
              <a:latin typeface=".萍方-简" panose="020B0100000000000000" charset="-122"/>
              <a:ea typeface=".萍方-简" panose="020B0100000000000000" charset="-122"/>
              <a:sym typeface="+mn-ea"/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  <a:sym typeface="+mn-ea"/>
              </a:rPr>
              <a:t>人工操作参与度高</a:t>
            </a:r>
            <a:endParaRPr lang="zh-CN" altLang="en-US" b="1">
              <a:latin typeface=".萍方-简" panose="020B0100000000000000" charset="-122"/>
              <a:ea typeface=".萍方-简" panose="020B0100000000000000" charset="-122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需要人工参与的流程：</a:t>
            </a:r>
            <a:r>
              <a:rPr lang="en-US" altLang="zh-CN" dirty="0"/>
              <a:t>xxx</a:t>
            </a:r>
            <a:endParaRPr lang="en-US" altLang="zh-CN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</a:rPr>
              <a:t>缺少测试报告的管理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allure </a:t>
            </a:r>
            <a:r>
              <a:rPr lang="zh-CN" altLang="en-US" dirty="0"/>
              <a:t>测试报告</a:t>
            </a:r>
            <a:endParaRPr lang="en-US" altLang="zh-CN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UI </a:t>
            </a:r>
            <a:r>
              <a:rPr lang="zh-CN" altLang="en-US" dirty="0"/>
              <a:t>测试报告</a:t>
            </a:r>
            <a:endParaRPr lang="zh-CN" altLang="en-US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</a:rPr>
              <a:t>不支持并行测试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case</a:t>
            </a:r>
            <a:r>
              <a:rPr lang="zh-CN" altLang="en-US" dirty="0"/>
              <a:t>之间没有数据隔离，会互相干扰</a:t>
            </a:r>
            <a:endParaRPr lang="zh-CN" altLang="en-US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 dirty="0"/>
              <a:t>没有监控和警告</a:t>
            </a:r>
            <a:endParaRPr lang="zh-CN" altLang="en-US" b="1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测试过程没有进度通知和警告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解决方案</a:t>
            </a:r>
            <a:endParaRPr 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20" y="2146935"/>
            <a:ext cx="1105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搭建自动化测试平台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Report</a:t>
            </a:r>
            <a:r>
              <a:rPr lang="zh-CN" altLang="en-US" dirty="0"/>
              <a:t>报告管理站点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test-agent</a:t>
            </a:r>
            <a:r>
              <a:rPr lang="zh-CN" altLang="en-US" dirty="0"/>
              <a:t>服务，用来</a:t>
            </a:r>
            <a:r>
              <a:rPr lang="zh-CN" altLang="en-US" dirty="0">
                <a:sym typeface="+mn-ea"/>
              </a:rPr>
              <a:t>代理第三方服务 </a:t>
            </a:r>
            <a:r>
              <a:rPr lang="en-US" altLang="zh-CN" dirty="0"/>
              <a:t>&amp; </a:t>
            </a:r>
            <a:r>
              <a:rPr lang="zh-CN" altLang="en-US" dirty="0"/>
              <a:t>创建测试数据达到数据隔离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平台进度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/02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87123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平台基本概念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 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20" y="2146935"/>
            <a:ext cx="1105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搭建自动化测试平台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Report</a:t>
            </a:r>
            <a:r>
              <a:rPr lang="zh-CN" altLang="en-US" dirty="0"/>
              <a:t>报告管理站点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test-agent</a:t>
            </a:r>
            <a:r>
              <a:rPr lang="zh-CN" altLang="en-US" dirty="0"/>
              <a:t>服务，用来</a:t>
            </a:r>
            <a:r>
              <a:rPr lang="zh-CN" altLang="en-US" dirty="0">
                <a:sym typeface="+mn-ea"/>
              </a:rPr>
              <a:t>代理第三方服务 </a:t>
            </a:r>
            <a:r>
              <a:rPr lang="en-US" altLang="zh-CN" dirty="0"/>
              <a:t>&amp; </a:t>
            </a:r>
            <a:r>
              <a:rPr lang="zh-CN" altLang="en-US" dirty="0"/>
              <a:t>创建测试数据达到数据隔离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LIDE.DIAGRAM" val="d695eabe-e7e0-4a7a-aefc-ee082644e9e4"/>
</p:tagLst>
</file>

<file path=ppt/tags/tag10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11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12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13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14.xml><?xml version="1.0" encoding="utf-8"?>
<p:tagLst xmlns:p="http://schemas.openxmlformats.org/presentationml/2006/main">
  <p:tag name="TIMING" val="|0.2|0.2|0.2|0.2|0.3|0.2"/>
</p:tagLst>
</file>

<file path=ppt/tags/tag15.xml><?xml version="1.0" encoding="utf-8"?>
<p:tagLst xmlns:p="http://schemas.openxmlformats.org/presentationml/2006/main">
  <p:tag name="ISLIDE.DIAGRAM" val="c894fd13-772e-4be3-afab-27d865416d73"/>
</p:tagLst>
</file>

<file path=ppt/tags/tag16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17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18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19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2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20.xml><?xml version="1.0" encoding="utf-8"?>
<p:tagLst xmlns:p="http://schemas.openxmlformats.org/presentationml/2006/main">
  <p:tag name="ISLIDE.DIAGRAM" val="eaae9aac-3b96-4263-814d-e1da316c16fd"/>
</p:tagLst>
</file>

<file path=ppt/tags/tag21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22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23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24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25.xml><?xml version="1.0" encoding="utf-8"?>
<p:tagLst xmlns:p="http://schemas.openxmlformats.org/presentationml/2006/main">
  <p:tag name="ISLIDE.DIAGRAM" val="6b724148-1469-474b-af26-c2bcadae53f8"/>
</p:tagLst>
</file>

<file path=ppt/tags/tag26.xml><?xml version="1.0" encoding="utf-8"?>
<p:tagLst xmlns:p="http://schemas.openxmlformats.org/presentationml/2006/main">
  <p:tag name="ISLIDE.DIAGRAM" val="89d3f7f9-396d-464c-bc52-1a38af648109"/>
</p:tagLst>
</file>

<file path=ppt/tags/tag3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4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5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6.xml><?xml version="1.0" encoding="utf-8"?>
<p:tagLst xmlns:p="http://schemas.openxmlformats.org/presentationml/2006/main">
  <p:tag name="TIMING" val="|0.2|0.2|0.2|0.2|0.3|0.2"/>
</p:tagLst>
</file>

<file path=ppt/tags/tag7.xml><?xml version="1.0" encoding="utf-8"?>
<p:tagLst xmlns:p="http://schemas.openxmlformats.org/presentationml/2006/main">
  <p:tag name="TIMING" val="|0.2|0.2|0.2|0.2|0.3|0.2"/>
</p:tagLst>
</file>

<file path=ppt/tags/tag8.xml><?xml version="1.0" encoding="utf-8"?>
<p:tagLst xmlns:p="http://schemas.openxmlformats.org/presentationml/2006/main">
  <p:tag name="TIMING" val="|0.2|0.2|0.2|0.2|0.3|0.2"/>
</p:tagLst>
</file>

<file path=ppt/tags/tag9.xml><?xml version="1.0" encoding="utf-8"?>
<p:tagLst xmlns:p="http://schemas.openxmlformats.org/presentationml/2006/main">
  <p:tag name="TIMING" val="|0.2|0.2|0.2|0.2|0.3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2"/>
            </a:gs>
            <a:gs pos="100000">
              <a:srgbClr val="DD592E"/>
            </a:gs>
          </a:gsLst>
          <a:lin ang="3600000" scaled="0"/>
        </a:gradFill>
        <a:ln w="254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lang="zh-CN" altLang="en-US" b="1">
            <a:latin typeface=".萍方-简" panose="020B0100000000000000" charset="-122"/>
            <a:ea typeface=".萍方-简" panose="020B01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Presentation</Application>
  <PresentationFormat>宽屏</PresentationFormat>
  <Paragraphs>260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8" baseType="lpstr">
      <vt:lpstr>Arial</vt:lpstr>
      <vt:lpstr>SimSun</vt:lpstr>
      <vt:lpstr>Wingdings</vt:lpstr>
      <vt:lpstr>.萍方-简</vt:lpstr>
      <vt:lpstr>冬青黑体简体中文</vt:lpstr>
      <vt:lpstr>Calibri</vt:lpstr>
      <vt:lpstr>Arial Rounded MT Bold</vt:lpstr>
      <vt:lpstr>微软雅黑</vt:lpstr>
      <vt:lpstr>Times New Roman</vt:lpstr>
      <vt:lpstr>Wingdings</vt:lpstr>
      <vt:lpstr>Helvetica Neue</vt:lpstr>
      <vt:lpstr>汉仪旗黑</vt:lpstr>
      <vt:lpstr>Arial Unicode MS</vt:lpstr>
      <vt:lpstr>宋体-简</vt:lpstr>
      <vt:lpstr>SimSun</vt:lpstr>
      <vt:lpstr>Calibri</vt:lpstr>
      <vt:lpstr>思源黑体</vt:lpstr>
      <vt:lpstr>苹方-简</vt:lpstr>
      <vt:lpstr>微软雅黑</vt:lpstr>
      <vt:lpstr>Heiti SC Light</vt:lpstr>
      <vt:lpstr>Arial Regular</vt:lpstr>
      <vt:lpstr>Bodoni 72 Book</vt:lpstr>
      <vt:lpstr>Farah</vt:lpstr>
      <vt:lpstr>Geeza Pro Regular</vt:lpstr>
      <vt:lpstr>Hiragino Maru Gothic Pro</vt:lpstr>
      <vt:lpstr>Telugu Sangam MN Regular</vt:lpstr>
      <vt:lpstr>Mshtakan Regular</vt:lpstr>
      <vt:lpstr>Hoefler Text Regular</vt:lpstr>
      <vt:lpstr>Diwan Thuluth</vt:lpstr>
      <vt:lpstr>Trebuchet MS Regular</vt:lpstr>
      <vt:lpstr>Office 主题</vt:lpstr>
      <vt:lpstr>PowerPoint 演示文稿</vt:lpstr>
      <vt:lpstr>PowerPoint 演示文稿</vt:lpstr>
      <vt:lpstr>文字介绍</vt:lpstr>
      <vt:lpstr>PowerPoint 演示文稿</vt:lpstr>
      <vt:lpstr>PowerPoint 演示文稿</vt:lpstr>
      <vt:lpstr>PowerPoint 演示文稿</vt:lpstr>
      <vt:lpstr>PowerPoint 演示文稿</vt:lpstr>
      <vt:lpstr>文字介绍</vt:lpstr>
      <vt:lpstr>PowerPoint 演示文稿</vt:lpstr>
      <vt:lpstr>PowerPoint 演示文稿</vt:lpstr>
      <vt:lpstr>PowerPoint 演示文稿</vt:lpstr>
      <vt:lpstr>文字介绍</vt:lpstr>
      <vt:lpstr>PowerPoint 演示文稿</vt:lpstr>
      <vt:lpstr>文字介绍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chancetop</dc:creator>
  <cp:lastModifiedBy>yannilan</cp:lastModifiedBy>
  <cp:revision>95</cp:revision>
  <dcterms:created xsi:type="dcterms:W3CDTF">2023-09-25T09:11:29Z</dcterms:created>
  <dcterms:modified xsi:type="dcterms:W3CDTF">2023-09-25T09:11:29Z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B895772237134C89BB591B230F60969C</vt:lpwstr>
  </property>
  <property fmtid="{D5CDD505-2E9C-101B-9397-08002B2CF9AE}" pid="3" name="KSOProductBuildVer">
    <vt:lpwstr>1033-3.2.0.6442</vt:lpwstr>
  </property>
</Properties>
</file>