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03"/>
  </p:notesMasterIdLst>
  <p:sldIdLst>
    <p:sldId id="256" r:id="rId2"/>
    <p:sldId id="32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31" r:id="rId13"/>
    <p:sldId id="271" r:id="rId14"/>
    <p:sldId id="484" r:id="rId15"/>
    <p:sldId id="501" r:id="rId16"/>
    <p:sldId id="275" r:id="rId17"/>
    <p:sldId id="284" r:id="rId18"/>
    <p:sldId id="285" r:id="rId19"/>
    <p:sldId id="286" r:id="rId20"/>
    <p:sldId id="287" r:id="rId21"/>
    <p:sldId id="288" r:id="rId22"/>
    <p:sldId id="289" r:id="rId23"/>
    <p:sldId id="276" r:id="rId24"/>
    <p:sldId id="278" r:id="rId25"/>
    <p:sldId id="283" r:id="rId26"/>
    <p:sldId id="290" r:id="rId27"/>
    <p:sldId id="291" r:id="rId28"/>
    <p:sldId id="292" r:id="rId29"/>
    <p:sldId id="293" r:id="rId30"/>
    <p:sldId id="483" r:id="rId31"/>
    <p:sldId id="295" r:id="rId32"/>
    <p:sldId id="296" r:id="rId33"/>
    <p:sldId id="500" r:id="rId34"/>
    <p:sldId id="297" r:id="rId35"/>
    <p:sldId id="499" r:id="rId36"/>
    <p:sldId id="298" r:id="rId37"/>
    <p:sldId id="299" r:id="rId38"/>
    <p:sldId id="301" r:id="rId39"/>
    <p:sldId id="333" r:id="rId40"/>
    <p:sldId id="302" r:id="rId41"/>
    <p:sldId id="303" r:id="rId42"/>
    <p:sldId id="304" r:id="rId43"/>
    <p:sldId id="305" r:id="rId44"/>
    <p:sldId id="306" r:id="rId45"/>
    <p:sldId id="307" r:id="rId46"/>
    <p:sldId id="335" r:id="rId47"/>
    <p:sldId id="398" r:id="rId48"/>
    <p:sldId id="400" r:id="rId49"/>
    <p:sldId id="494" r:id="rId50"/>
    <p:sldId id="402" r:id="rId51"/>
    <p:sldId id="404" r:id="rId52"/>
    <p:sldId id="405" r:id="rId53"/>
    <p:sldId id="406" r:id="rId54"/>
    <p:sldId id="407" r:id="rId55"/>
    <p:sldId id="408" r:id="rId56"/>
    <p:sldId id="409" r:id="rId57"/>
    <p:sldId id="411" r:id="rId58"/>
    <p:sldId id="502" r:id="rId59"/>
    <p:sldId id="414" r:id="rId60"/>
    <p:sldId id="415" r:id="rId61"/>
    <p:sldId id="416" r:id="rId62"/>
    <p:sldId id="417" r:id="rId63"/>
    <p:sldId id="419" r:id="rId64"/>
    <p:sldId id="418" r:id="rId65"/>
    <p:sldId id="421" r:id="rId66"/>
    <p:sldId id="422" r:id="rId67"/>
    <p:sldId id="423" r:id="rId68"/>
    <p:sldId id="424" r:id="rId69"/>
    <p:sldId id="425" r:id="rId70"/>
    <p:sldId id="515" r:id="rId71"/>
    <p:sldId id="476" r:id="rId72"/>
    <p:sldId id="436" r:id="rId73"/>
    <p:sldId id="438" r:id="rId74"/>
    <p:sldId id="512" r:id="rId75"/>
    <p:sldId id="503" r:id="rId76"/>
    <p:sldId id="504" r:id="rId77"/>
    <p:sldId id="513" r:id="rId78"/>
    <p:sldId id="514" r:id="rId79"/>
    <p:sldId id="506" r:id="rId80"/>
    <p:sldId id="507" r:id="rId81"/>
    <p:sldId id="518" r:id="rId82"/>
    <p:sldId id="519" r:id="rId83"/>
    <p:sldId id="520" r:id="rId84"/>
    <p:sldId id="516" r:id="rId85"/>
    <p:sldId id="517" r:id="rId86"/>
    <p:sldId id="509" r:id="rId87"/>
    <p:sldId id="510" r:id="rId88"/>
    <p:sldId id="511" r:id="rId89"/>
    <p:sldId id="495" r:id="rId90"/>
    <p:sldId id="496" r:id="rId91"/>
    <p:sldId id="452" r:id="rId92"/>
    <p:sldId id="445" r:id="rId93"/>
    <p:sldId id="498" r:id="rId94"/>
    <p:sldId id="448" r:id="rId95"/>
    <p:sldId id="449" r:id="rId96"/>
    <p:sldId id="450" r:id="rId97"/>
    <p:sldId id="453" r:id="rId98"/>
    <p:sldId id="454" r:id="rId99"/>
    <p:sldId id="455" r:id="rId100"/>
    <p:sldId id="472" r:id="rId101"/>
    <p:sldId id="521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B857646-4EE5-431F-8736-6C2EBF701C6A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09E88E2-E946-47F8-9125-E6E2D7F665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10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1</a:t>
            </a:r>
            <a:r>
              <a:rPr lang="zh-CN" altLang="en-US" smtClean="0"/>
              <a:t>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44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6542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77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smtClean="0"/>
              <a:t>软件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3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</a:t>
            </a:r>
            <a:r>
              <a:rPr lang="zh-CN" altLang="en-US" smtClean="0"/>
              <a:t>是荷兰语的</a:t>
            </a:r>
            <a:r>
              <a:rPr lang="en-US" altLang="zh-CN" smtClean="0"/>
              <a:t>Passeren</a:t>
            </a:r>
            <a:r>
              <a:rPr lang="zh-CN" altLang="en-US" smtClean="0"/>
              <a:t>，相当于英文的</a:t>
            </a:r>
            <a:r>
              <a:rPr lang="en-US" altLang="zh-CN" smtClean="0"/>
              <a:t>pass, V</a:t>
            </a:r>
            <a:r>
              <a:rPr lang="zh-CN" altLang="en-US" smtClean="0"/>
              <a:t>是荷兰语的</a:t>
            </a:r>
            <a:r>
              <a:rPr lang="en-US" altLang="zh-CN" smtClean="0"/>
              <a:t>Verhoog,</a:t>
            </a:r>
            <a:r>
              <a:rPr lang="zh-CN" altLang="en-US" smtClean="0"/>
              <a:t>相当于英文中的</a:t>
            </a:r>
            <a:r>
              <a:rPr lang="en-US" altLang="zh-CN" smtClean="0"/>
              <a:t>increment</a:t>
            </a:r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BBAF8B-BCF8-4B44-AEF8-D409F68C29BE}" type="slidenum">
              <a:rPr lang="zh-CN" altLang="en-US" smtClean="0"/>
              <a:pPr eaLnBrk="1" hangingPunct="1"/>
              <a:t>59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75527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zh-CN" altLang="en-US" smtClean="0"/>
              <a:t>软件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4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F37637D-6911-4E57-BF80-D07E89C7EDCA}" type="slidenum">
              <a:rPr lang="zh-CN" altLang="en-US" smtClean="0"/>
              <a:pPr eaLnBrk="1" hangingPunct="1"/>
              <a:t>66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46943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85712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B4FE541-724E-4A9A-A5F0-AF2772052662}" type="slidenum">
              <a:rPr lang="zh-CN" altLang="en-US" smtClean="0"/>
              <a:pPr eaLnBrk="1" hangingPunct="1"/>
              <a:t>77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56859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13</a:t>
            </a:r>
            <a:r>
              <a:rPr lang="zh-CN" altLang="en-US" dirty="0" smtClean="0"/>
              <a:t>软工</a:t>
            </a:r>
            <a:r>
              <a:rPr lang="en-US" altLang="zh-CN" dirty="0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dirty="0" smtClean="0"/>
              <a:t>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0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29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65696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zh-CN" altLang="en-US" smtClean="0"/>
              <a:t>软件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0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软工</a:t>
            </a:r>
            <a:r>
              <a:rPr lang="en-US" altLang="zh-CN" dirty="0" smtClean="0"/>
              <a:t>2</a:t>
            </a:r>
            <a:r>
              <a:rPr lang="zh-CN" altLang="en-US" dirty="0" smtClean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3311429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C912813-7F0C-42AB-B91D-3547CFB0D185}" type="slidenum">
              <a:rPr lang="zh-CN" altLang="en-US" smtClean="0"/>
              <a:pPr eaLnBrk="1" hangingPunct="1"/>
              <a:t>88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24499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4617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652F90-7B40-4947-B44A-110C0A1E9FDF}" type="slidenum">
              <a:rPr lang="zh-CN" altLang="en-US" smtClean="0"/>
              <a:pPr eaLnBrk="1" hangingPunct="1"/>
              <a:t>16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2452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8806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2</a:t>
            </a:r>
            <a:r>
              <a:rPr lang="zh-CN" altLang="en-US" smtClean="0"/>
              <a:t>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86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AD227C-DD6F-4C46-A9C7-ACC84FB13B65}" type="slidenum">
              <a:rPr lang="zh-CN" altLang="en-US" smtClean="0"/>
              <a:pPr eaLnBrk="1" hangingPunct="1"/>
              <a:t>23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0508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1</a:t>
            </a:r>
            <a:r>
              <a:rPr lang="zh-CN" altLang="en-US" smtClean="0"/>
              <a:t>班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9E88E2-E946-47F8-9125-E6E2D7F6658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85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03081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13</a:t>
            </a:r>
            <a:r>
              <a:rPr lang="zh-CN" altLang="en-US" dirty="0" smtClean="0"/>
              <a:t>软件</a:t>
            </a:r>
            <a:r>
              <a:rPr lang="en-US" altLang="zh-CN" dirty="0" smtClean="0"/>
              <a:t>1</a:t>
            </a:r>
            <a:r>
              <a:rPr lang="zh-CN" altLang="en-US" smtClean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82116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ED1D3-5F6A-46BF-95DF-411B7AD16CCE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C313B-D35D-413C-BD73-F0D219E941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37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5A95E-4A79-4BAF-9C9E-D04ECA8A3584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AC82B-88A2-4BB9-95C6-BBFBD9128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2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A8935-2026-47F3-A2D0-8B5EBF5866A6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A48C-C80E-4678-BA2D-7421099BB4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4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0A447-D8A9-498F-9ED2-5921D135EFA6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A86D2-B36D-4FD1-BABB-4F42017F2C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D637B-0AB4-40E3-88EE-734474ECB787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D483B-ADCC-43AE-9109-E8E201BDA6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1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6FD54-E90D-4125-8255-01A058D3CDF0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D0B46-3906-47BE-B2A6-FC929D057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2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DD16E-3194-4BC4-9D89-CE518B85C7B6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1BDA1-F167-4E49-92EA-DF2DC91DB9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9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E6713-1FD9-4410-8CCA-1F7780F53FAC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2E99C-DB8E-42CE-AF3B-D1AF298494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484AE-81A0-4322-8C6F-B3CF2C644A97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CDC47-A394-4F3A-936C-916FE7A652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4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D5302-410C-42F2-958C-6AC0FE8E33FF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04A64-2AA6-4C54-871E-366D927962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4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C283E-86F9-4D9B-B2FC-299624994754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746B-0CD7-4806-B53A-FA75E16147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1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7EFCA-F0E7-4767-BB77-3E4A5A68956C}" type="datetimeFigureOut">
              <a:rPr lang="zh-CN" altLang="en-US"/>
              <a:pPr>
                <a:defRPr/>
              </a:pPr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B3C9DF9-ED0D-43BD-B428-9ECDD5F848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章 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程序并发执行时的特征</a:t>
            </a:r>
            <a:endParaRPr lang="en-US" altLang="zh-CN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间断性：</a:t>
            </a:r>
            <a:r>
              <a:rPr lang="zh-CN" altLang="en-US" smtClean="0"/>
              <a:t>程序相互制约影响，需要中断等待其他并发程序的处理结果。 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非封闭性：</a:t>
            </a:r>
            <a:r>
              <a:rPr lang="zh-CN" altLang="en-US" smtClean="0"/>
              <a:t>程序能获取的共享系统资源受制于其它程序。 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不可再现性：</a:t>
            </a:r>
            <a:r>
              <a:rPr lang="zh-CN" altLang="en-US" smtClean="0"/>
              <a:t>程序重复执行时，结果可能不同。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缓冲</a:t>
            </a: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通信进程间传递的消息存放在临时队列中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零容量：队列长度为</a:t>
            </a:r>
            <a:r>
              <a:rPr lang="en-US" altLang="zh-CN" smtClean="0"/>
              <a:t>0</a:t>
            </a:r>
            <a:r>
              <a:rPr lang="zh-CN" altLang="en-US" smtClean="0"/>
              <a:t>，链路中不能有任何消息处于等待，必须阻塞写进程，直到读进程接收消息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有限容量：队列未满时，写进程可继续发送消息不必等待；队列满时，必须阻塞写进程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无限容量：理想状态，从不阻塞写进程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本章要点回顾</a:t>
            </a:r>
          </a:p>
        </p:txBody>
      </p:sp>
      <p:sp>
        <p:nvSpPr>
          <p:cNvPr id="1044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前趋图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进程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线程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进程同步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进程同步应用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进程通信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不可再现性</a:t>
            </a:r>
            <a:endParaRPr lang="en-US" altLang="zh-CN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循环程序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</a:p>
          <a:p>
            <a:pPr lvl="1" eaLnBrk="1" hangingPunct="1"/>
            <a:r>
              <a:rPr lang="en-US" altLang="zh-CN" smtClean="0"/>
              <a:t>A</a:t>
            </a:r>
            <a:r>
              <a:rPr lang="zh-CN" altLang="en-US" smtClean="0"/>
              <a:t>每次执行时做</a:t>
            </a:r>
            <a:r>
              <a:rPr lang="en-US" altLang="zh-CN" smtClean="0"/>
              <a:t>n=n+1</a:t>
            </a:r>
            <a:r>
              <a:rPr lang="zh-CN" altLang="en-US" smtClean="0"/>
              <a:t>操作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B</a:t>
            </a:r>
            <a:r>
              <a:rPr lang="zh-CN" altLang="en-US" smtClean="0"/>
              <a:t>每次执行时做</a:t>
            </a:r>
            <a:r>
              <a:rPr lang="en-US" altLang="zh-CN" smtClean="0"/>
              <a:t>cout&lt;&lt;n</a:t>
            </a:r>
            <a:r>
              <a:rPr lang="zh-CN" altLang="en-US" smtClean="0"/>
              <a:t>和</a:t>
            </a:r>
            <a:r>
              <a:rPr lang="en-US" altLang="zh-CN" smtClean="0"/>
              <a:t>n=0</a:t>
            </a:r>
            <a:r>
              <a:rPr lang="zh-CN" altLang="en-US" smtClean="0"/>
              <a:t>的操作</a:t>
            </a:r>
            <a:endParaRPr lang="en-US" altLang="zh-CN" smtClean="0"/>
          </a:p>
          <a:p>
            <a:pPr lvl="1" eaLnBrk="1" hangingPunct="1"/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按不同速度运行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假设某时刻</a:t>
            </a:r>
            <a:r>
              <a:rPr lang="en-US" altLang="zh-CN" smtClean="0"/>
              <a:t>n</a:t>
            </a:r>
            <a:r>
              <a:rPr lang="zh-CN" altLang="en-US" smtClean="0"/>
              <a:t>的值为</a:t>
            </a:r>
            <a:r>
              <a:rPr lang="en-US" altLang="zh-CN" smtClean="0"/>
              <a:t>100</a:t>
            </a:r>
          </a:p>
          <a:p>
            <a:pPr lvl="1" eaLnBrk="1" hangingPunct="1"/>
            <a:r>
              <a:rPr lang="zh-CN" altLang="en-US" smtClean="0"/>
              <a:t>若先执行</a:t>
            </a:r>
            <a:r>
              <a:rPr lang="en-US" altLang="zh-CN" smtClean="0"/>
              <a:t>A</a:t>
            </a:r>
            <a:r>
              <a:rPr lang="zh-CN" altLang="en-US" smtClean="0"/>
              <a:t>再执行</a:t>
            </a:r>
            <a:r>
              <a:rPr lang="en-US" altLang="zh-CN" smtClean="0"/>
              <a:t>B</a:t>
            </a:r>
          </a:p>
          <a:p>
            <a:pPr lvl="1" eaLnBrk="1" hangingPunct="1"/>
            <a:r>
              <a:rPr lang="zh-CN" altLang="en-US" smtClean="0"/>
              <a:t>若先执行</a:t>
            </a:r>
            <a:r>
              <a:rPr lang="en-US" altLang="zh-CN" smtClean="0"/>
              <a:t>B</a:t>
            </a:r>
            <a:r>
              <a:rPr lang="zh-CN" altLang="en-US" smtClean="0"/>
              <a:t>在执行</a:t>
            </a:r>
            <a:r>
              <a:rPr lang="en-US" altLang="zh-CN" smtClean="0"/>
              <a:t>A</a:t>
            </a:r>
          </a:p>
          <a:p>
            <a:pPr lvl="1" eaLnBrk="1" hangingPunct="1"/>
            <a:r>
              <a:rPr lang="zh-CN" altLang="en-US" smtClean="0"/>
              <a:t>若</a:t>
            </a:r>
            <a:r>
              <a:rPr lang="en-US" altLang="zh-CN" smtClean="0"/>
              <a:t>A</a:t>
            </a:r>
            <a:r>
              <a:rPr lang="zh-CN" altLang="en-US" smtClean="0"/>
              <a:t>在</a:t>
            </a:r>
            <a:r>
              <a:rPr lang="en-US" altLang="zh-CN" smtClean="0"/>
              <a:t>B</a:t>
            </a:r>
            <a:r>
              <a:rPr lang="zh-CN" altLang="en-US" smtClean="0"/>
              <a:t>的两步中间执行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前趋图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进程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线程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进程同步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进程同步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应用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进程概念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进程：具有独立功能的程序关于某个数据集合的一次运行活动，是分时系统的工作单元，可以申请和拥有系统资源</a:t>
            </a:r>
            <a:endParaRPr lang="en-US" altLang="zh-CN" sz="2800" smtClean="0"/>
          </a:p>
        </p:txBody>
      </p:sp>
      <p:pic>
        <p:nvPicPr>
          <p:cNvPr id="14340" name="Picture 6" descr="http://imgsrc.baidu.com/baike/pic/item/5f9e93b1654c9531082302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500313"/>
            <a:ext cx="414337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57188" y="3714750"/>
            <a:ext cx="4000500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+mn-ea"/>
              </a:rPr>
              <a:t>1960</a:t>
            </a:r>
            <a:r>
              <a:rPr lang="zh-CN" altLang="en-US" sz="2800" dirty="0">
                <a:latin typeface="+mn-lt"/>
                <a:ea typeface="+mn-ea"/>
              </a:rPr>
              <a:t>年代初由麻省理工学院的</a:t>
            </a:r>
            <a:r>
              <a:rPr lang="en-US" altLang="zh-CN" sz="2800" dirty="0">
                <a:latin typeface="+mn-lt"/>
                <a:ea typeface="+mn-ea"/>
              </a:rPr>
              <a:t>MULTICS</a:t>
            </a:r>
            <a:r>
              <a:rPr lang="zh-CN" altLang="en-US" sz="2800" dirty="0">
                <a:latin typeface="+mn-lt"/>
                <a:ea typeface="+mn-ea"/>
              </a:rPr>
              <a:t>系统和</a:t>
            </a:r>
            <a:r>
              <a:rPr lang="en-US" altLang="zh-CN" sz="2800" dirty="0">
                <a:latin typeface="+mn-lt"/>
                <a:ea typeface="+mn-ea"/>
              </a:rPr>
              <a:t>IBM</a:t>
            </a:r>
            <a:r>
              <a:rPr lang="zh-CN" altLang="en-US" sz="2800" dirty="0">
                <a:latin typeface="+mn-lt"/>
                <a:ea typeface="+mn-ea"/>
              </a:rPr>
              <a:t>公司的</a:t>
            </a:r>
            <a:r>
              <a:rPr lang="en-US" altLang="zh-CN" sz="2800" dirty="0">
                <a:latin typeface="+mn-lt"/>
                <a:ea typeface="+mn-ea"/>
              </a:rPr>
              <a:t>CTSS/360</a:t>
            </a:r>
            <a:r>
              <a:rPr lang="zh-CN" altLang="en-US" sz="2800" dirty="0">
                <a:latin typeface="+mn-lt"/>
                <a:ea typeface="+mn-ea"/>
              </a:rPr>
              <a:t>系统引入。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进程的内部结构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程序代码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当前的活动：通过程序计数器的值和处理器寄存器的内容来表示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栈：存放函数参数、返回地址和局部变量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数据段：存放全局变量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堆：进程运行期间动态分配的内存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进程的两个基本属性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资源的拥有者</a:t>
            </a:r>
            <a:r>
              <a:rPr lang="zh-CN" altLang="en-US" smtClean="0"/>
              <a:t>：程序代码、数据存储空间、运行时需要的</a:t>
            </a:r>
            <a:r>
              <a:rPr lang="en-US" altLang="zh-CN" smtClean="0"/>
              <a:t>I/O</a:t>
            </a:r>
            <a:r>
              <a:rPr lang="zh-CN" altLang="en-US" smtClean="0"/>
              <a:t>设备、已打开的文件、信号量 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调度单位</a:t>
            </a:r>
            <a:r>
              <a:rPr lang="zh-CN" altLang="en-US" smtClean="0"/>
              <a:t>：进程是独立调度和分派的基本单位。</a:t>
            </a:r>
          </a:p>
          <a:p>
            <a:pPr eaLnBrk="1" hangingPunct="1"/>
            <a:r>
              <a:rPr lang="zh-CN" altLang="en-US" smtClean="0"/>
              <a:t>两个属性构成进程并发执行的基础。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进程特点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动态性</a:t>
            </a:r>
            <a:r>
              <a:rPr lang="zh-CN" altLang="en-US" smtClean="0"/>
              <a:t>：进程受调度程序控制，切换等待、就绪、运行状态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并发性</a:t>
            </a:r>
            <a:r>
              <a:rPr lang="zh-CN" altLang="en-US" smtClean="0"/>
              <a:t>：多个进程一起向前推进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独立性</a:t>
            </a:r>
            <a:r>
              <a:rPr lang="zh-CN" altLang="en-US" smtClean="0"/>
              <a:t>：进程是独立运行的基本单位，也是系统分配资源和调度的独立单位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异步性</a:t>
            </a:r>
            <a:r>
              <a:rPr lang="zh-CN" altLang="en-US" smtClean="0"/>
              <a:t>：进程按各自独立的、不可预知的速度向前推进。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进程管理中的数据结构</a:t>
            </a:r>
          </a:p>
        </p:txBody>
      </p:sp>
      <p:pic>
        <p:nvPicPr>
          <p:cNvPr id="1843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4438" y="1571625"/>
            <a:ext cx="6572250" cy="48418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进程控制块（</a:t>
            </a:r>
            <a:r>
              <a:rPr lang="en-US" altLang="zh-CN" smtClean="0"/>
              <a:t>PCB</a:t>
            </a:r>
            <a:r>
              <a:rPr lang="zh-CN" altLang="en-US" smtClean="0"/>
              <a:t>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PCB</a:t>
            </a:r>
            <a:r>
              <a:rPr lang="zh-CN" altLang="en-US" dirty="0" smtClean="0"/>
              <a:t>用于保存进程信息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进程状态：就绪、执行、阻塞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程序计数器：程序下一条语句的地址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寄存器：各种寄存器的值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调度信息：进程优先级、进程调度参数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内存管理信息：进程使用的内存信息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记账信息：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使用份额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I/O</a:t>
            </a:r>
            <a:r>
              <a:rPr lang="zh-CN" altLang="en-US" dirty="0" smtClean="0"/>
              <a:t>状态信息：进程获得的</a:t>
            </a:r>
            <a:r>
              <a:rPr lang="en-US" altLang="zh-CN" dirty="0" smtClean="0"/>
              <a:t>I/O</a:t>
            </a:r>
            <a:r>
              <a:rPr lang="zh-CN" altLang="en-US" dirty="0" smtClean="0"/>
              <a:t>设备、已打开的文件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PCB</a:t>
            </a:r>
            <a:r>
              <a:rPr lang="zh-CN" altLang="en-US" smtClean="0"/>
              <a:t>的作用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进程标识符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实现间断运行：保存现场信息</a:t>
            </a:r>
          </a:p>
          <a:p>
            <a:pPr eaLnBrk="1" hangingPunct="1"/>
            <a:r>
              <a:rPr lang="zh-CN" altLang="en-US" smtClean="0"/>
              <a:t>提供进程管理信息：程序指针、需要的资源信息、文件和</a:t>
            </a:r>
            <a:r>
              <a:rPr lang="en-US" altLang="zh-CN" smtClean="0"/>
              <a:t>I/O</a:t>
            </a:r>
            <a:r>
              <a:rPr lang="zh-CN" altLang="en-US" smtClean="0"/>
              <a:t>设备信息</a:t>
            </a:r>
          </a:p>
          <a:p>
            <a:pPr eaLnBrk="1" hangingPunct="1"/>
            <a:r>
              <a:rPr lang="zh-CN" altLang="en-US" smtClean="0"/>
              <a:t>提供进程调度信息：是否就绪、进程优先级、等待时间和已执行时间</a:t>
            </a:r>
          </a:p>
          <a:p>
            <a:pPr eaLnBrk="1" hangingPunct="1"/>
            <a:r>
              <a:rPr lang="zh-CN" altLang="en-US" smtClean="0"/>
              <a:t>进程同步与通信：同步信号量、进程通信指针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前趋图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线程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进程同步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进程同步应用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进程通信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进程控制块的组织方式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214563"/>
            <a:ext cx="17287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进程控制块的组织方式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链式</a:t>
            </a: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286000"/>
            <a:ext cx="6357938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进程控制块的组织方式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索引</a:t>
            </a:r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86000"/>
            <a:ext cx="6929437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进程状态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785938"/>
            <a:ext cx="7735887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进程状态</a:t>
            </a:r>
          </a:p>
        </p:txBody>
      </p:sp>
      <p:pic>
        <p:nvPicPr>
          <p:cNvPr id="25603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14438"/>
            <a:ext cx="6459537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进程创建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操作系统允许父进程创建子进程。子进程可创建更多的子进程。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26628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852738"/>
            <a:ext cx="450056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进程创建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进程图是一棵有向树，结点代表进程。一棵树表示一个家族，根结点为家族的祖先。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286125"/>
            <a:ext cx="4643438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进程创建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引起创建进程的事件 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1143000" y="2571750"/>
            <a:ext cx="1844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itchFamily="18" charset="0"/>
                <a:ea typeface="华文楷体" pitchFamily="2" charset="-122"/>
              </a:rPr>
              <a:t>用户登录</a:t>
            </a:r>
          </a:p>
        </p:txBody>
      </p:sp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1143000" y="3071813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itchFamily="18" charset="0"/>
                <a:ea typeface="华文楷体" pitchFamily="2" charset="-122"/>
              </a:rPr>
              <a:t>作业调度</a:t>
            </a:r>
          </a:p>
        </p:txBody>
      </p:sp>
      <p:sp>
        <p:nvSpPr>
          <p:cNvPr id="28678" name="Text Box 10"/>
          <p:cNvSpPr txBox="1">
            <a:spLocks noChangeArrowheads="1"/>
          </p:cNvSpPr>
          <p:nvPr/>
        </p:nvSpPr>
        <p:spPr bwMode="auto">
          <a:xfrm>
            <a:off x="1143000" y="3541713"/>
            <a:ext cx="2020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itchFamily="18" charset="0"/>
                <a:ea typeface="华文楷体" pitchFamily="2" charset="-122"/>
              </a:rPr>
              <a:t>提供服务</a:t>
            </a:r>
          </a:p>
        </p:txBody>
      </p:sp>
      <p:sp>
        <p:nvSpPr>
          <p:cNvPr id="28679" name="AutoShape 11"/>
          <p:cNvSpPr>
            <a:spLocks/>
          </p:cNvSpPr>
          <p:nvPr/>
        </p:nvSpPr>
        <p:spPr bwMode="auto">
          <a:xfrm>
            <a:off x="3143250" y="2857500"/>
            <a:ext cx="142875" cy="871538"/>
          </a:xfrm>
          <a:prstGeom prst="rightBrace">
            <a:avLst>
              <a:gd name="adj1" fmla="val 53968"/>
              <a:gd name="adj2" fmla="val 50083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 sz="4800">
              <a:latin typeface="Cambria" pitchFamily="18" charset="0"/>
              <a:ea typeface="华文楷体" pitchFamily="2" charset="-122"/>
            </a:endParaRPr>
          </a:p>
        </p:txBody>
      </p:sp>
      <p:sp>
        <p:nvSpPr>
          <p:cNvPr id="28680" name="Text Box 12"/>
          <p:cNvSpPr txBox="1">
            <a:spLocks noChangeArrowheads="1"/>
          </p:cNvSpPr>
          <p:nvPr/>
        </p:nvSpPr>
        <p:spPr bwMode="auto">
          <a:xfrm>
            <a:off x="3419475" y="2832100"/>
            <a:ext cx="43211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itchFamily="18" charset="0"/>
                <a:ea typeface="华文楷体" pitchFamily="2" charset="-122"/>
              </a:rPr>
              <a:t>由系统内核为用户创建一个新进程</a:t>
            </a:r>
            <a:r>
              <a:rPr lang="zh-CN" altLang="en-US" sz="2800">
                <a:latin typeface="Cambria" pitchFamily="18" charset="0"/>
                <a:ea typeface="华文楷体" pitchFamily="2" charset="-122"/>
              </a:rPr>
              <a:t> </a:t>
            </a:r>
          </a:p>
        </p:txBody>
      </p:sp>
      <p:sp>
        <p:nvSpPr>
          <p:cNvPr id="28681" name="Text Box 14"/>
          <p:cNvSpPr txBox="1">
            <a:spLocks noChangeArrowheads="1"/>
          </p:cNvSpPr>
          <p:nvPr/>
        </p:nvSpPr>
        <p:spPr bwMode="auto">
          <a:xfrm>
            <a:off x="1143000" y="4048125"/>
            <a:ext cx="2020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itchFamily="18" charset="0"/>
                <a:ea typeface="华文楷体" pitchFamily="2" charset="-122"/>
              </a:rPr>
              <a:t>应用请求</a:t>
            </a:r>
          </a:p>
        </p:txBody>
      </p:sp>
      <p:sp>
        <p:nvSpPr>
          <p:cNvPr id="28682" name="Line 15"/>
          <p:cNvSpPr>
            <a:spLocks noChangeShapeType="1"/>
          </p:cNvSpPr>
          <p:nvPr/>
        </p:nvSpPr>
        <p:spPr bwMode="auto">
          <a:xfrm>
            <a:off x="3059113" y="4286250"/>
            <a:ext cx="2889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683" name="Text Box 16"/>
          <p:cNvSpPr txBox="1">
            <a:spLocks noChangeArrowheads="1"/>
          </p:cNvSpPr>
          <p:nvPr/>
        </p:nvSpPr>
        <p:spPr bwMode="auto">
          <a:xfrm>
            <a:off x="3543300" y="4044950"/>
            <a:ext cx="4191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Cambria" pitchFamily="18" charset="0"/>
                <a:ea typeface="华文楷体" pitchFamily="2" charset="-122"/>
              </a:rPr>
              <a:t>用户进程自己创建新进程</a:t>
            </a:r>
            <a:r>
              <a:rPr lang="zh-CN" altLang="en-US" sz="2400">
                <a:latin typeface="Cambria" pitchFamily="18" charset="0"/>
                <a:ea typeface="华文楷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进程创建过程 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操作系统调用进程创建</a:t>
            </a:r>
            <a:r>
              <a:rPr lang="zh-CN" altLang="en-US" dirty="0" smtClean="0">
                <a:solidFill>
                  <a:srgbClr val="0070C0"/>
                </a:solidFill>
              </a:rPr>
              <a:t>原语</a:t>
            </a:r>
            <a:r>
              <a:rPr lang="en-US" altLang="zh-CN" dirty="0" err="1" smtClean="0"/>
              <a:t>Creat</a:t>
            </a:r>
            <a:r>
              <a:rPr lang="zh-CN" altLang="en-US" dirty="0" smtClean="0"/>
              <a:t>（或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申请空白进程控制块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为新进程分配资源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初始化进程控制块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如果进程就绪队列能够接纳新进程，就将新进程插入就绪队列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原语</a:t>
            </a:r>
            <a:r>
              <a:rPr lang="zh-CN" altLang="en-US" dirty="0" smtClean="0"/>
              <a:t>：由若干条指令组成的过程，是不可分割的基本单位，即原语在执行过程中不允许被中断。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进程终止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引起进程终止的事件 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正常结束</a:t>
            </a:r>
            <a:r>
              <a:rPr lang="zh-CN" altLang="en-US" smtClean="0"/>
              <a:t>：进程完成</a:t>
            </a:r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异常结束</a:t>
            </a:r>
            <a:r>
              <a:rPr lang="zh-CN" altLang="en-US" smtClean="0"/>
              <a:t>：进程运行时发生异常事件（越界、保护错、非法指令、超时、</a:t>
            </a:r>
            <a:r>
              <a:rPr lang="en-US" altLang="zh-CN" smtClean="0"/>
              <a:t>I/O</a:t>
            </a:r>
            <a:r>
              <a:rPr lang="zh-CN" altLang="en-US" smtClean="0"/>
              <a:t>故障等）</a:t>
            </a:r>
            <a:endParaRPr lang="en-US" altLang="zh-CN" smtClean="0"/>
          </a:p>
          <a:p>
            <a:pPr lvl="1" eaLnBrk="1" hangingPunct="1"/>
            <a:r>
              <a:rPr lang="zh-CN" altLang="en-US" smtClean="0">
                <a:solidFill>
                  <a:srgbClr val="0000CC"/>
                </a:solidFill>
              </a:rPr>
              <a:t>外界干预</a:t>
            </a:r>
            <a:r>
              <a:rPr lang="zh-CN" altLang="en-US" smtClean="0"/>
              <a:t>：进程应外界请求（操作员干预、父进程请求、父进程终止）而终止运行。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30724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71988"/>
            <a:ext cx="2921000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前趋图</a:t>
            </a:r>
          </a:p>
        </p:txBody>
      </p:sp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前趋图：一个有向无循环图，用于描述进程执行的先后关系。</a:t>
            </a:r>
          </a:p>
          <a:p>
            <a:pPr eaLnBrk="1" hangingPunct="1"/>
            <a:r>
              <a:rPr lang="zh-CN" altLang="en-US" smtClean="0"/>
              <a:t>初始结点：没有前趋的结点</a:t>
            </a:r>
          </a:p>
          <a:p>
            <a:pPr eaLnBrk="1" hangingPunct="1"/>
            <a:r>
              <a:rPr lang="zh-CN" altLang="en-US" smtClean="0"/>
              <a:t>终止结点：没有后继的结点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进程终止过程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调用进程终止原语</a:t>
            </a:r>
            <a:r>
              <a:rPr lang="en-US" altLang="zh-CN" smtClean="0"/>
              <a:t>Exit</a:t>
            </a:r>
          </a:p>
          <a:p>
            <a:pPr eaLnBrk="1" hangingPunct="1"/>
            <a:r>
              <a:rPr lang="zh-CN" altLang="en-US" smtClean="0"/>
              <a:t>根据</a:t>
            </a:r>
            <a:r>
              <a:rPr lang="en-US" altLang="zh-CN" smtClean="0"/>
              <a:t>PCB</a:t>
            </a:r>
            <a:r>
              <a:rPr lang="zh-CN" altLang="en-US" smtClean="0"/>
              <a:t>终止进程和其所有子进程，从队列中移除进程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释放进程拥有的全部资源，或归还给其父进程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置调度标志为真，表示应进行进程调度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进程阻塞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引起进程阻塞的事件 </a:t>
            </a:r>
          </a:p>
          <a:p>
            <a:pPr lvl="1" eaLnBrk="1" hangingPunct="1"/>
            <a:r>
              <a:rPr lang="zh-CN" altLang="en-US" smtClean="0"/>
              <a:t>向系统请求共享资源失败</a:t>
            </a:r>
          </a:p>
          <a:p>
            <a:pPr lvl="1" eaLnBrk="1" hangingPunct="1"/>
            <a:r>
              <a:rPr lang="zh-CN" altLang="en-US" smtClean="0"/>
              <a:t>等待某种操作的完成</a:t>
            </a:r>
          </a:p>
          <a:p>
            <a:pPr lvl="1" eaLnBrk="1" hangingPunct="1"/>
            <a:r>
              <a:rPr lang="zh-CN" altLang="en-US" smtClean="0"/>
              <a:t>新数据尚未到达</a:t>
            </a:r>
          </a:p>
          <a:p>
            <a:pPr lvl="1" eaLnBrk="1" hangingPunct="1"/>
            <a:r>
              <a:rPr lang="zh-CN" altLang="en-US" smtClean="0"/>
              <a:t>等待新任务的到达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32772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357563"/>
            <a:ext cx="4284662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进程阻塞过程 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85750" y="1600200"/>
            <a:ext cx="8572500" cy="4525963"/>
          </a:xfrm>
        </p:spPr>
        <p:txBody>
          <a:bodyPr/>
          <a:lstStyle/>
          <a:p>
            <a:pPr algn="just" eaLnBrk="1" hangingPunct="1"/>
            <a:r>
              <a:rPr lang="zh-CN" altLang="en-US" sz="2800" smtClean="0"/>
              <a:t>正在执行的进程通过调用原语</a:t>
            </a:r>
            <a:r>
              <a:rPr lang="en-US" altLang="zh-CN" sz="2800" smtClean="0"/>
              <a:t>block</a:t>
            </a:r>
            <a:r>
              <a:rPr lang="zh-CN" altLang="en-US" sz="2800" smtClean="0"/>
              <a:t>立即停止执行。</a:t>
            </a:r>
          </a:p>
          <a:p>
            <a:pPr algn="just" eaLnBrk="1" hangingPunct="1"/>
            <a:r>
              <a:rPr lang="zh-CN" altLang="en-US" sz="2800" smtClean="0"/>
              <a:t>进程控制块置为“阻塞”状态，并加入阻塞队列。</a:t>
            </a:r>
            <a:endParaRPr lang="en-US" altLang="zh-CN" sz="2800" smtClean="0"/>
          </a:p>
          <a:p>
            <a:pPr algn="just" eaLnBrk="1" hangingPunct="1"/>
            <a:r>
              <a:rPr lang="zh-CN" altLang="en-US" sz="2800" smtClean="0"/>
              <a:t>调度程序将处理机重新分配给另一就绪进程，并进行切换。</a:t>
            </a:r>
          </a:p>
        </p:txBody>
      </p:sp>
      <p:pic>
        <p:nvPicPr>
          <p:cNvPr id="33796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178175"/>
            <a:ext cx="4505325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进程唤醒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引起进程唤醒的事件 </a:t>
            </a:r>
          </a:p>
          <a:p>
            <a:pPr lvl="1" eaLnBrk="1" hangingPunct="1"/>
            <a:r>
              <a:rPr lang="zh-CN" altLang="en-US" smtClean="0"/>
              <a:t>请求到系统共享资源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等待的操作已完成</a:t>
            </a:r>
          </a:p>
          <a:p>
            <a:pPr lvl="1" eaLnBrk="1" hangingPunct="1"/>
            <a:r>
              <a:rPr lang="zh-CN" altLang="en-US" smtClean="0"/>
              <a:t>新数据已到达</a:t>
            </a:r>
          </a:p>
          <a:p>
            <a:pPr lvl="1" eaLnBrk="1" hangingPunct="1"/>
            <a:r>
              <a:rPr lang="zh-CN" altLang="en-US" smtClean="0"/>
              <a:t>新任务已到达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34820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357563"/>
            <a:ext cx="4284662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进程唤醒过程 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被阻塞进程调用原语</a:t>
            </a:r>
            <a:r>
              <a:rPr lang="en-US" altLang="zh-CN" smtClean="0"/>
              <a:t>wakeup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进程控制块移出阻塞队列，置为就绪状态，并加入就绪队列。</a:t>
            </a:r>
          </a:p>
        </p:txBody>
      </p:sp>
      <p:pic>
        <p:nvPicPr>
          <p:cNvPr id="35844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3068638"/>
            <a:ext cx="4638675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进程挂起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进程挂起时，不接受调度。</a:t>
            </a:r>
          </a:p>
          <a:p>
            <a:pPr eaLnBrk="1" hangingPunct="1"/>
            <a:r>
              <a:rPr lang="zh-CN" altLang="en-US" smtClean="0"/>
              <a:t>挂起的原因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终端用户需要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父进程请求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负荷调节需要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操作系统需要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进程挂起过程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处于执行、就绪、阻塞状态的进程通过调用原语</a:t>
            </a:r>
            <a:r>
              <a:rPr lang="en-US" altLang="zh-CN" smtClean="0"/>
              <a:t>suspend</a:t>
            </a:r>
            <a:r>
              <a:rPr lang="zh-CN" altLang="en-US" smtClean="0"/>
              <a:t>挂起</a:t>
            </a:r>
          </a:p>
          <a:p>
            <a:pPr eaLnBrk="1" hangingPunct="1"/>
            <a:r>
              <a:rPr lang="zh-CN" altLang="en-US" smtClean="0"/>
              <a:t>若挂起了正在执行的进程，则用调度程序重新调度一个就绪进程。 </a:t>
            </a:r>
          </a:p>
        </p:txBody>
      </p:sp>
      <p:pic>
        <p:nvPicPr>
          <p:cNvPr id="37892" name="Picture 2" descr="C:\Users\Administrator\Desktop\无标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06813"/>
            <a:ext cx="3856037" cy="315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进程激活过程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处于静止就绪、静止阻塞状态的进程通过调用原语</a:t>
            </a:r>
            <a:r>
              <a:rPr lang="en-US" altLang="zh-CN" smtClean="0"/>
              <a:t>active</a:t>
            </a:r>
            <a:r>
              <a:rPr lang="zh-CN" altLang="en-US" smtClean="0"/>
              <a:t>激活</a:t>
            </a:r>
          </a:p>
          <a:p>
            <a:pPr eaLnBrk="1" hangingPunct="1"/>
            <a:r>
              <a:rPr lang="zh-CN" altLang="en-US" smtClean="0"/>
              <a:t>若进程调度采用抢占调度策略，当有进程激活进入就绪队列时，调度程序将决定是否取代当前进程。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进程调度的缺点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创建进程、撤消进程、进程切换的时间空间开销大，限制并发度的提高。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短期调度策略：如果用</a:t>
            </a:r>
            <a:r>
              <a:rPr lang="en-US" altLang="zh-CN" smtClean="0"/>
              <a:t>10ms</a:t>
            </a:r>
            <a:r>
              <a:rPr lang="zh-CN" altLang="en-US" smtClean="0"/>
              <a:t>确定运行</a:t>
            </a:r>
            <a:r>
              <a:rPr lang="en-US" altLang="zh-CN" smtClean="0"/>
              <a:t>100ms</a:t>
            </a:r>
            <a:r>
              <a:rPr lang="zh-CN" altLang="en-US" smtClean="0"/>
              <a:t>的进程，则有</a:t>
            </a:r>
            <a:r>
              <a:rPr lang="en-US" altLang="zh-CN" smtClean="0"/>
              <a:t>1/11</a:t>
            </a:r>
            <a:r>
              <a:rPr lang="zh-CN" altLang="en-US" smtClean="0"/>
              <a:t>的</a:t>
            </a:r>
            <a:r>
              <a:rPr lang="en-US" altLang="zh-CN" smtClean="0"/>
              <a:t>CPU</a:t>
            </a:r>
            <a:r>
              <a:rPr lang="zh-CN" altLang="en-US" smtClean="0"/>
              <a:t>时间浪费在调度工作上。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长期调度策略：会影响并发度。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前趋图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线程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进程同步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进程同步应用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前趋图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4214813"/>
            <a:ext cx="8229600" cy="21669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P1→P2, P1→P3, P1→P4, P2→P5, P3→P5, P4→P6, P4→P7, P5→P8, P6→P8, P7→P9, P8→P9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sz="2000" dirty="0" smtClean="0"/>
              <a:t>或表示为：</a:t>
            </a:r>
            <a:endParaRPr lang="en-US" altLang="zh-CN" sz="20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P={P1, P2, P3, P4, P5, P6, P7, P8, P9}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→={(P1, P2), (P1, P3), (P1, P4), (P2, P5), (P3, P5), (P4, P6), (P4, P7), (P5, P8), (P6, P8), (P7, P9), (P8, P9)}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2000" dirty="0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357313"/>
            <a:ext cx="63373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线程只作为调度和分派的基本单位，不拥有资源。</a:t>
            </a:r>
          </a:p>
          <a:p>
            <a:pPr algn="just" eaLnBrk="1" hangingPunct="1"/>
            <a:r>
              <a:rPr lang="zh-CN" altLang="en-US" smtClean="0"/>
              <a:t>使用线程的优势：利用所属进程的资源，不需要频繁保存和装载，节省调度时间。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进程和线程比较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68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222"/>
                <a:gridCol w="3143272"/>
                <a:gridCol w="3186106"/>
              </a:tblGrid>
              <a:tr h="518226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线程</a:t>
                      </a:r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/>
                        <a:t>进程</a:t>
                      </a:r>
                    </a:p>
                  </a:txBody>
                  <a:tcPr marT="45726" marB="45726"/>
                </a:tc>
              </a:tr>
              <a:tr h="82306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调度</a:t>
                      </a:r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同进程中线程切换不需要上下文切换</a:t>
                      </a:r>
                      <a:endParaRPr lang="zh-CN" alt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传统操作系统中调度的基本单位</a:t>
                      </a:r>
                      <a:endParaRPr lang="zh-CN" altLang="en-US" sz="2400" dirty="0"/>
                    </a:p>
                  </a:txBody>
                  <a:tcPr marT="45726" marB="45726"/>
                </a:tc>
              </a:tr>
              <a:tr h="82306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并发性</a:t>
                      </a:r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不同进程下的不同线程可以并发执行</a:t>
                      </a:r>
                      <a:endParaRPr lang="zh-CN" alt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进程间可以并发执行</a:t>
                      </a:r>
                      <a:endParaRPr lang="zh-CN" altLang="en-US" sz="2400" dirty="0"/>
                    </a:p>
                  </a:txBody>
                  <a:tcPr marT="45726" marB="45726"/>
                </a:tc>
              </a:tr>
              <a:tr h="823065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资源</a:t>
                      </a:r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共享所在进程的资源，保留少量线程资源</a:t>
                      </a:r>
                      <a:endParaRPr lang="zh-CN" alt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拥有资源的独立单位</a:t>
                      </a:r>
                      <a:endParaRPr lang="zh-CN" altLang="en-US" sz="2400" dirty="0"/>
                    </a:p>
                  </a:txBody>
                  <a:tcPr marT="45726" marB="45726"/>
                </a:tc>
              </a:tr>
              <a:tr h="51822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独立性</a:t>
                      </a:r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低</a:t>
                      </a:r>
                      <a:endParaRPr lang="zh-CN" alt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高</a:t>
                      </a:r>
                      <a:endParaRPr lang="zh-CN" altLang="en-US" sz="2400" dirty="0"/>
                    </a:p>
                  </a:txBody>
                  <a:tcPr marT="45726" marB="45726"/>
                </a:tc>
              </a:tr>
              <a:tr h="518226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系统开销</a:t>
                      </a:r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小</a:t>
                      </a:r>
                      <a:endParaRPr lang="zh-CN" alt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大</a:t>
                      </a:r>
                      <a:endParaRPr lang="zh-CN" altLang="en-US" sz="2400" dirty="0"/>
                    </a:p>
                  </a:txBody>
                  <a:tcPr marT="45726" marB="45726"/>
                </a:tc>
              </a:tr>
              <a:tr h="945001">
                <a:tc>
                  <a:txBody>
                    <a:bodyPr/>
                    <a:lstStyle/>
                    <a:p>
                      <a:r>
                        <a:rPr lang="zh-CN" altLang="en-US" sz="2800" dirty="0" smtClean="0"/>
                        <a:t>支持多处理机系统</a:t>
                      </a:r>
                      <a:endParaRPr lang="zh-CN" altLang="en-US" sz="2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一个进程的多线程可以在多处理机上并行</a:t>
                      </a:r>
                      <a:endParaRPr lang="zh-CN" altLang="en-US" sz="24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一个进程只能在一个处理机上运行</a:t>
                      </a:r>
                      <a:endParaRPr lang="zh-CN" altLang="en-US" sz="2400" dirty="0"/>
                    </a:p>
                  </a:txBody>
                  <a:tcPr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线程的状态和线程控制块</a:t>
            </a:r>
            <a:endParaRPr lang="zh-CN" altLang="en-US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线程状态：执行、就绪、阻塞</a:t>
            </a:r>
          </a:p>
          <a:p>
            <a:pPr eaLnBrk="1" hangingPunct="1"/>
            <a:r>
              <a:rPr lang="zh-CN" altLang="en-US" smtClean="0"/>
              <a:t>线程控制块（</a:t>
            </a:r>
            <a:r>
              <a:rPr lang="en-US" altLang="zh-CN" smtClean="0"/>
              <a:t>TCB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线程标识符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程序计数器、状态寄存器、通用寄存器的值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线程运行状态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优先级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线程专有存储区（现场保护信息和统计信息）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堆栈指针（保存局部变量和返回地址）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多线程操作系统中的进程属性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拥有资源的基本单位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用户的地址空间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实现进程（线程）间同步和通信的机制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已打开的文件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已申请到的</a:t>
            </a:r>
            <a:r>
              <a:rPr lang="en-US" altLang="zh-CN" smtClean="0"/>
              <a:t>I/O</a:t>
            </a:r>
            <a:r>
              <a:rPr lang="zh-CN" altLang="en-US" smtClean="0"/>
              <a:t>设备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逻辑地址到物理地址的映射表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多个线程可并发执行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不可执行的实体 ：进程状态反映线程状态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线程的实现方式</a:t>
            </a:r>
            <a:endParaRPr lang="zh-CN" altLang="en-US" smtClean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用户级线程（</a:t>
            </a:r>
            <a:r>
              <a:rPr lang="en-US" altLang="zh-CN" smtClean="0"/>
              <a:t>ULT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仅存在于用户空间中，由用户层中的线程库提供对线程的控制，而无须内核的支持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创建、切换速度快</a:t>
            </a:r>
          </a:p>
          <a:p>
            <a:pPr eaLnBrk="1" hangingPunct="1"/>
            <a:r>
              <a:rPr lang="zh-CN" altLang="en-US" smtClean="0"/>
              <a:t>内核支持线程（</a:t>
            </a:r>
            <a:r>
              <a:rPr lang="en-US" altLang="zh-CN" smtClean="0"/>
              <a:t>KST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由操作系统支持，在内核空间实现线程控制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支持灵活的线程模式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当前大多数系统使用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多线程模型</a:t>
            </a:r>
            <a:endParaRPr lang="zh-CN" altLang="en-US" smtClean="0"/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多对一模型       一对一模型      多对多模型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57438"/>
            <a:ext cx="27908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2357438"/>
            <a:ext cx="29241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357438"/>
            <a:ext cx="28575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前趋图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线程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进程同步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进程同步应用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进程同步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多道程序系统中，由于资源共享和进程合作，需要用进程互斥与同步机制协调进程间的制约关系。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进程同步的主要任务：使并发执行的进程间进行有效的共享资源和相互合作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进程的同步机制的实现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硬件同步机制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信号量机制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管程机制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进程间的相互制约关系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间接相互制约关系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申请打印机、磁带机等</a:t>
            </a:r>
            <a:r>
              <a:rPr lang="zh-CN" altLang="en-US" dirty="0" smtClean="0">
                <a:solidFill>
                  <a:srgbClr val="FF0000"/>
                </a:solidFill>
              </a:rPr>
              <a:t>临界资源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/>
              <a:t>直接相互制约关系 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多进程相互合作完成同一任务</a:t>
            </a:r>
            <a:endParaRPr lang="en-US" altLang="zh-CN" dirty="0" smtClean="0"/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负责向缓冲区写数据，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负责读取数据并处理。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的相互唤醒。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临界资源：</a:t>
            </a:r>
            <a:r>
              <a:rPr lang="zh-CN" altLang="en-US" dirty="0"/>
              <a:t>一段时间内只允许一个进程访问的</a:t>
            </a:r>
            <a:r>
              <a:rPr lang="zh-CN" altLang="en-US" dirty="0" smtClean="0"/>
              <a:t>资源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一个临界资源问题</a:t>
            </a:r>
          </a:p>
        </p:txBody>
      </p:sp>
      <p:sp>
        <p:nvSpPr>
          <p:cNvPr id="51203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r1 = counter;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r1 = r1+1;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counter = r1;</a:t>
            </a:r>
            <a:endParaRPr lang="zh-CN" altLang="en-US" smtClean="0"/>
          </a:p>
        </p:txBody>
      </p:sp>
      <p:sp>
        <p:nvSpPr>
          <p:cNvPr id="51204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r2 = counter;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r2 = r2-1;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counter = r2;</a:t>
            </a:r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71500" y="3500438"/>
            <a:ext cx="5357813" cy="22463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设</a:t>
            </a:r>
            <a:r>
              <a:rPr lang="en-US" altLang="zh-CN" sz="2800"/>
              <a:t>counter</a:t>
            </a:r>
            <a:r>
              <a:rPr lang="zh-CN" altLang="en-US" sz="2800"/>
              <a:t>初始值为</a:t>
            </a:r>
            <a:r>
              <a:rPr lang="en-US" altLang="zh-CN" sz="2800"/>
              <a:t>5</a:t>
            </a:r>
          </a:p>
          <a:p>
            <a:pPr eaLnBrk="1" hangingPunct="1"/>
            <a:r>
              <a:rPr lang="zh-CN" altLang="en-US" sz="2800"/>
              <a:t>三种不同的执行顺序：</a:t>
            </a:r>
            <a:endParaRPr lang="en-US" altLang="zh-CN" sz="2800"/>
          </a:p>
          <a:p>
            <a:pPr eaLnBrk="1" hangingPunct="1"/>
            <a:r>
              <a:rPr lang="en-US" altLang="zh-CN" sz="2800"/>
              <a:t>1</a:t>
            </a:r>
            <a:r>
              <a:rPr lang="zh-CN" altLang="en-US" sz="2800"/>
              <a:t>、左边三句、右边三句；</a:t>
            </a:r>
            <a:endParaRPr lang="en-US" altLang="zh-CN" sz="2800"/>
          </a:p>
          <a:p>
            <a:pPr eaLnBrk="1" hangingPunct="1"/>
            <a:r>
              <a:rPr lang="en-US" altLang="zh-CN" sz="2800"/>
              <a:t>2</a:t>
            </a:r>
            <a:r>
              <a:rPr lang="zh-CN" altLang="en-US" sz="2800"/>
              <a:t>、右边三句、左边三句；</a:t>
            </a:r>
            <a:endParaRPr lang="en-US" altLang="zh-CN" sz="2800"/>
          </a:p>
          <a:p>
            <a:pPr eaLnBrk="1" hangingPunct="1"/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/>
              <a:t>…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程序顺序执行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程序独占资源，若干程序段先后次序执行。</a:t>
            </a:r>
          </a:p>
          <a:p>
            <a:pPr eaLnBrk="1" hangingPunct="1"/>
            <a:r>
              <a:rPr lang="zh-CN" altLang="en-US" smtClean="0"/>
              <a:t>例如：计算。</a:t>
            </a:r>
            <a:r>
              <a:rPr lang="en-US" altLang="zh-CN" smtClean="0"/>
              <a:t>I</a:t>
            </a:r>
            <a:r>
              <a:rPr lang="zh-CN" altLang="en-US" smtClean="0"/>
              <a:t>：输入操作，</a:t>
            </a:r>
            <a:r>
              <a:rPr lang="en-US" altLang="zh-CN" smtClean="0"/>
              <a:t>C</a:t>
            </a:r>
            <a:r>
              <a:rPr lang="zh-CN" altLang="en-US" smtClean="0"/>
              <a:t>：计算操作，</a:t>
            </a:r>
            <a:r>
              <a:rPr lang="en-US" altLang="zh-CN" smtClean="0"/>
              <a:t>P</a:t>
            </a:r>
            <a:r>
              <a:rPr lang="zh-CN" altLang="en-US" smtClean="0"/>
              <a:t>：打印操作。</a:t>
            </a:r>
          </a:p>
          <a:p>
            <a:pPr eaLnBrk="1" hangingPunct="1"/>
            <a:endParaRPr lang="zh-CN" altLang="en-US" smtClean="0"/>
          </a:p>
        </p:txBody>
      </p:sp>
      <p:pic>
        <p:nvPicPr>
          <p:cNvPr id="614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857625"/>
            <a:ext cx="84963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mtClean="0"/>
              <a:t>临界</a:t>
            </a:r>
            <a:r>
              <a:rPr lang="zh-CN" altLang="en-US" smtClean="0"/>
              <a:t>区</a:t>
            </a: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进入区</a:t>
            </a:r>
            <a:r>
              <a:rPr lang="zh-CN" altLang="en-US" sz="2800" dirty="0" smtClean="0"/>
              <a:t>：临界区前面增加一段代码，用于检查并设置正被访问的标志 。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临界区</a:t>
            </a:r>
            <a:r>
              <a:rPr lang="zh-CN" altLang="en-US" sz="2800" dirty="0" smtClean="0"/>
              <a:t>：进程中访问临界资源的代码。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退出区</a:t>
            </a:r>
            <a:r>
              <a:rPr lang="zh-CN" altLang="en-US" sz="2800" dirty="0" smtClean="0"/>
              <a:t>：临界区加上的一段代码，用于将临界区正被访问的标志还原。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剩余区</a:t>
            </a:r>
            <a:r>
              <a:rPr lang="zh-CN" altLang="en-US" sz="2800" dirty="0" smtClean="0"/>
              <a:t>：进程中除进入区、临界区及退出区之外的其它部分的代码。</a:t>
            </a:r>
            <a:endParaRPr lang="en-US" altLang="zh-CN" sz="2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Entry section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进入区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Critical section </a:t>
            </a:r>
            <a:r>
              <a:rPr lang="zh-CN" altLang="en-US" sz="2400" dirty="0" smtClean="0">
                <a:solidFill>
                  <a:srgbClr val="FF0000"/>
                </a:solidFill>
              </a:rPr>
              <a:t>临界区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Exit section  </a:t>
            </a:r>
            <a:r>
              <a:rPr lang="zh-CN" altLang="en-US" sz="2400" dirty="0" smtClean="0">
                <a:solidFill>
                  <a:srgbClr val="FF0000"/>
                </a:solidFill>
              </a:rPr>
              <a:t>退出区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Remainder section </a:t>
            </a:r>
            <a:r>
              <a:rPr lang="zh-CN" altLang="en-US" sz="2400" smtClean="0">
                <a:solidFill>
                  <a:srgbClr val="FF0000"/>
                </a:solidFill>
              </a:rPr>
              <a:t>剩余区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临界区同步机制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Maiandra GD" pitchFamily="34" charset="0"/>
              <a:buAutoNum type="arabicPeriod"/>
            </a:pPr>
            <a:r>
              <a:rPr lang="zh-CN" altLang="en-US" smtClean="0"/>
              <a:t>空闲让进</a:t>
            </a:r>
            <a:endParaRPr lang="en-US" altLang="zh-CN" smtClean="0"/>
          </a:p>
          <a:p>
            <a:pPr marL="514350" indent="-514350" eaLnBrk="1" hangingPunct="1">
              <a:buFont typeface="Maiandra GD" pitchFamily="34" charset="0"/>
              <a:buAutoNum type="arabicPeriod"/>
            </a:pPr>
            <a:r>
              <a:rPr lang="zh-CN" altLang="en-US" smtClean="0"/>
              <a:t>忙则等待：保证互斥访问</a:t>
            </a:r>
            <a:endParaRPr lang="en-US" altLang="zh-CN" smtClean="0"/>
          </a:p>
          <a:p>
            <a:pPr marL="514350" indent="-514350" eaLnBrk="1" hangingPunct="1">
              <a:buFont typeface="Maiandra GD" pitchFamily="34" charset="0"/>
              <a:buAutoNum type="arabicPeriod"/>
            </a:pPr>
            <a:r>
              <a:rPr lang="zh-CN" altLang="en-US" smtClean="0"/>
              <a:t>有限等待：应保证访问临界资源的进程在有限时间内能进入临界区访问</a:t>
            </a:r>
            <a:endParaRPr lang="en-US" altLang="zh-CN" smtClean="0"/>
          </a:p>
          <a:p>
            <a:pPr marL="514350" indent="-514350" eaLnBrk="1" hangingPunct="1">
              <a:buFont typeface="Maiandra GD" pitchFamily="34" charset="0"/>
              <a:buAutoNum type="arabicPeriod"/>
            </a:pPr>
            <a:r>
              <a:rPr lang="zh-CN" altLang="en-US" smtClean="0"/>
              <a:t>让权等待：等待时释放</a:t>
            </a:r>
            <a:r>
              <a:rPr lang="en-US" altLang="zh-CN" smtClean="0"/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进程同步：</a:t>
            </a:r>
            <a:r>
              <a:rPr lang="en-US" altLang="zh-CN" smtClean="0"/>
              <a:t>1</a:t>
            </a:r>
            <a:r>
              <a:rPr lang="zh-CN" altLang="en-US" smtClean="0"/>
              <a:t>、硬件同步机制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使用特殊的硬件指令，对标志位内容进行检测、修正或交换。</a:t>
            </a:r>
          </a:p>
          <a:p>
            <a:pPr eaLnBrk="1" hangingPunct="1"/>
            <a:r>
              <a:rPr lang="zh-CN" altLang="en-US" dirty="0" smtClean="0"/>
              <a:t>利用硬件同步机制解决临界区问题的三种方法</a:t>
            </a:r>
          </a:p>
          <a:p>
            <a:pPr lvl="1" eaLnBrk="1" hangingPunct="1"/>
            <a:r>
              <a:rPr lang="zh-CN" altLang="en-US" dirty="0" smtClean="0"/>
              <a:t>关中断</a:t>
            </a:r>
          </a:p>
          <a:p>
            <a:pPr lvl="1" eaLnBrk="1" hangingPunct="1"/>
            <a:r>
              <a:rPr lang="zh-CN" altLang="en-US" dirty="0" smtClean="0"/>
              <a:t>利用</a:t>
            </a:r>
            <a:r>
              <a:rPr lang="en-US" altLang="zh-CN" dirty="0" smtClean="0"/>
              <a:t>Test-and-set</a:t>
            </a:r>
            <a:r>
              <a:rPr lang="zh-CN" altLang="en-US" dirty="0" smtClean="0"/>
              <a:t>指令实现互斥 </a:t>
            </a:r>
          </a:p>
          <a:p>
            <a:pPr lvl="1" eaLnBrk="1" hangingPunct="1"/>
            <a:r>
              <a:rPr lang="zh-CN" altLang="en-US" dirty="0" smtClean="0"/>
              <a:t>利用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指令实现进程互斥 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lang="zh-CN" altLang="en-US" smtClean="0"/>
              <a:t>硬件同步机制：关中断</a:t>
            </a:r>
            <a:endParaRPr lang="en-US" altLang="zh-CN" smtClean="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进入临界区前关中断，退出临界区后开中断。</a:t>
            </a:r>
          </a:p>
          <a:p>
            <a:pPr eaLnBrk="1" hangingPunct="1">
              <a:buFont typeface="Wingdings 2" pitchFamily="18" charset="2"/>
              <a:buNone/>
            </a:pPr>
            <a:r>
              <a:rPr lang="zh-CN" altLang="en-US" smtClean="0">
                <a:solidFill>
                  <a:srgbClr val="0000CC"/>
                </a:solidFill>
              </a:rPr>
              <a:t>缺点：</a:t>
            </a:r>
          </a:p>
          <a:p>
            <a:pPr lvl="1" eaLnBrk="1" hangingPunct="1"/>
            <a:r>
              <a:rPr lang="zh-CN" altLang="en-US" smtClean="0"/>
              <a:t>滥用关中断权力可能导致严重后果</a:t>
            </a:r>
          </a:p>
          <a:p>
            <a:pPr lvl="1" eaLnBrk="1" hangingPunct="1"/>
            <a:r>
              <a:rPr lang="zh-CN" altLang="en-US" smtClean="0"/>
              <a:t>关中断时间过长会影响系统效率，限制处理器交叉执行程序的能力</a:t>
            </a:r>
          </a:p>
          <a:p>
            <a:pPr lvl="1" eaLnBrk="1" hangingPunct="1"/>
            <a:r>
              <a:rPr lang="zh-CN" altLang="en-US" smtClean="0"/>
              <a:t>关中断方法不适用于多</a:t>
            </a:r>
            <a:r>
              <a:rPr lang="en-US" altLang="zh-CN" smtClean="0"/>
              <a:t>CPU </a:t>
            </a:r>
            <a:r>
              <a:rPr lang="zh-CN" altLang="en-US" smtClean="0"/>
              <a:t>系统：在一个处理器上关中断，不能防止进程在其它处理器上执行临界区代码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硬件同步机制： </a:t>
            </a:r>
            <a:r>
              <a:rPr lang="en-US" altLang="zh-CN" smtClean="0"/>
              <a:t>Test-and-set</a:t>
            </a:r>
            <a:endParaRPr lang="zh-CN" altLang="en-US" smtClean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硬件原语指令</a:t>
            </a:r>
            <a:r>
              <a:rPr lang="en-US" altLang="zh-CN" dirty="0" smtClean="0"/>
              <a:t>TS</a:t>
            </a:r>
            <a:endParaRPr lang="zh-CN" altLang="en-US" dirty="0" smtClean="0"/>
          </a:p>
          <a:p>
            <a:pPr marL="514350" lvl="1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TS(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lock)</a:t>
            </a:r>
          </a:p>
          <a:p>
            <a:pPr marL="514350" lvl="1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200" dirty="0" smtClean="0"/>
              <a:t>{</a:t>
            </a:r>
            <a:endParaRPr lang="zh-CN" altLang="en-US" sz="3200" dirty="0" smtClean="0"/>
          </a:p>
          <a:p>
            <a:pPr marL="514350" lvl="1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200" smtClean="0"/>
              <a:t>		int </a:t>
            </a:r>
            <a:r>
              <a:rPr lang="en-US" altLang="zh-CN" sz="3200" dirty="0" smtClean="0"/>
              <a:t>Temp = lock;</a:t>
            </a:r>
            <a:endParaRPr lang="zh-CN" altLang="en-US" sz="3200" dirty="0" smtClean="0"/>
          </a:p>
          <a:p>
            <a:pPr marL="514350" lvl="1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200" smtClean="0"/>
              <a:t>		lock </a:t>
            </a:r>
            <a:r>
              <a:rPr lang="en-US" altLang="zh-CN" sz="3200" dirty="0" smtClean="0"/>
              <a:t>= </a:t>
            </a:r>
            <a:r>
              <a:rPr lang="en-US" altLang="zh-CN" sz="3200" i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dirty="0" smtClean="0"/>
              <a:t>;</a:t>
            </a:r>
          </a:p>
          <a:p>
            <a:pPr marL="514350" lvl="1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3200" smtClean="0"/>
              <a:t>		</a:t>
            </a:r>
            <a:r>
              <a:rPr lang="en-US" altLang="zh-CN" sz="3200" smtClean="0"/>
              <a:t>return </a:t>
            </a:r>
            <a:r>
              <a:rPr lang="en-US" altLang="zh-CN" sz="3200" dirty="0" smtClean="0"/>
              <a:t>Temp;</a:t>
            </a:r>
          </a:p>
          <a:p>
            <a:pPr marL="514350" lvl="1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200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为每个临界资源设置一个布尔变量</a:t>
            </a:r>
            <a:r>
              <a:rPr lang="en-US" altLang="zh-CN" dirty="0" smtClean="0"/>
              <a:t>lock</a:t>
            </a:r>
            <a:r>
              <a:rPr lang="zh-CN" altLang="en-US" dirty="0" smtClean="0"/>
              <a:t>，初值为</a:t>
            </a:r>
            <a:r>
              <a:rPr lang="en-US" altLang="zh-CN" i="1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/>
              <a:t>，表示该临界资源空闲。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TS</a:t>
            </a:r>
            <a:r>
              <a:rPr lang="zh-CN" altLang="en-US" smtClean="0"/>
              <a:t>指令实现互斥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while(TS(lock)){ };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critical section</a:t>
            </a:r>
            <a:r>
              <a:rPr lang="en-US" altLang="zh-CN" smtClean="0"/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lock = </a:t>
            </a:r>
            <a:r>
              <a:rPr lang="en-US" altLang="zh-CN" i="1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remainder section</a:t>
            </a:r>
            <a:r>
              <a:rPr lang="en-US" altLang="zh-CN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硬件同步机制：</a:t>
            </a:r>
            <a:r>
              <a:rPr lang="en-US" altLang="zh-CN" smtClean="0"/>
              <a:t> Swap</a:t>
            </a:r>
            <a:endParaRPr lang="zh-CN" altLang="en-US" smtClean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void Swap(int a, int b)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	int temp;</a:t>
            </a:r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	temp =  a;</a:t>
            </a:r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	a = b;</a:t>
            </a:r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	b =  temp;</a:t>
            </a:r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</a:t>
            </a:r>
            <a:r>
              <a:rPr lang="en-US" altLang="zh-CN" smtClean="0"/>
              <a:t>Swap</a:t>
            </a:r>
            <a:r>
              <a:rPr lang="zh-CN" altLang="en-US" smtClean="0"/>
              <a:t>指令实现互斥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mtClean="0"/>
              <a:t>key = </a:t>
            </a:r>
            <a:r>
              <a:rPr lang="en-US" altLang="zh-CN" i="1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i="1" smtClean="0"/>
              <a:t>do</a:t>
            </a:r>
            <a:r>
              <a:rPr lang="en-US" altLang="zh-CN" smtClean="0"/>
              <a:t>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mtClean="0"/>
              <a:t>	Swap(lock, key);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mtClean="0"/>
              <a:t>}while(key == </a:t>
            </a:r>
            <a:r>
              <a:rPr lang="en-US" altLang="zh-CN" i="1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critical section</a:t>
            </a:r>
            <a:r>
              <a:rPr lang="en-US" altLang="zh-CN" smtClean="0"/>
              <a:t>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mtClean="0"/>
              <a:t>lock = </a:t>
            </a:r>
            <a:r>
              <a:rPr lang="en-US" altLang="zh-CN" i="1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remainder section</a:t>
            </a:r>
            <a:r>
              <a:rPr lang="en-US" altLang="zh-CN" smtClean="0"/>
              <a:t>;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进程同步：</a:t>
            </a:r>
            <a:r>
              <a:rPr lang="en-US" altLang="zh-CN" smtClean="0"/>
              <a:t>2</a:t>
            </a:r>
            <a:r>
              <a:rPr lang="zh-CN" altLang="en-US" smtClean="0"/>
              <a:t>、信号量机制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整型信号量 </a:t>
            </a:r>
          </a:p>
          <a:p>
            <a:pPr eaLnBrk="1" hangingPunct="1"/>
            <a:r>
              <a:rPr kumimoji="1" lang="zh-CN" altLang="en-US" smtClean="0"/>
              <a:t>记录型信号量 </a:t>
            </a:r>
          </a:p>
          <a:p>
            <a:pPr eaLnBrk="1" hangingPunct="1"/>
            <a:r>
              <a:rPr kumimoji="1" lang="en-US" altLang="zh-CN" smtClean="0"/>
              <a:t>AND</a:t>
            </a:r>
            <a:r>
              <a:rPr kumimoji="1" lang="zh-CN" altLang="en-US" smtClean="0"/>
              <a:t>型信号量</a:t>
            </a:r>
          </a:p>
          <a:p>
            <a:pPr eaLnBrk="1" hangingPunct="1"/>
            <a:r>
              <a:rPr kumimoji="1" lang="zh-CN" altLang="en-US" smtClean="0"/>
              <a:t>信号量集</a:t>
            </a:r>
            <a:endParaRPr kumimoji="1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整型信号量 </a:t>
            </a:r>
            <a:endParaRPr lang="zh-CN" altLang="en-US" smtClean="0"/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1965</a:t>
            </a:r>
            <a:r>
              <a:rPr lang="zh-CN" altLang="en-US" dirty="0" smtClean="0"/>
              <a:t>年荷兰</a:t>
            </a:r>
            <a:r>
              <a:rPr lang="en-US" altLang="zh-CN" dirty="0" err="1" smtClean="0"/>
              <a:t>Dijkstra</a:t>
            </a:r>
            <a:r>
              <a:rPr lang="zh-CN" altLang="en-US" dirty="0" smtClean="0"/>
              <a:t>提出，用整型信号量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表示资源数目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除初始化外，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仅能通过两个标准的原子操作</a:t>
            </a:r>
            <a:r>
              <a:rPr lang="en-US" altLang="zh-CN" dirty="0" smtClean="0"/>
              <a:t>P(S)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V(S)</a:t>
            </a:r>
            <a:r>
              <a:rPr lang="zh-CN" altLang="en-US" dirty="0" smtClean="0"/>
              <a:t>来访问，又称为</a:t>
            </a:r>
            <a:r>
              <a:rPr lang="en-US" altLang="zh-CN" dirty="0" smtClean="0"/>
              <a:t>wait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signal</a:t>
            </a:r>
            <a:r>
              <a:rPr lang="zh-CN" altLang="en-US" dirty="0" smtClean="0"/>
              <a:t>操作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P(S)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while</a:t>
            </a:r>
            <a:r>
              <a:rPr lang="en-US" altLang="zh-CN" dirty="0" smtClean="0"/>
              <a:t> (S ≤ 0) { };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　　  </a:t>
            </a:r>
            <a:r>
              <a:rPr lang="en-US" altLang="zh-CN" dirty="0" smtClean="0"/>
              <a:t>S = S - 1;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V(S)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 = S + 1;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缺点：未遵循“让权等待”的准则 ，忙等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语句顺序执行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</a:t>
            </a:r>
            <a:r>
              <a:rPr lang="en-US" altLang="zh-CN" dirty="0" err="1" smtClean="0"/>
              <a:t>x+y</a:t>
            </a:r>
            <a:endParaRPr lang="en-US" altLang="zh-CN" dirty="0" smtClean="0"/>
          </a:p>
          <a:p>
            <a:pPr marL="5715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b=a-5</a:t>
            </a:r>
          </a:p>
          <a:p>
            <a:pPr marL="5715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S3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c=b+1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000500"/>
            <a:ext cx="5786437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记录型信号量</a:t>
            </a:r>
            <a:endParaRPr lang="zh-CN" altLang="en-US" smtClean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i="1" smtClean="0"/>
              <a:t>struct</a:t>
            </a:r>
            <a:r>
              <a:rPr lang="en-US" altLang="zh-CN" smtClean="0"/>
              <a:t> semaphore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	</a:t>
            </a:r>
            <a:r>
              <a:rPr lang="en-US" altLang="zh-CN" i="1" smtClean="0"/>
              <a:t>int</a:t>
            </a:r>
            <a:r>
              <a:rPr lang="en-US" altLang="zh-CN" smtClean="0"/>
              <a:t> value;</a:t>
            </a:r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	</a:t>
            </a:r>
            <a:r>
              <a:rPr lang="en-US" altLang="zh-CN" i="1" smtClean="0"/>
              <a:t>process</a:t>
            </a:r>
            <a:r>
              <a:rPr lang="en-US" altLang="zh-CN" smtClean="0"/>
              <a:t> L[ ];</a:t>
            </a:r>
            <a:endParaRPr lang="zh-CN" altLang="en-US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};</a:t>
            </a:r>
          </a:p>
          <a:p>
            <a:pPr eaLnBrk="1" hangingPunct="1"/>
            <a:r>
              <a:rPr lang="en-US" altLang="zh-CN" smtClean="0"/>
              <a:t>value</a:t>
            </a:r>
            <a:r>
              <a:rPr lang="zh-CN" altLang="en-US" smtClean="0"/>
              <a:t>的初始值为资源的数目，又称为资源信号量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62468" name="Line 10"/>
          <p:cNvSpPr>
            <a:spLocks noChangeShapeType="1"/>
          </p:cNvSpPr>
          <p:nvPr/>
        </p:nvSpPr>
        <p:spPr bwMode="auto">
          <a:xfrm flipH="1">
            <a:off x="2571750" y="2701925"/>
            <a:ext cx="642938" cy="35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69" name="Line 11"/>
          <p:cNvSpPr>
            <a:spLocks noChangeShapeType="1"/>
          </p:cNvSpPr>
          <p:nvPr/>
        </p:nvSpPr>
        <p:spPr bwMode="auto">
          <a:xfrm flipH="1" flipV="1">
            <a:off x="2857500" y="3702050"/>
            <a:ext cx="503238" cy="361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2470" name="Oval 12"/>
          <p:cNvSpPr>
            <a:spLocks noChangeArrowheads="1"/>
          </p:cNvSpPr>
          <p:nvPr/>
        </p:nvSpPr>
        <p:spPr bwMode="auto">
          <a:xfrm>
            <a:off x="3006725" y="1900238"/>
            <a:ext cx="5886450" cy="11684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正数：可用资源数量</a:t>
            </a:r>
          </a:p>
          <a:p>
            <a:pPr algn="ctr"/>
            <a:r>
              <a:rPr lang="zh-CN" altLang="en-US" sz="2400"/>
              <a:t>负数：该资源上的阻塞进程数</a:t>
            </a:r>
          </a:p>
        </p:txBody>
      </p:sp>
      <p:sp>
        <p:nvSpPr>
          <p:cNvPr id="62471" name="Oval 13"/>
          <p:cNvSpPr>
            <a:spLocks noChangeArrowheads="1"/>
          </p:cNvSpPr>
          <p:nvPr/>
        </p:nvSpPr>
        <p:spPr bwMode="auto">
          <a:xfrm>
            <a:off x="3227388" y="3860800"/>
            <a:ext cx="2857500" cy="649288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/>
              <a:t>阻塞进程链表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记录型信号量</a:t>
            </a:r>
            <a:endParaRPr lang="zh-CN" altLang="en-US" smtClean="0"/>
          </a:p>
        </p:txBody>
      </p:sp>
      <p:sp>
        <p:nvSpPr>
          <p:cNvPr id="63491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400" i="1" smtClean="0"/>
              <a:t>void</a:t>
            </a:r>
            <a:r>
              <a:rPr lang="en-US" altLang="zh-CN" sz="2400" smtClean="0"/>
              <a:t> P(</a:t>
            </a:r>
            <a:r>
              <a:rPr lang="en-US" altLang="zh-CN" sz="2400" i="1" smtClean="0"/>
              <a:t>semaphore</a:t>
            </a:r>
            <a:r>
              <a:rPr lang="en-US" altLang="zh-CN" sz="2400" smtClean="0"/>
              <a:t> S)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	S.value = S.value - 1;</a:t>
            </a: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	</a:t>
            </a:r>
            <a:r>
              <a:rPr lang="en-US" altLang="zh-CN" sz="2400" i="1" smtClean="0"/>
              <a:t>if</a:t>
            </a:r>
            <a:r>
              <a:rPr lang="en-US" altLang="zh-CN" sz="2400" smtClean="0"/>
              <a:t> (S.value&lt;0)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		</a:t>
            </a:r>
            <a:r>
              <a:rPr lang="en-US" altLang="zh-CN" sz="2400" i="1" smtClean="0"/>
              <a:t>block</a:t>
            </a:r>
            <a:r>
              <a:rPr lang="en-US" altLang="zh-CN" sz="2400" smtClean="0"/>
              <a:t>(S.L);</a:t>
            </a: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/>
            <a:r>
              <a:rPr lang="zh-CN" altLang="en-US" sz="2400" smtClean="0"/>
              <a:t>若资源已分配完，进行自我阻塞，放弃处理机，并加入信号量链表</a:t>
            </a:r>
            <a:r>
              <a:rPr lang="en-US" altLang="zh-CN" sz="2400" smtClean="0"/>
              <a:t>S.L</a:t>
            </a:r>
            <a:r>
              <a:rPr lang="zh-CN" altLang="en-US" sz="2400" smtClean="0"/>
              <a:t>中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遵循让权等待原则</a:t>
            </a:r>
          </a:p>
        </p:txBody>
      </p:sp>
      <p:sp>
        <p:nvSpPr>
          <p:cNvPr id="63492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400" i="1" smtClean="0"/>
              <a:t>void</a:t>
            </a:r>
            <a:r>
              <a:rPr lang="en-US" altLang="zh-CN" sz="2400" smtClean="0"/>
              <a:t> V(</a:t>
            </a:r>
            <a:r>
              <a:rPr lang="en-US" altLang="zh-CN" sz="2400" i="1" smtClean="0"/>
              <a:t>semaphore</a:t>
            </a:r>
            <a:r>
              <a:rPr lang="en-US" altLang="zh-CN" sz="2400" smtClean="0"/>
              <a:t> S)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	S.value = S.value + 1;</a:t>
            </a: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	</a:t>
            </a:r>
            <a:r>
              <a:rPr lang="en-US" altLang="zh-CN" sz="2400" i="1" smtClean="0"/>
              <a:t>if </a:t>
            </a:r>
            <a:r>
              <a:rPr lang="en-US" altLang="zh-CN" sz="2400" smtClean="0"/>
              <a:t>(S.value≤0) 	</a:t>
            </a:r>
            <a:r>
              <a:rPr lang="en-US" altLang="zh-CN" sz="2400" i="1" smtClean="0"/>
              <a:t>wakeup</a:t>
            </a:r>
            <a:r>
              <a:rPr lang="en-US" altLang="zh-CN" sz="2400" smtClean="0"/>
              <a:t>(S.L);</a:t>
            </a:r>
            <a:endParaRPr lang="zh-CN" altLang="en-US" sz="24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400" smtClean="0"/>
              <a:t>}</a:t>
            </a:r>
          </a:p>
          <a:p>
            <a:pPr eaLnBrk="1" hangingPunct="1"/>
            <a:r>
              <a:rPr lang="zh-CN" altLang="en-US" sz="2400" smtClean="0"/>
              <a:t>若</a:t>
            </a:r>
            <a:r>
              <a:rPr lang="en-US" altLang="zh-CN" sz="2400" smtClean="0"/>
              <a:t>S.value≤0</a:t>
            </a:r>
            <a:r>
              <a:rPr lang="zh-CN" altLang="en-US" sz="2400" smtClean="0"/>
              <a:t>，表示还有进程被阻塞，需要唤醒链表中的一个进程</a:t>
            </a:r>
            <a:endParaRPr lang="en-US" altLang="zh-CN" sz="24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kumimoji="1" lang="zh-CN" altLang="en-US" smtClean="0"/>
              <a:t>信号量</a:t>
            </a:r>
            <a:endParaRPr lang="zh-CN" altLang="en-US" smtClean="0"/>
          </a:p>
        </p:txBody>
      </p:sp>
      <p:sp>
        <p:nvSpPr>
          <p:cNvPr id="64515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解决进程同时申请多个临界资源时可能导致的死锁问题</a:t>
            </a:r>
            <a:endParaRPr lang="en-US" altLang="zh-CN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semaphore Dmutex=1, Emutex=1;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zh-CN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>
                <a:solidFill>
                  <a:srgbClr val="0070C0"/>
                </a:solidFill>
              </a:rPr>
              <a:t>process A:			process B: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mtClean="0"/>
              <a:t>P(Dmutex);		P(Emutex);</a:t>
            </a:r>
          </a:p>
          <a:p>
            <a:pPr eaLnBrk="1" hangingPunct="1">
              <a:buFont typeface="Arial" charset="0"/>
              <a:buNone/>
            </a:pPr>
            <a:r>
              <a:rPr lang="en-US" altLang="zh-CN" smtClean="0"/>
              <a:t>P(Emutex);			P(Dmutex);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kumimoji="1" lang="zh-CN" altLang="en-US" smtClean="0"/>
              <a:t>信号量的</a:t>
            </a:r>
            <a:r>
              <a:rPr lang="zh-CN" altLang="en-US" smtClean="0"/>
              <a:t>同步思想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进程所需资源作为整体分配给进程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任意资源不满足条件，则其他资源也不分配给进程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根据死锁理论，</a:t>
            </a:r>
            <a:r>
              <a:rPr lang="en-US" altLang="zh-CN" smtClean="0"/>
              <a:t> AND</a:t>
            </a:r>
            <a:r>
              <a:rPr lang="zh-CN" altLang="en-US" smtClean="0"/>
              <a:t>同步机制可以避免死锁发生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（请求与保持条件：一个进程因请求资源而阻塞时，对已获得的资源保持不放。）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kumimoji="1" lang="zh-CN" altLang="en-US" smtClean="0"/>
              <a:t>信号量</a:t>
            </a:r>
            <a:endParaRPr lang="zh-CN" altLang="en-US" smtClean="0"/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5184775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i="1" dirty="0" smtClean="0"/>
              <a:t>void</a:t>
            </a:r>
            <a:r>
              <a:rPr lang="en-US" altLang="zh-CN" sz="2800" dirty="0" smtClean="0"/>
              <a:t> P(</a:t>
            </a:r>
            <a:r>
              <a:rPr lang="en-US" altLang="zh-CN" sz="2800" i="1" dirty="0" smtClean="0"/>
              <a:t>semaphore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S[n])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{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i="1" dirty="0" smtClean="0"/>
              <a:t>while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true</a:t>
            </a:r>
            <a:r>
              <a:rPr lang="en-US" altLang="zh-CN" sz="2800" dirty="0" smtClean="0"/>
              <a:t>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{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i="1" dirty="0" smtClean="0"/>
              <a:t>if</a:t>
            </a:r>
            <a:r>
              <a:rPr lang="en-US" altLang="zh-CN" sz="2800" dirty="0" smtClean="0"/>
              <a:t> (S[0].value≥1 &amp;&amp; … &amp;&amp; S[n-1].value≥1)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{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	</a:t>
            </a:r>
            <a:r>
              <a:rPr lang="en-US" altLang="zh-CN" sz="2800" i="1" dirty="0" smtClean="0"/>
              <a:t>for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= 0; i &lt; n; i++)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		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].value=S[i].value-1;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	break;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}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i="1" dirty="0" smtClean="0"/>
              <a:t>else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			</a:t>
            </a:r>
            <a:r>
              <a:rPr lang="en-US" altLang="zh-CN" sz="2800" i="1" dirty="0" smtClean="0"/>
              <a:t>block</a:t>
            </a:r>
            <a:r>
              <a:rPr lang="en-US" altLang="zh-CN" sz="2800" dirty="0" smtClean="0"/>
              <a:t>(S[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].L);	//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为第一个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].value&lt;1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信号量</a:t>
            </a:r>
            <a:endParaRPr lang="en-US" altLang="zh-CN" sz="2800" dirty="0" smtClean="0"/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}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kumimoji="1" lang="zh-CN" altLang="en-US" smtClean="0"/>
              <a:t>信号量</a:t>
            </a:r>
            <a:endParaRPr lang="zh-CN" altLang="en-US" smtClean="0"/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800" i="1" smtClean="0"/>
              <a:t>void</a:t>
            </a:r>
            <a:r>
              <a:rPr lang="en-US" altLang="zh-CN" sz="2800" smtClean="0"/>
              <a:t> V(</a:t>
            </a:r>
            <a:r>
              <a:rPr lang="en-US" altLang="zh-CN" sz="2800" i="1" smtClean="0"/>
              <a:t>semaphore</a:t>
            </a:r>
            <a:r>
              <a:rPr lang="en-US" altLang="zh-CN" sz="2800" smtClean="0"/>
              <a:t> S[n])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{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 </a:t>
            </a:r>
            <a:r>
              <a:rPr lang="en-US" altLang="zh-CN" sz="2800" i="1" smtClean="0"/>
              <a:t>for</a:t>
            </a:r>
            <a:r>
              <a:rPr lang="en-US" altLang="zh-CN" sz="2800" smtClean="0"/>
              <a:t>(i = 0; i &lt; n; i++)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	S[i].value=S[i].value+1;</a:t>
            </a:r>
            <a:endParaRPr lang="zh-CN" altLang="en-US" sz="2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	</a:t>
            </a:r>
            <a:r>
              <a:rPr lang="en-US" altLang="zh-CN" sz="2800" i="1" smtClean="0"/>
              <a:t>wakeup</a:t>
            </a:r>
            <a:r>
              <a:rPr lang="en-US" altLang="zh-CN" sz="2800" smtClean="0"/>
              <a:t>(S[i].L);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}</a:t>
            </a:r>
            <a:endParaRPr lang="zh-CN" altLang="en-US" sz="2800" smtClean="0"/>
          </a:p>
          <a:p>
            <a:pPr eaLnBrk="1" hangingPunct="1">
              <a:buFont typeface="Wingdings 2" pitchFamily="18" charset="2"/>
              <a:buNone/>
            </a:pP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lang="zh-CN" altLang="en-US" smtClean="0"/>
              <a:t>信号量集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当需要一次申请某个资源的多个单元时，需要多次执行</a:t>
            </a:r>
            <a:r>
              <a:rPr lang="en-US" altLang="zh-CN" smtClean="0"/>
              <a:t>P(S)</a:t>
            </a:r>
            <a:r>
              <a:rPr lang="zh-CN" altLang="en-US" smtClean="0"/>
              <a:t>操作，需要改进。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信号量集机制包括一组信号量</a:t>
            </a:r>
            <a:r>
              <a:rPr lang="en-US" altLang="zh-CN" smtClean="0"/>
              <a:t>S</a:t>
            </a:r>
            <a:r>
              <a:rPr lang="zh-CN" altLang="en-US" smtClean="0"/>
              <a:t>，系统剩余资源的下限值</a:t>
            </a:r>
            <a:r>
              <a:rPr lang="en-US" altLang="zh-CN" smtClean="0"/>
              <a:t>t</a:t>
            </a:r>
            <a:r>
              <a:rPr lang="zh-CN" altLang="en-US" smtClean="0"/>
              <a:t>和进程的需求量</a:t>
            </a:r>
            <a:r>
              <a:rPr lang="en-US" altLang="zh-CN" smtClean="0"/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lang="zh-CN" altLang="en-US" smtClean="0"/>
              <a:t>信号量集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i="1" dirty="0"/>
              <a:t>void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P(</a:t>
            </a:r>
            <a:r>
              <a:rPr lang="en-US" altLang="zh-CN" sz="2800" i="1" dirty="0" smtClean="0"/>
              <a:t>semaphore </a:t>
            </a:r>
            <a:r>
              <a:rPr lang="en-US" altLang="zh-CN" sz="2800" dirty="0" smtClean="0"/>
              <a:t>S[n], </a:t>
            </a:r>
            <a:r>
              <a:rPr lang="en-US" altLang="zh-CN" sz="2800" i="1" dirty="0" err="1" smtClean="0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t[n], </a:t>
            </a:r>
            <a:r>
              <a:rPr lang="en-US" altLang="zh-CN" sz="2800" i="1" dirty="0" err="1" smtClean="0"/>
              <a:t>int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d[n])</a:t>
            </a:r>
            <a:endParaRPr lang="en-US" altLang="zh-CN" sz="2800" dirty="0"/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/>
              <a:t>{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</a:t>
            </a:r>
            <a:r>
              <a:rPr lang="en-US" altLang="zh-CN" sz="2800" i="1" dirty="0" smtClean="0"/>
              <a:t>while</a:t>
            </a:r>
            <a:r>
              <a:rPr lang="en-US" altLang="zh-CN" sz="2800" dirty="0" smtClean="0"/>
              <a:t>(</a:t>
            </a:r>
            <a:r>
              <a:rPr lang="en-US" altLang="zh-CN" sz="2800" i="1" dirty="0" smtClean="0"/>
              <a:t>true</a:t>
            </a:r>
            <a:r>
              <a:rPr lang="en-US" altLang="zh-CN" sz="2800" dirty="0"/>
              <a:t>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{</a:t>
            </a:r>
            <a:endParaRPr lang="en-US" altLang="zh-CN" sz="2800" dirty="0"/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i="1" dirty="0" smtClean="0"/>
              <a:t>if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(S[0].value ≥ t[0] &amp;&amp; … &amp;&amp; S[n-1].value ≥  t[n-1])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{</a:t>
            </a:r>
            <a:endParaRPr lang="en-US" altLang="zh-CN" sz="2800" dirty="0"/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	</a:t>
            </a:r>
            <a:r>
              <a:rPr lang="en-US" altLang="zh-CN" sz="2800" i="1" dirty="0" smtClean="0"/>
              <a:t>for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=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n;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		S[</a:t>
            </a:r>
            <a:r>
              <a:rPr lang="en-US" altLang="zh-CN" sz="2800" dirty="0" err="1" smtClean="0"/>
              <a:t>i</a:t>
            </a:r>
            <a:r>
              <a:rPr lang="en-US" altLang="zh-CN" sz="2800" dirty="0"/>
              <a:t>].value=S[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].value-d[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	break</a:t>
            </a:r>
            <a:r>
              <a:rPr lang="en-US" altLang="zh-CN" sz="2800" dirty="0"/>
              <a:t>;</a:t>
            </a:r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}</a:t>
            </a:r>
            <a:endParaRPr lang="en-US" altLang="zh-CN" sz="2800" dirty="0"/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	</a:t>
            </a:r>
            <a:r>
              <a:rPr lang="en-US" altLang="zh-CN" sz="2800" i="1" dirty="0" smtClean="0"/>
              <a:t>else</a:t>
            </a:r>
            <a:endParaRPr lang="en-US" altLang="zh-CN" sz="2800" i="1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800" dirty="0" smtClean="0"/>
              <a:t>			</a:t>
            </a:r>
            <a:r>
              <a:rPr lang="en-US" altLang="zh-CN" sz="2800" i="1" dirty="0" smtClean="0"/>
              <a:t>block</a:t>
            </a:r>
            <a:r>
              <a:rPr lang="en-US" altLang="zh-CN" sz="2800" dirty="0" smtClean="0"/>
              <a:t>(S[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].L);	//S[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为第一个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].value&lt;t[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 smtClean="0"/>
              <a:t>的信号量</a:t>
            </a:r>
            <a:endParaRPr lang="en-US" altLang="zh-CN" sz="2800" dirty="0" smtClean="0"/>
          </a:p>
          <a:p>
            <a:pPr algn="just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	}</a:t>
            </a:r>
            <a:endParaRPr lang="en-US" altLang="zh-CN" sz="2800" dirty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lang="zh-CN" altLang="en-US" smtClean="0"/>
              <a:t>信号量集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800" i="1" smtClean="0"/>
              <a:t>void</a:t>
            </a:r>
            <a:r>
              <a:rPr lang="en-US" altLang="zh-CN" sz="2800" smtClean="0"/>
              <a:t> V(</a:t>
            </a:r>
            <a:r>
              <a:rPr lang="en-US" altLang="zh-CN" sz="2800" i="1" smtClean="0"/>
              <a:t>semaphore</a:t>
            </a:r>
            <a:r>
              <a:rPr lang="en-US" altLang="zh-CN" sz="2800" smtClean="0"/>
              <a:t> S[n], </a:t>
            </a:r>
            <a:r>
              <a:rPr lang="en-US" altLang="zh-CN" sz="2800" i="1" smtClean="0"/>
              <a:t>int</a:t>
            </a:r>
            <a:r>
              <a:rPr lang="en-US" altLang="zh-CN" sz="2800" smtClean="0"/>
              <a:t> d[n])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{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 </a:t>
            </a:r>
            <a:r>
              <a:rPr lang="en-US" altLang="zh-CN" sz="2800" i="1" smtClean="0"/>
              <a:t>for</a:t>
            </a:r>
            <a:r>
              <a:rPr lang="en-US" altLang="zh-CN" sz="2800" smtClean="0"/>
              <a:t>(i = 0; i &lt; n; i++)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	S[i].value=S[i].value+d[i];</a:t>
            </a:r>
            <a:endParaRPr lang="zh-CN" altLang="en-US" sz="280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	</a:t>
            </a:r>
            <a:r>
              <a:rPr lang="en-US" altLang="zh-CN" sz="2800" i="1" smtClean="0"/>
              <a:t>wakeup</a:t>
            </a:r>
            <a:r>
              <a:rPr lang="en-US" altLang="zh-CN" sz="2800" smtClean="0"/>
              <a:t>(S[i].L);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smtClean="0"/>
              <a:t>}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AND</a:t>
            </a:r>
            <a:r>
              <a:rPr lang="zh-CN" altLang="en-US" smtClean="0"/>
              <a:t>信号量集的几种特殊情况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P(S, d, d)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信号量集只有一个信号量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，每次申请</a:t>
            </a:r>
            <a:r>
              <a:rPr lang="en-US" altLang="zh-CN" dirty="0" smtClean="0"/>
              <a:t>d</a:t>
            </a:r>
            <a:r>
              <a:rPr lang="zh-CN" altLang="en-US" dirty="0" smtClean="0"/>
              <a:t>个资源，当现有资源数少于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时，不予分配。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P(S, 1, 1)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信号量集退化为一般的记录型信号量</a:t>
            </a:r>
            <a:r>
              <a:rPr lang="en-US" altLang="zh-CN" dirty="0" smtClean="0"/>
              <a:t>(S&gt;1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或互斥信号量</a:t>
            </a:r>
            <a:r>
              <a:rPr lang="en-US" altLang="zh-CN" dirty="0" smtClean="0"/>
              <a:t>(S=1</a:t>
            </a:r>
            <a:r>
              <a:rPr lang="zh-CN" altLang="en-US" dirty="0" smtClean="0"/>
              <a:t>时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P(S, 1, 0)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开关型信号量。当</a:t>
            </a:r>
            <a:r>
              <a:rPr lang="en-US" altLang="zh-CN" dirty="0" smtClean="0"/>
              <a:t>S≥1</a:t>
            </a:r>
            <a:r>
              <a:rPr lang="zh-CN" altLang="en-US" dirty="0" smtClean="0"/>
              <a:t>时，允许多个进程进入；当</a:t>
            </a:r>
            <a:r>
              <a:rPr lang="en-US" altLang="zh-CN" dirty="0" smtClean="0"/>
              <a:t>S</a:t>
            </a:r>
            <a:r>
              <a:rPr lang="zh-CN" altLang="en-US" dirty="0" smtClean="0"/>
              <a:t>变为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后，将阻止任何进程进入。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程序顺序执行时的特征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顺序性</a:t>
            </a:r>
            <a:r>
              <a:rPr lang="zh-CN" altLang="en-US" smtClean="0"/>
              <a:t>：程序严格按照顺序执行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封闭性</a:t>
            </a:r>
            <a:r>
              <a:rPr lang="zh-CN" altLang="en-US" smtClean="0"/>
              <a:t>：程序运行时独占全部系统资源</a:t>
            </a:r>
          </a:p>
          <a:p>
            <a:pPr eaLnBrk="1" hangingPunct="1"/>
            <a:r>
              <a:rPr lang="zh-CN" altLang="en-US" smtClean="0">
                <a:solidFill>
                  <a:srgbClr val="0000CC"/>
                </a:solidFill>
              </a:rPr>
              <a:t>可再现性</a:t>
            </a:r>
            <a:r>
              <a:rPr lang="zh-CN" altLang="en-US" smtClean="0"/>
              <a:t>：只要程序执行环境和初始条件相同，当程序重复执行时，都将获得相同的结果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信号量机制存在的问题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每个临界资源都要设置一个信号量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每个访问临界资源的进程都必须自备同步操作</a:t>
            </a:r>
            <a:r>
              <a:rPr lang="en-US" altLang="zh-CN" smtClean="0"/>
              <a:t>P(S)</a:t>
            </a:r>
            <a:r>
              <a:rPr lang="zh-CN" altLang="en-US" smtClean="0"/>
              <a:t>和</a:t>
            </a:r>
            <a:r>
              <a:rPr lang="en-US" altLang="zh-CN" smtClean="0"/>
              <a:t>V(S)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进程同步：</a:t>
            </a:r>
            <a:r>
              <a:rPr lang="en-US" altLang="zh-CN" smtClean="0"/>
              <a:t>3</a:t>
            </a:r>
            <a:r>
              <a:rPr lang="zh-CN" altLang="en-US" smtClean="0"/>
              <a:t>、管程机制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管程对进程提供封装好的接口，用于申请和释放资源，进程必须经过管程才能访问临界资源。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管程是一段特殊的程序代码，同一时刻只允许一个进程进入管程，从而实现了进程互斥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管程和信号量具有同等的表达能力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/>
              <a:t>管程中的条件变量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管程中条件变量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的说明形式为：</a:t>
            </a:r>
            <a:br>
              <a:rPr lang="zh-CN" altLang="en-US" dirty="0" smtClean="0"/>
            </a:br>
            <a:r>
              <a:rPr lang="en-US" altLang="zh-CN" i="1" dirty="0" smtClean="0"/>
              <a:t>condition</a:t>
            </a:r>
            <a:r>
              <a:rPr lang="en-US" altLang="zh-CN" dirty="0" smtClean="0"/>
              <a:t> x;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对条件变量的操作：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 smtClean="0"/>
              <a:t>x.wait</a:t>
            </a:r>
            <a:r>
              <a:rPr lang="zh-CN" altLang="en-US" dirty="0" smtClean="0"/>
              <a:t>：调用管程的进程因</a:t>
            </a:r>
            <a:r>
              <a:rPr lang="en-US" altLang="zh-CN" dirty="0" smtClean="0"/>
              <a:t>x</a:t>
            </a:r>
            <a:r>
              <a:rPr lang="zh-CN" altLang="en-US" dirty="0" smtClean="0"/>
              <a:t>条件需要被阻塞，调用后进入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条件的等待队列上，并释放管程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 smtClean="0"/>
              <a:t>x.signal</a:t>
            </a:r>
            <a:r>
              <a:rPr lang="zh-CN" altLang="en-US" dirty="0" smtClean="0"/>
              <a:t>：调用管程的进程因</a:t>
            </a:r>
            <a:r>
              <a:rPr lang="en-US" altLang="zh-CN" dirty="0" smtClean="0"/>
              <a:t>x</a:t>
            </a:r>
            <a:r>
              <a:rPr lang="zh-CN" altLang="en-US" dirty="0" smtClean="0"/>
              <a:t>条件发生变化需要重新启动，调用后启动</a:t>
            </a:r>
            <a:r>
              <a:rPr lang="en-US" altLang="zh-CN" dirty="0" smtClean="0"/>
              <a:t>x</a:t>
            </a:r>
            <a:r>
              <a:rPr lang="zh-CN" altLang="en-US" dirty="0" smtClean="0"/>
              <a:t>条件等待队列上的某个进程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注意：与信号量的区别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管程的处理方式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若进程</a:t>
            </a:r>
            <a:r>
              <a:rPr lang="en-US" altLang="zh-CN" dirty="0" smtClean="0"/>
              <a:t>p2</a:t>
            </a:r>
            <a:r>
              <a:rPr lang="zh-CN" altLang="en-US" dirty="0" smtClean="0"/>
              <a:t>因</a:t>
            </a:r>
            <a:r>
              <a:rPr lang="en-US" altLang="zh-CN" dirty="0" smtClean="0"/>
              <a:t>x</a:t>
            </a:r>
            <a:r>
              <a:rPr lang="zh-CN" altLang="en-US" dirty="0" smtClean="0"/>
              <a:t>条件处于阻塞状态，当正在调用管程的进程</a:t>
            </a:r>
            <a:r>
              <a:rPr lang="en-US" altLang="zh-CN" dirty="0" smtClean="0"/>
              <a:t>p1</a:t>
            </a:r>
            <a:r>
              <a:rPr lang="zh-CN" altLang="en-US" dirty="0" smtClean="0"/>
              <a:t>执行了</a:t>
            </a:r>
            <a:r>
              <a:rPr lang="en-US" altLang="zh-CN" dirty="0" err="1" smtClean="0"/>
              <a:t>x.signal</a:t>
            </a:r>
            <a:r>
              <a:rPr lang="zh-CN" altLang="en-US" dirty="0" smtClean="0"/>
              <a:t>操作后，进程</a:t>
            </a:r>
            <a:r>
              <a:rPr lang="en-US" altLang="zh-CN" dirty="0" smtClean="0"/>
              <a:t>p2</a:t>
            </a:r>
            <a:r>
              <a:rPr lang="zh-CN" altLang="en-US" dirty="0" smtClean="0"/>
              <a:t>被重新启动，此时可采用下述两种方式之一进行处理</a:t>
            </a:r>
            <a:r>
              <a:rPr lang="en-US" altLang="zh-CN" dirty="0" smtClean="0"/>
              <a:t>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 smtClean="0">
                <a:solidFill>
                  <a:srgbClr val="0000CC"/>
                </a:solidFill>
              </a:rPr>
              <a:t>p1</a:t>
            </a:r>
            <a:r>
              <a:rPr lang="zh-CN" altLang="en-US" dirty="0" smtClean="0">
                <a:solidFill>
                  <a:srgbClr val="0000CC"/>
                </a:solidFill>
              </a:rPr>
              <a:t>等待，直至</a:t>
            </a:r>
            <a:r>
              <a:rPr lang="en-US" altLang="zh-CN" dirty="0">
                <a:solidFill>
                  <a:srgbClr val="0000CC"/>
                </a:solidFill>
              </a:rPr>
              <a:t>p2</a:t>
            </a:r>
            <a:r>
              <a:rPr lang="zh-CN" altLang="en-US" dirty="0" smtClean="0">
                <a:solidFill>
                  <a:srgbClr val="0000CC"/>
                </a:solidFill>
              </a:rPr>
              <a:t>离开管程或等待另一条件。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zh-CN" dirty="0">
                <a:solidFill>
                  <a:srgbClr val="0000CC"/>
                </a:solidFill>
              </a:rPr>
              <a:t>p2</a:t>
            </a:r>
            <a:r>
              <a:rPr lang="zh-CN" altLang="en-US" dirty="0" smtClean="0">
                <a:solidFill>
                  <a:srgbClr val="0000CC"/>
                </a:solidFill>
              </a:rPr>
              <a:t>等待，直至</a:t>
            </a:r>
            <a:r>
              <a:rPr lang="en-US" altLang="zh-CN" dirty="0">
                <a:solidFill>
                  <a:srgbClr val="0000CC"/>
                </a:solidFill>
              </a:rPr>
              <a:t>p1</a:t>
            </a:r>
            <a:r>
              <a:rPr lang="zh-CN" altLang="en-US" dirty="0" smtClean="0">
                <a:solidFill>
                  <a:srgbClr val="0000CC"/>
                </a:solidFill>
              </a:rPr>
              <a:t>离开管程或等待另一条件。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前趋图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线程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进程同步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进程同步应用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eaLnBrk="1" hangingPunct="1"/>
            <a:r>
              <a:rPr kumimoji="1" lang="zh-CN" altLang="en-US" dirty="0" smtClean="0"/>
              <a:t>利用信号量实现进程互斥</a:t>
            </a:r>
            <a:endParaRPr lang="en-US" altLang="zh-CN" dirty="0" smtClean="0"/>
          </a:p>
        </p:txBody>
      </p:sp>
      <p:sp>
        <p:nvSpPr>
          <p:cNvPr id="77827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256212"/>
          </a:xfrm>
        </p:spPr>
        <p:txBody>
          <a:bodyPr/>
          <a:lstStyle/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semaphore </a:t>
            </a:r>
            <a:r>
              <a:rPr lang="en-US" altLang="zh-CN" sz="2000" dirty="0" err="1" smtClean="0"/>
              <a:t>mutex</a:t>
            </a:r>
            <a:r>
              <a:rPr lang="en-US" altLang="zh-CN" sz="2000" dirty="0" smtClean="0"/>
              <a:t>=1;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process p1( )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{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while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true</a:t>
            </a:r>
            <a:r>
              <a:rPr lang="en-US" altLang="zh-CN" sz="2000" dirty="0" smtClean="0"/>
              <a:t>)</a:t>
            </a:r>
            <a:r>
              <a:rPr lang="en-US" altLang="zh-CN" sz="2000" i="1" dirty="0" smtClean="0"/>
              <a:t>	</a:t>
            </a:r>
            <a:r>
              <a:rPr lang="en-US" altLang="zh-CN" sz="2000" dirty="0" smtClean="0"/>
              <a:t>{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P(</a:t>
            </a:r>
            <a:r>
              <a:rPr lang="en-US" altLang="zh-CN" sz="2000" dirty="0" err="1" smtClean="0"/>
              <a:t>mutex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critical section;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V(</a:t>
            </a:r>
            <a:r>
              <a:rPr lang="en-US" altLang="zh-CN" sz="2000" dirty="0" err="1" smtClean="0"/>
              <a:t>mutex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remainder section;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}</a:t>
            </a:r>
            <a:endParaRPr lang="zh-CN" altLang="en-US" sz="2000" dirty="0" smtClean="0"/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}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　</a:t>
            </a:r>
          </a:p>
        </p:txBody>
      </p:sp>
      <p:sp>
        <p:nvSpPr>
          <p:cNvPr id="77828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506913"/>
          </a:xfrm>
        </p:spPr>
        <p:txBody>
          <a:bodyPr/>
          <a:lstStyle/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process p2( )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{</a:t>
            </a:r>
          </a:p>
          <a:p>
            <a:pPr marL="457200" indent="-457200" eaLnBrk="1" hangingPunct="1">
              <a:buFont typeface="Arial" charset="0"/>
              <a:buNone/>
            </a:pP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 while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true</a:t>
            </a:r>
            <a:r>
              <a:rPr lang="en-US" altLang="zh-CN" sz="2000" dirty="0" smtClean="0"/>
              <a:t>)	{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P(</a:t>
            </a:r>
            <a:r>
              <a:rPr lang="en-US" altLang="zh-CN" sz="2000" dirty="0" err="1" smtClean="0"/>
              <a:t>mutex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critical section;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V(</a:t>
            </a:r>
            <a:r>
              <a:rPr lang="en-US" altLang="zh-CN" sz="2000" dirty="0" err="1" smtClean="0"/>
              <a:t>mutex</a:t>
            </a:r>
            <a:r>
              <a:rPr lang="en-US" altLang="zh-CN" sz="2000" dirty="0" smtClean="0"/>
              <a:t>);</a:t>
            </a:r>
            <a:endParaRPr lang="zh-CN" altLang="en-US" sz="2000" dirty="0" smtClean="0"/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	remainder section;</a:t>
            </a:r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	}</a:t>
            </a:r>
            <a:endParaRPr lang="zh-CN" altLang="en-US" sz="2000" dirty="0" smtClean="0"/>
          </a:p>
          <a:p>
            <a:pPr marL="457200" indent="-457200" eaLnBrk="1" hangingPunct="1">
              <a:buFont typeface="Wingdings 2" pitchFamily="18" charset="2"/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468313" y="5157788"/>
            <a:ext cx="4572000" cy="132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000" i="1" dirty="0" err="1">
                <a:latin typeface="+mn-lt"/>
                <a:ea typeface="+mn-ea"/>
              </a:rPr>
              <a:t>int</a:t>
            </a:r>
            <a:r>
              <a:rPr lang="en-US" altLang="zh-CN" sz="2000" i="1" dirty="0">
                <a:latin typeface="+mn-lt"/>
                <a:ea typeface="+mn-ea"/>
              </a:rPr>
              <a:t> main</a:t>
            </a:r>
            <a:r>
              <a:rPr lang="en-US" altLang="zh-CN" sz="2000" dirty="0">
                <a:latin typeface="+mn-lt"/>
                <a:ea typeface="+mn-ea"/>
              </a:rPr>
              <a:t>()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000">
                <a:latin typeface="+mn-lt"/>
                <a:ea typeface="+mn-ea"/>
              </a:rPr>
              <a:t>	</a:t>
            </a:r>
            <a:r>
              <a:rPr lang="en-US" altLang="zh-CN" sz="2000" i="1">
                <a:latin typeface="+mn-lt"/>
                <a:ea typeface="+mn-ea"/>
              </a:rPr>
              <a:t>cobegin</a:t>
            </a:r>
            <a:r>
              <a:rPr lang="en-US" altLang="zh-CN" sz="2000">
                <a:latin typeface="+mn-lt"/>
                <a:ea typeface="+mn-ea"/>
              </a:rPr>
              <a:t>	{ </a:t>
            </a:r>
            <a:r>
              <a:rPr lang="en-US" altLang="zh-CN" sz="2000" dirty="0">
                <a:latin typeface="+mn-lt"/>
                <a:ea typeface="+mn-ea"/>
              </a:rPr>
              <a:t>p1</a:t>
            </a:r>
            <a:r>
              <a:rPr lang="en-US" altLang="zh-CN" sz="2000">
                <a:latin typeface="+mn-lt"/>
                <a:ea typeface="+mn-ea"/>
              </a:rPr>
              <a:t>( );	p2</a:t>
            </a:r>
            <a:r>
              <a:rPr lang="en-US" altLang="zh-CN" sz="2000" dirty="0">
                <a:latin typeface="+mn-lt"/>
                <a:ea typeface="+mn-ea"/>
              </a:rPr>
              <a:t>( ); }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000" dirty="0">
                <a:latin typeface="+mn-lt"/>
                <a:ea typeface="+mn-ea"/>
              </a:rPr>
              <a:t>}</a:t>
            </a:r>
          </a:p>
        </p:txBody>
      </p:sp>
      <p:sp>
        <p:nvSpPr>
          <p:cNvPr id="77830" name="TextBox 3"/>
          <p:cNvSpPr txBox="1">
            <a:spLocks noChangeArrowheads="1"/>
          </p:cNvSpPr>
          <p:nvPr/>
        </p:nvSpPr>
        <p:spPr bwMode="auto">
          <a:xfrm>
            <a:off x="7235825" y="6043613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伪代码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eaLnBrk="1" hangingPunct="1"/>
            <a:r>
              <a:rPr kumimoji="1" lang="zh-CN" altLang="en-US" dirty="0" smtClean="0"/>
              <a:t>利用信号量实现前趋关系</a:t>
            </a:r>
            <a:endParaRPr kumimoji="1" lang="en-US" altLang="zh-CN" dirty="0" smtClean="0"/>
          </a:p>
        </p:txBody>
      </p:sp>
      <p:sp>
        <p:nvSpPr>
          <p:cNvPr id="88067" name="内容占位符 5"/>
          <p:cNvSpPr>
            <a:spLocks noGrp="1"/>
          </p:cNvSpPr>
          <p:nvPr>
            <p:ph idx="1"/>
          </p:nvPr>
        </p:nvSpPr>
        <p:spPr>
          <a:xfrm>
            <a:off x="457199" y="1477294"/>
            <a:ext cx="8229600" cy="4997450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i="1" dirty="0" smtClean="0"/>
              <a:t>semaphore</a:t>
            </a:r>
            <a:r>
              <a:rPr lang="en-US" altLang="zh-CN" sz="2000" dirty="0" smtClean="0"/>
              <a:t> a=0, b=0, c=0, d=0, e=0, f=0, g=0;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i="1" dirty="0" err="1" smtClean="0"/>
              <a:t>int</a:t>
            </a:r>
            <a:r>
              <a:rPr lang="en-US" altLang="zh-CN" sz="2000" i="1" dirty="0" smtClean="0"/>
              <a:t> main</a:t>
            </a:r>
            <a:r>
              <a:rPr lang="en-US" altLang="zh-CN" sz="2000" dirty="0" smtClean="0"/>
              <a:t>()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cobegin</a:t>
            </a:r>
            <a:endParaRPr lang="en-US" altLang="zh-CN" sz="2000" i="1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	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		{S1; V(a); V(b); }</a:t>
            </a:r>
            <a:endParaRPr lang="zh-CN" altLang="en-US" sz="2000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		{P(a); S2; V(c);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V(d); }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		{P(b); S3; V(e); }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2000" dirty="0" smtClean="0"/>
              <a:t> </a:t>
            </a:r>
            <a:r>
              <a:rPr lang="en-US" altLang="zh-CN" sz="2000" dirty="0" smtClean="0"/>
              <a:t>		{P(c);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S4; V(f); }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		{P(d); S5;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V(g); }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2000" dirty="0" smtClean="0"/>
              <a:t>		{P(e); P(f); P(g); S6; 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	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  <p:pic>
        <p:nvPicPr>
          <p:cNvPr id="788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2" y="1361407"/>
            <a:ext cx="30956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TextBox 5"/>
          <p:cNvSpPr txBox="1">
            <a:spLocks noChangeArrowheads="1"/>
          </p:cNvSpPr>
          <p:nvPr/>
        </p:nvSpPr>
        <p:spPr bwMode="auto">
          <a:xfrm>
            <a:off x="7000875" y="1857375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a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8854" name="TextBox 6"/>
          <p:cNvSpPr txBox="1">
            <a:spLocks noChangeArrowheads="1"/>
          </p:cNvSpPr>
          <p:nvPr/>
        </p:nvSpPr>
        <p:spPr bwMode="auto">
          <a:xfrm>
            <a:off x="7929563" y="2286000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8855" name="TextBox 7"/>
          <p:cNvSpPr txBox="1">
            <a:spLocks noChangeArrowheads="1"/>
          </p:cNvSpPr>
          <p:nvPr/>
        </p:nvSpPr>
        <p:spPr bwMode="auto">
          <a:xfrm>
            <a:off x="6143625" y="257175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c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8856" name="TextBox 8"/>
          <p:cNvSpPr txBox="1">
            <a:spLocks noChangeArrowheads="1"/>
          </p:cNvSpPr>
          <p:nvPr/>
        </p:nvSpPr>
        <p:spPr bwMode="auto">
          <a:xfrm>
            <a:off x="6929438" y="264318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d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8857" name="TextBox 9"/>
          <p:cNvSpPr txBox="1">
            <a:spLocks noChangeArrowheads="1"/>
          </p:cNvSpPr>
          <p:nvPr/>
        </p:nvSpPr>
        <p:spPr bwMode="auto">
          <a:xfrm>
            <a:off x="7572375" y="342900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e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8858" name="TextBox 10"/>
          <p:cNvSpPr txBox="1">
            <a:spLocks noChangeArrowheads="1"/>
          </p:cNvSpPr>
          <p:nvPr/>
        </p:nvSpPr>
        <p:spPr bwMode="auto">
          <a:xfrm>
            <a:off x="6000750" y="3714750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f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8859" name="TextBox 11"/>
          <p:cNvSpPr txBox="1">
            <a:spLocks noChangeArrowheads="1"/>
          </p:cNvSpPr>
          <p:nvPr/>
        </p:nvSpPr>
        <p:spPr bwMode="auto">
          <a:xfrm>
            <a:off x="6715125" y="3571875"/>
            <a:ext cx="357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g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8860" name="TextBox 11"/>
          <p:cNvSpPr txBox="1">
            <a:spLocks noChangeArrowheads="1"/>
          </p:cNvSpPr>
          <p:nvPr/>
        </p:nvSpPr>
        <p:spPr bwMode="auto">
          <a:xfrm>
            <a:off x="7235825" y="6043613"/>
            <a:ext cx="1368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伪代码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88913"/>
            <a:ext cx="4038600" cy="6316662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#include &lt;thread&gt;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#include &lt;atomic&gt;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#include &lt;</a:t>
            </a:r>
            <a:r>
              <a:rPr lang="en-US" altLang="zh-CN" dirty="0" err="1" smtClean="0"/>
              <a:t>Windows.h</a:t>
            </a:r>
            <a:r>
              <a:rPr lang="en-US" altLang="zh-CN" dirty="0" smtClean="0"/>
              <a:t>&gt;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using namespace 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semaphore;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atomic&lt;semaphore&gt; a = 0, b = 0, c = 0, d = 0, e = 0, f = 0, g = 0;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P(atomic&lt;semaphore&gt; &amp;S)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while (S == 0)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	Sleep(100);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S--;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V(atomic&lt;semaphore&gt; &amp;S)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S++;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926013" y="188913"/>
            <a:ext cx="4038600" cy="6316662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S1()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S1"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V(a);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V(b);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S2()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P(a);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S2"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V(c);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V(d);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S3()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P(b);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S3"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V(e);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</p:txBody>
      </p:sp>
      <p:sp>
        <p:nvSpPr>
          <p:cNvPr id="79876" name="TextBox 5"/>
          <p:cNvSpPr txBox="1">
            <a:spLocks noChangeArrowheads="1"/>
          </p:cNvSpPr>
          <p:nvPr/>
        </p:nvSpPr>
        <p:spPr bwMode="auto">
          <a:xfrm>
            <a:off x="7235825" y="6043613"/>
            <a:ext cx="165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C++</a:t>
            </a:r>
            <a:r>
              <a:rPr lang="zh-CN" altLang="en-US" sz="2400">
                <a:solidFill>
                  <a:srgbClr val="FF0000"/>
                </a:solidFill>
              </a:rPr>
              <a:t>代码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950" y="115888"/>
            <a:ext cx="4038600" cy="6553200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S4()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P(c);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S4"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V(f);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S5()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P(d);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S5"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V(g);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void S6()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P(e);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P(f);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P(g);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&lt;&lt; "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S6" &lt;&lt; 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6013" y="115888"/>
            <a:ext cx="4038600" cy="6553200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{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thread t1(S1);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thread t2(S2);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thread t3(S3);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thread t4(S4);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thread t5(S5);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thread t6(S6);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t6.join();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t5.join();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t4.join();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t1.join();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t2.join();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t3.join();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	return 0;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生产者</a:t>
            </a:r>
            <a:r>
              <a:rPr lang="en-US" altLang="zh-CN" smtClean="0"/>
              <a:t>—</a:t>
            </a:r>
            <a:r>
              <a:rPr lang="zh-CN" altLang="en-US" smtClean="0"/>
              <a:t>消费者问题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 smtClean="0"/>
              <a:t>一个具有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个缓冲区的缓冲池。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生产者将产品按序放入缓冲区，消费者按序从缓冲区取走产品。</a:t>
            </a:r>
          </a:p>
          <a:p>
            <a:pPr eaLnBrk="1" hangingPunct="1"/>
            <a:r>
              <a:rPr lang="zh-CN" altLang="en-US" dirty="0" smtClean="0"/>
              <a:t>不允许消费者进程到空缓冲区取产品；不允许生产者进程向满缓冲区投放产品。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缓冲区在同一时刻只能由一个进程访问。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98598"/>
            <a:ext cx="6835730" cy="219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程序并发执行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输入、计算、打印三个程序对一批作业进行处理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781300"/>
            <a:ext cx="57356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生产者</a:t>
            </a:r>
            <a:r>
              <a:rPr lang="en-US" altLang="zh-CN" smtClean="0"/>
              <a:t>—</a:t>
            </a:r>
            <a:r>
              <a:rPr lang="zh-CN" altLang="en-US" smtClean="0"/>
              <a:t>消费者问题：信号量</a:t>
            </a:r>
          </a:p>
        </p:txBody>
      </p:sp>
      <p:sp>
        <p:nvSpPr>
          <p:cNvPr id="80899" name="内容占位符 3"/>
          <p:cNvSpPr>
            <a:spLocks noGrp="1"/>
          </p:cNvSpPr>
          <p:nvPr>
            <p:ph sz="half" idx="1"/>
          </p:nvPr>
        </p:nvSpPr>
        <p:spPr>
          <a:xfrm>
            <a:off x="179388" y="1196975"/>
            <a:ext cx="4316412" cy="5661025"/>
          </a:xfrm>
          <a:ln>
            <a:miter lim="800000"/>
            <a:headEnd/>
            <a:tailEnd/>
          </a:ln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i="1" dirty="0" smtClean="0"/>
              <a:t>semaphore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mutex</a:t>
            </a:r>
            <a:r>
              <a:rPr lang="en-US" altLang="zh-CN" sz="1800" dirty="0" smtClean="0"/>
              <a:t>=1, empty=n, full=0;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i="1" dirty="0" smtClean="0"/>
              <a:t>item</a:t>
            </a:r>
            <a:r>
              <a:rPr lang="en-US" altLang="zh-CN" sz="1800" dirty="0"/>
              <a:t> buffer</a:t>
            </a:r>
            <a:r>
              <a:rPr lang="en-US" altLang="zh-CN" sz="1800" dirty="0" smtClean="0"/>
              <a:t>[n];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i="1" dirty="0" smtClean="0"/>
              <a:t>item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nextp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nextc</a:t>
            </a:r>
            <a:r>
              <a:rPr lang="en-US" altLang="zh-CN" sz="1800" dirty="0" smtClean="0"/>
              <a:t>;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i="1" dirty="0" err="1" smtClean="0"/>
              <a:t>int</a:t>
            </a:r>
            <a:r>
              <a:rPr lang="en-US" altLang="zh-CN" sz="1800" dirty="0" smtClean="0"/>
              <a:t> in=0, out=0;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i="1" dirty="0" smtClean="0"/>
              <a:t>void</a:t>
            </a:r>
            <a:r>
              <a:rPr lang="en-US" altLang="zh-CN" sz="1800" dirty="0" smtClean="0"/>
              <a:t> producer( 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i="1" dirty="0" smtClean="0"/>
              <a:t>	</a:t>
            </a:r>
            <a:r>
              <a:rPr lang="en-US" altLang="zh-CN" sz="1800" dirty="0"/>
              <a:t>while (true</a:t>
            </a:r>
            <a:r>
              <a:rPr lang="en-US" altLang="zh-CN" sz="1800" dirty="0" smtClean="0"/>
              <a:t>) 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produce an item in </a:t>
            </a:r>
            <a:r>
              <a:rPr lang="en-US" altLang="zh-CN" sz="1800" dirty="0" err="1" smtClean="0"/>
              <a:t>nextp</a:t>
            </a:r>
            <a:r>
              <a:rPr lang="en-US" altLang="zh-CN" sz="1800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P(empty)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P(</a:t>
            </a:r>
            <a:r>
              <a:rPr lang="en-US" altLang="zh-CN" sz="1800" dirty="0" err="1" smtClean="0"/>
              <a:t>mutex</a:t>
            </a:r>
            <a:r>
              <a:rPr lang="en-US" altLang="zh-CN" sz="1800" dirty="0" smtClean="0"/>
              <a:t>)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buffer[in]=</a:t>
            </a:r>
            <a:r>
              <a:rPr lang="en-US" altLang="zh-CN" sz="1800" dirty="0" err="1" smtClean="0"/>
              <a:t>nextp</a:t>
            </a:r>
            <a:r>
              <a:rPr lang="en-US" altLang="zh-CN" sz="1800" dirty="0" smtClean="0"/>
              <a:t>;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in=</a:t>
            </a:r>
            <a:r>
              <a:rPr lang="en-US" altLang="zh-CN" sz="1800" i="1" dirty="0" smtClean="0"/>
              <a:t>mod</a:t>
            </a:r>
            <a:r>
              <a:rPr lang="en-US" altLang="zh-CN" sz="1800" dirty="0" smtClean="0"/>
              <a:t>(in+1, n);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V(</a:t>
            </a:r>
            <a:r>
              <a:rPr lang="en-US" altLang="zh-CN" sz="1800" dirty="0" err="1" smtClean="0"/>
              <a:t>mutex</a:t>
            </a:r>
            <a:r>
              <a:rPr lang="en-US" altLang="zh-CN" sz="1800" dirty="0" smtClean="0"/>
              <a:t>);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V(full);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}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zh-CN" altLang="en-US" sz="1800" dirty="0" smtClean="0"/>
          </a:p>
        </p:txBody>
      </p:sp>
      <p:sp>
        <p:nvSpPr>
          <p:cNvPr id="80900" name="内容占位符 4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686425"/>
          </a:xfrm>
          <a:ln>
            <a:miter lim="800000"/>
            <a:headEnd/>
            <a:tailEnd/>
          </a:ln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i="1" dirty="0" smtClean="0"/>
              <a:t>void</a:t>
            </a:r>
            <a:r>
              <a:rPr lang="en-US" altLang="zh-CN" sz="1800" dirty="0" smtClean="0"/>
              <a:t> consumer( 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i="1" dirty="0" smtClean="0"/>
              <a:t>	</a:t>
            </a:r>
            <a:r>
              <a:rPr lang="en-US" altLang="zh-CN" sz="1800" dirty="0"/>
              <a:t>while (true</a:t>
            </a:r>
            <a:r>
              <a:rPr lang="en-US" altLang="zh-CN" sz="1800" dirty="0" smtClean="0"/>
              <a:t>) {</a:t>
            </a:r>
            <a:endParaRPr lang="en-US" altLang="zh-CN" sz="1800" dirty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P(full);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P(</a:t>
            </a:r>
            <a:r>
              <a:rPr lang="en-US" altLang="zh-CN" sz="1800" dirty="0" err="1" smtClean="0"/>
              <a:t>mutex</a:t>
            </a:r>
            <a:r>
              <a:rPr lang="en-US" altLang="zh-CN" sz="1800" dirty="0" smtClean="0"/>
              <a:t>);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</a:t>
            </a:r>
            <a:r>
              <a:rPr lang="en-US" altLang="zh-CN" sz="1800" dirty="0" err="1" smtClean="0"/>
              <a:t>nextc</a:t>
            </a:r>
            <a:r>
              <a:rPr lang="en-US" altLang="zh-CN" sz="1800" dirty="0" smtClean="0"/>
              <a:t>=buffer[out];</a:t>
            </a:r>
            <a:endParaRPr lang="zh-CN" alt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out=mod(out+1, n);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V(</a:t>
            </a:r>
            <a:r>
              <a:rPr lang="en-US" altLang="zh-CN" sz="1800" dirty="0" err="1" smtClean="0"/>
              <a:t>mutex</a:t>
            </a:r>
            <a:r>
              <a:rPr lang="en-US" altLang="zh-CN" sz="1800" dirty="0" smtClean="0"/>
              <a:t>);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V(empty);</a:t>
            </a:r>
            <a:endParaRPr lang="zh-CN" alt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	consume the item in </a:t>
            </a:r>
            <a:r>
              <a:rPr lang="en-US" altLang="zh-CN" sz="1800" dirty="0" err="1" smtClean="0"/>
              <a:t>nextc</a:t>
            </a:r>
            <a:r>
              <a:rPr lang="en-US" altLang="zh-CN" sz="1800" dirty="0" smtClean="0"/>
              <a:t>;</a:t>
            </a:r>
            <a:endParaRPr lang="zh-CN" altLang="en-US" sz="1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	}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1800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i="1" dirty="0" err="1"/>
              <a:t>int</a:t>
            </a:r>
            <a:r>
              <a:rPr lang="en-US" altLang="zh-CN" sz="1800" i="1" dirty="0"/>
              <a:t> main</a:t>
            </a:r>
            <a:r>
              <a:rPr lang="en-US" altLang="zh-CN" sz="1800" dirty="0"/>
              <a:t>()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/>
              <a:t>{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i="1" dirty="0" err="1"/>
              <a:t>cobegin</a:t>
            </a:r>
            <a:endParaRPr lang="en-US" altLang="zh-CN" sz="1800" i="1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/>
              <a:t>	{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/>
              <a:t>		producer();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/>
              <a:t>		consumer();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/>
              <a:t>	}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生产者</a:t>
            </a:r>
            <a:r>
              <a:rPr lang="en-US" altLang="zh-CN" smtClean="0"/>
              <a:t>—</a:t>
            </a:r>
            <a:r>
              <a:rPr lang="zh-CN" altLang="en-US" smtClean="0"/>
              <a:t>消费者问题</a:t>
            </a:r>
            <a:r>
              <a:rPr lang="en-US" altLang="zh-CN" smtClean="0"/>
              <a:t>C++</a:t>
            </a:r>
            <a:r>
              <a:rPr lang="zh-CN" altLang="en-US" smtClean="0"/>
              <a:t>代码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07950" y="1341438"/>
            <a:ext cx="4038600" cy="5400675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//</a:t>
            </a:r>
            <a:r>
              <a:rPr lang="zh-CN" altLang="en-US" dirty="0"/>
              <a:t>假定缓冲区为</a:t>
            </a:r>
            <a:r>
              <a:rPr lang="en-US" altLang="zh-CN" dirty="0"/>
              <a:t>1</a:t>
            </a:r>
            <a:endParaRPr lang="en-US" altLang="zh-CN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#</a:t>
            </a:r>
            <a:r>
              <a:rPr lang="en-US" altLang="zh-CN" dirty="0"/>
              <a:t>include &lt;thread&gt;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#include &lt;atomic&gt;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#include &lt;</a:t>
            </a:r>
            <a:r>
              <a:rPr lang="en-US" altLang="zh-CN" dirty="0" err="1"/>
              <a:t>Windows.h</a:t>
            </a:r>
            <a:r>
              <a:rPr lang="en-US" altLang="zh-CN" dirty="0"/>
              <a:t>&gt;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#include &lt;random&gt;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semaphore;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atomic&lt;semaphore&gt; </a:t>
            </a:r>
            <a:r>
              <a:rPr lang="en-US" altLang="zh-CN" dirty="0" err="1"/>
              <a:t>mutex</a:t>
            </a:r>
            <a:r>
              <a:rPr lang="en-US" altLang="zh-CN" dirty="0"/>
              <a:t> = 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atomic&lt;semaphore&gt; empty = 1;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atomic&lt;semaphore&gt; full = 0;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err="1"/>
              <a:t>random_device</a:t>
            </a:r>
            <a:r>
              <a:rPr lang="en-US" altLang="zh-CN" dirty="0"/>
              <a:t> </a:t>
            </a:r>
            <a:r>
              <a:rPr lang="en-US" altLang="zh-CN" dirty="0" err="1"/>
              <a:t>rd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atomic&lt;unsigned 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pid</a:t>
            </a:r>
            <a:r>
              <a:rPr lang="en-US" altLang="zh-CN" dirty="0"/>
              <a:t> = 0;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26013" y="1341438"/>
            <a:ext cx="4038600" cy="4648200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err="1"/>
              <a:t>struct</a:t>
            </a:r>
            <a:r>
              <a:rPr lang="en-US" altLang="zh-CN" dirty="0"/>
              <a:t> product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productID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product</a:t>
            </a:r>
            <a:r>
              <a:rPr lang="en-US" altLang="zh-CN" dirty="0"/>
              <a:t>()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productID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pid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pid</a:t>
            </a:r>
            <a:r>
              <a:rPr lang="en-US" altLang="zh-CN" dirty="0"/>
              <a:t>++;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};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product *buffer =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88913"/>
            <a:ext cx="4038600" cy="666908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void P(atomic&lt;semaphore&gt; &amp;S)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while </a:t>
            </a:r>
            <a:r>
              <a:rPr lang="en-US" altLang="zh-CN" dirty="0"/>
              <a:t>(S == 0)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{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	Sleep(100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S-</a:t>
            </a:r>
            <a:r>
              <a:rPr lang="en-US" altLang="zh-CN" dirty="0"/>
              <a:t>-;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void </a:t>
            </a:r>
            <a:r>
              <a:rPr lang="en-US" altLang="zh-CN" dirty="0"/>
              <a:t>V(atomic&lt;semaphore&gt; &amp;S)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S</a:t>
            </a:r>
            <a:r>
              <a:rPr lang="en-US" altLang="zh-CN" dirty="0"/>
              <a:t>++;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}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void </a:t>
            </a:r>
            <a:r>
              <a:rPr lang="en-US" altLang="zh-CN" dirty="0" err="1"/>
              <a:t>ramdomSleep</a:t>
            </a:r>
            <a:r>
              <a:rPr lang="en-US" altLang="zh-CN" dirty="0"/>
              <a:t>()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	Sleep(</a:t>
            </a:r>
            <a:r>
              <a:rPr lang="en-US" altLang="zh-CN" dirty="0" err="1" smtClean="0"/>
              <a:t>rd</a:t>
            </a:r>
            <a:r>
              <a:rPr lang="en-US" altLang="zh-CN" dirty="0"/>
              <a:t>() % 6000);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6463" y="188913"/>
            <a:ext cx="4427537" cy="6669087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void producer()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while </a:t>
            </a:r>
            <a:r>
              <a:rPr lang="en-US" altLang="zh-CN" dirty="0"/>
              <a:t>(true)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{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product </a:t>
            </a:r>
            <a:r>
              <a:rPr lang="en-US" altLang="zh-CN" dirty="0"/>
              <a:t>*</a:t>
            </a:r>
            <a:r>
              <a:rPr lang="en-US" altLang="zh-CN" dirty="0" err="1"/>
              <a:t>pd</a:t>
            </a:r>
            <a:r>
              <a:rPr lang="en-US" altLang="zh-CN" dirty="0"/>
              <a:t> = new product();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生产一个产品</a:t>
            </a:r>
            <a:r>
              <a:rPr lang="en-US" altLang="zh-CN" dirty="0"/>
              <a:t>" &lt;&lt; </a:t>
            </a:r>
            <a:r>
              <a:rPr lang="en-US" altLang="zh-CN" dirty="0" err="1"/>
              <a:t>pd</a:t>
            </a:r>
            <a:r>
              <a:rPr lang="en-US" altLang="zh-CN" dirty="0"/>
              <a:t>-&gt;</a:t>
            </a:r>
            <a:r>
              <a:rPr lang="en-US" altLang="zh-CN" dirty="0" err="1"/>
              <a:t>productID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P(empty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P(</a:t>
            </a:r>
            <a:r>
              <a:rPr lang="en-US" altLang="zh-CN" dirty="0" err="1" smtClean="0"/>
              <a:t>mutex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buffer </a:t>
            </a:r>
            <a:r>
              <a:rPr lang="en-US" altLang="zh-CN" dirty="0"/>
              <a:t>= </a:t>
            </a:r>
            <a:r>
              <a:rPr lang="en-US" altLang="zh-CN" dirty="0" err="1"/>
              <a:t>pd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产品</a:t>
            </a:r>
            <a:r>
              <a:rPr lang="en-US" altLang="zh-CN" dirty="0"/>
              <a:t>" &lt;&lt; </a:t>
            </a:r>
            <a:r>
              <a:rPr lang="en-US" altLang="zh-CN" dirty="0" err="1"/>
              <a:t>pd</a:t>
            </a:r>
            <a:r>
              <a:rPr lang="en-US" altLang="zh-CN" dirty="0"/>
              <a:t>-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productID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送往</a:t>
            </a:r>
            <a:r>
              <a:rPr lang="en-US" altLang="zh-CN" dirty="0" smtClean="0"/>
              <a:t>Buffer\n" ;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pd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V(</a:t>
            </a:r>
            <a:r>
              <a:rPr lang="en-US" altLang="zh-CN" dirty="0" err="1" smtClean="0"/>
              <a:t>mutex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V(full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ramdomSleep</a:t>
            </a:r>
            <a:r>
              <a:rPr lang="en-US" altLang="zh-CN" dirty="0"/>
              <a:t>();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}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15888"/>
            <a:ext cx="4495800" cy="65532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void consumer()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{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while </a:t>
            </a:r>
            <a:r>
              <a:rPr lang="en-US" altLang="zh-CN" dirty="0"/>
              <a:t>(true)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{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P(full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P(</a:t>
            </a:r>
            <a:r>
              <a:rPr lang="en-US" altLang="zh-CN" dirty="0" err="1" smtClean="0"/>
              <a:t>mutex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product </a:t>
            </a:r>
            <a:r>
              <a:rPr lang="en-US" altLang="zh-CN" dirty="0"/>
              <a:t>*</a:t>
            </a:r>
            <a:r>
              <a:rPr lang="en-US" altLang="zh-CN" dirty="0" err="1"/>
              <a:t>pd</a:t>
            </a:r>
            <a:r>
              <a:rPr lang="en-US" altLang="zh-CN" dirty="0"/>
              <a:t> = buffer;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buffer </a:t>
            </a:r>
            <a:r>
              <a:rPr lang="en-US" altLang="zh-CN" dirty="0"/>
              <a:t>=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从</a:t>
            </a:r>
            <a:r>
              <a:rPr lang="en-US" altLang="zh-CN" dirty="0"/>
              <a:t>Buffer</a:t>
            </a:r>
            <a:r>
              <a:rPr lang="zh-CN" altLang="en-US" dirty="0"/>
              <a:t>取出一个产品</a:t>
            </a:r>
            <a:r>
              <a:rPr lang="en-US" altLang="zh-CN" dirty="0"/>
              <a:t>" &lt;&lt; </a:t>
            </a:r>
            <a:r>
              <a:rPr lang="en-US" altLang="zh-CN" dirty="0" err="1"/>
              <a:t>pd</a:t>
            </a:r>
            <a:r>
              <a:rPr lang="en-US" altLang="zh-CN" dirty="0"/>
              <a:t>-&gt;</a:t>
            </a:r>
            <a:r>
              <a:rPr lang="en-US" altLang="zh-CN" dirty="0" err="1"/>
              <a:t>productID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V(</a:t>
            </a:r>
            <a:r>
              <a:rPr lang="en-US" altLang="zh-CN" dirty="0" err="1" smtClean="0"/>
              <a:t>mutex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V(empty</a:t>
            </a:r>
            <a:r>
              <a:rPr lang="en-US" altLang="zh-CN" dirty="0"/>
              <a:t>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"</a:t>
            </a:r>
            <a:r>
              <a:rPr lang="zh-CN" altLang="en-US" dirty="0"/>
              <a:t>消费该产品</a:t>
            </a:r>
            <a:r>
              <a:rPr lang="en-US" altLang="zh-CN" dirty="0"/>
              <a:t>" 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pd</a:t>
            </a:r>
            <a:r>
              <a:rPr lang="en-US" altLang="zh-CN" dirty="0" smtClean="0"/>
              <a:t>-&gt; </a:t>
            </a:r>
            <a:r>
              <a:rPr lang="en-US" altLang="zh-CN" dirty="0" err="1" smtClean="0"/>
              <a:t>productID</a:t>
            </a:r>
            <a:r>
              <a:rPr lang="en-US" altLang="zh-CN" dirty="0" smtClean="0"/>
              <a:t> </a:t>
            </a:r>
            <a:r>
              <a:rPr lang="en-US" altLang="zh-CN" dirty="0"/>
              <a:t>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delete </a:t>
            </a:r>
            <a:r>
              <a:rPr lang="en-US" altLang="zh-CN" dirty="0" err="1"/>
              <a:t>pd</a:t>
            </a:r>
            <a:r>
              <a:rPr lang="en-US" altLang="zh-CN" dirty="0"/>
              <a:t>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ramdomSleep</a:t>
            </a:r>
            <a:r>
              <a:rPr lang="en-US" altLang="zh-CN" dirty="0"/>
              <a:t>();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 smtClean="0"/>
              <a:t>    }</a:t>
            </a:r>
            <a:endParaRPr lang="en-US" altLang="zh-CN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86019" name="内容占位符 3"/>
          <p:cNvSpPr>
            <a:spLocks noGrp="1"/>
          </p:cNvSpPr>
          <p:nvPr>
            <p:ph sz="half" idx="2"/>
          </p:nvPr>
        </p:nvSpPr>
        <p:spPr>
          <a:xfrm>
            <a:off x="4997450" y="115888"/>
            <a:ext cx="4038600" cy="65532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main()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dirty="0" smtClean="0"/>
              <a:t>{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dirty="0" smtClean="0"/>
              <a:t>	thread t1(producer);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dirty="0" smtClean="0"/>
              <a:t>	thread t2(consumer);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dirty="0" smtClean="0"/>
              <a:t>	t1.join();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dirty="0" smtClean="0"/>
              <a:t>	t2.join();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dirty="0" smtClean="0"/>
              <a:t>	return 0;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altLang="zh-CN" sz="2400" dirty="0" smtClean="0"/>
              <a:t>}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生产者</a:t>
            </a:r>
            <a:r>
              <a:rPr lang="en-US" altLang="zh-CN" sz="3600" smtClean="0"/>
              <a:t>—</a:t>
            </a:r>
            <a:r>
              <a:rPr lang="zh-CN" altLang="en-US" sz="3600" smtClean="0"/>
              <a:t>消费者问题：管程</a:t>
            </a:r>
            <a:r>
              <a:rPr lang="en-US" altLang="zh-CN" sz="3600" smtClean="0"/>
              <a:t>monitor pc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4438"/>
            <a:ext cx="4038600" cy="5214937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i="1" dirty="0" err="1" smtClean="0"/>
              <a:t>int</a:t>
            </a:r>
            <a:r>
              <a:rPr lang="en-US" altLang="zh-CN" dirty="0" smtClean="0"/>
              <a:t> in=0, out=0, count=0;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i="1" dirty="0" smtClean="0"/>
              <a:t>item</a:t>
            </a:r>
            <a:r>
              <a:rPr lang="en-US" altLang="zh-CN" dirty="0"/>
              <a:t> buffer</a:t>
            </a:r>
            <a:r>
              <a:rPr lang="en-US" altLang="zh-CN" dirty="0" smtClean="0"/>
              <a:t>[n];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i="1" dirty="0" smtClean="0"/>
              <a:t>condition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notFull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notEmpty</a:t>
            </a:r>
            <a:r>
              <a:rPr lang="en-US" altLang="zh-CN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i="1" dirty="0" smtClean="0"/>
              <a:t>void</a:t>
            </a:r>
            <a:r>
              <a:rPr lang="en-US" altLang="zh-CN" dirty="0" smtClean="0"/>
              <a:t> put(item)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if </a:t>
            </a:r>
            <a:r>
              <a:rPr lang="en-US" altLang="zh-CN" dirty="0" smtClean="0"/>
              <a:t>(count&gt;=n) </a:t>
            </a:r>
            <a:r>
              <a:rPr lang="en-US" altLang="zh-CN" dirty="0" err="1" smtClean="0"/>
              <a:t>notFull.</a:t>
            </a:r>
            <a:r>
              <a:rPr lang="en-US" altLang="zh-CN" i="1" dirty="0" err="1" smtClean="0"/>
              <a:t>wait</a:t>
            </a:r>
            <a:r>
              <a:rPr lang="en-US" altLang="zh-CN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buffer[in]=</a:t>
            </a:r>
            <a:r>
              <a:rPr lang="en-US" altLang="zh-CN" dirty="0" err="1" smtClean="0"/>
              <a:t>nextp</a:t>
            </a:r>
            <a:r>
              <a:rPr lang="en-US" altLang="zh-CN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in=</a:t>
            </a:r>
            <a:r>
              <a:rPr lang="en-US" altLang="zh-CN" i="1" dirty="0" smtClean="0"/>
              <a:t>mod</a:t>
            </a:r>
            <a:r>
              <a:rPr lang="en-US" altLang="zh-CN" dirty="0" smtClean="0"/>
              <a:t>(in+1, n);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count=count+1;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notEmpty.queue</a:t>
            </a:r>
            <a:r>
              <a:rPr lang="en-US" altLang="zh-CN" dirty="0" smtClean="0"/>
              <a:t>) 	</a:t>
            </a:r>
            <a:r>
              <a:rPr lang="en-US" altLang="zh-CN" dirty="0" err="1" smtClean="0"/>
              <a:t>notEmpty.</a:t>
            </a:r>
            <a:r>
              <a:rPr lang="en-US" altLang="zh-CN" i="1" dirty="0" err="1" smtClean="0"/>
              <a:t>signal</a:t>
            </a:r>
            <a:r>
              <a:rPr lang="en-US" altLang="zh-CN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809875"/>
            <a:ext cx="4281488" cy="371475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i="1" dirty="0" smtClean="0"/>
              <a:t>void</a:t>
            </a:r>
            <a:r>
              <a:rPr lang="en-US" altLang="zh-CN" dirty="0" smtClean="0"/>
              <a:t> get(item)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if</a:t>
            </a:r>
            <a:r>
              <a:rPr lang="en-US" altLang="zh-CN" dirty="0" smtClean="0"/>
              <a:t> (count&lt;=0) </a:t>
            </a:r>
            <a:r>
              <a:rPr lang="en-US" altLang="zh-CN" dirty="0" err="1" smtClean="0"/>
              <a:t>notEmpty.</a:t>
            </a:r>
            <a:r>
              <a:rPr lang="en-US" altLang="zh-CN" i="1" dirty="0" err="1" smtClean="0"/>
              <a:t>wait</a:t>
            </a:r>
            <a:r>
              <a:rPr lang="en-US" altLang="zh-CN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nextc</a:t>
            </a:r>
            <a:r>
              <a:rPr lang="en-US" altLang="zh-CN" dirty="0" smtClean="0"/>
              <a:t>=buffer[out];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out=</a:t>
            </a:r>
            <a:r>
              <a:rPr lang="en-US" altLang="zh-CN" i="1" dirty="0" smtClean="0"/>
              <a:t>mod</a:t>
            </a:r>
            <a:r>
              <a:rPr lang="en-US" altLang="zh-CN" dirty="0" smtClean="0"/>
              <a:t>(out+1, n);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count=count-1;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i="1" dirty="0" smtClean="0"/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notFull.queue</a:t>
            </a:r>
            <a:r>
              <a:rPr lang="en-US" altLang="zh-CN" dirty="0" smtClean="0"/>
              <a:t>) 	</a:t>
            </a:r>
            <a:r>
              <a:rPr lang="en-US" altLang="zh-CN" dirty="0" err="1" smtClean="0"/>
              <a:t>notFull.</a:t>
            </a:r>
            <a:r>
              <a:rPr lang="en-US" altLang="zh-CN" i="1" dirty="0" err="1" smtClean="0"/>
              <a:t>signal</a:t>
            </a:r>
            <a:r>
              <a:rPr lang="en-US" altLang="zh-CN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000" i="1" smtClean="0"/>
              <a:t>void</a:t>
            </a:r>
            <a:r>
              <a:rPr lang="en-US" altLang="zh-CN" sz="2000" smtClean="0"/>
              <a:t> producer( 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i="1" smtClean="0"/>
              <a:t> while</a:t>
            </a:r>
            <a:r>
              <a:rPr lang="en-US" altLang="zh-CN" sz="2000" smtClean="0"/>
              <a:t>(true) {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	produce an item in nextp;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	pc.put(item);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88067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000" i="1" smtClean="0"/>
              <a:t>void</a:t>
            </a:r>
            <a:r>
              <a:rPr lang="en-US" altLang="zh-CN" sz="2000" smtClean="0"/>
              <a:t> consumer( 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</a:t>
            </a:r>
            <a:r>
              <a:rPr lang="en-US" altLang="zh-CN" sz="2000" i="1" smtClean="0"/>
              <a:t> while</a:t>
            </a:r>
            <a:r>
              <a:rPr lang="en-US" altLang="zh-CN" sz="2000" smtClean="0"/>
              <a:t>(true) {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	pc.get(item);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	consume the item in nextc;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000" smtClean="0"/>
              <a:t>}</a:t>
            </a:r>
            <a:endParaRPr lang="zh-CN" altLang="en-US" sz="20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/>
              <a:t>使用</a:t>
            </a:r>
            <a:r>
              <a:rPr lang="zh-CN" altLang="en-US" dirty="0" smtClean="0"/>
              <a:t>管程</a:t>
            </a:r>
            <a:r>
              <a:rPr lang="en-US" altLang="zh-CN" dirty="0" smtClean="0"/>
              <a:t>monitor pc</a:t>
            </a:r>
            <a:r>
              <a:rPr lang="zh-CN" altLang="en-US" dirty="0" smtClean="0"/>
              <a:t>实现进程同步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读者</a:t>
            </a:r>
            <a:r>
              <a:rPr lang="en-US" altLang="zh-CN" smtClean="0"/>
              <a:t>-</a:t>
            </a:r>
            <a:r>
              <a:rPr lang="zh-CN" altLang="en-US" smtClean="0"/>
              <a:t>写者问题</a:t>
            </a:r>
          </a:p>
        </p:txBody>
      </p:sp>
      <p:sp>
        <p:nvSpPr>
          <p:cNvPr id="89091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CC"/>
                </a:solidFill>
              </a:rPr>
              <a:t>不能出现同时读写的情况</a:t>
            </a:r>
            <a:endParaRPr lang="en-US" altLang="zh-CN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CC"/>
                </a:solidFill>
              </a:rPr>
              <a:t>如果读者来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无读者且无写者，新读者可以读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有写者等，但有其它读者正在读，则新读者也可以读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有写者写，新读者等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>
                <a:solidFill>
                  <a:srgbClr val="0000CC"/>
                </a:solidFill>
              </a:rPr>
              <a:t>如果写者来</a:t>
            </a:r>
            <a:r>
              <a:rPr lang="zh-CN" altLang="en-US" smtClean="0"/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无读者，新写者可以写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有读者，新写者等待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有其它写者，新写者等待</a:t>
            </a:r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8" y="285750"/>
            <a:ext cx="8229600" cy="6572250"/>
          </a:xfrm>
        </p:spPr>
        <p:txBody>
          <a:bodyPr rtlCol="0">
            <a:normAutofit fontScale="55000" lnSpcReduction="20000"/>
          </a:bodyPr>
          <a:lstStyle/>
          <a:p>
            <a:pPr marL="742950" indent="-7429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5800" dirty="0" smtClean="0"/>
              <a:t>使用信号量解决读者</a:t>
            </a:r>
            <a:r>
              <a:rPr lang="en-US" altLang="zh-CN" sz="5800" dirty="0" smtClean="0"/>
              <a:t>-</a:t>
            </a:r>
            <a:r>
              <a:rPr lang="zh-CN" altLang="en-US" sz="5800" dirty="0" smtClean="0"/>
              <a:t>写者问题</a:t>
            </a:r>
            <a:endParaRPr lang="en-US" altLang="zh-CN" sz="58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4400" i="1" dirty="0" smtClean="0"/>
              <a:t>semaphore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rmutex</a:t>
            </a:r>
            <a:r>
              <a:rPr lang="en-US" altLang="zh-CN" sz="4400" dirty="0" smtClean="0"/>
              <a:t>=1,  </a:t>
            </a:r>
            <a:r>
              <a:rPr lang="en-US" altLang="zh-CN" sz="4400" dirty="0" err="1" smtClean="0"/>
              <a:t>wmutex</a:t>
            </a:r>
            <a:r>
              <a:rPr lang="en-US" altLang="zh-CN" sz="4400" dirty="0" smtClean="0"/>
              <a:t>=1;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4400" i="1" dirty="0" err="1" smtClean="0"/>
              <a:t>int</a:t>
            </a:r>
            <a:r>
              <a:rPr lang="en-US" altLang="zh-CN" sz="4400" dirty="0" smtClean="0"/>
              <a:t> </a:t>
            </a:r>
            <a:r>
              <a:rPr lang="en-US" altLang="zh-CN" sz="4400" dirty="0" err="1" smtClean="0"/>
              <a:t>readcount</a:t>
            </a:r>
            <a:r>
              <a:rPr lang="en-US" altLang="zh-CN" sz="4400" dirty="0" smtClean="0"/>
              <a:t>=0;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4400" i="1" dirty="0" smtClean="0"/>
              <a:t>void</a:t>
            </a:r>
            <a:r>
              <a:rPr lang="en-US" altLang="zh-CN" sz="4400" dirty="0" smtClean="0"/>
              <a:t> reader( 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44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</a:t>
            </a:r>
            <a:r>
              <a:rPr lang="en-US" altLang="zh-CN" sz="4400" i="1" dirty="0" smtClean="0"/>
              <a:t> </a:t>
            </a:r>
            <a:r>
              <a:rPr lang="en-US" altLang="zh-CN" sz="4400" i="1" dirty="0"/>
              <a:t>while</a:t>
            </a:r>
            <a:r>
              <a:rPr lang="en-US" altLang="zh-CN" sz="4400" dirty="0"/>
              <a:t>(</a:t>
            </a:r>
            <a:r>
              <a:rPr lang="en-US" altLang="zh-CN" sz="4400" i="1" dirty="0"/>
              <a:t>true</a:t>
            </a:r>
            <a:r>
              <a:rPr lang="en-US" altLang="zh-CN" sz="4400" dirty="0"/>
              <a:t>)</a:t>
            </a:r>
            <a:r>
              <a:rPr lang="en-US" altLang="zh-CN" sz="4400" i="1" dirty="0"/>
              <a:t> </a:t>
            </a:r>
            <a:r>
              <a:rPr lang="en-US" altLang="zh-CN" sz="4400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dirty="0" smtClean="0"/>
              <a:t>P(</a:t>
            </a:r>
            <a:r>
              <a:rPr lang="en-US" altLang="zh-CN" sz="4400" dirty="0" err="1" smtClean="0"/>
              <a:t>rmutex</a:t>
            </a:r>
            <a:r>
              <a:rPr lang="en-US" altLang="zh-CN" sz="4400" dirty="0" smtClean="0"/>
              <a:t>);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i="1" dirty="0" smtClean="0"/>
              <a:t>if</a:t>
            </a:r>
            <a:r>
              <a:rPr lang="en-US" altLang="zh-CN" sz="4400" dirty="0" smtClean="0"/>
              <a:t> (</a:t>
            </a:r>
            <a:r>
              <a:rPr lang="en-US" altLang="zh-CN" sz="4400" dirty="0" err="1" smtClean="0"/>
              <a:t>readcount</a:t>
            </a:r>
            <a:r>
              <a:rPr lang="en-US" altLang="zh-CN" sz="4400" dirty="0" smtClean="0"/>
              <a:t>==0) P(</a:t>
            </a:r>
            <a:r>
              <a:rPr lang="en-US" altLang="zh-CN" sz="4400" dirty="0" err="1" smtClean="0"/>
              <a:t>wmutex</a:t>
            </a:r>
            <a:r>
              <a:rPr lang="en-US" altLang="zh-CN" sz="4400" dirty="0" smtClean="0"/>
              <a:t>);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dirty="0" err="1" smtClean="0"/>
              <a:t>readcount</a:t>
            </a:r>
            <a:r>
              <a:rPr lang="en-US" altLang="zh-CN" sz="4400" dirty="0" smtClean="0"/>
              <a:t>=readcount+1;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dirty="0" smtClean="0"/>
              <a:t>V(</a:t>
            </a:r>
            <a:r>
              <a:rPr lang="en-US" altLang="zh-CN" sz="4400" dirty="0" err="1" smtClean="0"/>
              <a:t>rmutex</a:t>
            </a:r>
            <a:r>
              <a:rPr lang="en-US" altLang="zh-CN" sz="4400" dirty="0" smtClean="0"/>
              <a:t>);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读操作</a:t>
            </a:r>
            <a:r>
              <a:rPr lang="en-US" altLang="zh-CN" sz="4400" dirty="0" smtClean="0"/>
              <a:t>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dirty="0" smtClean="0"/>
              <a:t>P(</a:t>
            </a:r>
            <a:r>
              <a:rPr lang="en-US" altLang="zh-CN" sz="4400" dirty="0" err="1" smtClean="0"/>
              <a:t>rmutex</a:t>
            </a:r>
            <a:r>
              <a:rPr lang="en-US" altLang="zh-CN" sz="4400" dirty="0" smtClean="0"/>
              <a:t>);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dirty="0" err="1" smtClean="0"/>
              <a:t>readcount</a:t>
            </a:r>
            <a:r>
              <a:rPr lang="en-US" altLang="zh-CN" sz="4400" dirty="0" smtClean="0"/>
              <a:t>=readcount-1;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i="1" dirty="0" smtClean="0"/>
              <a:t>if</a:t>
            </a:r>
            <a:r>
              <a:rPr lang="en-US" altLang="zh-CN" sz="4400" dirty="0" smtClean="0"/>
              <a:t> (</a:t>
            </a:r>
            <a:r>
              <a:rPr lang="en-US" altLang="zh-CN" sz="4400" dirty="0" err="1" smtClean="0"/>
              <a:t>readcount</a:t>
            </a:r>
            <a:r>
              <a:rPr lang="en-US" altLang="zh-CN" sz="4400" dirty="0" smtClean="0"/>
              <a:t>==0) V(</a:t>
            </a:r>
            <a:r>
              <a:rPr lang="en-US" altLang="zh-CN" sz="4400" dirty="0" err="1" smtClean="0"/>
              <a:t>wmutex</a:t>
            </a:r>
            <a:r>
              <a:rPr lang="en-US" altLang="zh-CN" sz="4400" dirty="0" smtClean="0"/>
              <a:t>);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　</a:t>
            </a:r>
            <a:r>
              <a:rPr lang="en-US" altLang="zh-CN" sz="4400" dirty="0" smtClean="0"/>
              <a:t>V(</a:t>
            </a:r>
            <a:r>
              <a:rPr lang="en-US" altLang="zh-CN" sz="4400" dirty="0" err="1" smtClean="0"/>
              <a:t>rmutex</a:t>
            </a:r>
            <a:r>
              <a:rPr lang="en-US" altLang="zh-CN" sz="4400" dirty="0" smtClean="0"/>
              <a:t>);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sz="4400" dirty="0" smtClean="0"/>
              <a:t>　</a:t>
            </a:r>
            <a:r>
              <a:rPr lang="en-US" altLang="zh-CN" sz="4400" dirty="0" smtClean="0"/>
              <a:t>}</a:t>
            </a:r>
            <a:endParaRPr lang="zh-CN" altLang="en-US" sz="4400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4400" dirty="0" smtClean="0"/>
              <a:t>}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3500" y="857250"/>
            <a:ext cx="4000500" cy="30464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+mn-lt"/>
                <a:ea typeface="仿宋_GB2312"/>
                <a:cs typeface="仿宋_GB2312"/>
              </a:rPr>
              <a:t>void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 writer( )</a:t>
            </a:r>
          </a:p>
          <a:p>
            <a:pPr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{</a:t>
            </a:r>
          </a:p>
          <a:p>
            <a:pPr>
              <a:defRPr/>
            </a:pPr>
            <a:r>
              <a:rPr lang="zh-CN" altLang="en-US" sz="2400" dirty="0">
                <a:latin typeface="+mn-lt"/>
                <a:ea typeface="仿宋_GB2312"/>
                <a:cs typeface="仿宋_GB2312"/>
              </a:rPr>
              <a:t>　</a:t>
            </a:r>
            <a:r>
              <a:rPr lang="en-US" altLang="zh-CN" sz="2400" i="1" dirty="0">
                <a:latin typeface="+mn-lt"/>
                <a:ea typeface="仿宋_GB2312"/>
                <a:cs typeface="仿宋_GB2312"/>
              </a:rPr>
              <a:t>while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(</a:t>
            </a:r>
            <a:r>
              <a:rPr lang="en-US" altLang="zh-CN" sz="2400" i="1" dirty="0">
                <a:latin typeface="+mn-lt"/>
                <a:ea typeface="仿宋_GB2312"/>
                <a:cs typeface="仿宋_GB2312"/>
              </a:rPr>
              <a:t>true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)</a:t>
            </a:r>
            <a:r>
              <a:rPr lang="en-US" altLang="zh-CN" sz="2400" i="1" dirty="0">
                <a:latin typeface="+mn-lt"/>
                <a:ea typeface="仿宋_GB2312"/>
                <a:cs typeface="仿宋_GB2312"/>
              </a:rPr>
              <a:t> </a:t>
            </a:r>
            <a:r>
              <a:rPr lang="en-US" altLang="zh-CN" sz="2400" dirty="0"/>
              <a:t>{</a:t>
            </a:r>
            <a:endParaRPr lang="en-US" altLang="zh-CN" sz="2400" dirty="0">
              <a:latin typeface="+mn-lt"/>
              <a:ea typeface="仿宋_GB2312"/>
              <a:cs typeface="仿宋_GB2312"/>
            </a:endParaRPr>
          </a:p>
          <a:p>
            <a:pPr>
              <a:defRPr/>
            </a:pPr>
            <a:r>
              <a:rPr lang="zh-CN" altLang="en-US" sz="2400" dirty="0">
                <a:latin typeface="+mn-lt"/>
                <a:ea typeface="仿宋_GB2312"/>
                <a:cs typeface="仿宋_GB2312"/>
              </a:rPr>
              <a:t>　　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P(</a:t>
            </a:r>
            <a:r>
              <a:rPr lang="en-US" altLang="zh-CN" sz="2400" dirty="0" err="1">
                <a:latin typeface="+mn-lt"/>
                <a:ea typeface="仿宋_GB2312"/>
                <a:cs typeface="仿宋_GB2312"/>
              </a:rPr>
              <a:t>wmutex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);</a:t>
            </a:r>
            <a:endParaRPr lang="zh-CN" altLang="en-US" sz="2400" dirty="0">
              <a:latin typeface="+mn-lt"/>
              <a:ea typeface="仿宋_GB2312"/>
              <a:cs typeface="仿宋_GB2312"/>
            </a:endParaRPr>
          </a:p>
          <a:p>
            <a:pPr>
              <a:defRPr/>
            </a:pPr>
            <a:r>
              <a:rPr lang="zh-CN" altLang="en-US" sz="2400" dirty="0">
                <a:latin typeface="+mn-lt"/>
                <a:ea typeface="仿宋_GB2312"/>
                <a:cs typeface="仿宋_GB2312"/>
              </a:rPr>
              <a:t>　　写操作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;</a:t>
            </a:r>
            <a:endParaRPr lang="zh-CN" altLang="en-US" sz="2400" dirty="0">
              <a:latin typeface="+mn-lt"/>
              <a:ea typeface="仿宋_GB2312"/>
              <a:cs typeface="仿宋_GB2312"/>
            </a:endParaRPr>
          </a:p>
          <a:p>
            <a:pPr>
              <a:defRPr/>
            </a:pPr>
            <a:r>
              <a:rPr lang="zh-CN" altLang="en-US" sz="2400" dirty="0">
                <a:latin typeface="+mn-lt"/>
                <a:ea typeface="仿宋_GB2312"/>
                <a:cs typeface="仿宋_GB2312"/>
              </a:rPr>
              <a:t>　　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V(</a:t>
            </a:r>
            <a:r>
              <a:rPr lang="en-US" altLang="zh-CN" sz="2400" dirty="0" err="1">
                <a:latin typeface="+mn-lt"/>
                <a:ea typeface="仿宋_GB2312"/>
                <a:cs typeface="仿宋_GB2312"/>
              </a:rPr>
              <a:t>wmutex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);</a:t>
            </a:r>
            <a:endParaRPr lang="zh-CN" altLang="en-US" sz="2400" dirty="0">
              <a:latin typeface="+mn-lt"/>
              <a:ea typeface="仿宋_GB2312"/>
              <a:cs typeface="仿宋_GB2312"/>
            </a:endParaRPr>
          </a:p>
          <a:p>
            <a:pPr>
              <a:defRPr/>
            </a:pPr>
            <a:r>
              <a:rPr lang="zh-CN" altLang="en-US" sz="2400" dirty="0">
                <a:latin typeface="+mn-lt"/>
                <a:ea typeface="仿宋_GB2312"/>
                <a:cs typeface="仿宋_GB2312"/>
              </a:rPr>
              <a:t>　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}</a:t>
            </a:r>
            <a:endParaRPr lang="zh-CN" altLang="en-US" sz="2400" dirty="0">
              <a:latin typeface="+mn-lt"/>
              <a:ea typeface="仿宋_GB2312"/>
              <a:cs typeface="仿宋_GB2312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}</a:t>
            </a:r>
            <a:endParaRPr lang="zh-CN" altLang="en-US" sz="2400" dirty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43500" y="3811588"/>
            <a:ext cx="4000500" cy="30464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400" i="1" dirty="0" err="1">
                <a:latin typeface="+mn-lt"/>
                <a:ea typeface="仿宋_GB2312"/>
                <a:cs typeface="仿宋_GB2312"/>
              </a:rPr>
              <a:t>int</a:t>
            </a:r>
            <a:r>
              <a:rPr lang="en-US" altLang="zh-CN" sz="2400" i="1" dirty="0">
                <a:latin typeface="+mn-lt"/>
                <a:ea typeface="仿宋_GB2312"/>
                <a:cs typeface="仿宋_GB2312"/>
              </a:rPr>
              <a:t> main</a:t>
            </a:r>
            <a:r>
              <a:rPr lang="en-US" altLang="zh-CN" sz="2400" dirty="0">
                <a:latin typeface="+mn-lt"/>
                <a:ea typeface="仿宋_GB2312"/>
                <a:cs typeface="仿宋_GB2312"/>
              </a:rPr>
              <a:t>()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    </a:t>
            </a:r>
            <a:r>
              <a:rPr lang="en-US" altLang="zh-CN" sz="2400" i="1" dirty="0" err="1">
                <a:latin typeface="+mn-lt"/>
                <a:ea typeface="仿宋_GB2312"/>
                <a:cs typeface="仿宋_GB2312"/>
              </a:rPr>
              <a:t>cobegin</a:t>
            </a:r>
            <a:endParaRPr lang="en-US" altLang="zh-CN" sz="2400" i="1" dirty="0">
              <a:latin typeface="+mn-lt"/>
              <a:ea typeface="仿宋_GB2312"/>
              <a:cs typeface="仿宋_GB2312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    {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	reader();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	writer();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    }</a:t>
            </a:r>
          </a:p>
          <a:p>
            <a:pPr>
              <a:buFont typeface="Arial" pitchFamily="34" charset="0"/>
              <a:buNone/>
              <a:defRPr/>
            </a:pPr>
            <a:r>
              <a:rPr lang="en-US" altLang="zh-CN" sz="2400" dirty="0">
                <a:latin typeface="+mn-lt"/>
                <a:ea typeface="仿宋_GB2312"/>
                <a:cs typeface="仿宋_GB231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15888"/>
            <a:ext cx="8229600" cy="6742112"/>
          </a:xfrm>
        </p:spPr>
        <p:txBody>
          <a:bodyPr rtlCol="0">
            <a:normAutofit fontScale="6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zh-CN" altLang="en-US" sz="4500" dirty="0" smtClean="0"/>
              <a:t>使用信号量集机制解决读者</a:t>
            </a:r>
            <a:r>
              <a:rPr lang="en-US" altLang="zh-CN" sz="4500" dirty="0" smtClean="0"/>
              <a:t>-</a:t>
            </a:r>
            <a:r>
              <a:rPr lang="zh-CN" altLang="en-US" sz="4500" dirty="0" smtClean="0"/>
              <a:t>写者问题</a:t>
            </a:r>
            <a:endParaRPr lang="en-US" altLang="zh-CN" sz="45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3800" dirty="0" smtClean="0"/>
              <a:t>读者的人数限制为</a:t>
            </a:r>
            <a:r>
              <a:rPr lang="en-US" altLang="zh-CN" sz="3800" dirty="0" smtClean="0"/>
              <a:t>RN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800" dirty="0" err="1" smtClean="0"/>
              <a:t>mx</a:t>
            </a:r>
            <a:r>
              <a:rPr lang="en-US" altLang="zh-CN" sz="3800" dirty="0" smtClean="0"/>
              <a:t>=1</a:t>
            </a:r>
            <a:r>
              <a:rPr lang="zh-CN" altLang="en-US" sz="3800" dirty="0" smtClean="0"/>
              <a:t>表示无写进程，</a:t>
            </a:r>
            <a:r>
              <a:rPr lang="en-US" altLang="zh-CN" sz="3800" dirty="0" smtClean="0"/>
              <a:t>=0</a:t>
            </a:r>
            <a:r>
              <a:rPr lang="zh-CN" altLang="en-US" sz="3800" dirty="0" smtClean="0"/>
              <a:t>表示正在写</a:t>
            </a:r>
            <a:endParaRPr lang="en-US" altLang="zh-CN" sz="38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800" dirty="0" err="1" smtClean="0"/>
              <a:t>Swait</a:t>
            </a:r>
            <a:r>
              <a:rPr lang="en-US" altLang="zh-CN" sz="3800" dirty="0" smtClean="0"/>
              <a:t>(L, 1, 1)</a:t>
            </a:r>
            <a:r>
              <a:rPr lang="zh-CN" altLang="en-US" sz="3800" dirty="0" smtClean="0"/>
              <a:t>读者试图进入，</a:t>
            </a:r>
            <a:r>
              <a:rPr lang="en-US" altLang="zh-CN" sz="3800" dirty="0" smtClean="0"/>
              <a:t>L</a:t>
            </a:r>
            <a:r>
              <a:rPr lang="zh-CN" altLang="en-US" sz="3800" dirty="0" smtClean="0"/>
              <a:t>减一</a:t>
            </a:r>
            <a:endParaRPr lang="en-US" altLang="zh-CN" sz="38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800" dirty="0" err="1" smtClean="0"/>
              <a:t>Swait</a:t>
            </a:r>
            <a:r>
              <a:rPr lang="en-US" altLang="zh-CN" sz="3800" dirty="0" smtClean="0"/>
              <a:t>(</a:t>
            </a:r>
            <a:r>
              <a:rPr lang="en-US" altLang="zh-CN" sz="3800" dirty="0" err="1" smtClean="0"/>
              <a:t>mx</a:t>
            </a:r>
            <a:r>
              <a:rPr lang="en-US" altLang="zh-CN" sz="3800" dirty="0" smtClean="0"/>
              <a:t>, 1, 0)</a:t>
            </a:r>
            <a:r>
              <a:rPr lang="zh-CN" altLang="en-US" sz="3800" dirty="0" smtClean="0"/>
              <a:t>需要等待写操作完成</a:t>
            </a:r>
            <a:endParaRPr lang="en-US" altLang="zh-CN" sz="38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3800" dirty="0" err="1" smtClean="0">
                <a:ea typeface="仿宋_GB2312"/>
                <a:cs typeface="仿宋_GB2312"/>
              </a:rPr>
              <a:t>Swait</a:t>
            </a:r>
            <a:r>
              <a:rPr lang="en-US" altLang="zh-CN" sz="3800" dirty="0" smtClean="0">
                <a:ea typeface="仿宋_GB2312"/>
                <a:cs typeface="仿宋_GB2312"/>
              </a:rPr>
              <a:t>(</a:t>
            </a:r>
            <a:r>
              <a:rPr lang="en-US" altLang="zh-CN" sz="3800" dirty="0" err="1" smtClean="0">
                <a:ea typeface="仿宋_GB2312"/>
                <a:cs typeface="仿宋_GB2312"/>
              </a:rPr>
              <a:t>mx</a:t>
            </a:r>
            <a:r>
              <a:rPr lang="en-US" altLang="zh-CN" sz="3800" dirty="0" smtClean="0">
                <a:ea typeface="仿宋_GB2312"/>
                <a:cs typeface="仿宋_GB2312"/>
              </a:rPr>
              <a:t>, 1, 1; L, RN, 0)</a:t>
            </a:r>
            <a:r>
              <a:rPr lang="zh-CN" altLang="en-US" sz="3800" dirty="0" smtClean="0"/>
              <a:t>无读写进程时才能写</a:t>
            </a:r>
            <a:endParaRPr lang="en-US" altLang="zh-CN" sz="3800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i="1" dirty="0" smtClean="0"/>
              <a:t>semaphore</a:t>
            </a:r>
            <a:r>
              <a:rPr lang="en-US" altLang="zh-CN" sz="3800" dirty="0" smtClean="0"/>
              <a:t> L=RN, </a:t>
            </a:r>
            <a:r>
              <a:rPr lang="en-US" altLang="zh-CN" sz="3800" dirty="0" err="1" smtClean="0"/>
              <a:t>mx</a:t>
            </a:r>
            <a:r>
              <a:rPr lang="en-US" altLang="zh-CN" sz="3800" dirty="0" smtClean="0"/>
              <a:t>=1;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i="1" dirty="0" smtClean="0"/>
              <a:t>void</a:t>
            </a:r>
            <a:r>
              <a:rPr lang="en-US" altLang="zh-CN" sz="3800" dirty="0" smtClean="0"/>
              <a:t> reader( )</a:t>
            </a: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dirty="0" smtClean="0"/>
              <a:t>{ 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i="1" dirty="0" smtClean="0"/>
              <a:t>	</a:t>
            </a:r>
            <a:r>
              <a:rPr lang="en-US" altLang="zh-CN" sz="3800" i="1" dirty="0"/>
              <a:t> while</a:t>
            </a:r>
            <a:r>
              <a:rPr lang="en-US" altLang="zh-CN" sz="3800" dirty="0"/>
              <a:t>(</a:t>
            </a:r>
            <a:r>
              <a:rPr lang="en-US" altLang="zh-CN" sz="3800" i="1" dirty="0"/>
              <a:t>true</a:t>
            </a:r>
            <a:r>
              <a:rPr lang="en-US" altLang="zh-CN" sz="3800" dirty="0"/>
              <a:t>)</a:t>
            </a:r>
            <a:r>
              <a:rPr lang="en-US" altLang="zh-CN" sz="3800" i="1" dirty="0"/>
              <a:t> </a:t>
            </a:r>
            <a:r>
              <a:rPr lang="en-US" altLang="zh-CN" sz="3800" dirty="0" smtClean="0"/>
              <a:t>{ 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dirty="0" smtClean="0"/>
              <a:t>		P(L, 1, 1);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dirty="0" smtClean="0"/>
              <a:t>		P(mx, 1, 0);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dirty="0" smtClean="0"/>
              <a:t>		</a:t>
            </a:r>
            <a:r>
              <a:rPr lang="en-US" altLang="zh-CN" sz="3800" i="1" dirty="0" smtClean="0"/>
              <a:t>perform read operation</a:t>
            </a:r>
            <a:r>
              <a:rPr lang="en-US" altLang="zh-CN" sz="3800" dirty="0" smtClean="0"/>
              <a:t>;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dirty="0" smtClean="0"/>
              <a:t>		V(L, 1);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dirty="0" smtClean="0"/>
              <a:t>	}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sz="3800" dirty="0" smtClean="0"/>
              <a:t>}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	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29188" y="2349500"/>
            <a:ext cx="4071937" cy="30464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+mn-lt"/>
                <a:ea typeface="+mn-ea"/>
              </a:rPr>
              <a:t>void</a:t>
            </a:r>
            <a:r>
              <a:rPr lang="en-US" altLang="zh-CN" sz="2400" dirty="0">
                <a:latin typeface="+mn-lt"/>
                <a:ea typeface="+mn-ea"/>
              </a:rPr>
              <a:t> writer( )</a:t>
            </a:r>
          </a:p>
          <a:p>
            <a:pPr>
              <a:defRPr/>
            </a:pPr>
            <a:r>
              <a:rPr lang="en-US" altLang="zh-CN" sz="2400" dirty="0">
                <a:latin typeface="+mn-lt"/>
                <a:ea typeface="+mn-ea"/>
              </a:rPr>
              <a:t>{</a:t>
            </a:r>
          </a:p>
          <a:p>
            <a:pPr>
              <a:defRPr/>
            </a:pP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altLang="zh-CN" sz="2400" i="1" dirty="0">
                <a:latin typeface="+mn-lt"/>
                <a:ea typeface="+mn-ea"/>
              </a:rPr>
              <a:t>while</a:t>
            </a:r>
            <a:r>
              <a:rPr lang="en-US" altLang="zh-CN" sz="2400" dirty="0">
                <a:latin typeface="+mn-lt"/>
                <a:ea typeface="+mn-ea"/>
              </a:rPr>
              <a:t>(</a:t>
            </a:r>
            <a:r>
              <a:rPr lang="en-US" altLang="zh-CN" sz="2400" i="1" dirty="0">
                <a:latin typeface="+mn-lt"/>
                <a:ea typeface="+mn-ea"/>
              </a:rPr>
              <a:t>true</a:t>
            </a:r>
            <a:r>
              <a:rPr lang="en-US" altLang="zh-CN" sz="2400" dirty="0">
                <a:latin typeface="+mn-lt"/>
                <a:ea typeface="+mn-ea"/>
              </a:rPr>
              <a:t>)</a:t>
            </a:r>
            <a:r>
              <a:rPr lang="en-US" altLang="zh-CN" sz="2400" i="1" dirty="0">
                <a:latin typeface="+mn-lt"/>
                <a:ea typeface="+mn-ea"/>
              </a:rPr>
              <a:t> </a:t>
            </a:r>
            <a:r>
              <a:rPr lang="en-US" altLang="zh-CN" sz="2400" dirty="0">
                <a:latin typeface="+mn-lt"/>
                <a:ea typeface="+mn-ea"/>
              </a:rPr>
              <a:t>{</a:t>
            </a:r>
          </a:p>
          <a:p>
            <a:pPr>
              <a:defRPr/>
            </a:pP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en-US" altLang="zh-CN" sz="2400" dirty="0">
                <a:latin typeface="+mn-lt"/>
                <a:ea typeface="+mn-ea"/>
              </a:rPr>
              <a:t>P(mx, 1, 1; L, RN, 0);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en-US" altLang="zh-CN" sz="2400" i="1" dirty="0">
                <a:latin typeface="+mn-lt"/>
                <a:ea typeface="+mn-ea"/>
              </a:rPr>
              <a:t>perform write operation</a:t>
            </a:r>
            <a:r>
              <a:rPr lang="en-US" altLang="zh-CN" sz="2400" dirty="0">
                <a:latin typeface="+mn-lt"/>
                <a:ea typeface="+mn-ea"/>
              </a:rPr>
              <a:t>;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sz="2400" dirty="0">
                <a:latin typeface="+mn-lt"/>
                <a:ea typeface="+mn-ea"/>
              </a:rPr>
              <a:t>　　</a:t>
            </a:r>
            <a:r>
              <a:rPr lang="en-US" altLang="zh-CN" sz="2400" dirty="0">
                <a:latin typeface="+mn-lt"/>
                <a:ea typeface="+mn-ea"/>
              </a:rPr>
              <a:t>V(mx, 1);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sz="2400" dirty="0">
                <a:latin typeface="+mn-lt"/>
                <a:ea typeface="+mn-ea"/>
              </a:rPr>
              <a:t>　</a:t>
            </a:r>
            <a:r>
              <a:rPr lang="en-US" altLang="zh-CN" sz="2400" dirty="0">
                <a:latin typeface="+mn-lt"/>
                <a:ea typeface="+mn-ea"/>
              </a:rPr>
              <a:t>}</a:t>
            </a:r>
            <a:endParaRPr lang="zh-CN" altLang="en-US" sz="2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  <a:ea typeface="+mn-ea"/>
              </a:rPr>
              <a:t>}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89092" name="矩形 4"/>
          <p:cNvSpPr>
            <a:spLocks noChangeArrowheads="1"/>
          </p:cNvSpPr>
          <p:nvPr/>
        </p:nvSpPr>
        <p:spPr bwMode="auto">
          <a:xfrm>
            <a:off x="4168775" y="5402263"/>
            <a:ext cx="4824413" cy="1495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latin typeface="+mn-lt"/>
                <a:ea typeface="+mn-ea"/>
              </a:rPr>
              <a:t>int</a:t>
            </a:r>
            <a:r>
              <a:rPr lang="en-US" altLang="zh-CN" sz="2400" dirty="0">
                <a:latin typeface="+mn-lt"/>
                <a:ea typeface="+mn-ea"/>
              </a:rPr>
              <a:t> main()</a:t>
            </a:r>
          </a:p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{</a:t>
            </a:r>
          </a:p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    </a:t>
            </a:r>
            <a:r>
              <a:rPr lang="en-US" altLang="zh-CN" sz="2400" dirty="0" err="1">
                <a:latin typeface="+mn-lt"/>
                <a:ea typeface="+mn-ea"/>
              </a:rPr>
              <a:t>cobegin</a:t>
            </a:r>
            <a:r>
              <a:rPr lang="en-US" altLang="zh-CN" sz="2400" dirty="0">
                <a:latin typeface="+mn-lt"/>
                <a:ea typeface="+mn-ea"/>
              </a:rPr>
              <a:t>{ reader();	writer();    }</a:t>
            </a:r>
          </a:p>
          <a:p>
            <a:pPr marL="514350" indent="-51435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400" dirty="0"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哲学家进餐问题</a:t>
            </a:r>
          </a:p>
        </p:txBody>
      </p:sp>
      <p:sp>
        <p:nvSpPr>
          <p:cNvPr id="921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有五个哲学家围坐在一圆桌旁，每人面前有一只空碗，每两人之间放</a:t>
            </a:r>
            <a:r>
              <a:rPr lang="zh-CN" altLang="en-US" smtClean="0">
                <a:solidFill>
                  <a:srgbClr val="FF0000"/>
                </a:solidFill>
              </a:rPr>
              <a:t>一只</a:t>
            </a:r>
            <a:r>
              <a:rPr lang="zh-CN" altLang="en-US" smtClean="0"/>
              <a:t>筷子。</a:t>
            </a:r>
          </a:p>
          <a:p>
            <a:pPr eaLnBrk="1" hangingPunct="1"/>
            <a:r>
              <a:rPr lang="zh-CN" altLang="en-US" smtClean="0"/>
              <a:t>每个哲学家的行为是思考，感到饥饿，然后吃饭，饭后继续思考。</a:t>
            </a:r>
          </a:p>
          <a:p>
            <a:pPr eaLnBrk="1" hangingPunct="1"/>
            <a:r>
              <a:rPr lang="zh-CN" altLang="en-US" smtClean="0"/>
              <a:t>为了吃饭，每个哲学家必须拿到两只筷子，并且每个人只能直接从自己的左边或右边取筷子。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语句并发执行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en-US" altLang="zh-CN" dirty="0" smtClean="0"/>
              <a:t>S1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a=x+2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en-US" altLang="zh-CN" dirty="0" smtClean="0"/>
              <a:t>S2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b=y+4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en-US" altLang="zh-CN" dirty="0" smtClean="0"/>
              <a:t>S3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c=</a:t>
            </a:r>
            <a:r>
              <a:rPr kumimoji="1" lang="en-US" altLang="zh-CN" dirty="0" err="1" smtClean="0"/>
              <a:t>a+b</a:t>
            </a:r>
            <a:endParaRPr kumimoji="1"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kumimoji="1" lang="en-US" altLang="zh-CN" dirty="0" smtClean="0"/>
              <a:t>S4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d=</a:t>
            </a:r>
            <a:r>
              <a:rPr kumimoji="1" lang="en-US" altLang="zh-CN" dirty="0" err="1" smtClean="0"/>
              <a:t>c+b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 smtClean="0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786063"/>
            <a:ext cx="4857750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哲学家进餐问题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错误的解决方案</a:t>
            </a:r>
            <a:endParaRPr lang="en-US" altLang="zh-CN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i="1" dirty="0" smtClean="0"/>
              <a:t>semaphore</a:t>
            </a:r>
            <a:r>
              <a:rPr lang="en-US" altLang="zh-CN" dirty="0" smtClean="0"/>
              <a:t> </a:t>
            </a:r>
            <a:r>
              <a:rPr lang="en-US" altLang="zh-CN" dirty="0"/>
              <a:t>chopstick</a:t>
            </a:r>
            <a:r>
              <a:rPr lang="en-US" altLang="zh-CN" dirty="0" smtClean="0"/>
              <a:t>[5];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i="1" dirty="0" smtClean="0"/>
              <a:t>while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true</a:t>
            </a:r>
            <a:r>
              <a:rPr lang="en-US" altLang="zh-CN" dirty="0" smtClean="0"/>
              <a:t>) 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{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　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(chopstick[i]);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　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(chopstick[</a:t>
            </a:r>
            <a:r>
              <a:rPr lang="en-US" altLang="zh-CN" i="1" dirty="0" smtClean="0"/>
              <a:t>mod</a:t>
            </a:r>
            <a:r>
              <a:rPr lang="en-US" altLang="zh-CN" dirty="0" smtClean="0"/>
              <a:t>(i+1, 5)]);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     …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　</a:t>
            </a:r>
            <a:r>
              <a:rPr lang="en-US" altLang="zh-CN" dirty="0" smtClean="0"/>
              <a:t>eat;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…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　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(chopstick[i]);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　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(chopstick[</a:t>
            </a:r>
            <a:r>
              <a:rPr lang="en-US" altLang="zh-CN" i="1" dirty="0" smtClean="0"/>
              <a:t>mod</a:t>
            </a:r>
            <a:r>
              <a:rPr lang="en-US" altLang="zh-CN" dirty="0" smtClean="0"/>
              <a:t>(i+1, 5)]);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     </a:t>
            </a:r>
            <a:r>
              <a:rPr lang="en-US" altLang="zh-CN" dirty="0" smtClean="0"/>
              <a:t>…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zh-CN" altLang="en-US" dirty="0" smtClean="0"/>
              <a:t>　</a:t>
            </a:r>
            <a:r>
              <a:rPr lang="en-US" altLang="zh-CN" dirty="0" smtClean="0"/>
              <a:t>think;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zh-CN" altLang="en-US" dirty="0"/>
          </a:p>
        </p:txBody>
      </p:sp>
      <p:sp>
        <p:nvSpPr>
          <p:cNvPr id="109572" name="矩形 3"/>
          <p:cNvSpPr>
            <a:spLocks noChangeArrowheads="1"/>
          </p:cNvSpPr>
          <p:nvPr/>
        </p:nvSpPr>
        <p:spPr bwMode="auto">
          <a:xfrm>
            <a:off x="5000625" y="3929063"/>
            <a:ext cx="3714750" cy="15700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/>
              <a:t>问题：</a:t>
            </a:r>
          </a:p>
          <a:p>
            <a:r>
              <a:rPr lang="zh-CN" altLang="en-US" sz="2400"/>
              <a:t>    五位哲学家同时饥饿</a:t>
            </a:r>
            <a:r>
              <a:rPr lang="en-US" altLang="zh-CN" sz="2400"/>
              <a:t>…</a:t>
            </a:r>
          </a:p>
          <a:p>
            <a:endParaRPr lang="en-US" altLang="zh-CN" sz="2400"/>
          </a:p>
          <a:p>
            <a:r>
              <a:rPr lang="zh-CN" altLang="en-US" sz="2400"/>
              <a:t>解决方案？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哲学家进餐问题</a:t>
            </a:r>
          </a:p>
        </p:txBody>
      </p:sp>
      <p:sp>
        <p:nvSpPr>
          <p:cNvPr id="94211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利用管程解决哲学家进餐问题 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哲学家状态</a:t>
            </a:r>
            <a:r>
              <a:rPr lang="en-US" altLang="zh-CN" smtClean="0"/>
              <a:t>state(i)</a:t>
            </a:r>
            <a:r>
              <a:rPr lang="zh-CN" altLang="en-US" smtClean="0"/>
              <a:t>：</a:t>
            </a:r>
            <a:r>
              <a:rPr lang="en-US" altLang="zh-CN" smtClean="0"/>
              <a:t>thinking, hungry, eating</a:t>
            </a:r>
          </a:p>
          <a:p>
            <a:pPr lvl="1" eaLnBrk="1" hangingPunct="1"/>
            <a:r>
              <a:rPr lang="zh-CN" altLang="en-US" smtClean="0"/>
              <a:t>进餐</a:t>
            </a:r>
            <a:r>
              <a:rPr lang="en-US" altLang="zh-CN" smtClean="0"/>
              <a:t>pickup(i)</a:t>
            </a:r>
            <a:r>
              <a:rPr lang="zh-CN" altLang="en-US" smtClean="0"/>
              <a:t>：若</a:t>
            </a:r>
            <a:r>
              <a:rPr lang="en-US" altLang="zh-CN" smtClean="0"/>
              <a:t>test(i)</a:t>
            </a:r>
            <a:r>
              <a:rPr lang="zh-CN" altLang="en-US" smtClean="0"/>
              <a:t>结果为真则进餐，否则执行</a:t>
            </a:r>
            <a:r>
              <a:rPr lang="en-US" altLang="zh-CN" smtClean="0"/>
              <a:t>self(i).wait</a:t>
            </a:r>
            <a:r>
              <a:rPr lang="zh-CN" altLang="en-US" smtClean="0"/>
              <a:t>推迟进餐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进餐完毕</a:t>
            </a:r>
            <a:r>
              <a:rPr lang="en-US" altLang="zh-CN" smtClean="0"/>
              <a:t>putdown(i)</a:t>
            </a:r>
            <a:r>
              <a:rPr lang="zh-CN" altLang="en-US" smtClean="0"/>
              <a:t>，并测试左右哲学家是否需要进餐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测试是否能进餐</a:t>
            </a:r>
            <a:r>
              <a:rPr lang="en-US" altLang="zh-CN" smtClean="0"/>
              <a:t> test(i)</a:t>
            </a:r>
            <a:r>
              <a:rPr lang="zh-CN" altLang="en-US" smtClean="0"/>
              <a:t>：若左、右哲学家均未用餐，则结果为真</a:t>
            </a:r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 smtClean="0"/>
              <a:t>哲学家进餐问题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管程</a:t>
            </a:r>
            <a:r>
              <a:rPr lang="en-US" altLang="zh-CN" dirty="0"/>
              <a:t>monitor </a:t>
            </a:r>
            <a:r>
              <a:rPr lang="en-US" altLang="zh-CN" dirty="0" smtClean="0"/>
              <a:t>dining-philosophers</a:t>
            </a:r>
            <a:endParaRPr lang="zh-CN" altLang="en-US" dirty="0" smtClean="0"/>
          </a:p>
        </p:txBody>
      </p:sp>
      <p:sp>
        <p:nvSpPr>
          <p:cNvPr id="95235" name="内容占位符 2"/>
          <p:cNvSpPr>
            <a:spLocks noGrp="1"/>
          </p:cNvSpPr>
          <p:nvPr>
            <p:ph sz="half" idx="2"/>
          </p:nvPr>
        </p:nvSpPr>
        <p:spPr>
          <a:xfrm>
            <a:off x="107950" y="1557338"/>
            <a:ext cx="5178425" cy="494347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enum estate{thinking,hungry,eating};</a:t>
            </a:r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estate state[5] = {thinking};</a:t>
            </a:r>
            <a:endParaRPr lang="zh-CN" altLang="en-US" smtClean="0"/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condition self[5];</a:t>
            </a:r>
            <a:endParaRPr lang="zh-CN" altLang="en-US" smtClean="0"/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void pickup(int i)	//i: </a:t>
            </a:r>
            <a:r>
              <a:rPr lang="zh-CN" altLang="en-US" smtClean="0"/>
              <a:t>哲学家编号</a:t>
            </a:r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{	</a:t>
            </a:r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	state[i]=hungry;</a:t>
            </a:r>
            <a:endParaRPr lang="zh-CN" altLang="en-US" smtClean="0"/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	test(i);</a:t>
            </a:r>
            <a:endParaRPr lang="zh-CN" altLang="en-US" smtClean="0"/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	if (state[i]!=eating) self[i].wait;</a:t>
            </a:r>
            <a:endParaRPr lang="zh-CN" altLang="en-US" smtClean="0"/>
          </a:p>
          <a:p>
            <a:pPr marL="514350" indent="-514350" eaLnBrk="1" hangingPunct="1">
              <a:buFont typeface="Wingdings 2" pitchFamily="18" charset="2"/>
              <a:buNone/>
            </a:pPr>
            <a:r>
              <a:rPr lang="en-US" altLang="zh-CN" smtClean="0"/>
              <a:t>}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29263" y="1609725"/>
            <a:ext cx="3328987" cy="4516438"/>
          </a:xfrm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void putdown(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i);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{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state[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]=thinking;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test(mod(i-1, 5));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	test(mod(i+1, 5));</a:t>
            </a:r>
            <a:endParaRPr lang="zh-CN" alt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哲学家进餐问题</a:t>
            </a:r>
          </a:p>
        </p:txBody>
      </p:sp>
      <p:sp>
        <p:nvSpPr>
          <p:cNvPr id="96259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void test(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k);</a:t>
            </a:r>
            <a:endParaRPr lang="zh-CN" altLang="en-US" sz="2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	if (state[mod(k-1, 5)]!=eating &amp;&amp; state[k]==hungry &amp;&amp; 	state[mod(k+1, 5)]!=eating)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		state[k]=eating;</a:t>
            </a:r>
            <a:endParaRPr lang="zh-CN" altLang="en-US" sz="2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		self[k].signal;</a:t>
            </a:r>
            <a:endParaRPr lang="zh-CN" altLang="en-US" sz="28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前趋图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线程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进程同步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进程同步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应用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进程通信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进程通信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进程间的信息交换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低级进程同步：信号量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通信对用户不透明，数据传送、数据结构、互斥同步机制都由程序员干预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进程间若需要传送大量数据，应当利用操作系统提供的高级通信工具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进程通信的类型</a:t>
            </a: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Maiandra GD" pitchFamily="34" charset="0"/>
              <a:buAutoNum type="arabicPeriod"/>
            </a:pPr>
            <a:r>
              <a:rPr lang="zh-CN" altLang="en-US" smtClean="0">
                <a:latin typeface="华文楷体" pitchFamily="2" charset="-122"/>
              </a:rPr>
              <a:t>共享存储器系统</a:t>
            </a:r>
            <a:endParaRPr lang="en-US" altLang="zh-CN" smtClean="0">
              <a:latin typeface="华文楷体" pitchFamily="2" charset="-122"/>
            </a:endParaRPr>
          </a:p>
          <a:p>
            <a:pPr marL="914400" lvl="1" indent="-514350" eaLnBrk="1" hangingPunct="1"/>
            <a:r>
              <a:rPr lang="zh-CN" altLang="en-US" smtClean="0">
                <a:latin typeface="华文楷体" pitchFamily="2" charset="-122"/>
              </a:rPr>
              <a:t>为了传输大量数据，在存储器中划出了一块共享存储区，诸进程可通过对共享存储区中数据的读或写，实现相互之间的通信。</a:t>
            </a:r>
          </a:p>
          <a:p>
            <a:pPr marL="514350" indent="-514350" eaLnBrk="1" hangingPunct="1">
              <a:buFont typeface="Maiandra GD" pitchFamily="34" charset="0"/>
              <a:buAutoNum type="arabicPeriod"/>
            </a:pPr>
            <a:endParaRPr lang="en-US" altLang="zh-CN" smtClean="0">
              <a:latin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进程通信的类型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Maiandra GD" pitchFamily="34" charset="0"/>
              <a:buAutoNum type="arabicPeriod" startAt="2"/>
            </a:pPr>
            <a:r>
              <a:rPr lang="zh-CN" altLang="en-US" smtClean="0">
                <a:latin typeface="华文楷体" pitchFamily="2" charset="-122"/>
              </a:rPr>
              <a:t>消息传递系统</a:t>
            </a:r>
            <a:endParaRPr lang="en-US" altLang="zh-CN" smtClean="0">
              <a:latin typeface="华文楷体" pitchFamily="2" charset="-12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latin typeface="华文楷体" pitchFamily="2" charset="-122"/>
              </a:rPr>
              <a:t>进程间的数据交换以报文（格式化的消息）为单位。程序员利用操作系统提供的一组通信原语实现数据传递，通信过程对用户透明。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latin typeface="华文楷体" pitchFamily="2" charset="-122"/>
              </a:rPr>
              <a:t>消息传递系统的通信方式分成两类：</a:t>
            </a:r>
          </a:p>
          <a:p>
            <a:pPr marL="1371600" lvl="2" indent="-457200" eaLnBrk="1" hangingPunct="1">
              <a:spcBef>
                <a:spcPct val="10000"/>
              </a:spcBef>
              <a:buFontTx/>
              <a:buAutoNum type="circleNumDbPlain"/>
            </a:pP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</a:rPr>
              <a:t>直接通信方式</a:t>
            </a:r>
            <a:r>
              <a:rPr lang="zh-CN" altLang="en-US" smtClean="0">
                <a:latin typeface="华文楷体" pitchFamily="2" charset="-122"/>
              </a:rPr>
              <a:t>：发送进程直接把消息发送给目标进程</a:t>
            </a:r>
          </a:p>
          <a:p>
            <a:pPr marL="1371600" lvl="2" indent="-457200" eaLnBrk="1" hangingPunct="1">
              <a:spcBef>
                <a:spcPct val="10000"/>
              </a:spcBef>
              <a:buFontTx/>
              <a:buAutoNum type="circleNumDbPlain"/>
            </a:pP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</a:rPr>
              <a:t>间接通信方式</a:t>
            </a:r>
            <a:r>
              <a:rPr lang="zh-CN" altLang="en-US" smtClean="0">
                <a:latin typeface="华文楷体" pitchFamily="2" charset="-122"/>
              </a:rPr>
              <a:t>：进程通信通过中间实体（信箱）暂存消息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进程通信的类型</a:t>
            </a:r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Maiandra GD" pitchFamily="34" charset="0"/>
              <a:buAutoNum type="arabicPeriod" startAt="3"/>
            </a:pPr>
            <a:r>
              <a:rPr lang="zh-CN" altLang="en-US" smtClean="0">
                <a:latin typeface="华文楷体" pitchFamily="2" charset="-122"/>
              </a:rPr>
              <a:t>管道（</a:t>
            </a:r>
            <a:r>
              <a:rPr lang="en-US" altLang="zh-CN" smtClean="0">
                <a:latin typeface="华文楷体" pitchFamily="2" charset="-122"/>
              </a:rPr>
              <a:t>Pipe</a:t>
            </a:r>
            <a:r>
              <a:rPr lang="zh-CN" altLang="en-US" smtClean="0">
                <a:latin typeface="华文楷体" pitchFamily="2" charset="-122"/>
              </a:rPr>
              <a:t>）通信</a:t>
            </a:r>
            <a:endParaRPr lang="en-US" altLang="zh-CN" smtClean="0">
              <a:latin typeface="华文楷体" pitchFamily="2" charset="-122"/>
            </a:endParaRPr>
          </a:p>
          <a:p>
            <a:pPr marL="914400" lvl="1" indent="-514350" eaLnBrk="1" hangingPunct="1"/>
            <a:r>
              <a:rPr lang="zh-CN" altLang="en-US" smtClean="0">
                <a:latin typeface="华文楷体" pitchFamily="2" charset="-122"/>
              </a:rPr>
              <a:t>管道是一个共享文件，用于实现一个读进程和一个写进程之间通信。发送进程以字符流形式将数据送入管道，接收进程从管道中接收数据。</a:t>
            </a:r>
          </a:p>
          <a:p>
            <a:pPr marL="914400" lvl="1" indent="-514350" eaLnBrk="1" hangingPunct="1"/>
            <a:r>
              <a:rPr lang="zh-CN" altLang="en-US" smtClean="0">
                <a:latin typeface="华文楷体" pitchFamily="2" charset="-122"/>
              </a:rPr>
              <a:t>管道通信首创于</a:t>
            </a:r>
            <a:r>
              <a:rPr lang="en-US" altLang="zh-CN" smtClean="0">
                <a:latin typeface="华文楷体" pitchFamily="2" charset="-122"/>
              </a:rPr>
              <a:t>UNIX</a:t>
            </a:r>
            <a:r>
              <a:rPr lang="zh-CN" altLang="en-US" smtClean="0">
                <a:latin typeface="华文楷体" pitchFamily="2" charset="-122"/>
              </a:rPr>
              <a:t>系统，能有效地传送大量数据，后被引入到其它操作系统中。</a:t>
            </a:r>
          </a:p>
          <a:p>
            <a:pPr marL="514350" indent="-514350" eaLnBrk="1" hangingPunct="1">
              <a:buFont typeface="Maiandra GD" pitchFamily="34" charset="0"/>
              <a:buAutoNum type="arabicPeriod" startAt="3"/>
            </a:pPr>
            <a:endParaRPr lang="en-US" altLang="zh-CN" smtClean="0">
              <a:latin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进程通信的类型</a:t>
            </a: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Maiandra GD" pitchFamily="34" charset="0"/>
              <a:buAutoNum type="arabicPeriod" startAt="3"/>
            </a:pPr>
            <a:r>
              <a:rPr lang="zh-CN" altLang="en-US" smtClean="0">
                <a:latin typeface="华文楷体" pitchFamily="2" charset="-122"/>
              </a:rPr>
              <a:t>管道（</a:t>
            </a:r>
            <a:r>
              <a:rPr lang="en-US" altLang="zh-CN" smtClean="0">
                <a:latin typeface="华文楷体" pitchFamily="2" charset="-122"/>
              </a:rPr>
              <a:t>Pipe</a:t>
            </a:r>
            <a:r>
              <a:rPr lang="zh-CN" altLang="en-US" smtClean="0">
                <a:latin typeface="华文楷体" pitchFamily="2" charset="-122"/>
              </a:rPr>
              <a:t>）通信</a:t>
            </a:r>
            <a:endParaRPr lang="en-US" altLang="zh-CN" smtClean="0">
              <a:latin typeface="华文楷体" pitchFamily="2" charset="-122"/>
            </a:endParaRPr>
          </a:p>
          <a:p>
            <a:pPr marL="914400" lvl="1" indent="-514350" eaLnBrk="1" hangingPunct="1"/>
            <a:r>
              <a:rPr lang="zh-CN" altLang="en-US" smtClean="0">
                <a:latin typeface="华文楷体" pitchFamily="2" charset="-122"/>
              </a:rPr>
              <a:t>为了协调双方的通信，管道机制必须提供三方面协调能力：</a:t>
            </a:r>
          </a:p>
          <a:p>
            <a:pPr marL="1314450" lvl="2" indent="-514350" eaLnBrk="1" hangingPunct="1">
              <a:buFontTx/>
              <a:buAutoNum type="circleNumDbPlain"/>
            </a:pPr>
            <a:r>
              <a:rPr lang="zh-CN" altLang="en-US" smtClean="0">
                <a:latin typeface="华文楷体" pitchFamily="2" charset="-122"/>
              </a:rPr>
              <a:t>互斥：当一个进程对管道进行读</a:t>
            </a:r>
            <a:r>
              <a:rPr lang="en-US" altLang="zh-CN" smtClean="0">
                <a:latin typeface="华文楷体" pitchFamily="2" charset="-122"/>
              </a:rPr>
              <a:t>/</a:t>
            </a:r>
            <a:r>
              <a:rPr lang="zh-CN" altLang="en-US" smtClean="0">
                <a:latin typeface="华文楷体" pitchFamily="2" charset="-122"/>
              </a:rPr>
              <a:t>写操作时，其他进程必须等待</a:t>
            </a:r>
          </a:p>
          <a:p>
            <a:pPr marL="1314450" lvl="2" indent="-514350" eaLnBrk="1" hangingPunct="1">
              <a:buFontTx/>
              <a:buAutoNum type="circleNumDbPlain"/>
            </a:pPr>
            <a:r>
              <a:rPr lang="zh-CN" altLang="en-US" smtClean="0">
                <a:latin typeface="华文楷体" pitchFamily="2" charset="-122"/>
              </a:rPr>
              <a:t>同步：当写进程写入一定数量数据后休眠，直到读进程取走数据后把写进程唤醒。当读进程读空管道后休眠，直到写进程写入数据后把读进程唤醒。</a:t>
            </a:r>
          </a:p>
          <a:p>
            <a:pPr marL="1314450" lvl="2" indent="-514350" eaLnBrk="1" hangingPunct="1">
              <a:buFontTx/>
              <a:buAutoNum type="circleNumDbPlain"/>
            </a:pPr>
            <a:r>
              <a:rPr lang="zh-CN" altLang="en-US" smtClean="0">
                <a:latin typeface="华文楷体" pitchFamily="2" charset="-122"/>
              </a:rPr>
              <a:t>确定对方是否存在后再通信</a:t>
            </a:r>
          </a:p>
          <a:p>
            <a:pPr marL="514350" indent="-514350" eaLnBrk="1" hangingPunct="1">
              <a:buFont typeface="Maiandra GD" pitchFamily="34" charset="0"/>
              <a:buAutoNum type="arabicPeriod" startAt="3"/>
            </a:pPr>
            <a:endParaRPr lang="en-US" altLang="zh-CN" smtClean="0">
              <a:latin typeface="华文楷体" pitchFamily="2" charset="-122"/>
            </a:endParaRPr>
          </a:p>
          <a:p>
            <a:pPr marL="514350" indent="-514350" eaLnBrk="1" hangingPunct="1"/>
            <a:endParaRPr lang="zh-CN" altLang="en-US" smtClean="0">
              <a:latin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8195</TotalTime>
  <Words>4073</Words>
  <Application>Microsoft Office PowerPoint</Application>
  <PresentationFormat>全屏显示(4:3)</PresentationFormat>
  <Paragraphs>918</Paragraphs>
  <Slides>101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2" baseType="lpstr">
      <vt:lpstr>Office 主题​​</vt:lpstr>
      <vt:lpstr>第2章 进程</vt:lpstr>
      <vt:lpstr>进程</vt:lpstr>
      <vt:lpstr>前趋图</vt:lpstr>
      <vt:lpstr>前趋图</vt:lpstr>
      <vt:lpstr>程序顺序执行</vt:lpstr>
      <vt:lpstr>语句顺序执行</vt:lpstr>
      <vt:lpstr>程序顺序执行时的特征</vt:lpstr>
      <vt:lpstr>程序并发执行</vt:lpstr>
      <vt:lpstr>语句并发执行</vt:lpstr>
      <vt:lpstr>程序并发执行时的特征</vt:lpstr>
      <vt:lpstr>不可再现性</vt:lpstr>
      <vt:lpstr>进程</vt:lpstr>
      <vt:lpstr>进程概念</vt:lpstr>
      <vt:lpstr>进程的内部结构</vt:lpstr>
      <vt:lpstr>进程的两个基本属性</vt:lpstr>
      <vt:lpstr>进程特点</vt:lpstr>
      <vt:lpstr>进程管理中的数据结构</vt:lpstr>
      <vt:lpstr>进程控制块（PCB）</vt:lpstr>
      <vt:lpstr>PCB的作用</vt:lpstr>
      <vt:lpstr>进程控制块的组织方式</vt:lpstr>
      <vt:lpstr>进程控制块的组织方式</vt:lpstr>
      <vt:lpstr>进程控制块的组织方式</vt:lpstr>
      <vt:lpstr>进程状态</vt:lpstr>
      <vt:lpstr>进程状态</vt:lpstr>
      <vt:lpstr>进程创建</vt:lpstr>
      <vt:lpstr>进程创建</vt:lpstr>
      <vt:lpstr>进程创建</vt:lpstr>
      <vt:lpstr>进程创建过程 </vt:lpstr>
      <vt:lpstr>进程终止</vt:lpstr>
      <vt:lpstr>进程终止过程</vt:lpstr>
      <vt:lpstr>进程阻塞</vt:lpstr>
      <vt:lpstr>进程阻塞过程 </vt:lpstr>
      <vt:lpstr>进程唤醒</vt:lpstr>
      <vt:lpstr>进程唤醒过程 </vt:lpstr>
      <vt:lpstr>进程挂起</vt:lpstr>
      <vt:lpstr>进程挂起过程</vt:lpstr>
      <vt:lpstr>进程激活过程</vt:lpstr>
      <vt:lpstr>进程调度的缺点</vt:lpstr>
      <vt:lpstr>进程</vt:lpstr>
      <vt:lpstr>线程</vt:lpstr>
      <vt:lpstr>进程和线程比较</vt:lpstr>
      <vt:lpstr>线程的状态和线程控制块</vt:lpstr>
      <vt:lpstr>多线程操作系统中的进程属性</vt:lpstr>
      <vt:lpstr>线程的实现方式</vt:lpstr>
      <vt:lpstr>多线程模型</vt:lpstr>
      <vt:lpstr>进程</vt:lpstr>
      <vt:lpstr>进程同步</vt:lpstr>
      <vt:lpstr>进程间的相互制约关系</vt:lpstr>
      <vt:lpstr>一个临界资源问题</vt:lpstr>
      <vt:lpstr>临界区</vt:lpstr>
      <vt:lpstr>临界区同步机制</vt:lpstr>
      <vt:lpstr>进程同步：1、硬件同步机制</vt:lpstr>
      <vt:lpstr>硬件同步机制：关中断</vt:lpstr>
      <vt:lpstr>硬件同步机制： Test-and-set</vt:lpstr>
      <vt:lpstr>利用TS指令实现互斥</vt:lpstr>
      <vt:lpstr>硬件同步机制： Swap</vt:lpstr>
      <vt:lpstr>利用Swap指令实现互斥</vt:lpstr>
      <vt:lpstr>进程同步：2、信号量机制</vt:lpstr>
      <vt:lpstr>整型信号量 </vt:lpstr>
      <vt:lpstr>记录型信号量</vt:lpstr>
      <vt:lpstr>记录型信号量</vt:lpstr>
      <vt:lpstr>AND信号量</vt:lpstr>
      <vt:lpstr>AND信号量的同步思想</vt:lpstr>
      <vt:lpstr>AND信号量</vt:lpstr>
      <vt:lpstr>AND信号量</vt:lpstr>
      <vt:lpstr>AND信号量集</vt:lpstr>
      <vt:lpstr>AND信号量集</vt:lpstr>
      <vt:lpstr>AND信号量集</vt:lpstr>
      <vt:lpstr>AND信号量集的几种特殊情况</vt:lpstr>
      <vt:lpstr>信号量机制存在的问题</vt:lpstr>
      <vt:lpstr>进程同步：3、管程机制</vt:lpstr>
      <vt:lpstr>管程中的条件变量</vt:lpstr>
      <vt:lpstr>管程的处理方式</vt:lpstr>
      <vt:lpstr>进程</vt:lpstr>
      <vt:lpstr>利用信号量实现进程互斥</vt:lpstr>
      <vt:lpstr>利用信号量实现前趋关系</vt:lpstr>
      <vt:lpstr>PowerPoint 演示文稿</vt:lpstr>
      <vt:lpstr>PowerPoint 演示文稿</vt:lpstr>
      <vt:lpstr>生产者—消费者问题</vt:lpstr>
      <vt:lpstr>生产者—消费者问题：信号量</vt:lpstr>
      <vt:lpstr>生产者—消费者问题C++代码</vt:lpstr>
      <vt:lpstr>PowerPoint 演示文稿</vt:lpstr>
      <vt:lpstr>PowerPoint 演示文稿</vt:lpstr>
      <vt:lpstr>生产者—消费者问题：管程monitor pc</vt:lpstr>
      <vt:lpstr>使用管程monitor pc实现进程同步</vt:lpstr>
      <vt:lpstr>读者-写者问题</vt:lpstr>
      <vt:lpstr>PowerPoint 演示文稿</vt:lpstr>
      <vt:lpstr>PowerPoint 演示文稿</vt:lpstr>
      <vt:lpstr>哲学家进餐问题</vt:lpstr>
      <vt:lpstr>哲学家进餐问题</vt:lpstr>
      <vt:lpstr>哲学家进餐问题</vt:lpstr>
      <vt:lpstr>哲学家进餐问题 管程monitor dining-philosophers</vt:lpstr>
      <vt:lpstr>哲学家进餐问题</vt:lpstr>
      <vt:lpstr>进程</vt:lpstr>
      <vt:lpstr>进程通信</vt:lpstr>
      <vt:lpstr>进程通信的类型</vt:lpstr>
      <vt:lpstr>进程通信的类型</vt:lpstr>
      <vt:lpstr>进程通信的类型</vt:lpstr>
      <vt:lpstr>进程通信的类型</vt:lpstr>
      <vt:lpstr>缓冲</vt:lpstr>
      <vt:lpstr>本章要点回顾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SWESWE</cp:lastModifiedBy>
  <cp:revision>321</cp:revision>
  <dcterms:created xsi:type="dcterms:W3CDTF">2011-09-03T13:12:32Z</dcterms:created>
  <dcterms:modified xsi:type="dcterms:W3CDTF">2019-01-14T15:12:38Z</dcterms:modified>
</cp:coreProperties>
</file>