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notesMasterIdLst>
    <p:notesMasterId r:id="rId94"/>
  </p:notesMasterIdLst>
  <p:sldIdLst>
    <p:sldId id="256" r:id="rId2"/>
    <p:sldId id="322" r:id="rId3"/>
    <p:sldId id="323" r:id="rId4"/>
    <p:sldId id="324" r:id="rId5"/>
    <p:sldId id="325" r:id="rId6"/>
    <p:sldId id="326" r:id="rId7"/>
    <p:sldId id="321" r:id="rId8"/>
    <p:sldId id="328" r:id="rId9"/>
    <p:sldId id="329" r:id="rId10"/>
    <p:sldId id="330" r:id="rId11"/>
    <p:sldId id="331" r:id="rId12"/>
    <p:sldId id="332" r:id="rId13"/>
    <p:sldId id="333" r:id="rId14"/>
    <p:sldId id="334" r:id="rId15"/>
    <p:sldId id="327" r:id="rId16"/>
    <p:sldId id="411" r:id="rId17"/>
    <p:sldId id="336" r:id="rId18"/>
    <p:sldId id="338" r:id="rId19"/>
    <p:sldId id="339" r:id="rId20"/>
    <p:sldId id="340" r:id="rId21"/>
    <p:sldId id="413" r:id="rId22"/>
    <p:sldId id="412" r:id="rId23"/>
    <p:sldId id="414" r:id="rId24"/>
    <p:sldId id="341" r:id="rId25"/>
    <p:sldId id="342" r:id="rId26"/>
    <p:sldId id="343" r:id="rId27"/>
    <p:sldId id="345" r:id="rId28"/>
    <p:sldId id="346" r:id="rId29"/>
    <p:sldId id="347" r:id="rId30"/>
    <p:sldId id="416" r:id="rId31"/>
    <p:sldId id="348" r:id="rId32"/>
    <p:sldId id="349" r:id="rId33"/>
    <p:sldId id="350" r:id="rId34"/>
    <p:sldId id="417" r:id="rId35"/>
    <p:sldId id="418" r:id="rId36"/>
    <p:sldId id="419" r:id="rId37"/>
    <p:sldId id="351" r:id="rId38"/>
    <p:sldId id="352" r:id="rId39"/>
    <p:sldId id="353" r:id="rId40"/>
    <p:sldId id="354" r:id="rId41"/>
    <p:sldId id="355" r:id="rId42"/>
    <p:sldId id="356" r:id="rId43"/>
    <p:sldId id="357" r:id="rId44"/>
    <p:sldId id="358" r:id="rId45"/>
    <p:sldId id="359" r:id="rId46"/>
    <p:sldId id="432" r:id="rId47"/>
    <p:sldId id="420" r:id="rId48"/>
    <p:sldId id="433" r:id="rId49"/>
    <p:sldId id="434" r:id="rId50"/>
    <p:sldId id="435" r:id="rId51"/>
    <p:sldId id="421" r:id="rId52"/>
    <p:sldId id="436" r:id="rId53"/>
    <p:sldId id="362" r:id="rId54"/>
    <p:sldId id="363" r:id="rId55"/>
    <p:sldId id="364" r:id="rId56"/>
    <p:sldId id="335" r:id="rId57"/>
    <p:sldId id="366" r:id="rId58"/>
    <p:sldId id="367" r:id="rId59"/>
    <p:sldId id="368" r:id="rId60"/>
    <p:sldId id="369" r:id="rId61"/>
    <p:sldId id="370" r:id="rId62"/>
    <p:sldId id="422" r:id="rId63"/>
    <p:sldId id="371" r:id="rId64"/>
    <p:sldId id="372" r:id="rId65"/>
    <p:sldId id="365" r:id="rId66"/>
    <p:sldId id="375" r:id="rId67"/>
    <p:sldId id="376" r:id="rId68"/>
    <p:sldId id="377" r:id="rId69"/>
    <p:sldId id="378" r:id="rId70"/>
    <p:sldId id="379" r:id="rId71"/>
    <p:sldId id="381" r:id="rId72"/>
    <p:sldId id="382" r:id="rId73"/>
    <p:sldId id="423" r:id="rId74"/>
    <p:sldId id="385" r:id="rId75"/>
    <p:sldId id="424" r:id="rId76"/>
    <p:sldId id="387" r:id="rId77"/>
    <p:sldId id="425" r:id="rId78"/>
    <p:sldId id="428" r:id="rId79"/>
    <p:sldId id="427" r:id="rId80"/>
    <p:sldId id="393" r:id="rId81"/>
    <p:sldId id="394" r:id="rId82"/>
    <p:sldId id="429" r:id="rId83"/>
    <p:sldId id="384" r:id="rId84"/>
    <p:sldId id="397" r:id="rId85"/>
    <p:sldId id="398" r:id="rId86"/>
    <p:sldId id="400" r:id="rId87"/>
    <p:sldId id="430" r:id="rId88"/>
    <p:sldId id="406" r:id="rId89"/>
    <p:sldId id="407" r:id="rId90"/>
    <p:sldId id="408" r:id="rId91"/>
    <p:sldId id="409" r:id="rId92"/>
    <p:sldId id="431" r:id="rId9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2DD9EAC-2FBA-423B-BA13-B535BB2513C0}" type="datetimeFigureOut">
              <a:rPr lang="zh-CN" altLang="en-US"/>
              <a:pPr>
                <a:defRPr/>
              </a:pPr>
              <a:t>2019/1/13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55A9F47-D85E-4951-89CE-AD260BE8FD72}" type="slidenum">
              <a:rPr lang="zh-CN" altLang="en-US"/>
              <a:pPr>
                <a:defRPr/>
              </a:pPr>
              <a:t>‹#›</a:t>
            </a:fld>
            <a:endParaRPr lang="zh-CN" altLang="en-US"/>
          </a:p>
        </p:txBody>
      </p:sp>
    </p:spTree>
    <p:extLst>
      <p:ext uri="{BB962C8B-B14F-4D97-AF65-F5344CB8AC3E}">
        <p14:creationId xmlns:p14="http://schemas.microsoft.com/office/powerpoint/2010/main" val="794799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13</a:t>
            </a:r>
            <a:r>
              <a:rPr lang="zh-CN" altLang="en-US" dirty="0" smtClean="0"/>
              <a:t>软件</a:t>
            </a:r>
            <a:r>
              <a:rPr lang="en-US" altLang="zh-CN" dirty="0" smtClean="0"/>
              <a:t>1</a:t>
            </a:r>
            <a:r>
              <a:rPr lang="zh-CN" altLang="en-US" smtClean="0"/>
              <a:t>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2</a:t>
            </a:fld>
            <a:endParaRPr lang="zh-CN" altLang="en-US"/>
          </a:p>
        </p:txBody>
      </p:sp>
    </p:spTree>
    <p:extLst>
      <p:ext uri="{BB962C8B-B14F-4D97-AF65-F5344CB8AC3E}">
        <p14:creationId xmlns:p14="http://schemas.microsoft.com/office/powerpoint/2010/main" val="2795298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30</a:t>
            </a:fld>
            <a:endParaRPr lang="zh-CN" altLang="en-US"/>
          </a:p>
        </p:txBody>
      </p:sp>
    </p:spTree>
    <p:extLst>
      <p:ext uri="{BB962C8B-B14F-4D97-AF65-F5344CB8AC3E}">
        <p14:creationId xmlns:p14="http://schemas.microsoft.com/office/powerpoint/2010/main" val="285569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32</a:t>
            </a:fld>
            <a:endParaRPr lang="zh-CN" altLang="en-US"/>
          </a:p>
        </p:txBody>
      </p:sp>
    </p:spTree>
    <p:extLst>
      <p:ext uri="{BB962C8B-B14F-4D97-AF65-F5344CB8AC3E}">
        <p14:creationId xmlns:p14="http://schemas.microsoft.com/office/powerpoint/2010/main" val="257518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42</a:t>
            </a:fld>
            <a:endParaRPr lang="zh-CN" altLang="en-US"/>
          </a:p>
        </p:txBody>
      </p:sp>
    </p:spTree>
    <p:extLst>
      <p:ext uri="{BB962C8B-B14F-4D97-AF65-F5344CB8AC3E}">
        <p14:creationId xmlns:p14="http://schemas.microsoft.com/office/powerpoint/2010/main" val="9501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12</a:t>
            </a:r>
            <a:r>
              <a:rPr lang="zh-CN" altLang="en-US" smtClean="0"/>
              <a:t>软工</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13</a:t>
            </a:r>
            <a:r>
              <a:rPr lang="zh-CN" altLang="en-US" dirty="0" smtClean="0"/>
              <a:t>软件</a:t>
            </a:r>
            <a:r>
              <a:rPr lang="en-US" altLang="zh-CN" smtClean="0"/>
              <a:t>1</a:t>
            </a:r>
            <a:r>
              <a:rPr lang="zh-CN" altLang="en-US" smtClean="0"/>
              <a:t>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55</a:t>
            </a:fld>
            <a:endParaRPr lang="zh-CN" altLang="en-US"/>
          </a:p>
        </p:txBody>
      </p:sp>
    </p:spTree>
    <p:extLst>
      <p:ext uri="{BB962C8B-B14F-4D97-AF65-F5344CB8AC3E}">
        <p14:creationId xmlns:p14="http://schemas.microsoft.com/office/powerpoint/2010/main" val="1933364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59</a:t>
            </a:fld>
            <a:endParaRPr lang="zh-CN" altLang="en-US"/>
          </a:p>
        </p:txBody>
      </p:sp>
    </p:spTree>
    <p:extLst>
      <p:ext uri="{BB962C8B-B14F-4D97-AF65-F5344CB8AC3E}">
        <p14:creationId xmlns:p14="http://schemas.microsoft.com/office/powerpoint/2010/main" val="592424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62</a:t>
            </a:fld>
            <a:endParaRPr lang="zh-CN" altLang="en-US"/>
          </a:p>
        </p:txBody>
      </p:sp>
    </p:spTree>
    <p:extLst>
      <p:ext uri="{BB962C8B-B14F-4D97-AF65-F5344CB8AC3E}">
        <p14:creationId xmlns:p14="http://schemas.microsoft.com/office/powerpoint/2010/main" val="751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3</a:t>
            </a:fld>
            <a:endParaRPr lang="zh-CN" altLang="en-US"/>
          </a:p>
        </p:txBody>
      </p:sp>
    </p:spTree>
    <p:extLst>
      <p:ext uri="{BB962C8B-B14F-4D97-AF65-F5344CB8AC3E}">
        <p14:creationId xmlns:p14="http://schemas.microsoft.com/office/powerpoint/2010/main" val="179484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smtClean="0"/>
              <a:t>、</a:t>
            </a:r>
            <a:r>
              <a:rPr lang="en-US" altLang="zh-CN" smtClean="0"/>
              <a:t>2</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76</a:t>
            </a:fld>
            <a:endParaRPr lang="zh-CN" altLang="en-US"/>
          </a:p>
        </p:txBody>
      </p:sp>
    </p:spTree>
    <p:extLst>
      <p:ext uri="{BB962C8B-B14F-4D97-AF65-F5344CB8AC3E}">
        <p14:creationId xmlns:p14="http://schemas.microsoft.com/office/powerpoint/2010/main" val="935307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90</a:t>
            </a:fld>
            <a:endParaRPr lang="zh-CN" altLang="en-US"/>
          </a:p>
        </p:txBody>
      </p:sp>
    </p:spTree>
    <p:extLst>
      <p:ext uri="{BB962C8B-B14F-4D97-AF65-F5344CB8AC3E}">
        <p14:creationId xmlns:p14="http://schemas.microsoft.com/office/powerpoint/2010/main" val="131878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4</a:t>
            </a:fld>
            <a:endParaRPr lang="zh-CN" altLang="en-US"/>
          </a:p>
        </p:txBody>
      </p:sp>
    </p:spTree>
    <p:extLst>
      <p:ext uri="{BB962C8B-B14F-4D97-AF65-F5344CB8AC3E}">
        <p14:creationId xmlns:p14="http://schemas.microsoft.com/office/powerpoint/2010/main" val="17181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14</a:t>
            </a:r>
            <a:r>
              <a:rPr lang="zh-CN" altLang="en-US" dirty="0" smtClean="0"/>
              <a:t>软工</a:t>
            </a:r>
            <a:r>
              <a:rPr lang="en-US" altLang="zh-CN" dirty="0" smtClean="0"/>
              <a:t>1</a:t>
            </a:r>
            <a:r>
              <a:rPr lang="zh-CN" altLang="en-US" smtClean="0"/>
              <a:t>班</a:t>
            </a:r>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21</a:t>
            </a:fld>
            <a:endParaRPr lang="zh-CN" altLang="en-US"/>
          </a:p>
        </p:txBody>
      </p:sp>
    </p:spTree>
    <p:extLst>
      <p:ext uri="{BB962C8B-B14F-4D97-AF65-F5344CB8AC3E}">
        <p14:creationId xmlns:p14="http://schemas.microsoft.com/office/powerpoint/2010/main" val="4174682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软工</a:t>
            </a:r>
            <a:endParaRPr lang="zh-CN" altLang="en-US"/>
          </a:p>
        </p:txBody>
      </p:sp>
      <p:sp>
        <p:nvSpPr>
          <p:cNvPr id="4" name="灯片编号占位符 3"/>
          <p:cNvSpPr>
            <a:spLocks noGrp="1"/>
          </p:cNvSpPr>
          <p:nvPr>
            <p:ph type="sldNum" sz="quarter" idx="10"/>
          </p:nvPr>
        </p:nvSpPr>
        <p:spPr/>
        <p:txBody>
          <a:bodyPr/>
          <a:lstStyle/>
          <a:p>
            <a:pPr>
              <a:defRPr/>
            </a:pPr>
            <a:fld id="{655A9F47-D85E-4951-89CE-AD260BE8FD72}" type="slidenum">
              <a:rPr lang="zh-CN" altLang="en-US" smtClean="0"/>
              <a:pPr>
                <a:defRPr/>
              </a:pPr>
              <a:t>27</a:t>
            </a:fld>
            <a:endParaRPr lang="zh-CN" altLang="en-US"/>
          </a:p>
        </p:txBody>
      </p:sp>
    </p:spTree>
    <p:extLst>
      <p:ext uri="{BB962C8B-B14F-4D97-AF65-F5344CB8AC3E}">
        <p14:creationId xmlns:p14="http://schemas.microsoft.com/office/powerpoint/2010/main" val="250581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C05CC995-A1A2-4A42-BAD1-5093C43B10C1}" type="datetimeFigureOut">
              <a:rPr lang="zh-CN" altLang="en-US" smtClean="0"/>
              <a:pPr>
                <a:defRPr/>
              </a:pPr>
              <a:t>2019/1/13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7C96809-97A2-4EB6-80EF-ADC2FBFC6F1E}" type="slidenum">
              <a:rPr lang="zh-CN" altLang="en-US" smtClean="0"/>
              <a:pPr>
                <a:defRPr/>
              </a:pPr>
              <a:t>‹#›</a:t>
            </a:fld>
            <a:endParaRPr lang="zh-CN" altLang="en-US"/>
          </a:p>
        </p:txBody>
      </p:sp>
    </p:spTree>
    <p:extLst>
      <p:ext uri="{BB962C8B-B14F-4D97-AF65-F5344CB8AC3E}">
        <p14:creationId xmlns:p14="http://schemas.microsoft.com/office/powerpoint/2010/main" val="143107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00B3ACA-E404-4AEC-9B64-A6A8D3CF824D}" type="datetimeFigureOut">
              <a:rPr lang="zh-CN" altLang="en-US" smtClean="0"/>
              <a:pPr>
                <a:defRPr/>
              </a:pPr>
              <a:t>2019/1/13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0ABDB3D4-A59F-4489-8043-35870FE0DCD1}" type="slidenum">
              <a:rPr lang="zh-CN" altLang="en-US" smtClean="0"/>
              <a:pPr>
                <a:defRPr/>
              </a:pPr>
              <a:t>‹#›</a:t>
            </a:fld>
            <a:endParaRPr lang="zh-CN" altLang="en-US"/>
          </a:p>
        </p:txBody>
      </p:sp>
    </p:spTree>
    <p:extLst>
      <p:ext uri="{BB962C8B-B14F-4D97-AF65-F5344CB8AC3E}">
        <p14:creationId xmlns:p14="http://schemas.microsoft.com/office/powerpoint/2010/main" val="174612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F041AABF-6973-41E3-B51D-C1655997C8A3}" type="datetimeFigureOut">
              <a:rPr lang="zh-CN" altLang="en-US" smtClean="0"/>
              <a:pPr>
                <a:defRPr/>
              </a:pPr>
              <a:t>2019/1/13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543C46A-3CC0-4FBC-A944-CB35414DC5DA}" type="slidenum">
              <a:rPr lang="zh-CN" altLang="en-US" smtClean="0"/>
              <a:pPr>
                <a:defRPr/>
              </a:pPr>
              <a:t>‹#›</a:t>
            </a:fld>
            <a:endParaRPr lang="zh-CN" altLang="en-US"/>
          </a:p>
        </p:txBody>
      </p:sp>
    </p:spTree>
    <p:extLst>
      <p:ext uri="{BB962C8B-B14F-4D97-AF65-F5344CB8AC3E}">
        <p14:creationId xmlns:p14="http://schemas.microsoft.com/office/powerpoint/2010/main" val="38089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7AC7A83C-C9E4-41CE-B71B-AFFE2D4A9B87}" type="datetimeFigureOut">
              <a:rPr lang="zh-CN" altLang="en-US" smtClean="0"/>
              <a:pPr>
                <a:defRPr/>
              </a:pPr>
              <a:t>2019/1/13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F86DCF91-5B98-4D1E-B996-C9C8BAFB902B}" type="slidenum">
              <a:rPr lang="zh-CN" altLang="en-US" smtClean="0"/>
              <a:pPr>
                <a:defRPr/>
              </a:pPr>
              <a:t>‹#›</a:t>
            </a:fld>
            <a:endParaRPr lang="zh-CN" altLang="en-US"/>
          </a:p>
        </p:txBody>
      </p:sp>
    </p:spTree>
    <p:extLst>
      <p:ext uri="{BB962C8B-B14F-4D97-AF65-F5344CB8AC3E}">
        <p14:creationId xmlns:p14="http://schemas.microsoft.com/office/powerpoint/2010/main" val="416396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71BFA299-A725-4990-9768-235CA2EC232D}" type="datetimeFigureOut">
              <a:rPr lang="zh-CN" altLang="en-US" smtClean="0"/>
              <a:pPr>
                <a:defRPr/>
              </a:pPr>
              <a:t>2019/1/13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40912DE-32E3-4526-AC9E-4A7DB602AD28}" type="slidenum">
              <a:rPr lang="zh-CN" altLang="en-US" smtClean="0"/>
              <a:pPr>
                <a:defRPr/>
              </a:pPr>
              <a:t>‹#›</a:t>
            </a:fld>
            <a:endParaRPr lang="zh-CN" altLang="en-US"/>
          </a:p>
        </p:txBody>
      </p:sp>
    </p:spTree>
    <p:extLst>
      <p:ext uri="{BB962C8B-B14F-4D97-AF65-F5344CB8AC3E}">
        <p14:creationId xmlns:p14="http://schemas.microsoft.com/office/powerpoint/2010/main" val="390647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AF005594-F18E-4642-860B-4DFA6A84FD6A}" type="datetimeFigureOut">
              <a:rPr lang="zh-CN" altLang="en-US" smtClean="0"/>
              <a:pPr>
                <a:defRPr/>
              </a:pPr>
              <a:t>2019/1/13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21C238B-B464-45E9-91A8-65515566E095}" type="slidenum">
              <a:rPr lang="zh-CN" altLang="en-US" smtClean="0"/>
              <a:pPr>
                <a:defRPr/>
              </a:pPr>
              <a:t>‹#›</a:t>
            </a:fld>
            <a:endParaRPr lang="zh-CN" altLang="en-US"/>
          </a:p>
        </p:txBody>
      </p:sp>
    </p:spTree>
    <p:extLst>
      <p:ext uri="{BB962C8B-B14F-4D97-AF65-F5344CB8AC3E}">
        <p14:creationId xmlns:p14="http://schemas.microsoft.com/office/powerpoint/2010/main" val="227913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A41EAA46-463D-40E2-B09A-459CF2821F1C}" type="datetimeFigureOut">
              <a:rPr lang="zh-CN" altLang="en-US" smtClean="0"/>
              <a:pPr>
                <a:defRPr/>
              </a:pPr>
              <a:t>2019/1/13</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78CE4F33-E587-4ED5-8B0A-424707F62906}" type="slidenum">
              <a:rPr lang="zh-CN" altLang="en-US" smtClean="0"/>
              <a:pPr>
                <a:defRPr/>
              </a:pPr>
              <a:t>‹#›</a:t>
            </a:fld>
            <a:endParaRPr lang="zh-CN" altLang="en-US"/>
          </a:p>
        </p:txBody>
      </p:sp>
    </p:spTree>
    <p:extLst>
      <p:ext uri="{BB962C8B-B14F-4D97-AF65-F5344CB8AC3E}">
        <p14:creationId xmlns:p14="http://schemas.microsoft.com/office/powerpoint/2010/main" val="20716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D72758C5-AB6E-4376-AA05-B49A6E3E9378}" type="datetimeFigureOut">
              <a:rPr lang="zh-CN" altLang="en-US" smtClean="0"/>
              <a:pPr>
                <a:defRPr/>
              </a:pPr>
              <a:t>2019/1/13</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34ABC89-DE2A-4061-ACFC-5215D7F10CF2}" type="slidenum">
              <a:rPr lang="zh-CN" altLang="en-US" smtClean="0"/>
              <a:pPr>
                <a:defRPr/>
              </a:pPr>
              <a:t>‹#›</a:t>
            </a:fld>
            <a:endParaRPr lang="zh-CN" altLang="en-US"/>
          </a:p>
        </p:txBody>
      </p:sp>
    </p:spTree>
    <p:extLst>
      <p:ext uri="{BB962C8B-B14F-4D97-AF65-F5344CB8AC3E}">
        <p14:creationId xmlns:p14="http://schemas.microsoft.com/office/powerpoint/2010/main" val="304254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FE44204-8F20-4A35-A246-68B535278C03}" type="datetimeFigureOut">
              <a:rPr lang="zh-CN" altLang="en-US" smtClean="0"/>
              <a:pPr>
                <a:defRPr/>
              </a:pPr>
              <a:t>2019/1/13</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6FE1A5A7-AB0B-4729-93EF-A14EE07CED48}" type="slidenum">
              <a:rPr lang="zh-CN" altLang="en-US" smtClean="0"/>
              <a:pPr>
                <a:defRPr/>
              </a:pPr>
              <a:t>‹#›</a:t>
            </a:fld>
            <a:endParaRPr lang="zh-CN" altLang="en-US"/>
          </a:p>
        </p:txBody>
      </p:sp>
    </p:spTree>
    <p:extLst>
      <p:ext uri="{BB962C8B-B14F-4D97-AF65-F5344CB8AC3E}">
        <p14:creationId xmlns:p14="http://schemas.microsoft.com/office/powerpoint/2010/main" val="350920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A678F6D8-C316-41ED-A04E-07D79CC3EB81}" type="datetimeFigureOut">
              <a:rPr lang="zh-CN" altLang="en-US" smtClean="0"/>
              <a:pPr>
                <a:defRPr/>
              </a:pPr>
              <a:t>2019/1/13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156451F5-CAB6-466D-ABA2-EE7568A8C7E3}" type="slidenum">
              <a:rPr lang="zh-CN" altLang="en-US" smtClean="0"/>
              <a:pPr>
                <a:defRPr/>
              </a:pPr>
              <a:t>‹#›</a:t>
            </a:fld>
            <a:endParaRPr lang="zh-CN" altLang="en-US"/>
          </a:p>
        </p:txBody>
      </p:sp>
    </p:spTree>
    <p:extLst>
      <p:ext uri="{BB962C8B-B14F-4D97-AF65-F5344CB8AC3E}">
        <p14:creationId xmlns:p14="http://schemas.microsoft.com/office/powerpoint/2010/main" val="308519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D01FF085-FB64-4367-93D0-8B85710A70FF}" type="datetimeFigureOut">
              <a:rPr lang="zh-CN" altLang="en-US" smtClean="0"/>
              <a:pPr>
                <a:defRPr/>
              </a:pPr>
              <a:t>2019/1/13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D75A11E1-46AC-4639-8A92-F9F1E178874F}" type="slidenum">
              <a:rPr lang="zh-CN" altLang="en-US" smtClean="0"/>
              <a:pPr>
                <a:defRPr/>
              </a:pPr>
              <a:t>‹#›</a:t>
            </a:fld>
            <a:endParaRPr lang="zh-CN" altLang="en-US"/>
          </a:p>
        </p:txBody>
      </p:sp>
    </p:spTree>
    <p:extLst>
      <p:ext uri="{BB962C8B-B14F-4D97-AF65-F5344CB8AC3E}">
        <p14:creationId xmlns:p14="http://schemas.microsoft.com/office/powerpoint/2010/main" val="225858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C772622-452B-460B-AC69-66F917B953AD}" type="datetimeFigureOut">
              <a:rPr lang="zh-CN" altLang="en-US" smtClean="0"/>
              <a:pPr>
                <a:defRPr/>
              </a:pPr>
              <a:t>2019/1/13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FEE07A6-8167-4877-B552-B320633C1221}" type="slidenum">
              <a:rPr lang="zh-CN" altLang="en-US" smtClean="0"/>
              <a:pPr>
                <a:defRPr/>
              </a:pPr>
              <a:t>‹#›</a:t>
            </a:fld>
            <a:endParaRPr lang="zh-CN" altLang="en-US"/>
          </a:p>
        </p:txBody>
      </p:sp>
    </p:spTree>
    <p:extLst>
      <p:ext uri="{BB962C8B-B14F-4D97-AF65-F5344CB8AC3E}">
        <p14:creationId xmlns:p14="http://schemas.microsoft.com/office/powerpoint/2010/main" val="3742062110"/>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dirty="0" smtClean="0"/>
              <a:t>第</a:t>
            </a:r>
            <a:r>
              <a:rPr lang="en-US" altLang="zh-CN" dirty="0" smtClean="0"/>
              <a:t>3</a:t>
            </a:r>
            <a:r>
              <a:rPr lang="zh-CN" altLang="en-US" dirty="0" smtClean="0"/>
              <a:t>章 处理机（</a:t>
            </a:r>
            <a:r>
              <a:rPr lang="en-US" altLang="zh-CN" dirty="0" smtClean="0"/>
              <a:t>CPU</a:t>
            </a:r>
            <a:r>
              <a:rPr lang="zh-CN" altLang="en-US"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作业调度</a:t>
            </a:r>
            <a:r>
              <a:rPr lang="zh-CN" altLang="en-US" dirty="0"/>
              <a:t>算法</a:t>
            </a:r>
            <a:endParaRPr lang="zh-CN" altLang="en-US" dirty="0" smtClean="0"/>
          </a:p>
        </p:txBody>
      </p:sp>
      <p:sp>
        <p:nvSpPr>
          <p:cNvPr id="14339" name="内容占位符 2"/>
          <p:cNvSpPr>
            <a:spLocks noGrp="1"/>
          </p:cNvSpPr>
          <p:nvPr>
            <p:ph idx="1"/>
          </p:nvPr>
        </p:nvSpPr>
        <p:spPr/>
        <p:txBody>
          <a:bodyPr>
            <a:normAutofit/>
          </a:bodyPr>
          <a:lstStyle/>
          <a:p>
            <a:pPr eaLnBrk="1" hangingPunct="1"/>
            <a:r>
              <a:rPr lang="zh-CN" altLang="en-US" dirty="0" smtClean="0"/>
              <a:t>作业调度的主要任务</a:t>
            </a:r>
          </a:p>
          <a:p>
            <a:pPr lvl="1" eaLnBrk="1" hangingPunct="1"/>
            <a:r>
              <a:rPr lang="zh-CN" altLang="en-US" dirty="0" smtClean="0"/>
              <a:t>根据</a:t>
            </a:r>
            <a:r>
              <a:rPr lang="en-US" altLang="zh-CN" dirty="0" smtClean="0"/>
              <a:t>JCB</a:t>
            </a:r>
            <a:r>
              <a:rPr lang="zh-CN" altLang="en-US" dirty="0" smtClean="0"/>
              <a:t>中的信息，检查系统资源能否满足作业需求，根据调度算法决定作业调度顺序</a:t>
            </a:r>
          </a:p>
          <a:p>
            <a:pPr eaLnBrk="1" hangingPunct="1"/>
            <a:r>
              <a:rPr lang="zh-CN" altLang="en-US" dirty="0" smtClean="0"/>
              <a:t>常见的调度算法有：</a:t>
            </a:r>
          </a:p>
          <a:p>
            <a:pPr lvl="1" eaLnBrk="1" hangingPunct="1"/>
            <a:r>
              <a:rPr lang="zh-CN" altLang="en-US" dirty="0" smtClean="0"/>
              <a:t>先来先服务算法（</a:t>
            </a:r>
            <a:r>
              <a:rPr lang="en-US" altLang="zh-CN" dirty="0" smtClean="0"/>
              <a:t>First-Come First-Served</a:t>
            </a:r>
            <a:r>
              <a:rPr lang="zh-CN" altLang="en-US" dirty="0" smtClean="0"/>
              <a:t>）</a:t>
            </a:r>
          </a:p>
          <a:p>
            <a:pPr lvl="1" eaLnBrk="1" hangingPunct="1"/>
            <a:r>
              <a:rPr lang="zh-CN" altLang="en-US" dirty="0" smtClean="0"/>
              <a:t>短作业优先算法（</a:t>
            </a:r>
            <a:r>
              <a:rPr lang="en-US" altLang="zh-CN" dirty="0" smtClean="0"/>
              <a:t>Short Job First</a:t>
            </a:r>
            <a:r>
              <a:rPr lang="zh-CN" altLang="en-US" dirty="0" smtClean="0"/>
              <a:t>）</a:t>
            </a:r>
          </a:p>
          <a:p>
            <a:pPr lvl="1" eaLnBrk="1" hangingPunct="1"/>
            <a:r>
              <a:rPr lang="zh-CN" altLang="en-US" dirty="0" smtClean="0"/>
              <a:t>优先级调度算法（</a:t>
            </a:r>
            <a:r>
              <a:rPr lang="en-US" altLang="zh-CN" dirty="0" smtClean="0"/>
              <a:t>Priority-scheduling</a:t>
            </a:r>
            <a:r>
              <a:rPr lang="zh-CN" altLang="en-US" dirty="0" smtClean="0"/>
              <a:t>）</a:t>
            </a:r>
          </a:p>
          <a:p>
            <a:pPr lvl="1" eaLnBrk="1" hangingPunct="1"/>
            <a:r>
              <a:rPr lang="zh-CN" altLang="en-US" dirty="0" smtClean="0"/>
              <a:t>高响应比优先算法</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smtClean="0"/>
              <a:t>1.</a:t>
            </a:r>
            <a:r>
              <a:rPr lang="zh-CN" altLang="en-US" smtClean="0"/>
              <a:t>先来先服务调度算法（</a:t>
            </a:r>
            <a:r>
              <a:rPr lang="en-US" altLang="zh-CN" smtClean="0"/>
              <a:t>FCFS</a:t>
            </a:r>
            <a:r>
              <a:rPr lang="zh-CN" altLang="en-US" smtClean="0"/>
              <a:t>）</a:t>
            </a:r>
          </a:p>
        </p:txBody>
      </p:sp>
      <p:sp>
        <p:nvSpPr>
          <p:cNvPr id="15363" name="内容占位符 2"/>
          <p:cNvSpPr>
            <a:spLocks noGrp="1"/>
          </p:cNvSpPr>
          <p:nvPr>
            <p:ph idx="1"/>
          </p:nvPr>
        </p:nvSpPr>
        <p:spPr/>
        <p:txBody>
          <a:bodyPr/>
          <a:lstStyle/>
          <a:p>
            <a:r>
              <a:rPr lang="zh-CN" altLang="en-US" dirty="0" smtClean="0"/>
              <a:t>最早进入等待队列的作业优先执行</a:t>
            </a:r>
            <a:endParaRPr lang="en-US" altLang="zh-CN" dirty="0" smtClean="0"/>
          </a:p>
          <a:p>
            <a:pPr eaLnBrk="1" hangingPunct="1"/>
            <a:r>
              <a:rPr lang="zh-CN" altLang="en-US" dirty="0" smtClean="0"/>
              <a:t>非抢占：进程占有</a:t>
            </a:r>
            <a:r>
              <a:rPr lang="en-US" altLang="zh-CN" dirty="0" smtClean="0"/>
              <a:t>CPU</a:t>
            </a:r>
            <a:r>
              <a:rPr lang="zh-CN" altLang="en-US" dirty="0" smtClean="0"/>
              <a:t>直到程序结束</a:t>
            </a:r>
          </a:p>
          <a:p>
            <a:pPr eaLnBrk="1" hangingPunct="1"/>
            <a:r>
              <a:rPr lang="zh-CN" altLang="en-US" dirty="0" smtClean="0"/>
              <a:t>优点：实现简单</a:t>
            </a:r>
          </a:p>
          <a:p>
            <a:pPr eaLnBrk="1" hangingPunct="1"/>
            <a:r>
              <a:rPr lang="zh-CN" altLang="en-US" dirty="0" smtClean="0"/>
              <a:t>缺点：不利于短作业，</a:t>
            </a:r>
            <a:r>
              <a:rPr lang="zh-CN" altLang="en-US" dirty="0" smtClean="0">
                <a:solidFill>
                  <a:srgbClr val="FF0000"/>
                </a:solidFill>
              </a:rPr>
              <a:t>平均等待时间</a:t>
            </a:r>
            <a:r>
              <a:rPr lang="zh-CN" altLang="en-US" dirty="0" smtClean="0"/>
              <a:t>长</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2.</a:t>
            </a:r>
            <a:r>
              <a:rPr lang="zh-CN" altLang="en-US" smtClean="0"/>
              <a:t>短作业优先调度算法（</a:t>
            </a:r>
            <a:r>
              <a:rPr lang="en-US" altLang="zh-CN" smtClean="0"/>
              <a:t>SJF</a:t>
            </a:r>
            <a:r>
              <a:rPr lang="zh-CN" altLang="en-US" smtClean="0"/>
              <a:t>）</a:t>
            </a:r>
          </a:p>
        </p:txBody>
      </p:sp>
      <p:sp>
        <p:nvSpPr>
          <p:cNvPr id="16387" name="内容占位符 2"/>
          <p:cNvSpPr>
            <a:spLocks noGrp="1"/>
          </p:cNvSpPr>
          <p:nvPr>
            <p:ph idx="1"/>
          </p:nvPr>
        </p:nvSpPr>
        <p:spPr/>
        <p:txBody>
          <a:bodyPr/>
          <a:lstStyle/>
          <a:p>
            <a:pPr eaLnBrk="1" hangingPunct="1"/>
            <a:r>
              <a:rPr lang="zh-CN" altLang="en-US" dirty="0" smtClean="0"/>
              <a:t>当前等待队列中运行时间最短的作业优先</a:t>
            </a:r>
          </a:p>
          <a:p>
            <a:pPr eaLnBrk="1" hangingPunct="1"/>
            <a:r>
              <a:rPr lang="zh-CN" altLang="en-US" dirty="0" smtClean="0"/>
              <a:t>优点：平均等待时间短，有利于短作业</a:t>
            </a:r>
          </a:p>
          <a:p>
            <a:pPr eaLnBrk="1" hangingPunct="1"/>
            <a:r>
              <a:rPr lang="zh-CN" altLang="en-US" dirty="0" smtClean="0"/>
              <a:t>缺点：作业运行时间很难准确估计，长作业可能长期得不到响应</a:t>
            </a:r>
          </a:p>
          <a:p>
            <a:r>
              <a:rPr lang="zh-CN" altLang="en-US" dirty="0" smtClean="0"/>
              <a:t>作业运行时间的估计方法：由用户指定进程运行时间的上限，如果超时则报错</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smtClean="0"/>
              <a:t>3.</a:t>
            </a:r>
            <a:r>
              <a:rPr lang="zh-CN" altLang="en-US" smtClean="0"/>
              <a:t>优先级调度算法</a:t>
            </a:r>
          </a:p>
        </p:txBody>
      </p:sp>
      <p:sp>
        <p:nvSpPr>
          <p:cNvPr id="17411" name="内容占位符 2"/>
          <p:cNvSpPr>
            <a:spLocks noGrp="1"/>
          </p:cNvSpPr>
          <p:nvPr>
            <p:ph idx="1"/>
          </p:nvPr>
        </p:nvSpPr>
        <p:spPr/>
        <p:txBody>
          <a:bodyPr/>
          <a:lstStyle/>
          <a:p>
            <a:pPr eaLnBrk="1" hangingPunct="1"/>
            <a:r>
              <a:rPr lang="zh-CN" altLang="en-US" dirty="0" smtClean="0"/>
              <a:t>优先级高的作业优先</a:t>
            </a:r>
            <a:endParaRPr lang="en-US" altLang="zh-CN" dirty="0" smtClean="0"/>
          </a:p>
          <a:p>
            <a:pPr eaLnBrk="1" hangingPunct="1"/>
            <a:r>
              <a:rPr lang="zh-CN" altLang="en-US" dirty="0" smtClean="0"/>
              <a:t>优先级定义依据</a:t>
            </a:r>
            <a:endParaRPr lang="en-US" altLang="zh-CN" dirty="0" smtClean="0"/>
          </a:p>
          <a:p>
            <a:pPr lvl="1" eaLnBrk="1" hangingPunct="1"/>
            <a:r>
              <a:rPr lang="zh-CN" altLang="en-US" dirty="0" smtClean="0"/>
              <a:t>内部方式：完成时限、内存占用、文件占用、</a:t>
            </a:r>
            <a:r>
              <a:rPr lang="en-US" altLang="zh-CN" dirty="0" smtClean="0"/>
              <a:t>CPU</a:t>
            </a:r>
            <a:r>
              <a:rPr lang="zh-CN" altLang="en-US" dirty="0" smtClean="0"/>
              <a:t>与</a:t>
            </a:r>
            <a:r>
              <a:rPr lang="en-US" altLang="zh-CN" dirty="0" smtClean="0"/>
              <a:t>I/O</a:t>
            </a:r>
            <a:r>
              <a:rPr lang="zh-CN" altLang="en-US" dirty="0" smtClean="0"/>
              <a:t>时间比</a:t>
            </a:r>
            <a:endParaRPr lang="en-US" altLang="zh-CN" dirty="0" smtClean="0"/>
          </a:p>
          <a:p>
            <a:pPr lvl="1" eaLnBrk="1" hangingPunct="1"/>
            <a:r>
              <a:rPr lang="zh-CN" altLang="en-US" dirty="0" smtClean="0"/>
              <a:t>外部方式：重要性、出价金额</a:t>
            </a:r>
            <a:endParaRPr lang="en-US" altLang="zh-CN" dirty="0" smtClean="0"/>
          </a:p>
          <a:p>
            <a:pPr eaLnBrk="1" hangingPunct="1"/>
            <a:r>
              <a:rPr lang="zh-CN" altLang="en-US" dirty="0" smtClean="0"/>
              <a:t>缺点：低优先级进程长期无法得到响应</a:t>
            </a:r>
            <a:endParaRPr lang="en-US" altLang="zh-CN" dirty="0" smtClean="0"/>
          </a:p>
          <a:p>
            <a:pPr eaLnBrk="1" hangingPunct="1"/>
            <a:r>
              <a:rPr lang="zh-CN" altLang="en-US" dirty="0" smtClean="0"/>
              <a:t>解决方案：定期提升等待队列中进程的优先级</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smtClean="0"/>
              <a:t>4.</a:t>
            </a:r>
            <a:r>
              <a:rPr lang="zh-CN" altLang="en-US" smtClean="0"/>
              <a:t>高响应比优先调度算法 </a:t>
            </a:r>
          </a:p>
        </p:txBody>
      </p:sp>
      <p:sp>
        <p:nvSpPr>
          <p:cNvPr id="18435" name="内容占位符 2"/>
          <p:cNvSpPr>
            <a:spLocks noGrp="1"/>
          </p:cNvSpPr>
          <p:nvPr>
            <p:ph idx="1"/>
          </p:nvPr>
        </p:nvSpPr>
        <p:spPr/>
        <p:txBody>
          <a:bodyPr/>
          <a:lstStyle/>
          <a:p>
            <a:pPr eaLnBrk="1" hangingPunct="1"/>
            <a:r>
              <a:rPr lang="zh-CN" altLang="en-US" smtClean="0"/>
              <a:t>先来先服务调度算法和短作业优先调度算法的折中方案。短作业以及等待时间长的作业都具有高优先级。</a:t>
            </a:r>
          </a:p>
          <a:p>
            <a:pPr eaLnBrk="1" hangingPunct="1"/>
            <a:endParaRPr lang="zh-CN" altLang="en-US" smtClean="0"/>
          </a:p>
        </p:txBody>
      </p:sp>
      <p:graphicFrame>
        <p:nvGraphicFramePr>
          <p:cNvPr id="18436" name="Object 8"/>
          <p:cNvGraphicFramePr>
            <a:graphicFrameLocks noChangeAspect="1"/>
          </p:cNvGraphicFramePr>
          <p:nvPr/>
        </p:nvGraphicFramePr>
        <p:xfrm>
          <a:off x="984250" y="3286125"/>
          <a:ext cx="4389438" cy="1071563"/>
        </p:xfrm>
        <a:graphic>
          <a:graphicData uri="http://schemas.openxmlformats.org/presentationml/2006/ole">
            <mc:AlternateContent xmlns:mc="http://schemas.openxmlformats.org/markup-compatibility/2006">
              <mc:Choice xmlns:v="urn:schemas-microsoft-com:vml" Requires="v">
                <p:oleObj spid="_x0000_s18467" name="Equation" r:id="rId3" imgW="1714500" imgH="419100" progId="Equation.DSMT4">
                  <p:embed/>
                </p:oleObj>
              </mc:Choice>
              <mc:Fallback>
                <p:oleObj name="Equation" r:id="rId3" imgW="1714500" imgH="4191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3286125"/>
                        <a:ext cx="438943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65000"/>
                  </a:schemeClr>
                </a:solidFill>
              </a:rPr>
              <a:t>作业与作业调度</a:t>
            </a:r>
          </a:p>
          <a:p>
            <a:pPr eaLnBrk="1" hangingPunct="1">
              <a:defRPr/>
            </a:pPr>
            <a:r>
              <a:rPr lang="zh-CN" altLang="en-US" dirty="0" smtClean="0"/>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进程调度的目的</a:t>
            </a:r>
          </a:p>
        </p:txBody>
      </p:sp>
      <p:sp>
        <p:nvSpPr>
          <p:cNvPr id="20483" name="内容占位符 2"/>
          <p:cNvSpPr>
            <a:spLocks noGrp="1"/>
          </p:cNvSpPr>
          <p:nvPr>
            <p:ph idx="1"/>
          </p:nvPr>
        </p:nvSpPr>
        <p:spPr/>
        <p:txBody>
          <a:bodyPr/>
          <a:lstStyle/>
          <a:p>
            <a:pPr eaLnBrk="1" hangingPunct="1"/>
            <a:r>
              <a:rPr lang="zh-CN" altLang="en-US" dirty="0" smtClean="0"/>
              <a:t>加快进程的整体完成速度</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smtClean="0"/>
              <a:t>进程调度的任务</a:t>
            </a:r>
          </a:p>
        </p:txBody>
      </p:sp>
      <p:sp>
        <p:nvSpPr>
          <p:cNvPr id="21507" name="内容占位符 2"/>
          <p:cNvSpPr>
            <a:spLocks noGrp="1"/>
          </p:cNvSpPr>
          <p:nvPr>
            <p:ph idx="1"/>
          </p:nvPr>
        </p:nvSpPr>
        <p:spPr/>
        <p:txBody>
          <a:bodyPr/>
          <a:lstStyle/>
          <a:p>
            <a:pPr marL="514350" indent="-514350" eaLnBrk="1" hangingPunct="1">
              <a:buFont typeface="Maiandra GD" pitchFamily="34" charset="0"/>
              <a:buAutoNum type="arabicPeriod"/>
            </a:pPr>
            <a:r>
              <a:rPr lang="zh-CN" altLang="en-US" dirty="0" smtClean="0"/>
              <a:t>保存即将切换出处理机的进程信息：如多个通用寄存器中的内容等。</a:t>
            </a:r>
          </a:p>
          <a:p>
            <a:pPr marL="514350" indent="-514350" eaLnBrk="1" hangingPunct="1">
              <a:buFont typeface="Maiandra GD" pitchFamily="34" charset="0"/>
              <a:buAutoNum type="arabicPeriod"/>
            </a:pPr>
            <a:r>
              <a:rPr lang="zh-CN" altLang="en-US" dirty="0" smtClean="0"/>
              <a:t>选取一个切换入处理机的进程</a:t>
            </a:r>
          </a:p>
          <a:p>
            <a:pPr marL="514350" indent="-514350" eaLnBrk="1" hangingPunct="1">
              <a:buFont typeface="Maiandra GD" pitchFamily="34" charset="0"/>
              <a:buAutoNum type="arabicPeriod"/>
            </a:pPr>
            <a:r>
              <a:rPr lang="zh-CN" altLang="en-US" dirty="0" smtClean="0"/>
              <a:t>读取该进程的信息：将选中进程</a:t>
            </a:r>
            <a:r>
              <a:rPr lang="en-US" altLang="zh-CN" dirty="0" smtClean="0"/>
              <a:t>PCB</a:t>
            </a:r>
            <a:r>
              <a:rPr lang="zh-CN" altLang="en-US" dirty="0" smtClean="0"/>
              <a:t>中保存的信息，装入各个寄存器中，把</a:t>
            </a:r>
            <a:r>
              <a:rPr lang="en-US" altLang="zh-CN" dirty="0" smtClean="0"/>
              <a:t>CPU</a:t>
            </a:r>
            <a:r>
              <a:rPr lang="zh-CN" altLang="en-US" dirty="0" smtClean="0"/>
              <a:t>的控制权交予该进程，让它从上次的断点处恢复运行。</a:t>
            </a:r>
          </a:p>
          <a:p>
            <a:pPr marL="514350" indent="-514350" eaLnBrk="1" hangingPunct="1">
              <a:buFont typeface="Maiandra GD" pitchFamily="34" charset="0"/>
              <a:buAutoNum type="arabicPeriod"/>
            </a:pP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进程调度机制</a:t>
            </a:r>
          </a:p>
        </p:txBody>
      </p:sp>
      <p:pic>
        <p:nvPicPr>
          <p:cNvPr id="2355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18652" y="2034610"/>
            <a:ext cx="7306695" cy="365714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进程调度方式</a:t>
            </a:r>
          </a:p>
        </p:txBody>
      </p:sp>
      <p:sp>
        <p:nvSpPr>
          <p:cNvPr id="24579" name="内容占位符 2"/>
          <p:cNvSpPr>
            <a:spLocks noGrp="1"/>
          </p:cNvSpPr>
          <p:nvPr>
            <p:ph idx="1"/>
          </p:nvPr>
        </p:nvSpPr>
        <p:spPr/>
        <p:txBody>
          <a:bodyPr/>
          <a:lstStyle/>
          <a:p>
            <a:pPr eaLnBrk="1" hangingPunct="1"/>
            <a:r>
              <a:rPr lang="zh-CN" altLang="en-US" dirty="0" smtClean="0"/>
              <a:t>非抢占方式（</a:t>
            </a:r>
            <a:r>
              <a:rPr lang="en-US" altLang="zh-CN" dirty="0" smtClean="0"/>
              <a:t>Windows 3.x</a:t>
            </a:r>
            <a:r>
              <a:rPr lang="zh-CN" altLang="en-US" dirty="0" smtClean="0"/>
              <a:t>之前）</a:t>
            </a:r>
          </a:p>
          <a:p>
            <a:pPr lvl="1" eaLnBrk="1" hangingPunct="1"/>
            <a:r>
              <a:rPr lang="zh-CN" altLang="en-US" dirty="0" smtClean="0"/>
              <a:t>已分配进程一直拥有处理机资源，直到</a:t>
            </a:r>
          </a:p>
          <a:p>
            <a:pPr marL="1371600" lvl="2" indent="-457200" eaLnBrk="1" hangingPunct="1">
              <a:buFont typeface="Maiandra GD" pitchFamily="34" charset="0"/>
              <a:buAutoNum type="arabicPeriod"/>
            </a:pPr>
            <a:r>
              <a:rPr lang="zh-CN" altLang="en-US" dirty="0" smtClean="0"/>
              <a:t>正常结束或异常终止</a:t>
            </a:r>
          </a:p>
          <a:p>
            <a:pPr marL="1371600" lvl="2" indent="-457200" eaLnBrk="1" hangingPunct="1">
              <a:buFont typeface="Maiandra GD" pitchFamily="34" charset="0"/>
              <a:buAutoNum type="arabicPeriod"/>
            </a:pPr>
            <a:r>
              <a:rPr lang="en-US" altLang="zh-CN" dirty="0" smtClean="0"/>
              <a:t>I/O</a:t>
            </a:r>
            <a:r>
              <a:rPr lang="zh-CN" altLang="en-US" dirty="0" smtClean="0"/>
              <a:t>操作</a:t>
            </a:r>
          </a:p>
          <a:p>
            <a:pPr marL="1371600" lvl="2" indent="-457200" eaLnBrk="1" hangingPunct="1">
              <a:buFont typeface="Maiandra GD" pitchFamily="34" charset="0"/>
              <a:buAutoNum type="arabicPeriod"/>
            </a:pPr>
            <a:r>
              <a:rPr lang="zh-CN" altLang="en-US" dirty="0" smtClean="0"/>
              <a:t>在进程通信或同步过程中，主动使用阻塞原语</a:t>
            </a:r>
            <a:r>
              <a:rPr lang="en-US" altLang="zh-CN" dirty="0" smtClean="0"/>
              <a:t>Block</a:t>
            </a:r>
            <a:endParaRPr lang="zh-CN" altLang="en-US" dirty="0" smtClean="0"/>
          </a:p>
          <a:p>
            <a:pPr lvl="1" eaLnBrk="1" hangingPunct="1"/>
            <a:r>
              <a:rPr lang="zh-CN" altLang="en-US" dirty="0" smtClean="0"/>
              <a:t>优点：实现简单、系统开销小，适用于大多数的批处理系统。</a:t>
            </a:r>
          </a:p>
          <a:p>
            <a:pPr lvl="1" eaLnBrk="1" hangingPunct="1"/>
            <a:r>
              <a:rPr lang="zh-CN" altLang="en-US" dirty="0" smtClean="0"/>
              <a:t>缺点：不能用于分时系统和大多数实时系统。</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mtClean="0"/>
              <a:t>处理机调度的层次</a:t>
            </a:r>
          </a:p>
        </p:txBody>
      </p:sp>
      <p:sp>
        <p:nvSpPr>
          <p:cNvPr id="3" name="内容占位符 2"/>
          <p:cNvSpPr>
            <a:spLocks noGrp="1"/>
          </p:cNvSpPr>
          <p:nvPr>
            <p:ph idx="1"/>
          </p:nvPr>
        </p:nvSpPr>
        <p:spPr/>
        <p:txBody>
          <a:bodyPr>
            <a:normAutofit/>
          </a:bodyPr>
          <a:lstStyle/>
          <a:p>
            <a:pPr marL="514350" indent="-514350" eaLnBrk="1" hangingPunct="1">
              <a:buFont typeface="+mj-lt"/>
              <a:buAutoNum type="arabicPeriod"/>
              <a:defRPr/>
            </a:pPr>
            <a:r>
              <a:rPr lang="zh-CN" altLang="en-US" dirty="0" smtClean="0"/>
              <a:t>长程调度</a:t>
            </a:r>
          </a:p>
          <a:p>
            <a:pPr marL="971550" lvl="1" indent="-514350" eaLnBrk="1" hangingPunct="1">
              <a:defRPr/>
            </a:pPr>
            <a:r>
              <a:rPr lang="zh-CN" altLang="en-US" dirty="0" smtClean="0"/>
              <a:t>对作业进行调度</a:t>
            </a:r>
          </a:p>
          <a:p>
            <a:pPr marL="514350" indent="-514350" eaLnBrk="1" hangingPunct="1">
              <a:buFont typeface="+mj-lt"/>
              <a:buAutoNum type="arabicPeriod"/>
              <a:defRPr/>
            </a:pPr>
            <a:r>
              <a:rPr lang="zh-CN" altLang="en-US" dirty="0" smtClean="0"/>
              <a:t>短程调度</a:t>
            </a:r>
          </a:p>
          <a:p>
            <a:pPr marL="971550" lvl="1" indent="-514350" eaLnBrk="1" hangingPunct="1">
              <a:defRPr/>
            </a:pPr>
            <a:r>
              <a:rPr lang="zh-CN" altLang="en-US" dirty="0" smtClean="0"/>
              <a:t>对进程进行调度</a:t>
            </a:r>
          </a:p>
          <a:p>
            <a:pPr marL="514350" indent="-514350" eaLnBrk="1" hangingPunct="1">
              <a:buFont typeface="+mj-lt"/>
              <a:buAutoNum type="arabicPeriod"/>
              <a:defRPr/>
            </a:pPr>
            <a:r>
              <a:rPr lang="zh-CN" altLang="en-US" dirty="0" smtClean="0"/>
              <a:t>内存调度（中程调度）</a:t>
            </a:r>
            <a:endParaRPr lang="en-US" altLang="zh-CN" dirty="0" smtClean="0"/>
          </a:p>
          <a:p>
            <a:pPr marL="971550" lvl="1" indent="-514350" eaLnBrk="1" hangingPunct="1">
              <a:defRPr/>
            </a:pPr>
            <a:r>
              <a:rPr lang="zh-CN" altLang="en-US" dirty="0" smtClean="0"/>
              <a:t>把内存分配给正在运行的进程</a:t>
            </a:r>
            <a:endParaRPr lang="en-US" altLang="zh-CN" dirty="0" smtClean="0"/>
          </a:p>
          <a:p>
            <a:pPr marL="971550" lvl="1" indent="-514350" eaLnBrk="1" hangingPunct="1">
              <a:defRPr/>
            </a:pPr>
            <a:r>
              <a:rPr lang="zh-CN" altLang="en-US" dirty="0" smtClean="0"/>
              <a:t>等待的进程内存切换到硬盘中</a:t>
            </a:r>
          </a:p>
          <a:p>
            <a:pPr marL="514350" indent="-514350" eaLnBrk="1" hangingPunct="1">
              <a:buFont typeface="+mj-lt"/>
              <a:buAutoNum type="arabicPeriod"/>
              <a:defRPr/>
            </a:pP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进程调度方式</a:t>
            </a:r>
          </a:p>
        </p:txBody>
      </p:sp>
      <p:sp>
        <p:nvSpPr>
          <p:cNvPr id="25603" name="内容占位符 2"/>
          <p:cNvSpPr>
            <a:spLocks noGrp="1"/>
          </p:cNvSpPr>
          <p:nvPr>
            <p:ph idx="1"/>
          </p:nvPr>
        </p:nvSpPr>
        <p:spPr/>
        <p:txBody>
          <a:bodyPr>
            <a:normAutofit lnSpcReduction="10000"/>
          </a:bodyPr>
          <a:lstStyle/>
          <a:p>
            <a:pPr eaLnBrk="1" hangingPunct="1"/>
            <a:r>
              <a:rPr lang="zh-CN" altLang="en-US" dirty="0" smtClean="0"/>
              <a:t>抢占方式（</a:t>
            </a:r>
            <a:r>
              <a:rPr lang="en-US" altLang="zh-CN" dirty="0" smtClean="0"/>
              <a:t>Windows 95</a:t>
            </a:r>
            <a:r>
              <a:rPr lang="zh-CN" altLang="en-US" dirty="0" smtClean="0"/>
              <a:t>开始）</a:t>
            </a:r>
          </a:p>
          <a:p>
            <a:pPr lvl="1" eaLnBrk="1" hangingPunct="1"/>
            <a:r>
              <a:rPr lang="zh-CN" altLang="en-US" dirty="0" smtClean="0"/>
              <a:t>允许调度程序根据以下某种原则主动切换进程：</a:t>
            </a:r>
          </a:p>
          <a:p>
            <a:pPr marL="1371600" lvl="2" indent="-457200" eaLnBrk="1" hangingPunct="1">
              <a:buFont typeface="Maiandra GD" pitchFamily="34" charset="0"/>
              <a:buAutoNum type="arabicPeriod"/>
            </a:pPr>
            <a:r>
              <a:rPr lang="zh-CN" altLang="en-US" dirty="0" smtClean="0"/>
              <a:t>优先权原则：允许优先级高的新到进程抢占当前进程的处理机；</a:t>
            </a:r>
          </a:p>
          <a:p>
            <a:pPr marL="1371600" lvl="2" indent="-457200" eaLnBrk="1" hangingPunct="1">
              <a:buFont typeface="Maiandra GD" pitchFamily="34" charset="0"/>
              <a:buAutoNum type="arabicPeriod"/>
            </a:pPr>
            <a:r>
              <a:rPr lang="zh-CN" altLang="en-US" dirty="0" smtClean="0"/>
              <a:t>短进程优先原则：允许新到的短进程抢占当前长进程的处理机；</a:t>
            </a:r>
          </a:p>
          <a:p>
            <a:pPr marL="1371600" lvl="2" indent="-457200" eaLnBrk="1" hangingPunct="1">
              <a:buFont typeface="Maiandra GD" pitchFamily="34" charset="0"/>
              <a:buAutoNum type="arabicPeriod"/>
            </a:pPr>
            <a:r>
              <a:rPr lang="zh-CN" altLang="en-US" dirty="0" smtClean="0">
                <a:solidFill>
                  <a:srgbClr val="FF0000"/>
                </a:solidFill>
              </a:rPr>
              <a:t>时间片原则</a:t>
            </a:r>
            <a:r>
              <a:rPr lang="zh-CN" altLang="en-US" dirty="0" smtClean="0"/>
              <a:t>：各进程按时间片轮转运行，当正在执行的进程的一个时间片用完后，便停止该进程的执行而重新进行调度。</a:t>
            </a:r>
          </a:p>
          <a:p>
            <a:pPr lvl="1" eaLnBrk="1" hangingPunct="1"/>
            <a:r>
              <a:rPr lang="zh-CN" altLang="en-US" dirty="0" smtClean="0"/>
              <a:t>优点：适用于分时系统和大多数实时系统。</a:t>
            </a:r>
          </a:p>
          <a:p>
            <a:pPr lvl="1" eaLnBrk="1" hangingPunct="1"/>
            <a:r>
              <a:rPr lang="zh-CN" altLang="en-US" dirty="0" smtClean="0"/>
              <a:t>缺点：实现复杂、系统开销大 。</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r>
              <a:rPr lang="zh-CN" altLang="en-US" dirty="0" smtClean="0"/>
              <a:t>抢占方式下的</a:t>
            </a:r>
            <a:r>
              <a:rPr lang="zh-CN" altLang="en-US" dirty="0" smtClean="0">
                <a:solidFill>
                  <a:schemeClr val="tx1"/>
                </a:solidFill>
              </a:rPr>
              <a:t>进程调度算法</a:t>
            </a:r>
            <a:r>
              <a:rPr lang="en-US" altLang="zh-CN" dirty="0" smtClean="0">
                <a:solidFill>
                  <a:schemeClr val="tx1"/>
                </a:solidFill>
              </a:rPr>
              <a:t/>
            </a:r>
            <a:br>
              <a:rPr lang="en-US" altLang="zh-CN" dirty="0" smtClean="0">
                <a:solidFill>
                  <a:schemeClr val="tx1"/>
                </a:solidFill>
              </a:rPr>
            </a:br>
            <a:r>
              <a:rPr lang="en-US" altLang="zh-CN" dirty="0" smtClean="0">
                <a:solidFill>
                  <a:schemeClr val="tx1"/>
                </a:solidFill>
              </a:rPr>
              <a:t>1.</a:t>
            </a:r>
            <a:r>
              <a:rPr lang="zh-CN" altLang="en-US" dirty="0" smtClean="0">
                <a:solidFill>
                  <a:schemeClr val="tx1"/>
                </a:solidFill>
              </a:rPr>
              <a:t>下一个最短</a:t>
            </a:r>
            <a:r>
              <a:rPr lang="en-US" altLang="zh-CN" dirty="0" smtClean="0">
                <a:solidFill>
                  <a:schemeClr val="tx1"/>
                </a:solidFill>
              </a:rPr>
              <a:t>CPU</a:t>
            </a:r>
            <a:r>
              <a:rPr lang="zh-CN" altLang="en-US" dirty="0" smtClean="0">
                <a:solidFill>
                  <a:schemeClr val="tx1"/>
                </a:solidFill>
              </a:rPr>
              <a:t>区间</a:t>
            </a:r>
            <a:r>
              <a:rPr lang="zh-CN" altLang="en-US" dirty="0" smtClean="0"/>
              <a:t>算法</a:t>
            </a:r>
          </a:p>
        </p:txBody>
      </p:sp>
      <p:sp>
        <p:nvSpPr>
          <p:cNvPr id="26627" name="内容占位符 2"/>
          <p:cNvSpPr>
            <a:spLocks noGrp="1"/>
          </p:cNvSpPr>
          <p:nvPr>
            <p:ph idx="1"/>
          </p:nvPr>
        </p:nvSpPr>
        <p:spPr/>
        <p:txBody>
          <a:bodyPr/>
          <a:lstStyle/>
          <a:p>
            <a:pPr eaLnBrk="1" hangingPunct="1"/>
            <a:r>
              <a:rPr lang="zh-CN" altLang="en-US" dirty="0" smtClean="0"/>
              <a:t>进程由</a:t>
            </a:r>
            <a:r>
              <a:rPr lang="en-US" altLang="zh-CN" dirty="0" smtClean="0"/>
              <a:t>CPU</a:t>
            </a:r>
            <a:r>
              <a:rPr lang="zh-CN" altLang="en-US" dirty="0" smtClean="0"/>
              <a:t>区间和</a:t>
            </a:r>
            <a:r>
              <a:rPr lang="en-US" altLang="zh-CN" dirty="0" smtClean="0"/>
              <a:t>I/O</a:t>
            </a:r>
            <a:r>
              <a:rPr lang="zh-CN" altLang="en-US" dirty="0" smtClean="0"/>
              <a:t>区间组成。</a:t>
            </a:r>
            <a:endParaRPr lang="en-US" altLang="zh-CN" dirty="0" smtClean="0"/>
          </a:p>
          <a:p>
            <a:pPr eaLnBrk="1" hangingPunct="1"/>
            <a:r>
              <a:rPr lang="en-US" altLang="zh-CN" dirty="0" smtClean="0"/>
              <a:t>CPU</a:t>
            </a:r>
            <a:r>
              <a:rPr lang="zh-CN" altLang="en-US" dirty="0" smtClean="0"/>
              <a:t>优先分配给具有</a:t>
            </a:r>
            <a:r>
              <a:rPr lang="zh-CN" altLang="en-US" dirty="0" smtClean="0">
                <a:solidFill>
                  <a:srgbClr val="FF0000"/>
                </a:solidFill>
              </a:rPr>
              <a:t>下一个最短</a:t>
            </a:r>
            <a:r>
              <a:rPr lang="en-US" altLang="zh-CN" dirty="0" smtClean="0">
                <a:solidFill>
                  <a:srgbClr val="FF0000"/>
                </a:solidFill>
              </a:rPr>
              <a:t>CPU</a:t>
            </a:r>
            <a:r>
              <a:rPr lang="zh-CN" altLang="en-US" dirty="0" smtClean="0">
                <a:solidFill>
                  <a:srgbClr val="FF0000"/>
                </a:solidFill>
              </a:rPr>
              <a:t>区间</a:t>
            </a:r>
            <a:r>
              <a:rPr lang="zh-CN" altLang="en-US" dirty="0" smtClean="0"/>
              <a:t>的进程（类似</a:t>
            </a:r>
            <a:r>
              <a:rPr lang="en-US" altLang="zh-CN" dirty="0" smtClean="0"/>
              <a:t>SJF</a:t>
            </a:r>
            <a:r>
              <a:rPr lang="zh-CN" altLang="en-US" dirty="0" smtClean="0"/>
              <a:t>）。</a:t>
            </a:r>
          </a:p>
          <a:p>
            <a:pPr eaLnBrk="1" hangingPunct="1"/>
            <a:r>
              <a:rPr lang="zh-CN" altLang="en-US" dirty="0" smtClean="0"/>
              <a:t>下一个</a:t>
            </a:r>
            <a:r>
              <a:rPr lang="en-US" altLang="zh-CN" dirty="0" smtClean="0"/>
              <a:t>CPU</a:t>
            </a:r>
            <a:r>
              <a:rPr lang="zh-CN" altLang="en-US" dirty="0" smtClean="0"/>
              <a:t>区间长度无法精确计算，但可根据历史数据估算。</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t>CPU</a:t>
            </a:r>
            <a:r>
              <a:rPr lang="zh-CN" altLang="en-US" smtClean="0"/>
              <a:t>区间长度估算</a:t>
            </a:r>
          </a:p>
        </p:txBody>
      </p:sp>
      <p:sp>
        <p:nvSpPr>
          <p:cNvPr id="27651" name="内容占位符 2"/>
          <p:cNvSpPr>
            <a:spLocks noGrp="1"/>
          </p:cNvSpPr>
          <p:nvPr>
            <p:ph idx="1"/>
          </p:nvPr>
        </p:nvSpPr>
        <p:spPr>
          <a:xfrm>
            <a:off x="285750" y="1600200"/>
            <a:ext cx="8643938" cy="4525963"/>
          </a:xfrm>
        </p:spPr>
        <p:txBody>
          <a:bodyPr/>
          <a:lstStyle/>
          <a:p>
            <a:pPr eaLnBrk="1" hangingPunct="1"/>
            <a:r>
              <a:rPr lang="el-GR" altLang="zh-CN" dirty="0" smtClean="0"/>
              <a:t>τ</a:t>
            </a:r>
            <a:r>
              <a:rPr lang="en-US" altLang="zh-CN" baseline="-25000" dirty="0" smtClean="0"/>
              <a:t>n+1</a:t>
            </a:r>
            <a:r>
              <a:rPr lang="en-US" altLang="zh-CN" dirty="0" smtClean="0"/>
              <a:t>=</a:t>
            </a:r>
            <a:r>
              <a:rPr lang="el-GR" altLang="zh-CN" dirty="0" smtClean="0"/>
              <a:t> α</a:t>
            </a:r>
            <a:r>
              <a:rPr lang="en-US" altLang="zh-CN" dirty="0" err="1" smtClean="0"/>
              <a:t>t</a:t>
            </a:r>
            <a:r>
              <a:rPr lang="en-US" altLang="zh-CN" baseline="-25000" dirty="0" err="1" smtClean="0"/>
              <a:t>n</a:t>
            </a:r>
            <a:r>
              <a:rPr lang="en-US" altLang="zh-CN" dirty="0" smtClean="0"/>
              <a:t>+(1-</a:t>
            </a:r>
            <a:r>
              <a:rPr lang="el-GR" altLang="zh-CN" dirty="0" smtClean="0"/>
              <a:t>α</a:t>
            </a:r>
            <a:r>
              <a:rPr lang="en-US" altLang="zh-CN" dirty="0" smtClean="0"/>
              <a:t>)</a:t>
            </a:r>
            <a:r>
              <a:rPr lang="el-GR" altLang="zh-CN" dirty="0" smtClean="0"/>
              <a:t>τ</a:t>
            </a:r>
            <a:r>
              <a:rPr lang="en-US" altLang="zh-CN" baseline="-25000" dirty="0" smtClean="0"/>
              <a:t>n</a:t>
            </a:r>
            <a:endParaRPr lang="en-US" altLang="zh-CN" dirty="0" smtClean="0"/>
          </a:p>
          <a:p>
            <a:pPr eaLnBrk="1" hangingPunct="1">
              <a:buFont typeface="Wingdings 2" pitchFamily="18" charset="2"/>
              <a:buNone/>
            </a:pPr>
            <a:r>
              <a:rPr lang="en-US" altLang="zh-CN" dirty="0" smtClean="0"/>
              <a:t>        =</a:t>
            </a:r>
            <a:r>
              <a:rPr lang="el-GR" altLang="zh-CN" dirty="0" smtClean="0"/>
              <a:t>α</a:t>
            </a:r>
            <a:r>
              <a:rPr lang="en-US" altLang="zh-CN" dirty="0" err="1" smtClean="0"/>
              <a:t>t</a:t>
            </a:r>
            <a:r>
              <a:rPr lang="en-US" altLang="zh-CN" baseline="-25000" dirty="0" err="1" smtClean="0"/>
              <a:t>n</a:t>
            </a:r>
            <a:r>
              <a:rPr lang="en-US" altLang="zh-CN" dirty="0" smtClean="0"/>
              <a:t>+(1-</a:t>
            </a:r>
            <a:r>
              <a:rPr lang="el-GR" altLang="zh-CN" dirty="0" smtClean="0"/>
              <a:t>α</a:t>
            </a:r>
            <a:r>
              <a:rPr lang="en-US" altLang="zh-CN" dirty="0" smtClean="0"/>
              <a:t>)</a:t>
            </a:r>
            <a:r>
              <a:rPr lang="el-GR" altLang="zh-CN" dirty="0" smtClean="0"/>
              <a:t>α</a:t>
            </a:r>
            <a:r>
              <a:rPr lang="en-US" altLang="zh-CN" dirty="0" smtClean="0"/>
              <a:t>t</a:t>
            </a:r>
            <a:r>
              <a:rPr lang="en-US" altLang="zh-CN" baseline="-25000" dirty="0" smtClean="0"/>
              <a:t>n-1</a:t>
            </a:r>
            <a:r>
              <a:rPr lang="en-US" altLang="zh-CN" dirty="0" smtClean="0"/>
              <a:t>+…+(1-</a:t>
            </a:r>
            <a:r>
              <a:rPr lang="el-GR" altLang="zh-CN" dirty="0" smtClean="0"/>
              <a:t>α</a:t>
            </a:r>
            <a:r>
              <a:rPr lang="en-US" altLang="zh-CN" dirty="0" smtClean="0"/>
              <a:t>)</a:t>
            </a:r>
            <a:r>
              <a:rPr lang="en-US" altLang="zh-CN" baseline="30000" dirty="0" smtClean="0"/>
              <a:t>j</a:t>
            </a:r>
            <a:r>
              <a:rPr lang="el-GR" altLang="zh-CN" dirty="0" smtClean="0"/>
              <a:t>α</a:t>
            </a:r>
            <a:r>
              <a:rPr lang="en-US" altLang="zh-CN" dirty="0" err="1" smtClean="0"/>
              <a:t>t</a:t>
            </a:r>
            <a:r>
              <a:rPr lang="en-US" altLang="zh-CN" baseline="-25000" dirty="0" err="1" smtClean="0"/>
              <a:t>n</a:t>
            </a:r>
            <a:r>
              <a:rPr lang="en-US" altLang="zh-CN" baseline="-25000" dirty="0" smtClean="0"/>
              <a:t>-j</a:t>
            </a:r>
            <a:r>
              <a:rPr lang="en-US" altLang="zh-CN" dirty="0" smtClean="0"/>
              <a:t>+…+(1-</a:t>
            </a:r>
            <a:r>
              <a:rPr lang="el-GR" altLang="zh-CN" dirty="0" smtClean="0"/>
              <a:t>α</a:t>
            </a:r>
            <a:r>
              <a:rPr lang="en-US" altLang="zh-CN" dirty="0" smtClean="0"/>
              <a:t>)</a:t>
            </a:r>
            <a:r>
              <a:rPr lang="en-US" altLang="zh-CN" baseline="30000" dirty="0" smtClean="0"/>
              <a:t>n+1</a:t>
            </a:r>
            <a:r>
              <a:rPr lang="el-GR" altLang="zh-CN" dirty="0" smtClean="0"/>
              <a:t>τ</a:t>
            </a:r>
            <a:r>
              <a:rPr lang="en-US" altLang="zh-CN" baseline="-25000" dirty="0" smtClean="0"/>
              <a:t>0</a:t>
            </a:r>
          </a:p>
          <a:p>
            <a:pPr eaLnBrk="1" hangingPunct="1"/>
            <a:r>
              <a:rPr lang="zh-CN" altLang="en-US" dirty="0" smtClean="0"/>
              <a:t>其中</a:t>
            </a:r>
            <a:r>
              <a:rPr lang="en-US" altLang="zh-CN" dirty="0" smtClean="0"/>
              <a:t>t</a:t>
            </a:r>
            <a:r>
              <a:rPr lang="zh-CN" altLang="en-US" dirty="0" smtClean="0"/>
              <a:t>表示实际时长，</a:t>
            </a:r>
            <a:r>
              <a:rPr lang="el-GR" altLang="zh-CN" dirty="0" smtClean="0"/>
              <a:t>τ</a:t>
            </a:r>
            <a:r>
              <a:rPr lang="zh-CN" altLang="en-US" dirty="0" smtClean="0"/>
              <a:t>表示估计时长，</a:t>
            </a:r>
            <a:r>
              <a:rPr lang="el-GR" altLang="zh-CN" dirty="0" smtClean="0"/>
              <a:t>α</a:t>
            </a:r>
            <a:r>
              <a:rPr lang="el-GR" altLang="zh-CN" dirty="0" smtClean="0">
                <a:latin typeface="Cambria Math" pitchFamily="18" charset="0"/>
                <a:ea typeface="Cambria Math" pitchFamily="18" charset="0"/>
              </a:rPr>
              <a:t>∈</a:t>
            </a:r>
            <a:r>
              <a:rPr lang="en-US" altLang="zh-CN" dirty="0" smtClean="0"/>
              <a:t>[0,1]</a:t>
            </a:r>
          </a:p>
          <a:p>
            <a:pPr eaLnBrk="1" hangingPunct="1"/>
            <a:r>
              <a:rPr lang="zh-CN" altLang="en-US" dirty="0" smtClean="0"/>
              <a:t>例：</a:t>
            </a:r>
            <a:r>
              <a:rPr lang="el-GR" altLang="zh-CN" dirty="0" smtClean="0"/>
              <a:t>α</a:t>
            </a:r>
            <a:r>
              <a:rPr lang="en-US" altLang="zh-CN" dirty="0" smtClean="0"/>
              <a:t>=0.5</a:t>
            </a:r>
            <a:r>
              <a:rPr lang="zh-CN" altLang="en-US" dirty="0" smtClean="0"/>
              <a:t>，</a:t>
            </a:r>
            <a:r>
              <a:rPr lang="el-GR" altLang="zh-CN" dirty="0" smtClean="0"/>
              <a:t>τ</a:t>
            </a:r>
            <a:r>
              <a:rPr lang="en-US" altLang="zh-CN" baseline="-25000" dirty="0" smtClean="0"/>
              <a:t>0</a:t>
            </a:r>
            <a:r>
              <a:rPr lang="en-US" altLang="zh-CN" dirty="0" smtClean="0"/>
              <a:t>=10</a:t>
            </a:r>
          </a:p>
          <a:p>
            <a:pPr eaLnBrk="1" hangingPunct="1"/>
            <a:endParaRPr lang="zh-CN" altLang="en-US" dirty="0" smtClean="0"/>
          </a:p>
        </p:txBody>
      </p:sp>
      <p:graphicFrame>
        <p:nvGraphicFramePr>
          <p:cNvPr id="4" name="表格 3"/>
          <p:cNvGraphicFramePr>
            <a:graphicFrameLocks noGrp="1"/>
          </p:cNvGraphicFramePr>
          <p:nvPr/>
        </p:nvGraphicFramePr>
        <p:xfrm>
          <a:off x="714375" y="4286250"/>
          <a:ext cx="8001000" cy="1285876"/>
        </p:xfrm>
        <a:graphic>
          <a:graphicData uri="http://schemas.openxmlformats.org/drawingml/2006/table">
            <a:tbl>
              <a:tblPr firstRow="1" bandRow="1">
                <a:tableStyleId>{2D5ABB26-0587-4C30-8999-92F81FD0307C}</a:tableStyleId>
              </a:tblPr>
              <a:tblGrid>
                <a:gridCol w="1000125"/>
                <a:gridCol w="1000125"/>
                <a:gridCol w="1000125"/>
                <a:gridCol w="1000125"/>
                <a:gridCol w="1000125"/>
                <a:gridCol w="1000125"/>
                <a:gridCol w="1000125"/>
                <a:gridCol w="1000125"/>
              </a:tblGrid>
              <a:tr h="642938">
                <a:tc>
                  <a:txBody>
                    <a:bodyPr/>
                    <a:lstStyle/>
                    <a:p>
                      <a:r>
                        <a:rPr lang="en-US" altLang="zh-CN" sz="3200" dirty="0" smtClean="0"/>
                        <a:t>t</a:t>
                      </a:r>
                      <a:endParaRPr lang="zh-CN" altLang="en-US" sz="3200" dirty="0"/>
                    </a:p>
                  </a:txBody>
                  <a:tcPr marL="91439" marR="91439"/>
                </a:tc>
                <a:tc>
                  <a:txBody>
                    <a:bodyPr/>
                    <a:lstStyle/>
                    <a:p>
                      <a:r>
                        <a:rPr lang="en-US" altLang="zh-CN" sz="3200" dirty="0" smtClean="0"/>
                        <a:t>6</a:t>
                      </a:r>
                      <a:endParaRPr lang="zh-CN" altLang="en-US" sz="3200" dirty="0"/>
                    </a:p>
                  </a:txBody>
                  <a:tcPr marL="91439" marR="91439"/>
                </a:tc>
                <a:tc>
                  <a:txBody>
                    <a:bodyPr/>
                    <a:lstStyle/>
                    <a:p>
                      <a:r>
                        <a:rPr lang="en-US" altLang="zh-CN" sz="3200" dirty="0" smtClean="0"/>
                        <a:t>4</a:t>
                      </a:r>
                      <a:endParaRPr lang="zh-CN" altLang="en-US" sz="3200" dirty="0"/>
                    </a:p>
                  </a:txBody>
                  <a:tcPr marL="91439" marR="91439"/>
                </a:tc>
                <a:tc>
                  <a:txBody>
                    <a:bodyPr/>
                    <a:lstStyle/>
                    <a:p>
                      <a:r>
                        <a:rPr lang="en-US" altLang="zh-CN" sz="3200" dirty="0" smtClean="0"/>
                        <a:t>6</a:t>
                      </a:r>
                      <a:endParaRPr lang="zh-CN" altLang="en-US" sz="3200" dirty="0"/>
                    </a:p>
                  </a:txBody>
                  <a:tcPr marL="91439" marR="91439"/>
                </a:tc>
                <a:tc>
                  <a:txBody>
                    <a:bodyPr/>
                    <a:lstStyle/>
                    <a:p>
                      <a:r>
                        <a:rPr lang="en-US" altLang="zh-CN" sz="3200" dirty="0" smtClean="0"/>
                        <a:t>4</a:t>
                      </a:r>
                      <a:endParaRPr lang="zh-CN" altLang="en-US" sz="3200" dirty="0"/>
                    </a:p>
                  </a:txBody>
                  <a:tcPr marL="91439" marR="91439"/>
                </a:tc>
                <a:tc>
                  <a:txBody>
                    <a:bodyPr/>
                    <a:lstStyle/>
                    <a:p>
                      <a:r>
                        <a:rPr lang="en-US" altLang="zh-CN" sz="3200" dirty="0" smtClean="0"/>
                        <a:t>13</a:t>
                      </a:r>
                      <a:endParaRPr lang="zh-CN" altLang="en-US" sz="3200" dirty="0"/>
                    </a:p>
                  </a:txBody>
                  <a:tcPr marL="91439" marR="91439"/>
                </a:tc>
                <a:tc>
                  <a:txBody>
                    <a:bodyPr/>
                    <a:lstStyle/>
                    <a:p>
                      <a:r>
                        <a:rPr lang="en-US" altLang="zh-CN" sz="3200" dirty="0" smtClean="0"/>
                        <a:t>13</a:t>
                      </a:r>
                      <a:endParaRPr lang="zh-CN" altLang="en-US" sz="3200" dirty="0"/>
                    </a:p>
                  </a:txBody>
                  <a:tcPr marL="91439" marR="91439"/>
                </a:tc>
                <a:tc>
                  <a:txBody>
                    <a:bodyPr/>
                    <a:lstStyle/>
                    <a:p>
                      <a:endParaRPr lang="zh-CN" altLang="en-US" sz="3200" dirty="0"/>
                    </a:p>
                  </a:txBody>
                  <a:tcPr marL="91439" marR="91439"/>
                </a:tc>
              </a:tr>
              <a:tr h="642938">
                <a:tc>
                  <a:txBody>
                    <a:bodyPr/>
                    <a:lstStyle/>
                    <a:p>
                      <a:r>
                        <a:rPr lang="el-GR" altLang="zh-CN" sz="3200" dirty="0" smtClean="0"/>
                        <a:t>τ</a:t>
                      </a:r>
                      <a:endParaRPr lang="zh-CN" altLang="en-US" sz="3200" dirty="0"/>
                    </a:p>
                  </a:txBody>
                  <a:tcPr marL="91439" marR="91439"/>
                </a:tc>
                <a:tc>
                  <a:txBody>
                    <a:bodyPr/>
                    <a:lstStyle/>
                    <a:p>
                      <a:r>
                        <a:rPr lang="en-US" altLang="zh-CN" sz="3200" dirty="0" smtClean="0"/>
                        <a:t>10</a:t>
                      </a:r>
                      <a:endParaRPr lang="zh-CN" altLang="en-US" sz="3200" dirty="0"/>
                    </a:p>
                  </a:txBody>
                  <a:tcPr marL="91439" marR="91439"/>
                </a:tc>
                <a:tc>
                  <a:txBody>
                    <a:bodyPr/>
                    <a:lstStyle/>
                    <a:p>
                      <a:r>
                        <a:rPr lang="en-US" altLang="zh-CN" sz="3200" dirty="0" smtClean="0"/>
                        <a:t>8</a:t>
                      </a:r>
                      <a:endParaRPr lang="zh-CN" altLang="en-US" sz="3200" dirty="0"/>
                    </a:p>
                  </a:txBody>
                  <a:tcPr marL="91439" marR="91439"/>
                </a:tc>
                <a:tc>
                  <a:txBody>
                    <a:bodyPr/>
                    <a:lstStyle/>
                    <a:p>
                      <a:r>
                        <a:rPr lang="en-US" altLang="zh-CN" sz="3200" dirty="0" smtClean="0"/>
                        <a:t>6</a:t>
                      </a:r>
                      <a:endParaRPr lang="zh-CN" altLang="en-US" sz="3200" dirty="0"/>
                    </a:p>
                  </a:txBody>
                  <a:tcPr marL="91439" marR="91439"/>
                </a:tc>
                <a:tc>
                  <a:txBody>
                    <a:bodyPr/>
                    <a:lstStyle/>
                    <a:p>
                      <a:r>
                        <a:rPr lang="en-US" altLang="zh-CN" sz="3200" dirty="0" smtClean="0"/>
                        <a:t>6</a:t>
                      </a:r>
                      <a:endParaRPr lang="zh-CN" altLang="en-US" sz="3200" dirty="0"/>
                    </a:p>
                  </a:txBody>
                  <a:tcPr marL="91439" marR="91439"/>
                </a:tc>
                <a:tc>
                  <a:txBody>
                    <a:bodyPr/>
                    <a:lstStyle/>
                    <a:p>
                      <a:r>
                        <a:rPr lang="en-US" altLang="zh-CN" sz="3200" dirty="0" smtClean="0"/>
                        <a:t>5</a:t>
                      </a:r>
                      <a:endParaRPr lang="zh-CN" altLang="en-US" sz="3200" dirty="0"/>
                    </a:p>
                  </a:txBody>
                  <a:tcPr marL="91439" marR="91439"/>
                </a:tc>
                <a:tc>
                  <a:txBody>
                    <a:bodyPr/>
                    <a:lstStyle/>
                    <a:p>
                      <a:r>
                        <a:rPr lang="en-US" altLang="zh-CN" sz="3200" dirty="0" smtClean="0"/>
                        <a:t>9</a:t>
                      </a:r>
                      <a:endParaRPr lang="zh-CN" altLang="en-US" sz="3200" dirty="0"/>
                    </a:p>
                  </a:txBody>
                  <a:tcPr marL="91439" marR="91439"/>
                </a:tc>
                <a:tc>
                  <a:txBody>
                    <a:bodyPr/>
                    <a:lstStyle/>
                    <a:p>
                      <a:r>
                        <a:rPr lang="en-US" altLang="zh-CN" sz="3200" dirty="0" smtClean="0"/>
                        <a:t>11</a:t>
                      </a:r>
                      <a:endParaRPr lang="zh-CN" altLang="en-US" sz="3200" dirty="0"/>
                    </a:p>
                  </a:txBody>
                  <a:tcPr marL="91439" marR="91439"/>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457200" y="332656"/>
            <a:ext cx="8229600" cy="5793507"/>
          </a:xfrm>
        </p:spPr>
        <p:txBody>
          <a:bodyPr/>
          <a:lstStyle/>
          <a:p>
            <a:pPr eaLnBrk="1" hangingPunct="1"/>
            <a:r>
              <a:rPr lang="zh-CN" altLang="en-US" dirty="0" smtClean="0"/>
              <a:t>在抢占模式下，当新进程到达时，与当前运行进程比较剩余时间，优先执行最短剩余时间进程。（平均等待时间比非抢占短）</a:t>
            </a:r>
            <a:endParaRPr lang="en-US" altLang="zh-CN" dirty="0" smtClean="0"/>
          </a:p>
          <a:p>
            <a:pPr eaLnBrk="1" hangingPunct="1"/>
            <a:r>
              <a:rPr lang="zh-CN" altLang="en-US" dirty="0" smtClean="0"/>
              <a:t>例：抢占方式下，以下四个进程使用下一个最短</a:t>
            </a:r>
            <a:r>
              <a:rPr lang="en-US" altLang="zh-CN" dirty="0" smtClean="0"/>
              <a:t>CPU</a:t>
            </a:r>
            <a:r>
              <a:rPr lang="zh-CN" altLang="en-US" dirty="0" smtClean="0"/>
              <a:t>区间算法进行调度，求平均等待时间和平均周转时间。</a:t>
            </a:r>
          </a:p>
        </p:txBody>
      </p:sp>
      <p:graphicFrame>
        <p:nvGraphicFramePr>
          <p:cNvPr id="4" name="表格 3"/>
          <p:cNvGraphicFramePr>
            <a:graphicFrameLocks noGrp="1"/>
          </p:cNvGraphicFramePr>
          <p:nvPr/>
        </p:nvGraphicFramePr>
        <p:xfrm>
          <a:off x="1285875" y="3429000"/>
          <a:ext cx="6096000" cy="28956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3200" dirty="0" smtClean="0"/>
                        <a:t>进程</a:t>
                      </a:r>
                      <a:endParaRPr lang="zh-CN" altLang="en-US" sz="3200" dirty="0"/>
                    </a:p>
                  </a:txBody>
                  <a:tcPr/>
                </a:tc>
                <a:tc>
                  <a:txBody>
                    <a:bodyPr/>
                    <a:lstStyle/>
                    <a:p>
                      <a:r>
                        <a:rPr lang="zh-CN" altLang="en-US" sz="3200" dirty="0" smtClean="0"/>
                        <a:t>到达时间</a:t>
                      </a:r>
                      <a:endParaRPr lang="zh-CN" altLang="en-US" sz="3200" dirty="0"/>
                    </a:p>
                  </a:txBody>
                  <a:tcPr/>
                </a:tc>
                <a:tc>
                  <a:txBody>
                    <a:bodyPr/>
                    <a:lstStyle/>
                    <a:p>
                      <a:r>
                        <a:rPr lang="zh-CN" altLang="en-US" sz="3200" dirty="0" smtClean="0"/>
                        <a:t>区间时间</a:t>
                      </a:r>
                      <a:endParaRPr lang="zh-CN" altLang="en-US" sz="3200" dirty="0"/>
                    </a:p>
                  </a:txBody>
                  <a:tcPr/>
                </a:tc>
              </a:tr>
              <a:tr h="370840">
                <a:tc>
                  <a:txBody>
                    <a:bodyPr/>
                    <a:lstStyle/>
                    <a:p>
                      <a:r>
                        <a:rPr lang="en-US" altLang="zh-CN" sz="3200" dirty="0" smtClean="0"/>
                        <a:t>P</a:t>
                      </a:r>
                      <a:r>
                        <a:rPr lang="en-US" altLang="zh-CN" sz="3200" baseline="-25000" dirty="0" smtClean="0"/>
                        <a:t>1</a:t>
                      </a:r>
                      <a:endParaRPr lang="zh-CN" altLang="en-US" sz="3200" baseline="-25000" dirty="0"/>
                    </a:p>
                  </a:txBody>
                  <a:tcPr/>
                </a:tc>
                <a:tc>
                  <a:txBody>
                    <a:bodyPr/>
                    <a:lstStyle/>
                    <a:p>
                      <a:r>
                        <a:rPr lang="en-US" altLang="zh-CN" sz="3200" dirty="0" smtClean="0"/>
                        <a:t>0</a:t>
                      </a:r>
                      <a:endParaRPr lang="zh-CN" altLang="en-US" sz="3200" dirty="0"/>
                    </a:p>
                  </a:txBody>
                  <a:tcPr/>
                </a:tc>
                <a:tc>
                  <a:txBody>
                    <a:bodyPr/>
                    <a:lstStyle/>
                    <a:p>
                      <a:r>
                        <a:rPr lang="en-US" altLang="zh-CN" sz="3200" dirty="0" smtClean="0"/>
                        <a:t>8</a:t>
                      </a:r>
                      <a:endParaRPr lang="zh-CN" altLang="en-US" sz="3200" dirty="0"/>
                    </a:p>
                  </a:txBody>
                  <a:tcPr/>
                </a:tc>
              </a:tr>
              <a:tr h="370840">
                <a:tc>
                  <a:txBody>
                    <a:bodyPr/>
                    <a:lstStyle/>
                    <a:p>
                      <a:r>
                        <a:rPr lang="en-US" altLang="zh-CN" sz="3200" dirty="0" smtClean="0"/>
                        <a:t>P</a:t>
                      </a:r>
                      <a:r>
                        <a:rPr lang="en-US" altLang="zh-CN" sz="3200" baseline="-25000" dirty="0" smtClean="0"/>
                        <a:t>2</a:t>
                      </a:r>
                      <a:endParaRPr lang="zh-CN" altLang="en-US" sz="3200" baseline="-25000" dirty="0"/>
                    </a:p>
                  </a:txBody>
                  <a:tcPr/>
                </a:tc>
                <a:tc>
                  <a:txBody>
                    <a:bodyPr/>
                    <a:lstStyle/>
                    <a:p>
                      <a:r>
                        <a:rPr lang="en-US" altLang="zh-CN" sz="3200" dirty="0" smtClean="0"/>
                        <a:t>1</a:t>
                      </a:r>
                      <a:endParaRPr lang="zh-CN" altLang="en-US" sz="3200" dirty="0"/>
                    </a:p>
                  </a:txBody>
                  <a:tcPr/>
                </a:tc>
                <a:tc>
                  <a:txBody>
                    <a:bodyPr/>
                    <a:lstStyle/>
                    <a:p>
                      <a:r>
                        <a:rPr lang="en-US" altLang="zh-CN" sz="3200" dirty="0" smtClean="0"/>
                        <a:t>4</a:t>
                      </a:r>
                      <a:endParaRPr lang="zh-CN" altLang="en-US" sz="3200" dirty="0"/>
                    </a:p>
                  </a:txBody>
                  <a:tcPr/>
                </a:tc>
              </a:tr>
              <a:tr h="370840">
                <a:tc>
                  <a:txBody>
                    <a:bodyPr/>
                    <a:lstStyle/>
                    <a:p>
                      <a:r>
                        <a:rPr lang="en-US" altLang="zh-CN" sz="3200" dirty="0" smtClean="0"/>
                        <a:t>P</a:t>
                      </a:r>
                      <a:r>
                        <a:rPr lang="en-US" altLang="zh-CN" sz="3200" baseline="-25000" dirty="0" smtClean="0"/>
                        <a:t>3</a:t>
                      </a:r>
                      <a:endParaRPr lang="zh-CN" altLang="en-US" sz="3200" baseline="-25000" dirty="0"/>
                    </a:p>
                  </a:txBody>
                  <a:tcPr/>
                </a:tc>
                <a:tc>
                  <a:txBody>
                    <a:bodyPr/>
                    <a:lstStyle/>
                    <a:p>
                      <a:r>
                        <a:rPr lang="en-US" altLang="zh-CN" sz="3200" dirty="0" smtClean="0"/>
                        <a:t>2</a:t>
                      </a:r>
                      <a:endParaRPr lang="zh-CN" altLang="en-US" sz="3200" dirty="0"/>
                    </a:p>
                  </a:txBody>
                  <a:tcPr/>
                </a:tc>
                <a:tc>
                  <a:txBody>
                    <a:bodyPr/>
                    <a:lstStyle/>
                    <a:p>
                      <a:r>
                        <a:rPr lang="en-US" altLang="zh-CN" sz="3200" dirty="0" smtClean="0"/>
                        <a:t>9</a:t>
                      </a:r>
                      <a:endParaRPr lang="zh-CN" altLang="en-US" sz="3200" dirty="0"/>
                    </a:p>
                  </a:txBody>
                  <a:tcPr/>
                </a:tc>
              </a:tr>
              <a:tr h="370840">
                <a:tc>
                  <a:txBody>
                    <a:bodyPr/>
                    <a:lstStyle/>
                    <a:p>
                      <a:r>
                        <a:rPr lang="en-US" altLang="zh-CN" sz="3200" dirty="0" smtClean="0"/>
                        <a:t>P</a:t>
                      </a:r>
                      <a:r>
                        <a:rPr lang="en-US" altLang="zh-CN" sz="3200" baseline="-25000" dirty="0" smtClean="0"/>
                        <a:t>4</a:t>
                      </a:r>
                      <a:endParaRPr lang="zh-CN" altLang="en-US" sz="3200" baseline="-25000" dirty="0"/>
                    </a:p>
                  </a:txBody>
                  <a:tcPr/>
                </a:tc>
                <a:tc>
                  <a:txBody>
                    <a:bodyPr/>
                    <a:lstStyle/>
                    <a:p>
                      <a:r>
                        <a:rPr lang="en-US" altLang="zh-CN" sz="3200" dirty="0" smtClean="0"/>
                        <a:t>3</a:t>
                      </a:r>
                      <a:endParaRPr lang="zh-CN" altLang="en-US" sz="3200" dirty="0"/>
                    </a:p>
                  </a:txBody>
                  <a:tcPr/>
                </a:tc>
                <a:tc>
                  <a:txBody>
                    <a:bodyPr/>
                    <a:lstStyle/>
                    <a:p>
                      <a:r>
                        <a:rPr lang="en-US" altLang="zh-CN" sz="3200" dirty="0" smtClean="0"/>
                        <a:t>5</a:t>
                      </a:r>
                      <a:endParaRPr lang="zh-CN" altLang="en-US" sz="32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mtClean="0"/>
              <a:t>2.</a:t>
            </a:r>
            <a:r>
              <a:rPr lang="zh-CN" altLang="en-US" smtClean="0"/>
              <a:t>轮转调度算法</a:t>
            </a:r>
          </a:p>
        </p:txBody>
      </p:sp>
      <p:sp>
        <p:nvSpPr>
          <p:cNvPr id="29699" name="内容占位符 2"/>
          <p:cNvSpPr>
            <a:spLocks noGrp="1"/>
          </p:cNvSpPr>
          <p:nvPr>
            <p:ph idx="1"/>
          </p:nvPr>
        </p:nvSpPr>
        <p:spPr/>
        <p:txBody>
          <a:bodyPr/>
          <a:lstStyle/>
          <a:p>
            <a:pPr eaLnBrk="1" hangingPunct="1"/>
            <a:r>
              <a:rPr lang="zh-CN" altLang="en-US" dirty="0" smtClean="0"/>
              <a:t>轮转法的基本原理</a:t>
            </a:r>
          </a:p>
          <a:p>
            <a:pPr lvl="1" eaLnBrk="1" hangingPunct="1"/>
            <a:r>
              <a:rPr lang="zh-CN" altLang="en-US" dirty="0" smtClean="0"/>
              <a:t>基于时间片的轮转（</a:t>
            </a:r>
            <a:r>
              <a:rPr lang="en-US" altLang="zh-CN" dirty="0" smtClean="0"/>
              <a:t>RR</a:t>
            </a:r>
            <a:r>
              <a:rPr lang="zh-CN" altLang="en-US" dirty="0" smtClean="0"/>
              <a:t>，</a:t>
            </a:r>
            <a:r>
              <a:rPr lang="en-US" altLang="zh-CN" dirty="0" smtClean="0"/>
              <a:t>Round Robin</a:t>
            </a:r>
            <a:r>
              <a:rPr lang="zh-CN" altLang="en-US" dirty="0" smtClean="0"/>
              <a:t>）调度算法。所有进程轮流获得</a:t>
            </a:r>
            <a:r>
              <a:rPr lang="en-US" altLang="zh-CN" dirty="0" smtClean="0"/>
              <a:t>CPU</a:t>
            </a:r>
            <a:r>
              <a:rPr lang="zh-CN" altLang="en-US" dirty="0" smtClean="0"/>
              <a:t>资源，当时间片（如</a:t>
            </a:r>
            <a:r>
              <a:rPr lang="en-US" altLang="zh-CN" dirty="0" smtClean="0"/>
              <a:t>30ms</a:t>
            </a:r>
            <a:r>
              <a:rPr lang="zh-CN" altLang="en-US" dirty="0" smtClean="0"/>
              <a:t>）结束时，进程调度程序把</a:t>
            </a:r>
            <a:r>
              <a:rPr lang="en-US" altLang="zh-CN" dirty="0" smtClean="0"/>
              <a:t>CPU</a:t>
            </a:r>
            <a:r>
              <a:rPr lang="zh-CN" altLang="en-US" dirty="0" smtClean="0"/>
              <a:t>分配给队列中的下一个进程。</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t>轮转调度算法</a:t>
            </a:r>
          </a:p>
        </p:txBody>
      </p:sp>
      <p:sp>
        <p:nvSpPr>
          <p:cNvPr id="30723" name="内容占位符 2"/>
          <p:cNvSpPr>
            <a:spLocks noGrp="1"/>
          </p:cNvSpPr>
          <p:nvPr>
            <p:ph idx="1"/>
          </p:nvPr>
        </p:nvSpPr>
        <p:spPr/>
        <p:txBody>
          <a:bodyPr/>
          <a:lstStyle/>
          <a:p>
            <a:pPr eaLnBrk="1" hangingPunct="1"/>
            <a:r>
              <a:rPr lang="zh-CN" altLang="en-US" dirty="0" smtClean="0"/>
              <a:t>进程切换时机</a:t>
            </a:r>
          </a:p>
          <a:p>
            <a:pPr marL="971550" lvl="1" indent="-514350" eaLnBrk="1" hangingPunct="1">
              <a:buFont typeface="Maiandra GD" pitchFamily="34" charset="0"/>
              <a:buAutoNum type="arabicPeriod"/>
            </a:pPr>
            <a:r>
              <a:rPr lang="zh-CN" altLang="en-US" dirty="0" smtClean="0"/>
              <a:t>时间片用完，计时器中断处理程序激活。如果进程尚未运行完毕，调度程序把它送往就绪队列的末尾。</a:t>
            </a:r>
          </a:p>
          <a:p>
            <a:pPr marL="971550" lvl="1" indent="-514350" eaLnBrk="1" hangingPunct="1">
              <a:buFont typeface="Maiandra GD" pitchFamily="34" charset="0"/>
              <a:buAutoNum type="arabicPeriod"/>
            </a:pPr>
            <a:r>
              <a:rPr lang="zh-CN" altLang="en-US" dirty="0" smtClean="0"/>
              <a:t>时间片尚未用完，但正在运行的进程已经完成，就立即激活调度程序，将它从就绪队列中删除，再调度就绪队列中队首进程运行，启动一个新的时间片。</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mtClean="0"/>
              <a:t>轮转调度算法</a:t>
            </a:r>
          </a:p>
        </p:txBody>
      </p:sp>
      <p:sp>
        <p:nvSpPr>
          <p:cNvPr id="31747" name="内容占位符 2"/>
          <p:cNvSpPr>
            <a:spLocks noGrp="1"/>
          </p:cNvSpPr>
          <p:nvPr>
            <p:ph idx="1"/>
          </p:nvPr>
        </p:nvSpPr>
        <p:spPr/>
        <p:txBody>
          <a:bodyPr/>
          <a:lstStyle/>
          <a:p>
            <a:pPr eaLnBrk="1" hangingPunct="1"/>
            <a:r>
              <a:rPr lang="zh-CN" altLang="en-US" smtClean="0"/>
              <a:t>时间片大小的确定</a:t>
            </a:r>
          </a:p>
          <a:p>
            <a:pPr lvl="1" eaLnBrk="1" hangingPunct="1"/>
            <a:r>
              <a:rPr lang="zh-CN" altLang="en-US" smtClean="0"/>
              <a:t>小的时间片有利于短作业，但频繁切换进程将增加系统开销。</a:t>
            </a:r>
          </a:p>
          <a:p>
            <a:pPr lvl="1" eaLnBrk="1" hangingPunct="1"/>
            <a:r>
              <a:rPr lang="zh-CN" altLang="en-US" smtClean="0"/>
              <a:t>大的时间片能减少进程切换频率，有利于长作业，但若时间片选择得太长，使每个进程都能在一个时间片内完成，</a:t>
            </a:r>
            <a:r>
              <a:rPr lang="en-US" altLang="zh-CN" smtClean="0"/>
              <a:t>RR</a:t>
            </a:r>
            <a:r>
              <a:rPr lang="zh-CN" altLang="en-US" smtClean="0"/>
              <a:t>算法便退化为</a:t>
            </a:r>
            <a:r>
              <a:rPr lang="en-US" altLang="zh-CN" smtClean="0"/>
              <a:t>FCFS</a:t>
            </a:r>
            <a:r>
              <a:rPr lang="zh-CN" altLang="en-US" smtClean="0"/>
              <a:t>算法，无法满足短作业和交互式用户的需求。</a:t>
            </a:r>
          </a:p>
          <a:p>
            <a:pPr lvl="1" eaLnBrk="1" hangingPunct="1"/>
            <a:r>
              <a:rPr lang="zh-CN" altLang="en-US" smtClean="0"/>
              <a:t>现代操作系统的时间片为</a:t>
            </a:r>
            <a:r>
              <a:rPr lang="en-US" altLang="zh-CN" smtClean="0"/>
              <a:t>10~100ms</a:t>
            </a:r>
            <a:r>
              <a:rPr lang="zh-CN" altLang="en-US" smtClean="0"/>
              <a:t>，上下文切换时间一般小于</a:t>
            </a:r>
            <a:r>
              <a:rPr lang="en-US" altLang="zh-CN" smtClean="0"/>
              <a:t>10</a:t>
            </a:r>
            <a:r>
              <a:rPr lang="el-GR" altLang="zh-CN" smtClean="0"/>
              <a:t>μ</a:t>
            </a:r>
            <a:r>
              <a:rPr lang="en-US" altLang="zh-CN" smtClean="0"/>
              <a:t>s</a:t>
            </a: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5913" y="500063"/>
            <a:ext cx="8470900" cy="3929062"/>
          </a:xfrm>
        </p:spPr>
      </p:pic>
      <p:sp>
        <p:nvSpPr>
          <p:cNvPr id="33795" name="TextBox 5"/>
          <p:cNvSpPr txBox="1">
            <a:spLocks noChangeArrowheads="1"/>
          </p:cNvSpPr>
          <p:nvPr/>
        </p:nvSpPr>
        <p:spPr bwMode="auto">
          <a:xfrm>
            <a:off x="428625" y="4857750"/>
            <a:ext cx="82867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latin typeface="Cambria" pitchFamily="18" charset="0"/>
                <a:ea typeface="华文楷体" pitchFamily="2" charset="-122"/>
              </a:rPr>
              <a:t>q=1</a:t>
            </a:r>
            <a:r>
              <a:rPr lang="zh-CN" altLang="en-US" sz="3200" dirty="0">
                <a:latin typeface="Cambria" pitchFamily="18" charset="0"/>
                <a:ea typeface="华文楷体" pitchFamily="2" charset="-122"/>
              </a:rPr>
              <a:t>时，进程执行顺序</a:t>
            </a:r>
            <a:r>
              <a:rPr lang="en-US" altLang="zh-CN" sz="3200" dirty="0" smtClean="0">
                <a:latin typeface="Cambria" pitchFamily="18" charset="0"/>
                <a:ea typeface="华文楷体" pitchFamily="2" charset="-122"/>
              </a:rPr>
              <a:t>ABCDEABCDEABCEACE</a:t>
            </a:r>
          </a:p>
          <a:p>
            <a:pPr eaLnBrk="1" hangingPunct="1"/>
            <a:r>
              <a:rPr lang="zh-CN" altLang="en-US" sz="3200" dirty="0" smtClean="0">
                <a:latin typeface="Cambria" pitchFamily="18" charset="0"/>
                <a:ea typeface="华文楷体" pitchFamily="2" charset="-122"/>
              </a:rPr>
              <a:t>带权周转时间</a:t>
            </a:r>
            <a:r>
              <a:rPr lang="en-US" altLang="zh-CN" sz="3200" dirty="0" smtClean="0">
                <a:latin typeface="Cambria" pitchFamily="18" charset="0"/>
                <a:ea typeface="华文楷体" pitchFamily="2" charset="-122"/>
              </a:rPr>
              <a:t>=</a:t>
            </a:r>
            <a:r>
              <a:rPr lang="zh-CN" altLang="en-US" sz="3200" dirty="0" smtClean="0">
                <a:latin typeface="Cambria" pitchFamily="18" charset="0"/>
                <a:ea typeface="华文楷体" pitchFamily="2" charset="-122"/>
              </a:rPr>
              <a:t>周转时间</a:t>
            </a:r>
            <a:r>
              <a:rPr lang="en-US" altLang="zh-CN" sz="3200" dirty="0" smtClean="0">
                <a:latin typeface="Cambria" pitchFamily="18" charset="0"/>
                <a:ea typeface="华文楷体" pitchFamily="2" charset="-122"/>
              </a:rPr>
              <a:t>/</a:t>
            </a:r>
            <a:r>
              <a:rPr lang="zh-CN" altLang="en-US" sz="3200" dirty="0" smtClean="0">
                <a:latin typeface="Cambria" pitchFamily="18" charset="0"/>
                <a:ea typeface="华文楷体" pitchFamily="2" charset="-122"/>
              </a:rPr>
              <a:t>服务时间</a:t>
            </a:r>
            <a:endParaRPr lang="zh-CN" altLang="en-US" sz="3200" dirty="0">
              <a:latin typeface="Cambria" pitchFamily="18" charset="0"/>
              <a:ea typeface="华文楷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smtClean="0"/>
              <a:t>3.</a:t>
            </a:r>
            <a:r>
              <a:rPr lang="zh-CN" altLang="en-US" smtClean="0"/>
              <a:t>优先级调度算法</a:t>
            </a:r>
          </a:p>
        </p:txBody>
      </p:sp>
      <p:sp>
        <p:nvSpPr>
          <p:cNvPr id="34819" name="内容占位符 2"/>
          <p:cNvSpPr>
            <a:spLocks noGrp="1"/>
          </p:cNvSpPr>
          <p:nvPr>
            <p:ph idx="1"/>
          </p:nvPr>
        </p:nvSpPr>
        <p:spPr/>
        <p:txBody>
          <a:bodyPr/>
          <a:lstStyle/>
          <a:p>
            <a:r>
              <a:rPr lang="zh-CN" altLang="en-US" dirty="0" smtClean="0"/>
              <a:t>优先级最高的进程优先</a:t>
            </a:r>
            <a:endParaRPr lang="en-US" altLang="zh-CN" dirty="0" smtClean="0"/>
          </a:p>
          <a:p>
            <a:r>
              <a:rPr lang="zh-CN" altLang="en-US" dirty="0" smtClean="0"/>
              <a:t>优先级调度算法的类型</a:t>
            </a:r>
          </a:p>
          <a:p>
            <a:pPr marL="971550" lvl="1" indent="-514350" eaLnBrk="1" hangingPunct="1">
              <a:buFont typeface="Maiandra GD" pitchFamily="34" charset="0"/>
              <a:buAutoNum type="arabicPeriod"/>
            </a:pPr>
            <a:r>
              <a:rPr lang="zh-CN" altLang="en-US" dirty="0" smtClean="0"/>
              <a:t>非抢占式：适用于批处理系统</a:t>
            </a:r>
          </a:p>
          <a:p>
            <a:pPr marL="971550" lvl="1" indent="-514350" eaLnBrk="1" hangingPunct="1">
              <a:buFont typeface="Maiandra GD" pitchFamily="34" charset="0"/>
              <a:buAutoNum type="arabicPeriod"/>
            </a:pPr>
            <a:r>
              <a:rPr lang="zh-CN" altLang="en-US" dirty="0" smtClean="0"/>
              <a:t>抢占式：适用于实时性要求较高的系统</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优先级的类型</a:t>
            </a:r>
          </a:p>
        </p:txBody>
      </p:sp>
      <p:sp>
        <p:nvSpPr>
          <p:cNvPr id="35843" name="内容占位符 2"/>
          <p:cNvSpPr>
            <a:spLocks noGrp="1"/>
          </p:cNvSpPr>
          <p:nvPr>
            <p:ph idx="1"/>
          </p:nvPr>
        </p:nvSpPr>
        <p:spPr/>
        <p:txBody>
          <a:bodyPr/>
          <a:lstStyle/>
          <a:p>
            <a:pPr marL="571500" indent="-514350">
              <a:buFont typeface="Maiandra GD" pitchFamily="34" charset="0"/>
              <a:buAutoNum type="arabicPeriod"/>
            </a:pPr>
            <a:r>
              <a:rPr lang="zh-CN" altLang="en-US" dirty="0" smtClean="0"/>
              <a:t>静态优先级：在创建进程时确定并保持不变。系统进程、要求资源较少的进程、紧迫程度高的进程优先级高。</a:t>
            </a:r>
          </a:p>
          <a:p>
            <a:pPr marL="571500" indent="-514350">
              <a:buFont typeface="Maiandra GD" pitchFamily="34" charset="0"/>
              <a:buAutoNum type="arabicPeriod"/>
            </a:pPr>
            <a:r>
              <a:rPr lang="zh-CN" altLang="en-US" dirty="0" smtClean="0"/>
              <a:t>动态优先级：在创建进程时赋予初始值，优先级随着进程等待而增加，随着进程运行而减少。</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mtClean="0"/>
              <a:t>处理机调度算法的共同目标</a:t>
            </a:r>
          </a:p>
        </p:txBody>
      </p:sp>
      <p:sp>
        <p:nvSpPr>
          <p:cNvPr id="3" name="内容占位符 2"/>
          <p:cNvSpPr>
            <a:spLocks noGrp="1"/>
          </p:cNvSpPr>
          <p:nvPr>
            <p:ph idx="1"/>
          </p:nvPr>
        </p:nvSpPr>
        <p:spPr/>
        <p:txBody>
          <a:bodyPr/>
          <a:lstStyle/>
          <a:p>
            <a:pPr marL="514350" indent="-514350" eaLnBrk="1" hangingPunct="1">
              <a:buFont typeface="+mj-lt"/>
              <a:buAutoNum type="arabicPeriod"/>
              <a:defRPr/>
            </a:pPr>
            <a:r>
              <a:rPr lang="zh-CN" altLang="en-US" dirty="0" smtClean="0"/>
              <a:t>资源高利用率：</a:t>
            </a:r>
            <a:r>
              <a:rPr lang="en-US" altLang="zh-CN" dirty="0" smtClean="0"/>
              <a:t>CPU</a:t>
            </a:r>
            <a:r>
              <a:rPr lang="zh-CN" altLang="en-US" dirty="0" smtClean="0"/>
              <a:t>等资源尽可能保持忙碌状态</a:t>
            </a:r>
          </a:p>
          <a:p>
            <a:pPr marL="514350" indent="-514350" eaLnBrk="1" hangingPunct="1">
              <a:buFont typeface="+mj-lt"/>
              <a:buAutoNum type="arabicPeriod"/>
              <a:defRPr/>
            </a:pPr>
            <a:r>
              <a:rPr lang="zh-CN" altLang="en-US" dirty="0" smtClean="0"/>
              <a:t>公平性：合理地对各进程分配</a:t>
            </a:r>
            <a:r>
              <a:rPr lang="en-US" altLang="zh-CN" dirty="0" smtClean="0"/>
              <a:t>CPU</a:t>
            </a:r>
            <a:r>
              <a:rPr lang="zh-CN" altLang="en-US" dirty="0" smtClean="0"/>
              <a:t>时间，避免出现某些进程长时间无法得到响应。</a:t>
            </a:r>
          </a:p>
          <a:p>
            <a:pPr marL="514350" indent="-514350" eaLnBrk="1" hangingPunct="1">
              <a:buFont typeface="+mj-lt"/>
              <a:buAutoNum type="arabicPeriod"/>
              <a:defRPr/>
            </a:pPr>
            <a:r>
              <a:rPr lang="zh-CN" altLang="en-US" dirty="0" smtClean="0"/>
              <a:t>平衡性：合理地调度计算型作业与</a:t>
            </a:r>
            <a:r>
              <a:rPr lang="en-US" altLang="zh-CN" dirty="0" smtClean="0"/>
              <a:t>I/O</a:t>
            </a:r>
            <a:r>
              <a:rPr lang="zh-CN" altLang="en-US" dirty="0" smtClean="0"/>
              <a:t>型作业，以保证各种资源使用的平衡性。</a:t>
            </a:r>
          </a:p>
          <a:p>
            <a:pPr eaLnBrk="1" hangingPunct="1">
              <a:defRPr/>
            </a:pPr>
            <a:endParaRPr lang="zh-CN" altLang="en-US" dirty="0"/>
          </a:p>
        </p:txBody>
      </p:sp>
      <p:graphicFrame>
        <p:nvGraphicFramePr>
          <p:cNvPr id="7172" name="Object 6"/>
          <p:cNvGraphicFramePr>
            <a:graphicFrameLocks noChangeAspect="1"/>
          </p:cNvGraphicFramePr>
          <p:nvPr/>
        </p:nvGraphicFramePr>
        <p:xfrm>
          <a:off x="1285875" y="4929188"/>
          <a:ext cx="6500813" cy="957262"/>
        </p:xfrm>
        <a:graphic>
          <a:graphicData uri="http://schemas.openxmlformats.org/presentationml/2006/ole">
            <mc:AlternateContent xmlns:mc="http://schemas.openxmlformats.org/markup-compatibility/2006">
              <mc:Choice xmlns:v="urn:schemas-microsoft-com:vml" Requires="v">
                <p:oleObj spid="_x0000_s7203" name="Equation" r:id="rId4" imgW="2844800" imgH="419100" progId="Equation.DSMT4">
                  <p:embed/>
                </p:oleObj>
              </mc:Choice>
              <mc:Fallback>
                <p:oleObj name="Equation" r:id="rId4" imgW="2844800" imgH="419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4929188"/>
                        <a:ext cx="6500813"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normAutofit fontScale="90000"/>
          </a:bodyPr>
          <a:lstStyle/>
          <a:p>
            <a:r>
              <a:rPr lang="zh-CN" altLang="en-US" dirty="0" smtClean="0"/>
              <a:t>多级队列调度算法</a:t>
            </a:r>
            <a:r>
              <a:rPr lang="en-US" altLang="zh-CN" dirty="0" smtClean="0"/>
              <a:t/>
            </a:r>
            <a:br>
              <a:rPr lang="en-US" altLang="zh-CN" dirty="0" smtClean="0"/>
            </a:br>
            <a:r>
              <a:rPr lang="zh-CN" altLang="en-US" dirty="0" smtClean="0"/>
              <a:t>（静态优先级）</a:t>
            </a:r>
          </a:p>
        </p:txBody>
      </p:sp>
      <p:sp>
        <p:nvSpPr>
          <p:cNvPr id="36867" name="内容占位符 2"/>
          <p:cNvSpPr>
            <a:spLocks noGrp="1"/>
          </p:cNvSpPr>
          <p:nvPr>
            <p:ph idx="1"/>
          </p:nvPr>
        </p:nvSpPr>
        <p:spPr/>
        <p:txBody>
          <a:bodyPr/>
          <a:lstStyle/>
          <a:p>
            <a:r>
              <a:rPr lang="zh-CN" altLang="en-US" dirty="0" smtClean="0"/>
              <a:t>将就绪队列分为多个具有不同优先级的队列。</a:t>
            </a:r>
            <a:endParaRPr lang="en-US" altLang="zh-CN" dirty="0" smtClean="0"/>
          </a:p>
          <a:p>
            <a:r>
              <a:rPr lang="zh-CN" altLang="en-US" dirty="0" smtClean="0"/>
              <a:t>前台进程、系统进程具有高优先级，使用轮转调度算法。</a:t>
            </a:r>
            <a:endParaRPr lang="en-US" altLang="zh-CN" dirty="0" smtClean="0"/>
          </a:p>
          <a:p>
            <a:r>
              <a:rPr lang="zh-CN" altLang="en-US" dirty="0" smtClean="0"/>
              <a:t>后台进程、批处理进程具有低优先级，使用</a:t>
            </a:r>
            <a:r>
              <a:rPr lang="en-US" altLang="zh-CN" dirty="0" smtClean="0"/>
              <a:t>FCFS</a:t>
            </a:r>
            <a:r>
              <a:rPr lang="zh-CN" altLang="en-US" dirty="0" smtClean="0"/>
              <a:t>调度算法。</a:t>
            </a:r>
            <a:endParaRPr lang="en-US" altLang="zh-CN" dirty="0" smtClean="0"/>
          </a:p>
          <a:p>
            <a:r>
              <a:rPr lang="en-US" altLang="zh-CN" dirty="0" smtClean="0"/>
              <a:t>CPU</a:t>
            </a:r>
            <a:r>
              <a:rPr lang="zh-CN" altLang="en-US" dirty="0" smtClean="0"/>
              <a:t>采用抢占模式，根据优先级调度程序，或者根据优先级划分</a:t>
            </a:r>
            <a:r>
              <a:rPr lang="en-US" altLang="zh-CN" dirty="0" smtClean="0"/>
              <a:t>CPU</a:t>
            </a:r>
            <a:r>
              <a:rPr lang="zh-CN" altLang="en-US" dirty="0" smtClean="0"/>
              <a:t>时间。</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normAutofit fontScale="90000"/>
          </a:bodyPr>
          <a:lstStyle/>
          <a:p>
            <a:pPr eaLnBrk="1" hangingPunct="1"/>
            <a:r>
              <a:rPr lang="zh-CN" altLang="en-US" smtClean="0"/>
              <a:t>多级反馈队列调度算法</a:t>
            </a:r>
            <a:r>
              <a:rPr lang="en-US" altLang="zh-CN" smtClean="0"/>
              <a:t/>
            </a:r>
            <a:br>
              <a:rPr lang="en-US" altLang="zh-CN" smtClean="0"/>
            </a:br>
            <a:r>
              <a:rPr lang="zh-CN" altLang="en-US" smtClean="0"/>
              <a:t>（动态优先级）</a:t>
            </a:r>
          </a:p>
        </p:txBody>
      </p:sp>
      <p:sp>
        <p:nvSpPr>
          <p:cNvPr id="3" name="内容占位符 2"/>
          <p:cNvSpPr>
            <a:spLocks noGrp="1"/>
          </p:cNvSpPr>
          <p:nvPr>
            <p:ph idx="1"/>
          </p:nvPr>
        </p:nvSpPr>
        <p:spPr/>
        <p:txBody>
          <a:bodyPr>
            <a:normAutofit fontScale="92500" lnSpcReduction="20000"/>
          </a:bodyPr>
          <a:lstStyle/>
          <a:p>
            <a:pPr eaLnBrk="1" hangingPunct="1">
              <a:defRPr/>
            </a:pPr>
            <a:r>
              <a:rPr lang="zh-CN" altLang="en-US" dirty="0" smtClean="0"/>
              <a:t>算法优点</a:t>
            </a:r>
          </a:p>
          <a:p>
            <a:pPr lvl="1" eaLnBrk="1" hangingPunct="1">
              <a:defRPr/>
            </a:pPr>
            <a:r>
              <a:rPr lang="zh-CN" altLang="en-US" dirty="0" smtClean="0"/>
              <a:t>不用根据具体进程设置优先级，给相同初值即可</a:t>
            </a:r>
          </a:p>
          <a:p>
            <a:pPr eaLnBrk="1" hangingPunct="1">
              <a:defRPr/>
            </a:pPr>
            <a:r>
              <a:rPr lang="zh-CN" altLang="en-US" dirty="0" smtClean="0"/>
              <a:t>调度机制</a:t>
            </a:r>
          </a:p>
          <a:p>
            <a:pPr lvl="1" eaLnBrk="1" hangingPunct="1">
              <a:defRPr/>
            </a:pPr>
            <a:r>
              <a:rPr lang="en-US" altLang="zh-CN" dirty="0" smtClean="0"/>
              <a:t>N</a:t>
            </a:r>
            <a:r>
              <a:rPr lang="zh-CN" altLang="en-US" dirty="0" smtClean="0"/>
              <a:t>个就绪队列，赋予不同优先级，优先级越高时间片越短</a:t>
            </a:r>
          </a:p>
          <a:p>
            <a:pPr lvl="1" eaLnBrk="1" hangingPunct="1">
              <a:defRPr/>
            </a:pPr>
            <a:r>
              <a:rPr lang="zh-CN" altLang="en-US" dirty="0" smtClean="0"/>
              <a:t>优先调度优先级最高的队列中的进程，队列内部采用</a:t>
            </a:r>
            <a:r>
              <a:rPr lang="en-US" altLang="zh-CN" dirty="0" smtClean="0"/>
              <a:t>FCFS</a:t>
            </a:r>
            <a:r>
              <a:rPr lang="zh-CN" altLang="en-US" dirty="0" smtClean="0"/>
              <a:t>算法</a:t>
            </a:r>
          </a:p>
          <a:p>
            <a:pPr lvl="1" eaLnBrk="1" hangingPunct="1">
              <a:defRPr/>
            </a:pPr>
            <a:r>
              <a:rPr lang="zh-CN" altLang="en-US" dirty="0" smtClean="0"/>
              <a:t>所有新进程读入内存后进入第</a:t>
            </a:r>
            <a:r>
              <a:rPr lang="en-US" altLang="zh-CN" dirty="0" smtClean="0"/>
              <a:t>1</a:t>
            </a:r>
            <a:r>
              <a:rPr lang="zh-CN" altLang="en-US" dirty="0" smtClean="0"/>
              <a:t>级队列末尾（优先级最高），执行后若未完成则进入下一级队列</a:t>
            </a:r>
          </a:p>
          <a:p>
            <a:pPr lvl="1" eaLnBrk="1" hangingPunct="1">
              <a:defRPr/>
            </a:pPr>
            <a:r>
              <a:rPr lang="zh-CN" altLang="en-US" dirty="0" smtClean="0"/>
              <a:t>高优先级进程可以抢占</a:t>
            </a:r>
            <a:r>
              <a:rPr lang="en-US" altLang="zh-CN" dirty="0" smtClean="0"/>
              <a:t>CPU</a:t>
            </a:r>
            <a:r>
              <a:rPr lang="zh-CN" altLang="en-US" dirty="0" smtClean="0"/>
              <a:t>，被抢占进程回到所在等级的队列末尾</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714375"/>
            <a:ext cx="6572250" cy="5068888"/>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dirty="0" smtClean="0"/>
              <a:t>4.</a:t>
            </a:r>
            <a:r>
              <a:rPr lang="zh-CN" altLang="en-US" dirty="0" smtClean="0"/>
              <a:t>基于公平原则的调度算法</a:t>
            </a:r>
          </a:p>
        </p:txBody>
      </p:sp>
      <p:sp>
        <p:nvSpPr>
          <p:cNvPr id="3" name="内容占位符 2"/>
          <p:cNvSpPr>
            <a:spLocks noGrp="1"/>
          </p:cNvSpPr>
          <p:nvPr>
            <p:ph idx="1"/>
          </p:nvPr>
        </p:nvSpPr>
        <p:spPr/>
        <p:txBody>
          <a:bodyPr>
            <a:normAutofit lnSpcReduction="10000"/>
          </a:bodyPr>
          <a:lstStyle/>
          <a:p>
            <a:pPr marL="514350" indent="-514350" eaLnBrk="1" hangingPunct="1">
              <a:buFont typeface="+mj-lt"/>
              <a:buAutoNum type="arabicPeriod"/>
              <a:defRPr/>
            </a:pPr>
            <a:r>
              <a:rPr lang="zh-CN" altLang="en-US" dirty="0" smtClean="0"/>
              <a:t>保证调度算法</a:t>
            </a:r>
          </a:p>
          <a:p>
            <a:pPr marL="971550" lvl="1" indent="-514350" eaLnBrk="1" hangingPunct="1">
              <a:defRPr/>
            </a:pPr>
            <a:r>
              <a:rPr lang="zh-CN" altLang="en-US" dirty="0" smtClean="0"/>
              <a:t>确保每个进程获得相对平均的处理机时间。将处理机分配给处理机时间比率最小的进程，直到该进程的时间比率不是最小的。</a:t>
            </a:r>
            <a:endParaRPr lang="en-US" altLang="zh-CN" dirty="0" smtClean="0"/>
          </a:p>
          <a:p>
            <a:pPr marL="971550" lvl="1" indent="-514350" eaLnBrk="1" hangingPunct="1">
              <a:defRPr/>
            </a:pPr>
            <a:endParaRPr lang="en-US" altLang="zh-CN" dirty="0" smtClean="0"/>
          </a:p>
          <a:p>
            <a:pPr marL="971550" lvl="1" indent="-514350" eaLnBrk="1" hangingPunct="1">
              <a:defRPr/>
            </a:pPr>
            <a:endParaRPr lang="en-US" altLang="zh-CN" dirty="0" smtClean="0"/>
          </a:p>
          <a:p>
            <a:pPr marL="971550" lvl="1" indent="-514350" eaLnBrk="1" hangingPunct="1">
              <a:defRPr/>
            </a:pPr>
            <a:endParaRPr lang="zh-CN" altLang="en-US" dirty="0" smtClean="0"/>
          </a:p>
          <a:p>
            <a:pPr marL="514350" indent="-514350" eaLnBrk="1" hangingPunct="1">
              <a:buFont typeface="+mj-lt"/>
              <a:buAutoNum type="arabicPeriod"/>
              <a:defRPr/>
            </a:pPr>
            <a:r>
              <a:rPr lang="zh-CN" altLang="en-US" dirty="0" smtClean="0"/>
              <a:t>公平分享调度算法</a:t>
            </a:r>
          </a:p>
          <a:p>
            <a:pPr marL="971550" lvl="1" indent="-514350" eaLnBrk="1" hangingPunct="1">
              <a:defRPr/>
            </a:pPr>
            <a:r>
              <a:rPr lang="zh-CN" altLang="en-US" dirty="0" smtClean="0"/>
              <a:t>确保每个用户获得相对平均的处理机时间。</a:t>
            </a:r>
            <a:endParaRPr lang="zh-CN" altLang="en-US" dirty="0"/>
          </a:p>
        </p:txBody>
      </p:sp>
      <p:graphicFrame>
        <p:nvGraphicFramePr>
          <p:cNvPr id="39940" name="Object 6"/>
          <p:cNvGraphicFramePr>
            <a:graphicFrameLocks noChangeAspect="1"/>
          </p:cNvGraphicFramePr>
          <p:nvPr>
            <p:extLst>
              <p:ext uri="{D42A27DB-BD31-4B8C-83A1-F6EECF244321}">
                <p14:modId xmlns:p14="http://schemas.microsoft.com/office/powerpoint/2010/main" val="2610302307"/>
              </p:ext>
            </p:extLst>
          </p:nvPr>
        </p:nvGraphicFramePr>
        <p:xfrm>
          <a:off x="785813" y="3429000"/>
          <a:ext cx="7461250" cy="928688"/>
        </p:xfrm>
        <a:graphic>
          <a:graphicData uri="http://schemas.openxmlformats.org/presentationml/2006/ole">
            <mc:AlternateContent xmlns:mc="http://schemas.openxmlformats.org/markup-compatibility/2006">
              <mc:Choice xmlns:v="urn:schemas-microsoft-com:vml" Requires="v">
                <p:oleObj spid="_x0000_s39972" name="Equation" r:id="rId3" imgW="3365500" imgH="419100" progId="Equation.DSMT4">
                  <p:embed/>
                </p:oleObj>
              </mc:Choice>
              <mc:Fallback>
                <p:oleObj name="Equation" r:id="rId3" imgW="33655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429000"/>
                        <a:ext cx="74612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多处理器调度</a:t>
            </a:r>
          </a:p>
        </p:txBody>
      </p:sp>
      <p:sp>
        <p:nvSpPr>
          <p:cNvPr id="40963" name="内容占位符 2"/>
          <p:cNvSpPr>
            <a:spLocks noGrp="1"/>
          </p:cNvSpPr>
          <p:nvPr>
            <p:ph idx="1"/>
          </p:nvPr>
        </p:nvSpPr>
        <p:spPr/>
        <p:txBody>
          <a:bodyPr/>
          <a:lstStyle/>
          <a:p>
            <a:r>
              <a:rPr lang="zh-CN" altLang="en-US" smtClean="0"/>
              <a:t>关注的问题：均衡负载、协同配合</a:t>
            </a:r>
            <a:endParaRPr lang="en-US" altLang="zh-CN" smtClean="0"/>
          </a:p>
          <a:p>
            <a:r>
              <a:rPr lang="zh-CN" altLang="en-US" smtClean="0"/>
              <a:t>工作模式：</a:t>
            </a:r>
            <a:endParaRPr lang="en-US" altLang="zh-CN" smtClean="0"/>
          </a:p>
          <a:p>
            <a:pPr lvl="1"/>
            <a:r>
              <a:rPr lang="zh-CN" altLang="en-US" smtClean="0"/>
              <a:t>非对称结构</a:t>
            </a:r>
            <a:r>
              <a:rPr lang="en-US" altLang="zh-CN" smtClean="0"/>
              <a:t>(asymmetric multiprocessing)</a:t>
            </a:r>
            <a:r>
              <a:rPr lang="zh-CN" altLang="en-US" smtClean="0"/>
              <a:t>：主</a:t>
            </a:r>
            <a:r>
              <a:rPr lang="en-US" altLang="zh-CN" smtClean="0"/>
              <a:t>CPU</a:t>
            </a:r>
            <a:r>
              <a:rPr lang="zh-CN" altLang="en-US" smtClean="0"/>
              <a:t>负责进程调度、</a:t>
            </a:r>
            <a:r>
              <a:rPr lang="en-US" altLang="zh-CN" smtClean="0"/>
              <a:t>I/O</a:t>
            </a:r>
            <a:r>
              <a:rPr lang="zh-CN" altLang="en-US" smtClean="0"/>
              <a:t>，其它</a:t>
            </a:r>
            <a:r>
              <a:rPr lang="en-US" altLang="zh-CN" smtClean="0"/>
              <a:t>CPU</a:t>
            </a:r>
            <a:r>
              <a:rPr lang="zh-CN" altLang="en-US" smtClean="0"/>
              <a:t>负责执行代码</a:t>
            </a:r>
            <a:endParaRPr lang="en-US" altLang="zh-CN" smtClean="0"/>
          </a:p>
          <a:p>
            <a:pPr lvl="1"/>
            <a:r>
              <a:rPr lang="zh-CN" altLang="en-US" smtClean="0"/>
              <a:t>对称结构</a:t>
            </a:r>
            <a:r>
              <a:rPr lang="en-US" altLang="zh-CN" smtClean="0"/>
              <a:t>(symmetric multiprocessing, SMP)</a:t>
            </a:r>
            <a:r>
              <a:rPr lang="zh-CN" altLang="en-US" smtClean="0"/>
              <a:t>：所有</a:t>
            </a:r>
            <a:r>
              <a:rPr lang="en-US" altLang="zh-CN" smtClean="0"/>
              <a:t>CPU</a:t>
            </a:r>
            <a:r>
              <a:rPr lang="zh-CN" altLang="en-US" smtClean="0"/>
              <a:t>都具有私有调度进程队列，须注意临界数据一致性问题，</a:t>
            </a:r>
            <a:r>
              <a:rPr lang="en-US" altLang="zh-CN" smtClean="0"/>
              <a:t>Windows XP</a:t>
            </a:r>
            <a:r>
              <a:rPr lang="zh-CN" altLang="en-US" smtClean="0"/>
              <a:t>以上支持。</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亲和性与负载平衡</a:t>
            </a:r>
          </a:p>
        </p:txBody>
      </p:sp>
      <p:sp>
        <p:nvSpPr>
          <p:cNvPr id="41987" name="内容占位符 2"/>
          <p:cNvSpPr>
            <a:spLocks noGrp="1"/>
          </p:cNvSpPr>
          <p:nvPr>
            <p:ph idx="1"/>
          </p:nvPr>
        </p:nvSpPr>
        <p:spPr/>
        <p:txBody>
          <a:bodyPr/>
          <a:lstStyle/>
          <a:p>
            <a:r>
              <a:rPr lang="zh-CN" altLang="en-US" smtClean="0"/>
              <a:t>亲和性：进程保持在一个固定的</a:t>
            </a:r>
            <a:r>
              <a:rPr lang="en-US" altLang="zh-CN" smtClean="0"/>
              <a:t>CPU</a:t>
            </a:r>
            <a:r>
              <a:rPr lang="zh-CN" altLang="en-US" smtClean="0"/>
              <a:t>上运行，避免由于推迁移和拉迁移造成缓冲区数据在</a:t>
            </a:r>
            <a:r>
              <a:rPr lang="en-US" altLang="zh-CN" smtClean="0"/>
              <a:t>CPU</a:t>
            </a:r>
            <a:r>
              <a:rPr lang="zh-CN" altLang="en-US" smtClean="0"/>
              <a:t>间搬迁。</a:t>
            </a:r>
            <a:endParaRPr lang="en-US" altLang="zh-CN" smtClean="0"/>
          </a:p>
          <a:p>
            <a:r>
              <a:rPr lang="zh-CN" altLang="en-US" smtClean="0"/>
              <a:t>负载平衡：所有</a:t>
            </a:r>
            <a:r>
              <a:rPr lang="en-US" altLang="zh-CN" smtClean="0"/>
              <a:t>CPU</a:t>
            </a:r>
            <a:r>
              <a:rPr lang="zh-CN" altLang="en-US" smtClean="0"/>
              <a:t>获得近似相等的进程负载。当出现负载不平衡时，通过推迁移和拉迁移改变进程归属的</a:t>
            </a:r>
            <a:r>
              <a:rPr lang="en-US" altLang="zh-CN" smtClean="0"/>
              <a:t>CPU</a:t>
            </a:r>
            <a:r>
              <a:rPr lang="zh-CN" altLang="en-US" smtClean="0"/>
              <a:t>。</a:t>
            </a:r>
            <a:endParaRPr lang="en-US" altLang="zh-CN" smtClean="0"/>
          </a:p>
          <a:p>
            <a:r>
              <a:rPr lang="zh-CN" altLang="en-US" smtClean="0"/>
              <a:t>亲和性和负载平衡是矛盾的。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超线程技术</a:t>
            </a:r>
            <a:r>
              <a:rPr lang="en-US" altLang="zh-CN" smtClean="0"/>
              <a:t>(Hyper-Threading)</a:t>
            </a:r>
            <a:endParaRPr lang="zh-CN" altLang="en-US" smtClean="0"/>
          </a:p>
        </p:txBody>
      </p:sp>
      <p:pic>
        <p:nvPicPr>
          <p:cNvPr id="430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85938"/>
            <a:ext cx="8501062"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65000"/>
                  </a:schemeClr>
                </a:solidFill>
              </a:rPr>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实现实时调度的基本条件</a:t>
            </a:r>
          </a:p>
        </p:txBody>
      </p:sp>
      <p:sp>
        <p:nvSpPr>
          <p:cNvPr id="3" name="内容占位符 2"/>
          <p:cNvSpPr>
            <a:spLocks noGrp="1"/>
          </p:cNvSpPr>
          <p:nvPr>
            <p:ph idx="1"/>
          </p:nvPr>
        </p:nvSpPr>
        <p:spPr/>
        <p:txBody>
          <a:bodyPr/>
          <a:lstStyle/>
          <a:p>
            <a:pPr marL="514350" indent="-514350" eaLnBrk="1" hangingPunct="1">
              <a:buFont typeface="+mj-lt"/>
              <a:buAutoNum type="arabicPeriod"/>
              <a:defRPr/>
            </a:pPr>
            <a:r>
              <a:rPr lang="zh-CN" altLang="en-US" dirty="0" smtClean="0"/>
              <a:t>提供必要的信息</a:t>
            </a:r>
          </a:p>
          <a:p>
            <a:pPr marL="914400" lvl="1" indent="-514350" eaLnBrk="1" hangingPunct="1">
              <a:defRPr/>
            </a:pPr>
            <a:r>
              <a:rPr lang="zh-CN" altLang="en-US" dirty="0" smtClean="0"/>
              <a:t>就绪时间、开始截止时间、完成截止时间、处理时间、资源要求、优先级</a:t>
            </a:r>
          </a:p>
          <a:p>
            <a:pPr marL="514350" indent="-514350" eaLnBrk="1" hangingPunct="1">
              <a:buFont typeface="+mj-lt"/>
              <a:buAutoNum type="arabicPeriod"/>
              <a:defRPr/>
            </a:pPr>
            <a:r>
              <a:rPr lang="zh-CN" altLang="en-US" dirty="0" smtClean="0"/>
              <a:t>系统处理能力强</a:t>
            </a:r>
          </a:p>
          <a:p>
            <a:pPr marL="914400" lvl="1" indent="-514350" eaLnBrk="1" hangingPunct="1">
              <a:defRPr/>
            </a:pPr>
            <a:r>
              <a:rPr lang="zh-CN" altLang="en-US" dirty="0" smtClean="0"/>
              <a:t>假设</a:t>
            </a:r>
            <a:r>
              <a:rPr lang="en-US" altLang="zh-CN" dirty="0" smtClean="0"/>
              <a:t>m</a:t>
            </a:r>
            <a:r>
              <a:rPr lang="zh-CN" altLang="en-US" dirty="0" smtClean="0"/>
              <a:t>个周期性硬实时任务，处理时间是</a:t>
            </a:r>
            <a:r>
              <a:rPr lang="en-US" altLang="zh-CN" dirty="0" err="1" smtClean="0"/>
              <a:t>Ci</a:t>
            </a:r>
            <a:r>
              <a:rPr lang="zh-CN" altLang="en-US" dirty="0" smtClean="0"/>
              <a:t>，周期时间是</a:t>
            </a:r>
            <a:r>
              <a:rPr lang="en-US" altLang="zh-CN" dirty="0" smtClean="0"/>
              <a:t>Pi</a:t>
            </a:r>
            <a:r>
              <a:rPr lang="zh-CN" altLang="en-US" dirty="0" smtClean="0"/>
              <a:t>，处理机数量为</a:t>
            </a:r>
            <a:r>
              <a:rPr lang="en-US" altLang="zh-CN" dirty="0" smtClean="0"/>
              <a:t>N</a:t>
            </a:r>
            <a:r>
              <a:rPr lang="zh-CN" altLang="en-US" dirty="0" smtClean="0"/>
              <a:t>，则必须满足： </a:t>
            </a:r>
          </a:p>
          <a:p>
            <a:pPr eaLnBrk="1" hangingPunct="1">
              <a:defRPr/>
            </a:pPr>
            <a:endParaRPr lang="zh-CN" altLang="en-US" dirty="0"/>
          </a:p>
        </p:txBody>
      </p:sp>
      <p:graphicFrame>
        <p:nvGraphicFramePr>
          <p:cNvPr id="45060" name="Object 9"/>
          <p:cNvGraphicFramePr>
            <a:graphicFrameLocks noChangeAspect="1"/>
          </p:cNvGraphicFramePr>
          <p:nvPr>
            <p:extLst>
              <p:ext uri="{D42A27DB-BD31-4B8C-83A1-F6EECF244321}">
                <p14:modId xmlns:p14="http://schemas.microsoft.com/office/powerpoint/2010/main" val="3960550871"/>
              </p:ext>
            </p:extLst>
          </p:nvPr>
        </p:nvGraphicFramePr>
        <p:xfrm>
          <a:off x="1259632" y="4725144"/>
          <a:ext cx="1857375" cy="1230313"/>
        </p:xfrm>
        <a:graphic>
          <a:graphicData uri="http://schemas.openxmlformats.org/presentationml/2006/ole">
            <mc:AlternateContent xmlns:mc="http://schemas.openxmlformats.org/markup-compatibility/2006">
              <mc:Choice xmlns:v="urn:schemas-microsoft-com:vml" Requires="v">
                <p:oleObj spid="_x0000_s45092" name="Equation" r:id="rId4" imgW="672808" imgH="444307" progId="Equation.DSMT4">
                  <p:embed/>
                </p:oleObj>
              </mc:Choice>
              <mc:Fallback>
                <p:oleObj name="Equation" r:id="rId4" imgW="672808" imgH="444307"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725144"/>
                        <a:ext cx="185737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smtClean="0"/>
              <a:t>实现实时调度的基本条件</a:t>
            </a:r>
          </a:p>
        </p:txBody>
      </p:sp>
      <p:sp>
        <p:nvSpPr>
          <p:cNvPr id="46083" name="内容占位符 2"/>
          <p:cNvSpPr>
            <a:spLocks noGrp="1"/>
          </p:cNvSpPr>
          <p:nvPr>
            <p:ph idx="1"/>
          </p:nvPr>
        </p:nvSpPr>
        <p:spPr/>
        <p:txBody>
          <a:bodyPr/>
          <a:lstStyle/>
          <a:p>
            <a:pPr marL="514350" indent="-514350" eaLnBrk="1" hangingPunct="1">
              <a:buFont typeface="Maiandra GD" pitchFamily="34" charset="0"/>
              <a:buAutoNum type="arabicPeriod" startAt="3"/>
            </a:pPr>
            <a:r>
              <a:rPr lang="zh-CN" altLang="en-US" dirty="0" smtClean="0"/>
              <a:t>采用抢占式调度机制</a:t>
            </a:r>
          </a:p>
          <a:p>
            <a:pPr marL="514350" indent="-514350" eaLnBrk="1" hangingPunct="1">
              <a:buFont typeface="Maiandra GD" pitchFamily="34" charset="0"/>
              <a:buAutoNum type="arabicPeriod" startAt="3"/>
            </a:pPr>
            <a:r>
              <a:rPr lang="zh-CN" altLang="en-US" dirty="0" smtClean="0"/>
              <a:t>具有快速切换机制</a:t>
            </a:r>
          </a:p>
          <a:p>
            <a:pPr lvl="1" eaLnBrk="1" hangingPunct="1"/>
            <a:r>
              <a:rPr lang="zh-CN" altLang="en-US" dirty="0" smtClean="0"/>
              <a:t>对中断的快速响应能力：具有快速硬件中断机构，禁止中断的时间间隔尽量短；</a:t>
            </a:r>
          </a:p>
          <a:p>
            <a:pPr lvl="1" eaLnBrk="1" hangingPunct="1"/>
            <a:r>
              <a:rPr lang="zh-CN" altLang="en-US" dirty="0" smtClean="0"/>
              <a:t>快速的任务分派能力：使系统中的每个运行功能单位适当的小，以减少任务切换的时间开销。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批处理系统的目标</a:t>
            </a:r>
          </a:p>
        </p:txBody>
      </p:sp>
      <p:sp>
        <p:nvSpPr>
          <p:cNvPr id="8195" name="内容占位符 2"/>
          <p:cNvSpPr>
            <a:spLocks noGrp="1"/>
          </p:cNvSpPr>
          <p:nvPr>
            <p:ph idx="1"/>
          </p:nvPr>
        </p:nvSpPr>
        <p:spPr/>
        <p:txBody>
          <a:bodyPr>
            <a:normAutofit/>
          </a:bodyPr>
          <a:lstStyle/>
          <a:p>
            <a:pPr marL="514350" indent="-514350">
              <a:buFont typeface="Maiandra GD" pitchFamily="34" charset="0"/>
              <a:buAutoNum type="arabicPeriod"/>
            </a:pPr>
            <a:r>
              <a:rPr lang="zh-CN" altLang="en-US" dirty="0" smtClean="0"/>
              <a:t>平均周转时间短（等待时间</a:t>
            </a:r>
            <a:r>
              <a:rPr lang="en-US" altLang="zh-CN" dirty="0" smtClean="0"/>
              <a:t>+</a:t>
            </a:r>
            <a:r>
              <a:rPr lang="zh-CN" altLang="en-US" dirty="0" smtClean="0"/>
              <a:t>运行时间）：短作业优先</a:t>
            </a:r>
            <a:endParaRPr lang="en-US" altLang="zh-CN" dirty="0" smtClean="0"/>
          </a:p>
          <a:p>
            <a:pPr marL="514350" indent="-514350">
              <a:buFont typeface="Maiandra GD" pitchFamily="34" charset="0"/>
              <a:buAutoNum type="arabicPeriod"/>
            </a:pPr>
            <a:r>
              <a:rPr lang="zh-CN" altLang="en-US" dirty="0" smtClean="0"/>
              <a:t>系统吞吐量高（单位时间内完成的作业数）：短作业优先。</a:t>
            </a:r>
          </a:p>
          <a:p>
            <a:pPr marL="514350" indent="-514350" eaLnBrk="1" hangingPunct="1">
              <a:buFont typeface="Maiandra GD" pitchFamily="34" charset="0"/>
              <a:buAutoNum type="arabicPeriod"/>
            </a:pPr>
            <a:r>
              <a:rPr lang="zh-CN" altLang="en-US" dirty="0" smtClean="0"/>
              <a:t>处理机利用率好：尽量少切换作业、调度资源及等待。长作业、计算型作业优先。</a:t>
            </a:r>
          </a:p>
          <a:p>
            <a:pPr marL="514350" indent="-514350" eaLnBrk="1" hangingPunct="1">
              <a:buFont typeface="Wingdings 2" pitchFamily="18" charset="2"/>
              <a:buNone/>
            </a:pP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smtClean="0"/>
              <a:t>实时调度算法的分类</a:t>
            </a:r>
          </a:p>
        </p:txBody>
      </p:sp>
      <p:sp>
        <p:nvSpPr>
          <p:cNvPr id="47107" name="内容占位符 2"/>
          <p:cNvSpPr>
            <a:spLocks noGrp="1"/>
          </p:cNvSpPr>
          <p:nvPr>
            <p:ph idx="1"/>
          </p:nvPr>
        </p:nvSpPr>
        <p:spPr/>
        <p:txBody>
          <a:bodyPr/>
          <a:lstStyle/>
          <a:p>
            <a:pPr marL="514350" indent="-514350" eaLnBrk="1" hangingPunct="1">
              <a:buFont typeface="Maiandra GD" pitchFamily="34" charset="0"/>
              <a:buAutoNum type="arabicPeriod"/>
            </a:pPr>
            <a:r>
              <a:rPr lang="zh-CN" altLang="en-US" dirty="0" smtClean="0"/>
              <a:t>根据实时任务性质</a:t>
            </a:r>
            <a:endParaRPr lang="en-US" altLang="zh-CN" dirty="0" smtClean="0"/>
          </a:p>
          <a:p>
            <a:pPr marL="914400" lvl="1" indent="-514350"/>
            <a:r>
              <a:rPr lang="zh-CN" altLang="en-US" dirty="0" smtClean="0"/>
              <a:t>硬实时调度算法</a:t>
            </a:r>
            <a:endParaRPr lang="en-US" altLang="zh-CN" dirty="0" smtClean="0"/>
          </a:p>
          <a:p>
            <a:pPr marL="914400" lvl="1" indent="-514350"/>
            <a:r>
              <a:rPr lang="zh-CN" altLang="en-US" dirty="0" smtClean="0"/>
              <a:t>软实时调度算法</a:t>
            </a:r>
          </a:p>
          <a:p>
            <a:pPr marL="514350" indent="-514350">
              <a:buFont typeface="Maiandra GD" pitchFamily="34" charset="0"/>
              <a:buAutoNum type="arabicPeriod"/>
            </a:pPr>
            <a:r>
              <a:rPr lang="zh-CN" altLang="en-US" dirty="0" smtClean="0"/>
              <a:t>根据调度方式</a:t>
            </a:r>
            <a:endParaRPr lang="en-US" altLang="zh-CN" dirty="0" smtClean="0"/>
          </a:p>
          <a:p>
            <a:pPr marL="914400" lvl="1" indent="-514350"/>
            <a:r>
              <a:rPr lang="zh-CN" altLang="en-US" dirty="0" smtClean="0"/>
              <a:t>非抢占调度算法</a:t>
            </a:r>
            <a:endParaRPr lang="en-US" altLang="zh-CN" dirty="0" smtClean="0"/>
          </a:p>
          <a:p>
            <a:pPr marL="914400" lvl="1" indent="-514350"/>
            <a:r>
              <a:rPr lang="zh-CN" altLang="en-US" dirty="0" smtClean="0"/>
              <a:t>抢占调度算法</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mtClean="0"/>
              <a:t>非抢占式调度算法</a:t>
            </a:r>
          </a:p>
        </p:txBody>
      </p:sp>
      <p:sp>
        <p:nvSpPr>
          <p:cNvPr id="3" name="内容占位符 2"/>
          <p:cNvSpPr>
            <a:spLocks noGrp="1"/>
          </p:cNvSpPr>
          <p:nvPr>
            <p:ph idx="1"/>
          </p:nvPr>
        </p:nvSpPr>
        <p:spPr/>
        <p:txBody>
          <a:bodyPr/>
          <a:lstStyle/>
          <a:p>
            <a:pPr marL="514350" indent="-514350" eaLnBrk="1" hangingPunct="1">
              <a:buFont typeface="+mj-lt"/>
              <a:buAutoNum type="arabicPeriod"/>
              <a:defRPr/>
            </a:pPr>
            <a:r>
              <a:rPr lang="zh-CN" altLang="en-US" dirty="0" smtClean="0"/>
              <a:t>轮转调度算法：调度程序每次选择实时任务队列的第一个任务投入运行，完成后挂在轮转队列的末尾。适用于要求不太高的实时系统。</a:t>
            </a:r>
          </a:p>
          <a:p>
            <a:pPr marL="514350" indent="-514350" eaLnBrk="1" hangingPunct="1">
              <a:buFont typeface="+mj-lt"/>
              <a:buAutoNum type="arabicPeriod"/>
              <a:defRPr/>
            </a:pPr>
            <a:r>
              <a:rPr lang="zh-CN" altLang="en-US" dirty="0" smtClean="0"/>
              <a:t>优先级调度算法：优先级高的实时任务排在就绪队列的队首，等待当前任务自我终止或运行完成。</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smtClean="0"/>
              <a:t>抢占式调度算法</a:t>
            </a:r>
          </a:p>
        </p:txBody>
      </p:sp>
      <p:sp>
        <p:nvSpPr>
          <p:cNvPr id="49155" name="内容占位符 2"/>
          <p:cNvSpPr>
            <a:spLocks noGrp="1"/>
          </p:cNvSpPr>
          <p:nvPr>
            <p:ph idx="1"/>
          </p:nvPr>
        </p:nvSpPr>
        <p:spPr/>
        <p:txBody>
          <a:bodyPr/>
          <a:lstStyle/>
          <a:p>
            <a:pPr eaLnBrk="1" hangingPunct="1"/>
            <a:r>
              <a:rPr lang="zh-CN" altLang="en-US" smtClean="0"/>
              <a:t>基于时钟中断的优先级调度算法：若就绪的实时任务的优先级高于当前任务，不立即抢占处理机，而是等到时钟中断发生时。适用于大多数实时系统。</a:t>
            </a:r>
          </a:p>
          <a:p>
            <a:pPr eaLnBrk="1" hangingPunct="1"/>
            <a:r>
              <a:rPr lang="zh-CN" altLang="en-US" smtClean="0"/>
              <a:t>立即抢占的优先级调度算法：只要当前任务未处于临界区，能立即剥夺当前任务的执行，把处理机分配给请求中断的紧迫任务。响应时间最短。</a:t>
            </a:r>
          </a:p>
          <a:p>
            <a:pPr eaLnBrk="1" hangingPunct="1"/>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dirty="0" smtClean="0"/>
              <a:t>实时调度算法的分类</a:t>
            </a:r>
          </a:p>
        </p:txBody>
      </p:sp>
      <p:pic>
        <p:nvPicPr>
          <p:cNvPr id="5017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0" y="1324597"/>
            <a:ext cx="9144000" cy="5284662"/>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rmAutofit fontScale="90000"/>
          </a:bodyPr>
          <a:lstStyle/>
          <a:p>
            <a:r>
              <a:rPr lang="zh-CN" altLang="en-US" dirty="0" smtClean="0"/>
              <a:t>实时调度算法</a:t>
            </a:r>
            <a:r>
              <a:rPr lang="en-US" altLang="zh-CN" dirty="0" smtClean="0"/>
              <a:t/>
            </a:r>
            <a:br>
              <a:rPr lang="en-US" altLang="zh-CN" dirty="0" smtClean="0"/>
            </a:br>
            <a:r>
              <a:rPr lang="en-US" altLang="zh-CN" dirty="0" smtClean="0"/>
              <a:t>1.</a:t>
            </a:r>
            <a:r>
              <a:rPr lang="zh-CN" altLang="en-US" dirty="0" smtClean="0"/>
              <a:t>最早截止时间优先算法</a:t>
            </a:r>
          </a:p>
        </p:txBody>
      </p:sp>
      <p:sp>
        <p:nvSpPr>
          <p:cNvPr id="3" name="内容占位符 2"/>
          <p:cNvSpPr>
            <a:spLocks noGrp="1"/>
          </p:cNvSpPr>
          <p:nvPr>
            <p:ph idx="1"/>
          </p:nvPr>
        </p:nvSpPr>
        <p:spPr/>
        <p:txBody>
          <a:bodyPr/>
          <a:lstStyle/>
          <a:p>
            <a:pPr eaLnBrk="1" hangingPunct="1">
              <a:defRPr/>
            </a:pPr>
            <a:r>
              <a:rPr lang="zh-CN" altLang="en-US" dirty="0" smtClean="0"/>
              <a:t>根据任务的截止时间确定任务的优先级，具有最早截止时间的任务排在队列的前面。</a:t>
            </a:r>
          </a:p>
          <a:p>
            <a:pPr>
              <a:defRPr/>
            </a:pPr>
            <a:r>
              <a:rPr lang="zh-CN" altLang="en-US" dirty="0" smtClean="0"/>
              <a:t>非抢占式调度方式用于非周期实时任务 </a:t>
            </a:r>
            <a:endParaRPr lang="zh-CN" altLang="en-US" dirty="0"/>
          </a:p>
        </p:txBody>
      </p:sp>
      <p:pic>
        <p:nvPicPr>
          <p:cNvPr id="512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284984"/>
            <a:ext cx="75723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1"/>
          </p:nvPr>
        </p:nvSpPr>
        <p:spPr>
          <a:xfrm>
            <a:off x="457200" y="404664"/>
            <a:ext cx="8229600" cy="5721499"/>
          </a:xfrm>
        </p:spPr>
        <p:txBody>
          <a:bodyPr/>
          <a:lstStyle/>
          <a:p>
            <a:r>
              <a:rPr lang="zh-CN" altLang="en-US" dirty="0" smtClean="0"/>
              <a:t>抢占式调度方式用于周期实时任务</a:t>
            </a:r>
          </a:p>
        </p:txBody>
      </p:sp>
      <p:pic>
        <p:nvPicPr>
          <p:cNvPr id="522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 y="1052736"/>
            <a:ext cx="9136996"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en-US" altLang="zh-CN" dirty="0" smtClean="0"/>
              <a:t>2.</a:t>
            </a:r>
            <a:r>
              <a:rPr lang="zh-CN" altLang="en-US" dirty="0" smtClean="0"/>
              <a:t>最低松弛度优先算法</a:t>
            </a:r>
          </a:p>
        </p:txBody>
      </p:sp>
      <p:sp>
        <p:nvSpPr>
          <p:cNvPr id="53251" name="内容占位符 2"/>
          <p:cNvSpPr>
            <a:spLocks noGrp="1"/>
          </p:cNvSpPr>
          <p:nvPr>
            <p:ph idx="1"/>
          </p:nvPr>
        </p:nvSpPr>
        <p:spPr/>
        <p:txBody>
          <a:bodyPr>
            <a:normAutofit/>
          </a:bodyPr>
          <a:lstStyle/>
          <a:p>
            <a:pPr eaLnBrk="1" hangingPunct="1"/>
            <a:r>
              <a:rPr lang="zh-CN" altLang="en-US" dirty="0" smtClean="0"/>
              <a:t>松弛度是一种优先级，反映任务的紧急程度。</a:t>
            </a:r>
            <a:endParaRPr lang="en-US" altLang="zh-CN" dirty="0" smtClean="0"/>
          </a:p>
          <a:p>
            <a:pPr eaLnBrk="1" hangingPunct="1"/>
            <a:r>
              <a:rPr lang="zh-CN" altLang="en-US" dirty="0" smtClean="0"/>
              <a:t>进程的松弛度</a:t>
            </a:r>
            <a:r>
              <a:rPr lang="en-US" altLang="zh-CN" dirty="0" smtClean="0"/>
              <a:t>=</a:t>
            </a:r>
            <a:r>
              <a:rPr lang="zh-CN" altLang="en-US" dirty="0" smtClean="0"/>
              <a:t>必须完成时间</a:t>
            </a:r>
            <a:r>
              <a:rPr lang="en-US" altLang="zh-CN" dirty="0" smtClean="0"/>
              <a:t>-</a:t>
            </a:r>
            <a:r>
              <a:rPr lang="zh-CN" altLang="en-US" dirty="0" smtClean="0"/>
              <a:t>其本身的运行时间</a:t>
            </a:r>
            <a:r>
              <a:rPr lang="en-US" altLang="zh-CN" dirty="0" smtClean="0"/>
              <a:t>-</a:t>
            </a:r>
            <a:r>
              <a:rPr lang="zh-CN" altLang="en-US" dirty="0" smtClean="0"/>
              <a:t>当前时间</a:t>
            </a:r>
            <a:endParaRPr lang="en-US" altLang="zh-CN" dirty="0" smtClean="0"/>
          </a:p>
          <a:p>
            <a:pPr eaLnBrk="1" hangingPunct="1"/>
            <a:r>
              <a:rPr lang="zh-CN" altLang="en-US" dirty="0" smtClean="0"/>
              <a:t>例：</a:t>
            </a:r>
            <a:r>
              <a:rPr lang="en-US" altLang="zh-CN" dirty="0" smtClean="0"/>
              <a:t>t=100ms</a:t>
            </a:r>
            <a:r>
              <a:rPr lang="zh-CN" altLang="en-US" dirty="0" smtClean="0"/>
              <a:t>，一个任务在</a:t>
            </a:r>
            <a:r>
              <a:rPr lang="en-US" altLang="zh-CN" dirty="0" smtClean="0"/>
              <a:t>400ms</a:t>
            </a:r>
            <a:r>
              <a:rPr lang="zh-CN" altLang="en-US" dirty="0" smtClean="0"/>
              <a:t>时必须完成，而它本身的运行时间为</a:t>
            </a:r>
            <a:r>
              <a:rPr lang="en-US" altLang="zh-CN" dirty="0" smtClean="0"/>
              <a:t>150ms</a:t>
            </a:r>
            <a:r>
              <a:rPr lang="zh-CN" altLang="en-US" dirty="0" smtClean="0"/>
              <a:t>，则该任务的松弛度为</a:t>
            </a:r>
            <a:r>
              <a:rPr lang="en-US" altLang="zh-CN" dirty="0" smtClean="0"/>
              <a:t>400-150-100=150ms</a:t>
            </a:r>
            <a:r>
              <a:rPr lang="zh-CN" altLang="en-US" dirty="0" smtClean="0"/>
              <a:t>，即调度程序最迟必须在</a:t>
            </a:r>
            <a:r>
              <a:rPr lang="en-US" altLang="zh-CN" dirty="0" smtClean="0"/>
              <a:t>t</a:t>
            </a:r>
            <a:r>
              <a:rPr lang="zh-CN" altLang="en-US" dirty="0" smtClean="0"/>
              <a:t>之后</a:t>
            </a:r>
            <a:r>
              <a:rPr lang="en-US" altLang="zh-CN" dirty="0" smtClean="0"/>
              <a:t>150ms</a:t>
            </a:r>
            <a:r>
              <a:rPr lang="zh-CN" altLang="en-US" dirty="0" smtClean="0"/>
              <a:t>内调度该任务。</a:t>
            </a:r>
          </a:p>
          <a:p>
            <a:pPr eaLnBrk="1" hangingPunct="1"/>
            <a:endParaRPr lang="zh-CN" altLang="en-US" dirty="0" smtClean="0"/>
          </a:p>
        </p:txBody>
      </p:sp>
    </p:spTree>
    <p:extLst>
      <p:ext uri="{BB962C8B-B14F-4D97-AF65-F5344CB8AC3E}">
        <p14:creationId xmlns:p14="http://schemas.microsoft.com/office/powerpoint/2010/main" val="24383054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dirty="0" smtClean="0"/>
              <a:t>最低松弛度优先算法</a:t>
            </a:r>
          </a:p>
        </p:txBody>
      </p:sp>
      <p:sp>
        <p:nvSpPr>
          <p:cNvPr id="53251" name="内容占位符 2"/>
          <p:cNvSpPr>
            <a:spLocks noGrp="1"/>
          </p:cNvSpPr>
          <p:nvPr>
            <p:ph idx="1"/>
          </p:nvPr>
        </p:nvSpPr>
        <p:spPr/>
        <p:txBody>
          <a:bodyPr/>
          <a:lstStyle/>
          <a:p>
            <a:r>
              <a:rPr lang="zh-CN" altLang="en-US" dirty="0" smtClean="0"/>
              <a:t>根据任务的紧急（或松弛）</a:t>
            </a:r>
            <a:r>
              <a:rPr lang="zh-CN" altLang="en-US" dirty="0"/>
              <a:t>程度确定任务优先级。</a:t>
            </a:r>
            <a:r>
              <a:rPr lang="zh-CN" altLang="en-US" dirty="0" smtClean="0"/>
              <a:t>任务紧急程度愈高，赋予该任务的优先级就愈高，以使之优先执行。</a:t>
            </a:r>
            <a:endParaRPr lang="en-US" altLang="zh-CN" dirty="0" smtClean="0"/>
          </a:p>
          <a:p>
            <a:pPr eaLnBrk="1" hangingPunct="1"/>
            <a:endParaRPr lang="zh-CN" altLang="en-US" dirty="0" smtClean="0"/>
          </a:p>
        </p:txBody>
      </p:sp>
      <p:pic>
        <p:nvPicPr>
          <p:cNvPr id="532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5013176"/>
            <a:ext cx="7767591" cy="184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10"/>
          <p:cNvSpPr txBox="1">
            <a:spLocks noChangeArrowheads="1"/>
          </p:cNvSpPr>
          <p:nvPr/>
        </p:nvSpPr>
        <p:spPr bwMode="auto">
          <a:xfrm>
            <a:off x="428625" y="5130800"/>
            <a:ext cx="1371600" cy="9556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dirty="0">
                <a:solidFill>
                  <a:srgbClr val="FF0000"/>
                </a:solidFill>
                <a:latin typeface="仿宋_GB2312" pitchFamily="49" charset="-122"/>
                <a:ea typeface="仿宋_GB2312" pitchFamily="49" charset="-122"/>
              </a:rPr>
              <a:t>A</a:t>
            </a:r>
            <a:r>
              <a:rPr lang="zh-CN" altLang="en-US" sz="1600" dirty="0">
                <a:solidFill>
                  <a:srgbClr val="FF0000"/>
                </a:solidFill>
                <a:latin typeface="仿宋_GB2312" pitchFamily="49" charset="-122"/>
                <a:ea typeface="仿宋_GB2312" pitchFamily="49" charset="-122"/>
              </a:rPr>
              <a:t>和</a:t>
            </a:r>
            <a:r>
              <a:rPr lang="en-US" altLang="zh-CN" sz="1600" dirty="0">
                <a:solidFill>
                  <a:srgbClr val="FF0000"/>
                </a:solidFill>
                <a:latin typeface="仿宋_GB2312" pitchFamily="49" charset="-122"/>
                <a:ea typeface="仿宋_GB2312" pitchFamily="49" charset="-122"/>
              </a:rPr>
              <a:t>B</a:t>
            </a:r>
            <a:r>
              <a:rPr lang="zh-CN" altLang="en-US" sz="1600" dirty="0">
                <a:solidFill>
                  <a:srgbClr val="FF0000"/>
                </a:solidFill>
                <a:latin typeface="仿宋_GB2312" pitchFamily="49" charset="-122"/>
                <a:ea typeface="仿宋_GB2312" pitchFamily="49" charset="-122"/>
              </a:rPr>
              <a:t>任务</a:t>
            </a:r>
          </a:p>
          <a:p>
            <a:pPr eaLnBrk="1" hangingPunct="1"/>
            <a:r>
              <a:rPr lang="zh-CN" altLang="en-US" sz="1600" dirty="0">
                <a:solidFill>
                  <a:srgbClr val="FF0000"/>
                </a:solidFill>
                <a:latin typeface="仿宋_GB2312" pitchFamily="49" charset="-122"/>
                <a:ea typeface="仿宋_GB2312" pitchFamily="49" charset="-122"/>
              </a:rPr>
              <a:t>每次必须</a:t>
            </a:r>
          </a:p>
          <a:p>
            <a:pPr eaLnBrk="1" hangingPunct="1"/>
            <a:r>
              <a:rPr lang="zh-CN" altLang="en-US" sz="1600" dirty="0">
                <a:solidFill>
                  <a:srgbClr val="FF0000"/>
                </a:solidFill>
                <a:latin typeface="仿宋_GB2312" pitchFamily="49" charset="-122"/>
                <a:ea typeface="仿宋_GB2312" pitchFamily="49" charset="-122"/>
              </a:rPr>
              <a:t>完成的时间</a:t>
            </a:r>
            <a:r>
              <a:rPr lang="zh-CN" altLang="en-US" dirty="0">
                <a:latin typeface="Cambria" pitchFamily="18" charset="0"/>
                <a:ea typeface="华文楷体" pitchFamily="2" charset="-122"/>
              </a:rPr>
              <a:t> </a:t>
            </a:r>
          </a:p>
        </p:txBody>
      </p:sp>
      <p:sp>
        <p:nvSpPr>
          <p:cNvPr id="53254" name="Line 11"/>
          <p:cNvSpPr>
            <a:spLocks noChangeShapeType="1"/>
          </p:cNvSpPr>
          <p:nvPr/>
        </p:nvSpPr>
        <p:spPr bwMode="auto">
          <a:xfrm>
            <a:off x="1725613" y="5643563"/>
            <a:ext cx="431800" cy="714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实现条件</a:t>
            </a:r>
            <a:endParaRPr lang="zh-CN" altLang="en-US" dirty="0"/>
          </a:p>
        </p:txBody>
      </p:sp>
      <p:sp>
        <p:nvSpPr>
          <p:cNvPr id="3" name="内容占位符 2"/>
          <p:cNvSpPr>
            <a:spLocks noGrp="1"/>
          </p:cNvSpPr>
          <p:nvPr>
            <p:ph idx="1"/>
          </p:nvPr>
        </p:nvSpPr>
        <p:spPr/>
        <p:txBody>
          <a:bodyPr/>
          <a:lstStyle/>
          <a:p>
            <a:r>
              <a:rPr lang="zh-CN" altLang="en-US" dirty="0" smtClean="0"/>
              <a:t>一个按松弛度排序的实时任务就绪队列</a:t>
            </a:r>
            <a:endParaRPr lang="en-US" altLang="zh-CN" dirty="0" smtClean="0"/>
          </a:p>
          <a:p>
            <a:r>
              <a:rPr lang="zh-CN" altLang="en-US" dirty="0" smtClean="0"/>
              <a:t>调度程序选择队列中的队首任务执行</a:t>
            </a:r>
            <a:endParaRPr lang="zh-CN" altLang="en-US" dirty="0"/>
          </a:p>
        </p:txBody>
      </p:sp>
    </p:spTree>
    <p:extLst>
      <p:ext uri="{BB962C8B-B14F-4D97-AF65-F5344CB8AC3E}">
        <p14:creationId xmlns:p14="http://schemas.microsoft.com/office/powerpoint/2010/main" val="25396217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endParaRPr lang="zh-CN" altLang="en-US" dirty="0"/>
          </a:p>
        </p:txBody>
      </p:sp>
      <p:sp>
        <p:nvSpPr>
          <p:cNvPr id="3" name="内容占位符 2"/>
          <p:cNvSpPr>
            <a:spLocks noGrp="1"/>
          </p:cNvSpPr>
          <p:nvPr>
            <p:ph idx="1"/>
          </p:nvPr>
        </p:nvSpPr>
        <p:spPr/>
        <p:txBody>
          <a:bodyPr/>
          <a:lstStyle/>
          <a:p>
            <a:r>
              <a:rPr lang="zh-CN" altLang="en-US" dirty="0" smtClean="0"/>
              <a:t>主要用于抢占式调度方式</a:t>
            </a:r>
            <a:endParaRPr lang="en-US" altLang="zh-CN" dirty="0" smtClean="0"/>
          </a:p>
          <a:p>
            <a:r>
              <a:rPr lang="zh-CN" altLang="en-US" dirty="0"/>
              <a:t>调度时机：当前任务执行完毕时，按松弛度选择下一个</a:t>
            </a:r>
            <a:r>
              <a:rPr lang="zh-CN" altLang="en-US" dirty="0" smtClean="0"/>
              <a:t>任务</a:t>
            </a:r>
            <a:endParaRPr lang="en-US" altLang="zh-CN" dirty="0" smtClean="0"/>
          </a:p>
          <a:p>
            <a:r>
              <a:rPr lang="zh-CN" altLang="en-US" dirty="0" smtClean="0"/>
              <a:t>抢占时机：</a:t>
            </a:r>
            <a:r>
              <a:rPr lang="zh-CN" altLang="en-US" dirty="0" smtClean="0">
                <a:solidFill>
                  <a:srgbClr val="FF0000"/>
                </a:solidFill>
              </a:rPr>
              <a:t>松弛度为</a:t>
            </a:r>
            <a:r>
              <a:rPr lang="en-US" altLang="zh-CN" dirty="0" smtClean="0">
                <a:solidFill>
                  <a:srgbClr val="FF0000"/>
                </a:solidFill>
              </a:rPr>
              <a:t>0</a:t>
            </a:r>
            <a:r>
              <a:rPr lang="zh-CN" altLang="en-US" dirty="0" smtClean="0">
                <a:solidFill>
                  <a:srgbClr val="FF0000"/>
                </a:solidFill>
              </a:rPr>
              <a:t>时</a:t>
            </a:r>
            <a:endParaRPr lang="en-US" altLang="zh-CN" dirty="0" smtClean="0">
              <a:solidFill>
                <a:srgbClr val="FF0000"/>
              </a:solidFill>
            </a:endParaRPr>
          </a:p>
          <a:p>
            <a:r>
              <a:rPr lang="zh-CN" altLang="en-US" dirty="0" smtClean="0"/>
              <a:t>适用于周期性任务的调度</a:t>
            </a:r>
            <a:endParaRPr lang="zh-CN" altLang="en-US" dirty="0"/>
          </a:p>
        </p:txBody>
      </p:sp>
    </p:spTree>
    <p:extLst>
      <p:ext uri="{BB962C8B-B14F-4D97-AF65-F5344CB8AC3E}">
        <p14:creationId xmlns:p14="http://schemas.microsoft.com/office/powerpoint/2010/main" val="49348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分时系统的目标</a:t>
            </a:r>
          </a:p>
        </p:txBody>
      </p:sp>
      <p:sp>
        <p:nvSpPr>
          <p:cNvPr id="9219" name="内容占位符 2"/>
          <p:cNvSpPr>
            <a:spLocks noGrp="1"/>
          </p:cNvSpPr>
          <p:nvPr>
            <p:ph idx="1"/>
          </p:nvPr>
        </p:nvSpPr>
        <p:spPr/>
        <p:txBody>
          <a:bodyPr/>
          <a:lstStyle/>
          <a:p>
            <a:pPr marL="514350" indent="-514350" eaLnBrk="1" hangingPunct="1">
              <a:buFont typeface="Maiandra GD" pitchFamily="34" charset="0"/>
              <a:buAutoNum type="arabicPeriod"/>
            </a:pPr>
            <a:r>
              <a:rPr lang="zh-CN" altLang="en-US" dirty="0" smtClean="0"/>
              <a:t>响应时间快（输入时间</a:t>
            </a:r>
            <a:r>
              <a:rPr lang="en-US" altLang="zh-CN" dirty="0" smtClean="0"/>
              <a:t>+</a:t>
            </a:r>
            <a:r>
              <a:rPr lang="zh-CN" altLang="en-US" dirty="0" smtClean="0"/>
              <a:t>运行时间</a:t>
            </a:r>
            <a:r>
              <a:rPr lang="en-US" altLang="zh-CN" dirty="0" smtClean="0"/>
              <a:t>+</a:t>
            </a:r>
            <a:r>
              <a:rPr lang="zh-CN" altLang="en-US" dirty="0" smtClean="0"/>
              <a:t>输出时间）</a:t>
            </a:r>
          </a:p>
          <a:p>
            <a:pPr marL="514350" indent="-514350" eaLnBrk="1" hangingPunct="1">
              <a:buFont typeface="Maiandra GD" pitchFamily="34" charset="0"/>
              <a:buAutoNum type="arabicPeriod"/>
            </a:pPr>
            <a:r>
              <a:rPr lang="zh-CN" altLang="en-US" dirty="0" smtClean="0"/>
              <a:t>均衡性：响应时间应与用户请求的复杂度相关，简单任务的响应时间短，复杂任务的响应时间允许较长。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zh-CN" altLang="en-US" dirty="0" smtClean="0"/>
              <a:t>实时系统中，有两个周期性实时任务</a:t>
            </a:r>
            <a:r>
              <a:rPr lang="en-US" altLang="zh-CN" dirty="0" smtClean="0"/>
              <a:t>A</a:t>
            </a:r>
            <a:r>
              <a:rPr lang="zh-CN" altLang="en-US" dirty="0" smtClean="0"/>
              <a:t>和</a:t>
            </a:r>
            <a:r>
              <a:rPr lang="en-US" altLang="zh-CN" dirty="0" smtClean="0"/>
              <a:t>B</a:t>
            </a:r>
            <a:r>
              <a:rPr lang="zh-CN" altLang="en-US" dirty="0" smtClean="0"/>
              <a:t>，任务</a:t>
            </a:r>
            <a:r>
              <a:rPr lang="en-US" altLang="zh-CN" dirty="0" smtClean="0"/>
              <a:t>A</a:t>
            </a:r>
            <a:r>
              <a:rPr lang="zh-CN" altLang="en-US" dirty="0" smtClean="0"/>
              <a:t>要求每</a:t>
            </a:r>
            <a:r>
              <a:rPr lang="en-US" altLang="zh-CN" dirty="0" smtClean="0"/>
              <a:t>20ms</a:t>
            </a:r>
            <a:r>
              <a:rPr lang="zh-CN" altLang="en-US" dirty="0" smtClean="0"/>
              <a:t>执行一次，执行时间为</a:t>
            </a:r>
            <a:r>
              <a:rPr lang="en-US" altLang="zh-CN" dirty="0" smtClean="0"/>
              <a:t>10ms</a:t>
            </a:r>
            <a:r>
              <a:rPr lang="zh-CN" altLang="en-US" dirty="0" smtClean="0"/>
              <a:t>；任务</a:t>
            </a:r>
            <a:r>
              <a:rPr lang="en-US" altLang="zh-CN" dirty="0" smtClean="0"/>
              <a:t>B</a:t>
            </a:r>
            <a:r>
              <a:rPr lang="zh-CN" altLang="en-US" dirty="0" smtClean="0"/>
              <a:t>要求每</a:t>
            </a:r>
            <a:r>
              <a:rPr lang="en-US" altLang="zh-CN" dirty="0" smtClean="0"/>
              <a:t>50ms</a:t>
            </a:r>
            <a:r>
              <a:rPr lang="zh-CN" altLang="en-US" dirty="0" smtClean="0"/>
              <a:t>执行一次，执行时间为</a:t>
            </a:r>
            <a:r>
              <a:rPr lang="en-US" altLang="zh-CN" dirty="0" smtClean="0"/>
              <a:t>25ms</a:t>
            </a:r>
            <a:endParaRPr lang="zh-CN" alt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62413"/>
            <a:ext cx="8065272" cy="203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1667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2169"/>
            <a:ext cx="911363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150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t>优先级倒置</a:t>
            </a:r>
          </a:p>
        </p:txBody>
      </p:sp>
      <p:sp>
        <p:nvSpPr>
          <p:cNvPr id="56323" name="内容占位符 2"/>
          <p:cNvSpPr>
            <a:spLocks noGrp="1"/>
          </p:cNvSpPr>
          <p:nvPr>
            <p:ph idx="1"/>
          </p:nvPr>
        </p:nvSpPr>
        <p:spPr/>
        <p:txBody>
          <a:bodyPr/>
          <a:lstStyle/>
          <a:p>
            <a:pPr eaLnBrk="1" hangingPunct="1"/>
            <a:r>
              <a:rPr lang="zh-CN" altLang="en-US" dirty="0" smtClean="0"/>
              <a:t>“优先级倒置”的现象：高优先级进程被低优先级进程延迟或阻塞。</a:t>
            </a:r>
            <a:endParaRPr lang="en-US" altLang="zh-CN" dirty="0" smtClean="0"/>
          </a:p>
          <a:p>
            <a:pPr eaLnBrk="1" hangingPunct="1"/>
            <a:r>
              <a:rPr lang="zh-CN" altLang="en-US" dirty="0" smtClean="0"/>
              <a:t>实时系统应避免“优先级倒置”现象。</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dirty="0" smtClean="0"/>
              <a:t>优先级倒置案例</a:t>
            </a:r>
          </a:p>
        </p:txBody>
      </p:sp>
      <p:sp>
        <p:nvSpPr>
          <p:cNvPr id="57347" name="内容占位符 2"/>
          <p:cNvSpPr>
            <a:spLocks noGrp="1"/>
          </p:cNvSpPr>
          <p:nvPr>
            <p:ph idx="1"/>
          </p:nvPr>
        </p:nvSpPr>
        <p:spPr/>
        <p:txBody>
          <a:bodyPr/>
          <a:lstStyle/>
          <a:p>
            <a:pPr eaLnBrk="1" hangingPunct="1"/>
            <a:r>
              <a:rPr lang="zh-CN" altLang="en-US" sz="2400" dirty="0" smtClean="0"/>
              <a:t>三个独立的进程</a:t>
            </a:r>
            <a:r>
              <a:rPr lang="en-US" altLang="zh-CN" sz="2400" dirty="0" smtClean="0"/>
              <a:t>P1</a:t>
            </a:r>
            <a:r>
              <a:rPr lang="zh-CN" altLang="en-US" sz="2400" dirty="0" smtClean="0"/>
              <a:t>、</a:t>
            </a:r>
            <a:r>
              <a:rPr lang="en-US" altLang="zh-CN" sz="2400" dirty="0" smtClean="0"/>
              <a:t>P2</a:t>
            </a:r>
            <a:r>
              <a:rPr lang="zh-CN" altLang="en-US" sz="2400" dirty="0" smtClean="0"/>
              <a:t>和</a:t>
            </a:r>
            <a:r>
              <a:rPr lang="en-US" altLang="zh-CN" sz="2400" dirty="0" smtClean="0"/>
              <a:t>P3</a:t>
            </a:r>
            <a:r>
              <a:rPr lang="zh-CN" altLang="en-US" sz="2400" dirty="0" smtClean="0"/>
              <a:t>，优先级：</a:t>
            </a:r>
            <a:r>
              <a:rPr lang="en-US" altLang="zh-CN" sz="2400" dirty="0" smtClean="0"/>
              <a:t>P1&gt;P2&gt;P3</a:t>
            </a:r>
            <a:r>
              <a:rPr lang="zh-CN" altLang="en-US" sz="2400" dirty="0" smtClean="0"/>
              <a:t>。</a:t>
            </a:r>
            <a:r>
              <a:rPr lang="en-US" altLang="zh-CN" sz="2400" dirty="0" smtClean="0"/>
              <a:t>P1</a:t>
            </a:r>
            <a:r>
              <a:rPr lang="zh-CN" altLang="en-US" sz="2400" dirty="0" smtClean="0"/>
              <a:t>和</a:t>
            </a:r>
            <a:r>
              <a:rPr lang="en-US" altLang="zh-CN" sz="2400" dirty="0" smtClean="0"/>
              <a:t>P3</a:t>
            </a:r>
            <a:r>
              <a:rPr lang="zh-CN" altLang="en-US" sz="2400" dirty="0" smtClean="0"/>
              <a:t>共享临界资源。</a:t>
            </a:r>
            <a:endParaRPr lang="en-US" altLang="zh-CN" sz="2400" dirty="0" smtClean="0"/>
          </a:p>
          <a:p>
            <a:pPr marL="0" indent="0" eaLnBrk="1" hangingPunct="1">
              <a:buNone/>
            </a:pPr>
            <a:r>
              <a:rPr lang="en-US" altLang="zh-CN" sz="2400" dirty="0" smtClean="0"/>
              <a:t>P1</a:t>
            </a:r>
            <a:r>
              <a:rPr lang="zh-CN" altLang="en-US" sz="2400" dirty="0" smtClean="0"/>
              <a:t>： </a:t>
            </a:r>
            <a:r>
              <a:rPr lang="en-US" altLang="zh-CN" sz="2400" dirty="0" smtClean="0"/>
              <a:t>…P(</a:t>
            </a:r>
            <a:r>
              <a:rPr lang="en-US" altLang="zh-CN" sz="2400" dirty="0" err="1" smtClean="0"/>
              <a:t>mutex</a:t>
            </a:r>
            <a:r>
              <a:rPr lang="en-US" altLang="zh-CN" sz="2400" dirty="0" smtClean="0"/>
              <a:t>); </a:t>
            </a:r>
            <a:r>
              <a:rPr lang="zh-CN" altLang="en-US" sz="2400" dirty="0" smtClean="0"/>
              <a:t> </a:t>
            </a:r>
            <a:r>
              <a:rPr lang="en-US" altLang="zh-CN" sz="2400" dirty="0" smtClean="0"/>
              <a:t>CS-1; </a:t>
            </a:r>
            <a:r>
              <a:rPr lang="zh-CN" altLang="en-US" sz="2400" dirty="0" smtClean="0"/>
              <a:t> </a:t>
            </a:r>
            <a:r>
              <a:rPr lang="en-US" altLang="zh-CN" sz="2400" dirty="0" smtClean="0"/>
              <a:t>V(</a:t>
            </a:r>
            <a:r>
              <a:rPr lang="en-US" altLang="zh-CN" sz="2400" dirty="0" err="1" smtClean="0"/>
              <a:t>mutex</a:t>
            </a:r>
            <a:r>
              <a:rPr lang="en-US" altLang="zh-CN" sz="2400" dirty="0" smtClean="0"/>
              <a:t>); …</a:t>
            </a:r>
          </a:p>
          <a:p>
            <a:pPr marL="0" indent="0" eaLnBrk="1" hangingPunct="1">
              <a:buNone/>
            </a:pPr>
            <a:r>
              <a:rPr lang="en-US" altLang="zh-CN" sz="2400" dirty="0" smtClean="0"/>
              <a:t>P2</a:t>
            </a:r>
            <a:r>
              <a:rPr lang="zh-CN" altLang="en-US" sz="2400" dirty="0" smtClean="0"/>
              <a:t>： </a:t>
            </a:r>
            <a:r>
              <a:rPr lang="en-US" altLang="zh-CN" sz="2400" dirty="0" smtClean="0"/>
              <a:t>… program2…;</a:t>
            </a:r>
            <a:endParaRPr lang="zh-CN" altLang="en-US" sz="2400" dirty="0" smtClean="0"/>
          </a:p>
          <a:p>
            <a:pPr marL="0" indent="0" eaLnBrk="1" hangingPunct="1">
              <a:buNone/>
            </a:pPr>
            <a:r>
              <a:rPr lang="en-US" altLang="zh-CN" sz="2400" dirty="0" smtClean="0"/>
              <a:t>P3</a:t>
            </a:r>
            <a:r>
              <a:rPr lang="zh-CN" altLang="en-US" sz="2400" dirty="0" smtClean="0"/>
              <a:t>： </a:t>
            </a:r>
            <a:r>
              <a:rPr lang="en-US" altLang="zh-CN" sz="2400" dirty="0" smtClean="0"/>
              <a:t>…P(</a:t>
            </a:r>
            <a:r>
              <a:rPr lang="en-US" altLang="zh-CN" sz="2400" dirty="0" err="1" smtClean="0"/>
              <a:t>mutex</a:t>
            </a:r>
            <a:r>
              <a:rPr lang="en-US" altLang="zh-CN" sz="2400" dirty="0" smtClean="0"/>
              <a:t>); </a:t>
            </a:r>
            <a:r>
              <a:rPr lang="zh-CN" altLang="en-US" sz="2400" dirty="0" smtClean="0"/>
              <a:t> </a:t>
            </a:r>
            <a:r>
              <a:rPr lang="en-US" altLang="zh-CN" sz="2400" dirty="0" smtClean="0"/>
              <a:t>CS-3; </a:t>
            </a:r>
            <a:r>
              <a:rPr lang="zh-CN" altLang="en-US" sz="2400" dirty="0" smtClean="0"/>
              <a:t> </a:t>
            </a:r>
            <a:r>
              <a:rPr lang="en-US" altLang="zh-CN" sz="2400" dirty="0" smtClean="0"/>
              <a:t>V(</a:t>
            </a:r>
            <a:r>
              <a:rPr lang="en-US" altLang="zh-CN" sz="2400" dirty="0" err="1" smtClean="0"/>
              <a:t>mutex</a:t>
            </a:r>
            <a:r>
              <a:rPr lang="en-US" altLang="zh-CN" sz="2400" dirty="0" smtClean="0"/>
              <a:t>) ; …</a:t>
            </a:r>
            <a:endParaRPr lang="zh-CN" altLang="en-US" sz="2400" dirty="0" smtClean="0"/>
          </a:p>
          <a:p>
            <a:pPr eaLnBrk="1" hangingPunct="1"/>
            <a:endParaRPr lang="zh-CN" altLang="en-US" sz="2400" dirty="0" smtClean="0"/>
          </a:p>
        </p:txBody>
      </p:sp>
      <p:pic>
        <p:nvPicPr>
          <p:cNvPr id="573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786188"/>
            <a:ext cx="6643688"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mtClean="0"/>
              <a:t>优先级倒置的解决方法</a:t>
            </a:r>
          </a:p>
        </p:txBody>
      </p:sp>
      <p:sp>
        <p:nvSpPr>
          <p:cNvPr id="58371" name="内容占位符 2"/>
          <p:cNvSpPr>
            <a:spLocks noGrp="1"/>
          </p:cNvSpPr>
          <p:nvPr>
            <p:ph idx="1"/>
          </p:nvPr>
        </p:nvSpPr>
        <p:spPr>
          <a:xfrm>
            <a:off x="251520" y="1600200"/>
            <a:ext cx="8712968" cy="4525963"/>
          </a:xfrm>
        </p:spPr>
        <p:txBody>
          <a:bodyPr/>
          <a:lstStyle/>
          <a:p>
            <a:pPr marL="514350" indent="-514350" eaLnBrk="1" hangingPunct="1">
              <a:buFont typeface="+mj-lt"/>
              <a:buAutoNum type="arabicPeriod"/>
            </a:pPr>
            <a:r>
              <a:rPr lang="en-US" altLang="zh-CN" dirty="0" smtClean="0"/>
              <a:t>P3</a:t>
            </a:r>
            <a:r>
              <a:rPr lang="zh-CN" altLang="en-US" dirty="0" smtClean="0"/>
              <a:t>进入临界区后，占用的</a:t>
            </a:r>
            <a:r>
              <a:rPr lang="en-US" altLang="zh-CN" dirty="0" smtClean="0"/>
              <a:t>CPU</a:t>
            </a:r>
            <a:r>
              <a:rPr lang="zh-CN" altLang="en-US" dirty="0" smtClean="0"/>
              <a:t>不允许被抢占。   </a:t>
            </a:r>
          </a:p>
          <a:p>
            <a:pPr marL="514350" indent="-514350" eaLnBrk="1" hangingPunct="1">
              <a:buFont typeface="+mj-lt"/>
              <a:buAutoNum type="arabicPeriod"/>
            </a:pPr>
            <a:r>
              <a:rPr lang="zh-CN" altLang="en-US" dirty="0" smtClean="0"/>
              <a:t>高优先级进程</a:t>
            </a:r>
            <a:r>
              <a:rPr lang="en-US" altLang="zh-CN" dirty="0" smtClean="0"/>
              <a:t>P1</a:t>
            </a:r>
            <a:r>
              <a:rPr lang="zh-CN" altLang="en-US" dirty="0" smtClean="0"/>
              <a:t>需要的临界资源若正被低优先级进程</a:t>
            </a:r>
            <a:r>
              <a:rPr lang="en-US" altLang="zh-CN" dirty="0" smtClean="0"/>
              <a:t>P3</a:t>
            </a:r>
            <a:r>
              <a:rPr lang="zh-CN" altLang="en-US" dirty="0" smtClean="0"/>
              <a:t>使用，则</a:t>
            </a:r>
            <a:r>
              <a:rPr lang="en-US" altLang="zh-CN" dirty="0" smtClean="0"/>
              <a:t>P1</a:t>
            </a:r>
            <a:r>
              <a:rPr lang="zh-CN" altLang="en-US" dirty="0" smtClean="0"/>
              <a:t>被阻塞，由</a:t>
            </a:r>
            <a:r>
              <a:rPr lang="en-US" altLang="zh-CN" dirty="0" smtClean="0"/>
              <a:t>P3</a:t>
            </a:r>
            <a:r>
              <a:rPr lang="zh-CN" altLang="en-US" dirty="0" smtClean="0"/>
              <a:t>继承</a:t>
            </a:r>
            <a:r>
              <a:rPr lang="en-US" altLang="zh-CN" dirty="0" smtClean="0"/>
              <a:t>P1</a:t>
            </a:r>
            <a:r>
              <a:rPr lang="zh-CN" altLang="en-US" dirty="0" smtClean="0"/>
              <a:t>的优先级，并保持到</a:t>
            </a:r>
            <a:r>
              <a:rPr lang="en-US" altLang="zh-CN" dirty="0" smtClean="0"/>
              <a:t>P3</a:t>
            </a:r>
            <a:r>
              <a:rPr lang="zh-CN" altLang="en-US" dirty="0" smtClean="0"/>
              <a:t>退出临界区。</a:t>
            </a:r>
          </a:p>
          <a:p>
            <a:pPr eaLnBrk="1" hangingPunct="1"/>
            <a:endParaRPr lang="zh-CN" altLang="en-US" dirty="0" smtClean="0"/>
          </a:p>
        </p:txBody>
      </p:sp>
      <p:pic>
        <p:nvPicPr>
          <p:cNvPr id="5837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06" y="3717032"/>
            <a:ext cx="8171950" cy="300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65000"/>
                  </a:schemeClr>
                </a:solidFill>
              </a:rPr>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zh-CN" altLang="en-US" dirty="0" smtClean="0"/>
              <a:t>可重用资源</a:t>
            </a:r>
          </a:p>
        </p:txBody>
      </p:sp>
      <p:sp>
        <p:nvSpPr>
          <p:cNvPr id="3" name="内容占位符 2"/>
          <p:cNvSpPr>
            <a:spLocks noGrp="1"/>
          </p:cNvSpPr>
          <p:nvPr>
            <p:ph idx="1"/>
          </p:nvPr>
        </p:nvSpPr>
        <p:spPr/>
        <p:txBody>
          <a:bodyPr>
            <a:normAutofit/>
          </a:bodyPr>
          <a:lstStyle/>
          <a:p>
            <a:pPr eaLnBrk="1" hangingPunct="1">
              <a:defRPr/>
            </a:pPr>
            <a:r>
              <a:rPr lang="zh-CN" altLang="en-US" dirty="0" smtClean="0"/>
              <a:t>可供用户重复使用多次的资源</a:t>
            </a:r>
          </a:p>
          <a:p>
            <a:pPr eaLnBrk="1" hangingPunct="1">
              <a:defRPr/>
            </a:pPr>
            <a:r>
              <a:rPr lang="zh-CN" altLang="en-US" dirty="0" smtClean="0"/>
              <a:t>性质：</a:t>
            </a:r>
          </a:p>
          <a:p>
            <a:pPr lvl="1">
              <a:defRPr/>
            </a:pPr>
            <a:r>
              <a:rPr lang="zh-CN" altLang="en-US" dirty="0" smtClean="0"/>
              <a:t>一个资源单元只能分配给一个进程</a:t>
            </a:r>
          </a:p>
          <a:p>
            <a:pPr lvl="1">
              <a:defRPr/>
            </a:pPr>
            <a:r>
              <a:rPr lang="zh-CN" altLang="en-US" dirty="0" smtClean="0"/>
              <a:t>进程使用资源须按照请求资源、使用资源、释放资源的顺序</a:t>
            </a:r>
          </a:p>
          <a:p>
            <a:pPr lvl="1">
              <a:defRPr/>
            </a:pPr>
            <a:r>
              <a:rPr lang="zh-CN" altLang="en-US" dirty="0" smtClean="0"/>
              <a:t>进程运行期间，每一类资源的总数固定不变</a:t>
            </a:r>
          </a:p>
          <a:p>
            <a:pPr eaLnBrk="1" hangingPunct="1">
              <a:defRPr/>
            </a:pPr>
            <a:r>
              <a:rPr lang="zh-CN" altLang="en-US" dirty="0" smtClean="0"/>
              <a:t>计算机系统中大多数资源都属于可重用资源</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zh-CN" altLang="en-US" dirty="0" smtClean="0"/>
              <a:t>消耗性资源</a:t>
            </a:r>
          </a:p>
        </p:txBody>
      </p:sp>
      <p:sp>
        <p:nvSpPr>
          <p:cNvPr id="3" name="内容占位符 2"/>
          <p:cNvSpPr>
            <a:spLocks noGrp="1"/>
          </p:cNvSpPr>
          <p:nvPr>
            <p:ph idx="1"/>
          </p:nvPr>
        </p:nvSpPr>
        <p:spPr/>
        <p:txBody>
          <a:bodyPr>
            <a:normAutofit/>
          </a:bodyPr>
          <a:lstStyle/>
          <a:p>
            <a:pPr eaLnBrk="1" hangingPunct="1">
              <a:defRPr/>
            </a:pPr>
            <a:r>
              <a:rPr lang="zh-CN" altLang="en-US" dirty="0" smtClean="0"/>
              <a:t>进程运行期间，由进程动态创建和消耗</a:t>
            </a:r>
          </a:p>
          <a:p>
            <a:pPr eaLnBrk="1" hangingPunct="1">
              <a:defRPr/>
            </a:pPr>
            <a:r>
              <a:rPr lang="zh-CN" altLang="en-US" dirty="0" smtClean="0"/>
              <a:t>性质：</a:t>
            </a:r>
          </a:p>
          <a:p>
            <a:pPr lvl="1">
              <a:defRPr/>
            </a:pPr>
            <a:r>
              <a:rPr lang="zh-CN" altLang="en-US" dirty="0" smtClean="0"/>
              <a:t>进程运行期间，每一类资源的总数不断变化</a:t>
            </a:r>
            <a:endParaRPr lang="en-US" altLang="zh-CN" dirty="0" smtClean="0"/>
          </a:p>
          <a:p>
            <a:pPr lvl="1">
              <a:defRPr/>
            </a:pPr>
            <a:r>
              <a:rPr lang="zh-CN" altLang="en-US" dirty="0" smtClean="0"/>
              <a:t>部分进程创造消耗性资源单元，放入资源缓冲区中</a:t>
            </a:r>
          </a:p>
          <a:p>
            <a:pPr lvl="1">
              <a:defRPr/>
            </a:pPr>
            <a:r>
              <a:rPr lang="zh-CN" altLang="en-US" dirty="0" smtClean="0"/>
              <a:t>部分进程消费消耗性资源单元，不再将它们返回给该资源类中</a:t>
            </a:r>
          </a:p>
          <a:p>
            <a:pPr>
              <a:defRPr/>
            </a:pPr>
            <a:r>
              <a:rPr lang="zh-CN" altLang="en-US" dirty="0" smtClean="0"/>
              <a:t>最典型的</a:t>
            </a:r>
            <a:r>
              <a:rPr lang="zh-CN" altLang="en-US" dirty="0"/>
              <a:t>消耗性资源</a:t>
            </a:r>
            <a:r>
              <a:rPr lang="zh-CN" altLang="en-US" dirty="0" smtClean="0"/>
              <a:t>是进程间的消息</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t>可抢占资源和不可抢占资源</a:t>
            </a:r>
          </a:p>
        </p:txBody>
      </p:sp>
      <p:sp>
        <p:nvSpPr>
          <p:cNvPr id="62467" name="内容占位符 2"/>
          <p:cNvSpPr>
            <a:spLocks noGrp="1"/>
          </p:cNvSpPr>
          <p:nvPr>
            <p:ph idx="1"/>
          </p:nvPr>
        </p:nvSpPr>
        <p:spPr/>
        <p:txBody>
          <a:bodyPr>
            <a:normAutofit/>
          </a:bodyPr>
          <a:lstStyle/>
          <a:p>
            <a:pPr eaLnBrk="1" hangingPunct="1"/>
            <a:r>
              <a:rPr lang="zh-CN" altLang="en-US" dirty="0" smtClean="0"/>
              <a:t>可抢占资源：资源分配给进程后，可以再被其他进程或系统抢占（不会引起死锁）。例如</a:t>
            </a:r>
            <a:r>
              <a:rPr lang="en-US" altLang="zh-CN" dirty="0" smtClean="0"/>
              <a:t>CPU</a:t>
            </a:r>
            <a:r>
              <a:rPr lang="zh-CN" altLang="en-US" dirty="0" smtClean="0"/>
              <a:t>和内存。</a:t>
            </a:r>
            <a:endParaRPr lang="en-US" altLang="zh-CN" dirty="0" smtClean="0"/>
          </a:p>
          <a:p>
            <a:pPr eaLnBrk="1" hangingPunct="1"/>
            <a:endParaRPr lang="zh-CN" altLang="en-US" dirty="0" smtClean="0"/>
          </a:p>
          <a:p>
            <a:pPr eaLnBrk="1" hangingPunct="1"/>
            <a:r>
              <a:rPr lang="zh-CN" altLang="en-US" dirty="0" smtClean="0"/>
              <a:t>不可抢占资源：资源分配给进程后，不能强行收回，只能在进程用完后释放。例如磁带机、刻录机、打印机。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t>实时系统的目标</a:t>
            </a:r>
          </a:p>
        </p:txBody>
      </p:sp>
      <p:sp>
        <p:nvSpPr>
          <p:cNvPr id="3" name="内容占位符 2"/>
          <p:cNvSpPr>
            <a:spLocks noGrp="1"/>
          </p:cNvSpPr>
          <p:nvPr>
            <p:ph idx="1"/>
          </p:nvPr>
        </p:nvSpPr>
        <p:spPr/>
        <p:txBody>
          <a:bodyPr/>
          <a:lstStyle/>
          <a:p>
            <a:pPr marL="514350" indent="-514350" eaLnBrk="1" hangingPunct="1">
              <a:buFont typeface="+mj-lt"/>
              <a:buAutoNum type="arabicPeriod"/>
              <a:defRPr/>
            </a:pPr>
            <a:r>
              <a:rPr lang="zh-CN" altLang="en-US" dirty="0" smtClean="0"/>
              <a:t>截止时间</a:t>
            </a:r>
            <a:endParaRPr lang="en-US" altLang="zh-CN" dirty="0" smtClean="0"/>
          </a:p>
          <a:p>
            <a:pPr marL="914400" lvl="1" indent="-514350">
              <a:defRPr/>
            </a:pPr>
            <a:r>
              <a:rPr lang="zh-CN" altLang="en-US" dirty="0" smtClean="0"/>
              <a:t>硬实时任务：调度算法必须确保截止时间满足要求</a:t>
            </a:r>
            <a:endParaRPr lang="en-US" altLang="zh-CN" dirty="0" smtClean="0"/>
          </a:p>
          <a:p>
            <a:pPr marL="914400" lvl="1" indent="-514350">
              <a:defRPr/>
            </a:pPr>
            <a:r>
              <a:rPr lang="zh-CN" altLang="en-US" dirty="0" smtClean="0"/>
              <a:t>软实时任务：调度算法应基本保证截止时间</a:t>
            </a:r>
            <a:r>
              <a:rPr lang="zh-CN" altLang="en-US" dirty="0"/>
              <a:t>满足</a:t>
            </a:r>
            <a:r>
              <a:rPr lang="zh-CN" altLang="en-US" dirty="0" smtClean="0"/>
              <a:t>要求</a:t>
            </a:r>
          </a:p>
          <a:p>
            <a:pPr marL="514350" indent="-514350" eaLnBrk="1" hangingPunct="1">
              <a:buFont typeface="+mj-lt"/>
              <a:buAutoNum type="arabicPeriod"/>
              <a:defRPr/>
            </a:pPr>
            <a:r>
              <a:rPr lang="zh-CN" altLang="en-US" dirty="0" smtClean="0"/>
              <a:t>可预测性：根据系统特点，可预测未来一段时间内的处理目标，以提高实时性（如媒体播放中同时读取第</a:t>
            </a:r>
            <a:r>
              <a:rPr lang="en-US" altLang="zh-CN" dirty="0" err="1" smtClean="0"/>
              <a:t>i</a:t>
            </a:r>
            <a:r>
              <a:rPr lang="zh-CN" altLang="en-US" dirty="0" smtClean="0"/>
              <a:t>帧和第</a:t>
            </a:r>
            <a:r>
              <a:rPr lang="en-US" altLang="zh-CN" dirty="0" smtClean="0"/>
              <a:t>i+1</a:t>
            </a:r>
            <a:r>
              <a:rPr lang="zh-CN" altLang="en-US" dirty="0" smtClean="0"/>
              <a:t>帧）</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smtClean="0"/>
              <a:t>死锁</a:t>
            </a:r>
          </a:p>
        </p:txBody>
      </p:sp>
      <p:sp>
        <p:nvSpPr>
          <p:cNvPr id="63491" name="内容占位符 2"/>
          <p:cNvSpPr>
            <a:spLocks noGrp="1"/>
          </p:cNvSpPr>
          <p:nvPr>
            <p:ph idx="1"/>
          </p:nvPr>
        </p:nvSpPr>
        <p:spPr/>
        <p:txBody>
          <a:bodyPr/>
          <a:lstStyle/>
          <a:p>
            <a:pPr eaLnBrk="1" hangingPunct="1"/>
            <a:r>
              <a:rPr lang="zh-CN" altLang="en-US" dirty="0" smtClean="0"/>
              <a:t>针对不可抢占的可重用资源</a:t>
            </a:r>
            <a:endParaRPr lang="en-US" altLang="zh-CN" dirty="0" smtClean="0"/>
          </a:p>
          <a:p>
            <a:pPr eaLnBrk="1" hangingPunct="1"/>
            <a:r>
              <a:rPr lang="zh-CN" altLang="en-US" dirty="0" smtClean="0"/>
              <a:t>如果一组进程中的每个进程都在等待仅由该组进程中的其它进程才能引发的事件，那么该组进程是死锁的。</a:t>
            </a:r>
            <a:endParaRPr lang="en-US" altLang="zh-CN" dirty="0" smtClean="0"/>
          </a:p>
          <a:p>
            <a:pPr eaLnBrk="1" hangingPunct="1">
              <a:buFont typeface="Wingdings 2" pitchFamily="18" charset="2"/>
              <a:buNone/>
            </a:pPr>
            <a:r>
              <a:rPr lang="en-US" altLang="zh-CN" dirty="0" smtClean="0"/>
              <a:t>P1			P2</a:t>
            </a:r>
          </a:p>
          <a:p>
            <a:pPr eaLnBrk="1" hangingPunct="1">
              <a:buFont typeface="Wingdings 2" pitchFamily="18" charset="2"/>
              <a:buNone/>
            </a:pPr>
            <a:r>
              <a:rPr lang="en-US" altLang="zh-CN" dirty="0" smtClean="0"/>
              <a:t>Open(F1,w);	Open(F2,w);</a:t>
            </a:r>
          </a:p>
          <a:p>
            <a:pPr eaLnBrk="1" hangingPunct="1">
              <a:buFont typeface="Wingdings 2" pitchFamily="18" charset="2"/>
              <a:buNone/>
            </a:pPr>
            <a:r>
              <a:rPr lang="en-US" altLang="zh-CN" dirty="0" smtClean="0"/>
              <a:t>Open(F2,w);	Open(F1,w);</a:t>
            </a:r>
            <a:endParaRPr lang="zh-CN" altLang="en-US" dirty="0" smtClean="0"/>
          </a:p>
        </p:txBody>
      </p:sp>
      <p:pic>
        <p:nvPicPr>
          <p:cNvPr id="634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988" y="3781425"/>
            <a:ext cx="352901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Rectangle 7"/>
          <p:cNvSpPr>
            <a:spLocks noChangeArrowheads="1"/>
          </p:cNvSpPr>
          <p:nvPr/>
        </p:nvSpPr>
        <p:spPr bwMode="auto">
          <a:xfrm>
            <a:off x="3860453" y="6027738"/>
            <a:ext cx="2519362" cy="830262"/>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zh-CN" altLang="en-US" sz="2400" dirty="0">
                <a:solidFill>
                  <a:srgbClr val="FF0000"/>
                </a:solidFill>
                <a:latin typeface="仿宋_GB2312" pitchFamily="49" charset="-122"/>
                <a:ea typeface="仿宋_GB2312" pitchFamily="49" charset="-122"/>
              </a:rPr>
              <a:t>共享文件时的死锁情况</a:t>
            </a:r>
            <a:r>
              <a:rPr lang="zh-CN" altLang="en-US" sz="2400" dirty="0">
                <a:latin typeface="Cambria" pitchFamily="18" charset="0"/>
                <a:ea typeface="华文楷体" pitchFamily="2" charset="-122"/>
              </a:rPr>
              <a:t> </a:t>
            </a:r>
          </a:p>
        </p:txBody>
      </p:sp>
      <p:sp>
        <p:nvSpPr>
          <p:cNvPr id="63494" name="Line 11"/>
          <p:cNvSpPr>
            <a:spLocks noChangeShapeType="1"/>
          </p:cNvSpPr>
          <p:nvPr/>
        </p:nvSpPr>
        <p:spPr bwMode="auto">
          <a:xfrm flipV="1">
            <a:off x="6379815" y="6111875"/>
            <a:ext cx="352425" cy="460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mtClean="0"/>
              <a:t>死锁</a:t>
            </a:r>
          </a:p>
        </p:txBody>
      </p:sp>
      <p:sp>
        <p:nvSpPr>
          <p:cNvPr id="64515" name="内容占位符 2"/>
          <p:cNvSpPr>
            <a:spLocks noGrp="1"/>
          </p:cNvSpPr>
          <p:nvPr>
            <p:ph idx="1"/>
          </p:nvPr>
        </p:nvSpPr>
        <p:spPr/>
        <p:txBody>
          <a:bodyPr/>
          <a:lstStyle/>
          <a:p>
            <a:pPr eaLnBrk="1" hangingPunct="1"/>
            <a:r>
              <a:rPr lang="zh-CN" altLang="en-US" dirty="0" smtClean="0"/>
              <a:t>竞争可消耗资源引起死锁</a:t>
            </a:r>
          </a:p>
          <a:p>
            <a:pPr eaLnBrk="1" hangingPunct="1">
              <a:buFont typeface="Wingdings 2" pitchFamily="18" charset="2"/>
              <a:buNone/>
            </a:pPr>
            <a:r>
              <a:rPr lang="zh-CN" altLang="en-US" sz="2000" dirty="0" smtClean="0"/>
              <a:t>顺序</a:t>
            </a:r>
            <a:r>
              <a:rPr lang="en-US" altLang="zh-CN" sz="2000" dirty="0" smtClean="0"/>
              <a:t>1</a:t>
            </a:r>
            <a:r>
              <a:rPr lang="zh-CN" altLang="en-US" sz="2000" dirty="0" smtClean="0"/>
              <a:t>：</a:t>
            </a:r>
          </a:p>
          <a:p>
            <a:pPr eaLnBrk="1" hangingPunct="1">
              <a:buFont typeface="Wingdings 2" pitchFamily="18" charset="2"/>
              <a:buNone/>
            </a:pPr>
            <a:r>
              <a:rPr lang="en-US" altLang="zh-CN" sz="2000" dirty="0" smtClean="0"/>
              <a:t>P1</a:t>
            </a:r>
            <a:r>
              <a:rPr lang="zh-CN" altLang="en-US" sz="2000" dirty="0" smtClean="0"/>
              <a:t>：</a:t>
            </a:r>
            <a:r>
              <a:rPr lang="en-US" altLang="zh-CN" sz="2000" dirty="0" smtClean="0"/>
              <a:t>send(p2,  m1);</a:t>
            </a:r>
            <a:endParaRPr lang="zh-CN" altLang="en-US" sz="2000" dirty="0" smtClean="0"/>
          </a:p>
          <a:p>
            <a:pPr eaLnBrk="1" hangingPunct="1">
              <a:buFont typeface="Wingdings 2" pitchFamily="18" charset="2"/>
              <a:buNone/>
            </a:pPr>
            <a:r>
              <a:rPr lang="en-US" altLang="zh-CN" sz="2000" dirty="0" smtClean="0"/>
              <a:t>	receive(p3, m3);</a:t>
            </a:r>
            <a:endParaRPr lang="zh-CN" altLang="en-US" sz="2000" dirty="0" smtClean="0"/>
          </a:p>
          <a:p>
            <a:pPr eaLnBrk="1" hangingPunct="1">
              <a:buFont typeface="Wingdings 2" pitchFamily="18" charset="2"/>
              <a:buNone/>
            </a:pPr>
            <a:r>
              <a:rPr lang="en-US" altLang="zh-CN" sz="2000" dirty="0" smtClean="0"/>
              <a:t>P2</a:t>
            </a:r>
            <a:r>
              <a:rPr lang="zh-CN" altLang="en-US" sz="2000" dirty="0" smtClean="0"/>
              <a:t>：</a:t>
            </a:r>
            <a:r>
              <a:rPr lang="en-US" altLang="zh-CN" sz="2000" dirty="0" smtClean="0"/>
              <a:t>send(p3, m2);</a:t>
            </a:r>
            <a:endParaRPr lang="zh-CN" altLang="en-US" sz="2000" dirty="0" smtClean="0"/>
          </a:p>
          <a:p>
            <a:pPr eaLnBrk="1" hangingPunct="1">
              <a:buFont typeface="Wingdings 2" pitchFamily="18" charset="2"/>
              <a:buNone/>
            </a:pPr>
            <a:r>
              <a:rPr lang="en-US" altLang="zh-CN" sz="2000" dirty="0" smtClean="0"/>
              <a:t>	receive(p1, m1);</a:t>
            </a:r>
            <a:endParaRPr lang="zh-CN" altLang="en-US" sz="2000" dirty="0" smtClean="0"/>
          </a:p>
          <a:p>
            <a:pPr eaLnBrk="1" hangingPunct="1">
              <a:buFont typeface="Wingdings 2" pitchFamily="18" charset="2"/>
              <a:buNone/>
            </a:pPr>
            <a:r>
              <a:rPr lang="en-US" altLang="zh-CN" sz="2000" dirty="0" smtClean="0"/>
              <a:t>P3</a:t>
            </a:r>
            <a:r>
              <a:rPr lang="zh-CN" altLang="en-US" sz="2000" dirty="0" smtClean="0"/>
              <a:t>：</a:t>
            </a:r>
            <a:r>
              <a:rPr lang="en-US" altLang="zh-CN" sz="2000" dirty="0" smtClean="0"/>
              <a:t>send(p1, m3);</a:t>
            </a:r>
            <a:endParaRPr lang="zh-CN" altLang="en-US" sz="2000" dirty="0" smtClean="0"/>
          </a:p>
          <a:p>
            <a:pPr eaLnBrk="1" hangingPunct="1">
              <a:buFont typeface="Wingdings 2" pitchFamily="18" charset="2"/>
              <a:buNone/>
            </a:pPr>
            <a:r>
              <a:rPr lang="en-US" altLang="zh-CN" sz="2000" dirty="0" smtClean="0"/>
              <a:t>	receive(p2, m2);</a:t>
            </a:r>
            <a:endParaRPr lang="zh-CN" altLang="en-US" sz="2000" dirty="0" smtClean="0"/>
          </a:p>
          <a:p>
            <a:pPr eaLnBrk="1" hangingPunct="1">
              <a:buFont typeface="Wingdings 2" pitchFamily="18" charset="2"/>
              <a:buNone/>
            </a:pPr>
            <a:endParaRPr lang="zh-CN" altLang="en-US" dirty="0" smtClean="0"/>
          </a:p>
        </p:txBody>
      </p:sp>
      <p:sp>
        <p:nvSpPr>
          <p:cNvPr id="64516" name="矩形 3"/>
          <p:cNvSpPr>
            <a:spLocks noChangeArrowheads="1"/>
          </p:cNvSpPr>
          <p:nvPr/>
        </p:nvSpPr>
        <p:spPr bwMode="auto">
          <a:xfrm>
            <a:off x="3214688" y="2143125"/>
            <a:ext cx="45720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chemeClr val="accent1"/>
              </a:buClr>
              <a:buSzPct val="50000"/>
            </a:pPr>
            <a:r>
              <a:rPr lang="zh-CN" altLang="en-US" sz="2000">
                <a:latin typeface="Cambria" pitchFamily="18" charset="0"/>
                <a:ea typeface="华文楷体" pitchFamily="2" charset="-122"/>
              </a:rPr>
              <a:t>顺序</a:t>
            </a:r>
            <a:r>
              <a:rPr lang="en-US" altLang="zh-CN" sz="2000">
                <a:latin typeface="Cambria" pitchFamily="18" charset="0"/>
                <a:ea typeface="华文楷体" pitchFamily="2" charset="-122"/>
              </a:rPr>
              <a:t>2</a:t>
            </a:r>
            <a:r>
              <a:rPr lang="zh-CN" altLang="en-US" sz="2000">
                <a:latin typeface="Cambria" pitchFamily="18" charset="0"/>
                <a:ea typeface="华文楷体" pitchFamily="2" charset="-122"/>
              </a:rPr>
              <a:t>：</a:t>
            </a:r>
          </a:p>
          <a:p>
            <a:pPr marL="342900" indent="-342900">
              <a:spcBef>
                <a:spcPct val="20000"/>
              </a:spcBef>
              <a:buClr>
                <a:schemeClr val="accent1"/>
              </a:buClr>
              <a:buSzPct val="50000"/>
            </a:pPr>
            <a:r>
              <a:rPr lang="en-US" altLang="zh-CN" sz="2000">
                <a:latin typeface="Cambria" pitchFamily="18" charset="0"/>
                <a:ea typeface="华文楷体" pitchFamily="2" charset="-122"/>
              </a:rPr>
              <a:t>P1</a:t>
            </a:r>
            <a:r>
              <a:rPr lang="zh-CN" altLang="en-US" sz="2000">
                <a:latin typeface="Cambria" pitchFamily="18" charset="0"/>
                <a:ea typeface="华文楷体" pitchFamily="2" charset="-122"/>
              </a:rPr>
              <a:t>： </a:t>
            </a:r>
            <a:r>
              <a:rPr lang="en-US" altLang="zh-CN" sz="2000">
                <a:latin typeface="Cambria" pitchFamily="18" charset="0"/>
                <a:ea typeface="华文楷体" pitchFamily="2" charset="-122"/>
              </a:rPr>
              <a:t>receive(p3, m3);</a:t>
            </a:r>
            <a:r>
              <a:rPr lang="zh-CN" altLang="en-US" sz="2000">
                <a:latin typeface="Cambria" pitchFamily="18" charset="0"/>
                <a:ea typeface="华文楷体" pitchFamily="2" charset="-122"/>
              </a:rPr>
              <a:t>  </a:t>
            </a:r>
            <a:endParaRPr lang="en-US" altLang="zh-CN" sz="2000">
              <a:latin typeface="Cambria" pitchFamily="18" charset="0"/>
              <a:ea typeface="华文楷体" pitchFamily="2" charset="-122"/>
            </a:endParaRPr>
          </a:p>
          <a:p>
            <a:pPr marL="342900" indent="-342900">
              <a:spcBef>
                <a:spcPct val="20000"/>
              </a:spcBef>
              <a:buClr>
                <a:schemeClr val="accent1"/>
              </a:buClr>
              <a:buSzPct val="50000"/>
            </a:pPr>
            <a:r>
              <a:rPr lang="en-US" altLang="zh-CN" sz="2000">
                <a:latin typeface="Cambria" pitchFamily="18" charset="0"/>
                <a:ea typeface="华文楷体" pitchFamily="2" charset="-122"/>
              </a:rPr>
              <a:t>           send(p2,  m1);</a:t>
            </a:r>
            <a:endParaRPr lang="zh-CN" altLang="en-US" sz="2000">
              <a:latin typeface="Cambria" pitchFamily="18" charset="0"/>
              <a:ea typeface="华文楷体" pitchFamily="2" charset="-122"/>
            </a:endParaRPr>
          </a:p>
          <a:p>
            <a:pPr marL="342900" indent="-342900">
              <a:spcBef>
                <a:spcPct val="20000"/>
              </a:spcBef>
              <a:buClr>
                <a:schemeClr val="accent1"/>
              </a:buClr>
              <a:buSzPct val="50000"/>
            </a:pPr>
            <a:r>
              <a:rPr lang="en-US" altLang="zh-CN" sz="2000">
                <a:latin typeface="Cambria" pitchFamily="18" charset="0"/>
                <a:ea typeface="华文楷体" pitchFamily="2" charset="-122"/>
              </a:rPr>
              <a:t>P2</a:t>
            </a:r>
            <a:r>
              <a:rPr lang="zh-CN" altLang="en-US" sz="2000">
                <a:latin typeface="Cambria" pitchFamily="18" charset="0"/>
                <a:ea typeface="华文楷体" pitchFamily="2" charset="-122"/>
              </a:rPr>
              <a:t>： </a:t>
            </a:r>
            <a:r>
              <a:rPr lang="en-US" altLang="zh-CN" sz="2000">
                <a:latin typeface="Cambria" pitchFamily="18" charset="0"/>
                <a:ea typeface="华文楷体" pitchFamily="2" charset="-122"/>
              </a:rPr>
              <a:t>receive(p1, m1);</a:t>
            </a:r>
          </a:p>
          <a:p>
            <a:pPr marL="342900" indent="-342900">
              <a:spcBef>
                <a:spcPct val="20000"/>
              </a:spcBef>
              <a:buClr>
                <a:schemeClr val="accent1"/>
              </a:buClr>
              <a:buSzPct val="50000"/>
            </a:pPr>
            <a:r>
              <a:rPr lang="zh-CN" altLang="en-US" sz="2000">
                <a:latin typeface="Cambria" pitchFamily="18" charset="0"/>
                <a:ea typeface="华文楷体" pitchFamily="2" charset="-122"/>
              </a:rPr>
              <a:t>           </a:t>
            </a:r>
            <a:r>
              <a:rPr lang="en-US" altLang="zh-CN" sz="2000">
                <a:latin typeface="Cambria" pitchFamily="18" charset="0"/>
                <a:ea typeface="华文楷体" pitchFamily="2" charset="-122"/>
              </a:rPr>
              <a:t>send(p3, m2);</a:t>
            </a:r>
            <a:endParaRPr lang="zh-CN" altLang="en-US" sz="2000">
              <a:latin typeface="Cambria" pitchFamily="18" charset="0"/>
              <a:ea typeface="华文楷体" pitchFamily="2" charset="-122"/>
            </a:endParaRPr>
          </a:p>
          <a:p>
            <a:pPr marL="342900" indent="-342900">
              <a:spcBef>
                <a:spcPct val="20000"/>
              </a:spcBef>
              <a:buClr>
                <a:schemeClr val="accent1"/>
              </a:buClr>
              <a:buSzPct val="50000"/>
            </a:pPr>
            <a:r>
              <a:rPr lang="en-US" altLang="zh-CN" sz="2000">
                <a:latin typeface="Cambria" pitchFamily="18" charset="0"/>
                <a:ea typeface="华文楷体" pitchFamily="2" charset="-122"/>
              </a:rPr>
              <a:t>P3</a:t>
            </a:r>
            <a:r>
              <a:rPr lang="zh-CN" altLang="en-US" sz="2000">
                <a:latin typeface="Cambria" pitchFamily="18" charset="0"/>
                <a:ea typeface="华文楷体" pitchFamily="2" charset="-122"/>
              </a:rPr>
              <a:t>：</a:t>
            </a:r>
            <a:r>
              <a:rPr lang="en-US" altLang="zh-CN" sz="2000">
                <a:latin typeface="Cambria" pitchFamily="18" charset="0"/>
                <a:ea typeface="华文楷体" pitchFamily="2" charset="-122"/>
              </a:rPr>
              <a:t> receive(p2, m2);</a:t>
            </a:r>
          </a:p>
          <a:p>
            <a:pPr marL="342900" indent="-342900">
              <a:spcBef>
                <a:spcPct val="20000"/>
              </a:spcBef>
              <a:buClr>
                <a:schemeClr val="accent1"/>
              </a:buClr>
              <a:buSzPct val="50000"/>
            </a:pPr>
            <a:r>
              <a:rPr lang="en-US" altLang="zh-CN" sz="2000">
                <a:latin typeface="Cambria" pitchFamily="18" charset="0"/>
                <a:ea typeface="华文楷体" pitchFamily="2" charset="-122"/>
              </a:rPr>
              <a:t>           send(p1, m3);</a:t>
            </a:r>
          </a:p>
        </p:txBody>
      </p:sp>
      <p:sp>
        <p:nvSpPr>
          <p:cNvPr id="64517" name="Oval 15"/>
          <p:cNvSpPr>
            <a:spLocks noChangeArrowheads="1"/>
          </p:cNvSpPr>
          <p:nvPr/>
        </p:nvSpPr>
        <p:spPr bwMode="auto">
          <a:xfrm>
            <a:off x="5942013" y="2425700"/>
            <a:ext cx="1416050" cy="64928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400">
                <a:solidFill>
                  <a:srgbClr val="FF0000"/>
                </a:solidFill>
                <a:latin typeface="仿宋_GB2312" pitchFamily="49" charset="-122"/>
                <a:ea typeface="仿宋_GB2312" pitchFamily="49" charset="-122"/>
              </a:rPr>
              <a:t>死锁</a:t>
            </a:r>
          </a:p>
        </p:txBody>
      </p:sp>
      <p:sp>
        <p:nvSpPr>
          <p:cNvPr id="64518" name="Line 16"/>
          <p:cNvSpPr>
            <a:spLocks noChangeShapeType="1"/>
          </p:cNvSpPr>
          <p:nvPr/>
        </p:nvSpPr>
        <p:spPr bwMode="auto">
          <a:xfrm flipH="1">
            <a:off x="5572125" y="2713038"/>
            <a:ext cx="398463" cy="5016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pic>
        <p:nvPicPr>
          <p:cNvPr id="645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38" y="3286125"/>
            <a:ext cx="3300412"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0" name="Rectangle 8"/>
          <p:cNvSpPr>
            <a:spLocks noChangeArrowheads="1"/>
          </p:cNvSpPr>
          <p:nvPr/>
        </p:nvSpPr>
        <p:spPr bwMode="auto">
          <a:xfrm>
            <a:off x="2786063" y="5530850"/>
            <a:ext cx="2592387" cy="830263"/>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400">
                <a:solidFill>
                  <a:srgbClr val="FF0000"/>
                </a:solidFill>
                <a:latin typeface="仿宋_GB2312" pitchFamily="49" charset="-122"/>
                <a:ea typeface="仿宋_GB2312" pitchFamily="49" charset="-122"/>
              </a:rPr>
              <a:t>进程之间通信时的死锁</a:t>
            </a:r>
            <a:r>
              <a:rPr lang="zh-CN" altLang="en-US" sz="2400">
                <a:latin typeface="Cambria" pitchFamily="18" charset="0"/>
                <a:ea typeface="华文楷体" pitchFamily="2" charset="-122"/>
              </a:rPr>
              <a:t> </a:t>
            </a:r>
          </a:p>
        </p:txBody>
      </p:sp>
      <p:sp>
        <p:nvSpPr>
          <p:cNvPr id="64521" name="Line 12"/>
          <p:cNvSpPr>
            <a:spLocks noChangeShapeType="1"/>
          </p:cNvSpPr>
          <p:nvPr/>
        </p:nvSpPr>
        <p:spPr bwMode="auto">
          <a:xfrm flipV="1">
            <a:off x="4513263" y="5143500"/>
            <a:ext cx="1273175" cy="387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6" descr="d:\My Documents\Desktop\7cc829d3jw1e56efe36hfj20c80f5ab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15888"/>
            <a:ext cx="5399088" cy="668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zh-CN" altLang="en-US" dirty="0" smtClean="0"/>
              <a:t>产生死锁的必要条件</a:t>
            </a:r>
          </a:p>
        </p:txBody>
      </p:sp>
      <p:sp>
        <p:nvSpPr>
          <p:cNvPr id="2" name="内容占位符 1"/>
          <p:cNvSpPr>
            <a:spLocks noGrp="1"/>
          </p:cNvSpPr>
          <p:nvPr>
            <p:ph idx="1"/>
          </p:nvPr>
        </p:nvSpPr>
        <p:spPr/>
        <p:txBody>
          <a:bodyPr>
            <a:normAutofit fontScale="85000" lnSpcReduction="20000"/>
          </a:bodyPr>
          <a:lstStyle/>
          <a:p>
            <a:r>
              <a:rPr lang="zh-CN" altLang="en-US" dirty="0" smtClean="0"/>
              <a:t>互斥条件：进程对分配到的资源进行排它性使用。</a:t>
            </a:r>
          </a:p>
          <a:p>
            <a:r>
              <a:rPr lang="zh-CN" altLang="en-US" dirty="0" smtClean="0"/>
              <a:t>请求和保持条件：进程已经保持了至少一个资源，但又提出了新的资源请求，而该资源已被其它进程占有，此时请求进程被阻塞，但对自己已获得的资源保持不放。 </a:t>
            </a:r>
          </a:p>
          <a:p>
            <a:r>
              <a:rPr lang="zh-CN" altLang="en-US" dirty="0" smtClean="0"/>
              <a:t>不可抢占条件：进程已获得的资源，在未使用完之前不能被抢占，只能在进程使用完时由自己释放。</a:t>
            </a:r>
          </a:p>
          <a:p>
            <a:r>
              <a:rPr lang="zh-CN" altLang="en-US" dirty="0" smtClean="0"/>
              <a:t>循环等待条件：发生死锁时，必然存在一个进程</a:t>
            </a:r>
            <a:r>
              <a:rPr lang="en-US" altLang="zh-CN" dirty="0" smtClean="0"/>
              <a:t>——</a:t>
            </a:r>
            <a:r>
              <a:rPr lang="zh-CN" altLang="en-US" dirty="0" smtClean="0"/>
              <a:t>资源的循环链，即进程集合</a:t>
            </a:r>
            <a:r>
              <a:rPr lang="en-US" altLang="zh-CN" dirty="0" smtClean="0"/>
              <a:t>{P0</a:t>
            </a:r>
            <a:r>
              <a:rPr lang="zh-CN" altLang="en-US" dirty="0" smtClean="0"/>
              <a:t>，</a:t>
            </a:r>
            <a:r>
              <a:rPr lang="en-US" altLang="zh-CN" dirty="0" smtClean="0"/>
              <a:t>P1</a:t>
            </a:r>
            <a:r>
              <a:rPr lang="zh-CN" altLang="en-US" dirty="0" smtClean="0"/>
              <a:t>，</a:t>
            </a:r>
            <a:r>
              <a:rPr lang="en-US" altLang="zh-CN" dirty="0" smtClean="0"/>
              <a:t>P2</a:t>
            </a:r>
            <a:r>
              <a:rPr lang="zh-CN" altLang="en-US" dirty="0" smtClean="0"/>
              <a:t>，</a:t>
            </a:r>
            <a:r>
              <a:rPr lang="en-US" altLang="zh-CN" dirty="0" smtClean="0"/>
              <a:t>…</a:t>
            </a:r>
            <a:r>
              <a:rPr lang="zh-CN" altLang="en-US" dirty="0" smtClean="0"/>
              <a:t>，</a:t>
            </a:r>
            <a:r>
              <a:rPr lang="en-US" altLang="zh-CN" dirty="0" err="1" smtClean="0"/>
              <a:t>Pn</a:t>
            </a:r>
            <a:r>
              <a:rPr lang="en-US" altLang="zh-CN" dirty="0" smtClean="0"/>
              <a:t>}</a:t>
            </a:r>
            <a:r>
              <a:rPr lang="zh-CN" altLang="en-US" dirty="0" smtClean="0"/>
              <a:t>中的</a:t>
            </a:r>
            <a:r>
              <a:rPr lang="en-US" altLang="zh-CN" dirty="0" smtClean="0"/>
              <a:t>P0</a:t>
            </a:r>
            <a:r>
              <a:rPr lang="zh-CN" altLang="en-US" dirty="0" smtClean="0"/>
              <a:t>，正在等待一个</a:t>
            </a:r>
            <a:r>
              <a:rPr lang="en-US" altLang="zh-CN" dirty="0" smtClean="0"/>
              <a:t>P1</a:t>
            </a:r>
            <a:r>
              <a:rPr lang="zh-CN" altLang="en-US" dirty="0" smtClean="0"/>
              <a:t>占用的资源， </a:t>
            </a:r>
            <a:r>
              <a:rPr lang="en-US" altLang="zh-CN" dirty="0" smtClean="0"/>
              <a:t>P1</a:t>
            </a:r>
            <a:r>
              <a:rPr lang="zh-CN" altLang="en-US" dirty="0" smtClean="0"/>
              <a:t>正在等待</a:t>
            </a:r>
            <a:r>
              <a:rPr lang="en-US" altLang="zh-CN" dirty="0" smtClean="0"/>
              <a:t>P2</a:t>
            </a:r>
            <a:r>
              <a:rPr lang="zh-CN" altLang="en-US" dirty="0" smtClean="0"/>
              <a:t>占用的资源，</a:t>
            </a:r>
            <a:r>
              <a:rPr lang="en-US" altLang="zh-CN" dirty="0" smtClean="0"/>
              <a:t>……</a:t>
            </a:r>
            <a:r>
              <a:rPr lang="zh-CN" altLang="en-US" dirty="0" smtClean="0"/>
              <a:t>，</a:t>
            </a:r>
            <a:r>
              <a:rPr lang="en-US" altLang="zh-CN" dirty="0" err="1" smtClean="0"/>
              <a:t>Pn</a:t>
            </a:r>
            <a:r>
              <a:rPr lang="zh-CN" altLang="en-US" dirty="0" smtClean="0"/>
              <a:t>正在等待已被</a:t>
            </a:r>
            <a:r>
              <a:rPr lang="en-US" altLang="zh-CN" dirty="0" smtClean="0"/>
              <a:t>P0</a:t>
            </a:r>
            <a:r>
              <a:rPr lang="zh-CN" altLang="en-US" dirty="0" smtClean="0"/>
              <a:t>占用的资源。</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处理死锁的方法</a:t>
            </a:r>
          </a:p>
        </p:txBody>
      </p:sp>
      <p:sp>
        <p:nvSpPr>
          <p:cNvPr id="67587" name="内容占位符 2"/>
          <p:cNvSpPr>
            <a:spLocks noGrp="1"/>
          </p:cNvSpPr>
          <p:nvPr>
            <p:ph idx="1"/>
          </p:nvPr>
        </p:nvSpPr>
        <p:spPr/>
        <p:txBody>
          <a:bodyPr>
            <a:normAutofit/>
          </a:bodyPr>
          <a:lstStyle/>
          <a:p>
            <a:pPr marL="514350" indent="-514350" eaLnBrk="1" hangingPunct="1">
              <a:buFont typeface="Maiandra GD" pitchFamily="34" charset="0"/>
              <a:buAutoNum type="arabicPeriod"/>
            </a:pPr>
            <a:r>
              <a:rPr lang="zh-CN" altLang="en-US" dirty="0" smtClean="0"/>
              <a:t>预防死锁：属于事先预防策略。破坏产生死锁四个必要条件中的某一个。</a:t>
            </a:r>
          </a:p>
          <a:p>
            <a:pPr marL="514350" indent="-514350" eaLnBrk="1" hangingPunct="1">
              <a:buFont typeface="Maiandra GD" pitchFamily="34" charset="0"/>
              <a:buAutoNum type="arabicPeriod"/>
            </a:pPr>
            <a:r>
              <a:rPr lang="zh-CN" altLang="en-US" dirty="0" smtClean="0"/>
              <a:t>避免死锁：属于事先预防策略。资源分配时，防止系统进入不安全状态。</a:t>
            </a:r>
            <a:endParaRPr lang="en-US" altLang="zh-CN" dirty="0" smtClean="0"/>
          </a:p>
          <a:p>
            <a:pPr marL="514350" indent="-514350">
              <a:buFont typeface="Maiandra GD" pitchFamily="34" charset="0"/>
              <a:buAutoNum type="arabicPeriod"/>
            </a:pPr>
            <a:r>
              <a:rPr lang="zh-CN" altLang="en-US" dirty="0" smtClean="0"/>
              <a:t>检测和解除死锁：属于事后预防策略。当检测到进程发生死锁时，撤消一些进程，回收资源，分配给其他阻塞状态的进程。</a:t>
            </a:r>
          </a:p>
          <a:p>
            <a:pPr marL="514350" indent="-514350" eaLnBrk="1" hangingPunct="1">
              <a:buFont typeface="Maiandra GD" pitchFamily="34" charset="0"/>
              <a:buAutoNum type="arabicPeriod"/>
            </a:pPr>
            <a:endParaRPr lang="zh-CN" alt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65000"/>
                  </a:schemeClr>
                </a:solidFill>
              </a:rPr>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t>破坏“请求和保持”条件</a:t>
            </a:r>
          </a:p>
        </p:txBody>
      </p:sp>
      <p:sp>
        <p:nvSpPr>
          <p:cNvPr id="70659" name="内容占位符 2"/>
          <p:cNvSpPr>
            <a:spLocks noGrp="1"/>
          </p:cNvSpPr>
          <p:nvPr>
            <p:ph idx="1"/>
          </p:nvPr>
        </p:nvSpPr>
        <p:spPr/>
        <p:txBody>
          <a:bodyPr>
            <a:normAutofit fontScale="92500" lnSpcReduction="20000"/>
          </a:bodyPr>
          <a:lstStyle/>
          <a:p>
            <a:r>
              <a:rPr lang="zh-CN" altLang="en-US" dirty="0" smtClean="0">
                <a:solidFill>
                  <a:srgbClr val="FF0000"/>
                </a:solidFill>
              </a:rPr>
              <a:t>请求和保持条件：进程已经保持了至少一个资源，但又提出了新的资源请求，而该资源已被其它进程占有，此时请求进程被阻塞，但对自己已获得的资源保持不放。 </a:t>
            </a:r>
            <a:endParaRPr lang="en-US" altLang="zh-CN" dirty="0" smtClean="0">
              <a:solidFill>
                <a:srgbClr val="FF0000"/>
              </a:solidFill>
            </a:endParaRPr>
          </a:p>
          <a:p>
            <a:pPr eaLnBrk="1" hangingPunct="1"/>
            <a:r>
              <a:rPr lang="zh-CN" altLang="en-US" dirty="0" smtClean="0"/>
              <a:t>第一种协议：进程在开始运行前，必须一次性地申请其在整个运行过程中所需的全部资源。</a:t>
            </a:r>
          </a:p>
          <a:p>
            <a:pPr eaLnBrk="1" hangingPunct="1"/>
            <a:r>
              <a:rPr lang="zh-CN" altLang="en-US" dirty="0" smtClean="0"/>
              <a:t>优点：简单</a:t>
            </a:r>
            <a:endParaRPr lang="en-US" altLang="zh-CN" dirty="0" smtClean="0"/>
          </a:p>
          <a:p>
            <a:pPr eaLnBrk="1" hangingPunct="1"/>
            <a:r>
              <a:rPr lang="zh-CN" altLang="en-US" dirty="0" smtClean="0"/>
              <a:t>缺点：</a:t>
            </a:r>
          </a:p>
          <a:p>
            <a:pPr lvl="1"/>
            <a:r>
              <a:rPr lang="zh-CN" altLang="en-US" dirty="0" smtClean="0"/>
              <a:t>资源利用率低</a:t>
            </a:r>
          </a:p>
          <a:p>
            <a:pPr lvl="1"/>
            <a:r>
              <a:rPr lang="zh-CN" altLang="en-US" dirty="0" smtClean="0"/>
              <a:t>进程经常发生饥饿现象。</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破坏“请求和保持”条件</a:t>
            </a:r>
          </a:p>
        </p:txBody>
      </p:sp>
      <p:sp>
        <p:nvSpPr>
          <p:cNvPr id="71683" name="内容占位符 2"/>
          <p:cNvSpPr>
            <a:spLocks noGrp="1"/>
          </p:cNvSpPr>
          <p:nvPr>
            <p:ph idx="1"/>
          </p:nvPr>
        </p:nvSpPr>
        <p:spPr/>
        <p:txBody>
          <a:bodyPr/>
          <a:lstStyle/>
          <a:p>
            <a:pPr eaLnBrk="1" hangingPunct="1"/>
            <a:r>
              <a:rPr lang="zh-CN" altLang="en-US" dirty="0" smtClean="0"/>
              <a:t>第二种协议：进程在开始运行前，一次性地申请运行</a:t>
            </a:r>
            <a:r>
              <a:rPr lang="zh-CN" altLang="en-US" dirty="0" smtClean="0">
                <a:solidFill>
                  <a:srgbClr val="FF0000"/>
                </a:solidFill>
              </a:rPr>
              <a:t>初期</a:t>
            </a:r>
            <a:r>
              <a:rPr lang="zh-CN" altLang="en-US" dirty="0" smtClean="0"/>
              <a:t>所需资源。运行过程中释放已分配并使用完毕的资源，请求新的所需资源。</a:t>
            </a:r>
          </a:p>
          <a:p>
            <a:pPr eaLnBrk="1" hangingPunct="1"/>
            <a:r>
              <a:rPr lang="zh-CN" altLang="en-US" dirty="0" smtClean="0"/>
              <a:t>优点：使进程更快地完成任务，提高设备的利用率。</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破坏“不可抢占”条件</a:t>
            </a:r>
          </a:p>
        </p:txBody>
      </p:sp>
      <p:sp>
        <p:nvSpPr>
          <p:cNvPr id="72707" name="内容占位符 2"/>
          <p:cNvSpPr>
            <a:spLocks noGrp="1"/>
          </p:cNvSpPr>
          <p:nvPr>
            <p:ph idx="1"/>
          </p:nvPr>
        </p:nvSpPr>
        <p:spPr>
          <a:xfrm>
            <a:off x="457200" y="1600200"/>
            <a:ext cx="8229600" cy="4997152"/>
          </a:xfrm>
        </p:spPr>
        <p:txBody>
          <a:bodyPr>
            <a:normAutofit lnSpcReduction="10000"/>
          </a:bodyPr>
          <a:lstStyle/>
          <a:p>
            <a:r>
              <a:rPr lang="zh-CN" altLang="en-US" dirty="0" smtClean="0">
                <a:solidFill>
                  <a:srgbClr val="FF0000"/>
                </a:solidFill>
              </a:rPr>
              <a:t>不可抢占条件：进程已获得的资源，在未使用完之前不能被抢占，只能在进程使用完时由自己释放。</a:t>
            </a:r>
          </a:p>
          <a:p>
            <a:r>
              <a:rPr lang="zh-CN" altLang="en-US" dirty="0" smtClean="0"/>
              <a:t>当已获得部分资源的进程提出新的资源请求而不能得到满足时，必须释放已有资源，需要时需重新申请。</a:t>
            </a:r>
          </a:p>
          <a:p>
            <a:pPr eaLnBrk="1" hangingPunct="1"/>
            <a:r>
              <a:rPr lang="zh-CN" altLang="en-US" dirty="0" smtClean="0"/>
              <a:t>缺点：</a:t>
            </a:r>
          </a:p>
          <a:p>
            <a:pPr lvl="1" eaLnBrk="1" hangingPunct="1"/>
            <a:r>
              <a:rPr lang="zh-CN" altLang="en-US" dirty="0" smtClean="0"/>
              <a:t>实现复杂</a:t>
            </a:r>
            <a:endParaRPr lang="en-US" altLang="zh-CN" dirty="0" smtClean="0"/>
          </a:p>
          <a:p>
            <a:pPr lvl="1" eaLnBrk="1" hangingPunct="1"/>
            <a:r>
              <a:rPr lang="zh-CN" altLang="en-US" dirty="0" smtClean="0"/>
              <a:t>反复申请和释放资源，不仅延长了进程周转时间，也增加了系统开销，降低了系统吞吐量。</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破坏“循环等待”条件</a:t>
            </a:r>
          </a:p>
        </p:txBody>
      </p:sp>
      <p:sp>
        <p:nvSpPr>
          <p:cNvPr id="3" name="内容占位符 2"/>
          <p:cNvSpPr>
            <a:spLocks noGrp="1"/>
          </p:cNvSpPr>
          <p:nvPr>
            <p:ph idx="1"/>
          </p:nvPr>
        </p:nvSpPr>
        <p:spPr>
          <a:xfrm>
            <a:off x="457200" y="1600200"/>
            <a:ext cx="8229600" cy="4997152"/>
          </a:xfrm>
        </p:spPr>
        <p:txBody>
          <a:bodyPr>
            <a:normAutofit fontScale="85000" lnSpcReduction="10000"/>
          </a:bodyPr>
          <a:lstStyle/>
          <a:p>
            <a:pPr>
              <a:defRPr/>
            </a:pPr>
            <a:r>
              <a:rPr lang="zh-CN" altLang="en-US" dirty="0">
                <a:solidFill>
                  <a:srgbClr val="FF0000"/>
                </a:solidFill>
              </a:rPr>
              <a:t>循环等待条件</a:t>
            </a:r>
            <a:r>
              <a:rPr lang="zh-CN" altLang="en-US" dirty="0" smtClean="0">
                <a:solidFill>
                  <a:srgbClr val="FF0000"/>
                </a:solidFill>
              </a:rPr>
              <a:t>：存在进程</a:t>
            </a:r>
            <a:r>
              <a:rPr lang="en-US" altLang="zh-CN" dirty="0" smtClean="0">
                <a:solidFill>
                  <a:srgbClr val="FF0000"/>
                </a:solidFill>
              </a:rPr>
              <a:t>——</a:t>
            </a:r>
            <a:r>
              <a:rPr lang="zh-CN" altLang="en-US" dirty="0" smtClean="0">
                <a:solidFill>
                  <a:srgbClr val="FF0000"/>
                </a:solidFill>
              </a:rPr>
              <a:t>资源</a:t>
            </a:r>
            <a:r>
              <a:rPr lang="zh-CN" altLang="en-US" dirty="0">
                <a:solidFill>
                  <a:srgbClr val="FF0000"/>
                </a:solidFill>
              </a:rPr>
              <a:t>的循环</a:t>
            </a:r>
            <a:r>
              <a:rPr lang="zh-CN" altLang="en-US" dirty="0" smtClean="0">
                <a:solidFill>
                  <a:srgbClr val="FF0000"/>
                </a:solidFill>
              </a:rPr>
              <a:t>链</a:t>
            </a:r>
            <a:endParaRPr lang="en-US" altLang="zh-CN" dirty="0" smtClean="0">
              <a:solidFill>
                <a:srgbClr val="FF0000"/>
              </a:solidFill>
            </a:endParaRPr>
          </a:p>
          <a:p>
            <a:pPr>
              <a:defRPr/>
            </a:pPr>
            <a:r>
              <a:rPr lang="zh-CN" altLang="en-US" dirty="0" smtClean="0"/>
              <a:t>设</a:t>
            </a:r>
            <a:r>
              <a:rPr lang="en-US" altLang="zh-CN" dirty="0" smtClean="0"/>
              <a:t>R=(R1, R2, R3, …, </a:t>
            </a:r>
            <a:r>
              <a:rPr lang="en-US" altLang="zh-CN" dirty="0" err="1" smtClean="0"/>
              <a:t>Rm</a:t>
            </a:r>
            <a:r>
              <a:rPr lang="en-US" altLang="zh-CN" dirty="0" smtClean="0"/>
              <a:t>)</a:t>
            </a:r>
            <a:r>
              <a:rPr lang="zh-CN" altLang="en-US" dirty="0" smtClean="0"/>
              <a:t>为资源类型的集合，为每个资源类型编号。例如</a:t>
            </a:r>
            <a:r>
              <a:rPr lang="en-US" altLang="zh-CN" dirty="0" smtClean="0"/>
              <a:t>F(</a:t>
            </a:r>
            <a:r>
              <a:rPr lang="zh-CN" altLang="en-US" dirty="0"/>
              <a:t>磁带驱动器</a:t>
            </a:r>
            <a:r>
              <a:rPr lang="en-US" altLang="zh-CN" dirty="0" smtClean="0"/>
              <a:t>)= 1</a:t>
            </a:r>
            <a:r>
              <a:rPr lang="zh-CN" altLang="en-US" dirty="0" smtClean="0"/>
              <a:t>，</a:t>
            </a:r>
            <a:r>
              <a:rPr lang="en-US" altLang="zh-CN" dirty="0" smtClean="0"/>
              <a:t>F (</a:t>
            </a:r>
            <a:r>
              <a:rPr lang="zh-CN" altLang="en-US" dirty="0"/>
              <a:t>硬盘驱动器</a:t>
            </a:r>
            <a:r>
              <a:rPr lang="en-US" altLang="zh-CN" dirty="0" smtClean="0"/>
              <a:t>) = 5</a:t>
            </a:r>
            <a:r>
              <a:rPr lang="zh-CN" altLang="en-US" dirty="0" smtClean="0"/>
              <a:t>，</a:t>
            </a:r>
            <a:r>
              <a:rPr lang="en-US" altLang="zh-CN" dirty="0" smtClean="0"/>
              <a:t>F (</a:t>
            </a:r>
            <a:r>
              <a:rPr lang="zh-CN" altLang="en-US" dirty="0"/>
              <a:t>打印机</a:t>
            </a:r>
            <a:r>
              <a:rPr lang="en-US" altLang="zh-CN" dirty="0" smtClean="0"/>
              <a:t>) =12</a:t>
            </a:r>
            <a:r>
              <a:rPr lang="zh-CN" altLang="en-US" dirty="0" smtClean="0"/>
              <a:t>。</a:t>
            </a:r>
          </a:p>
          <a:p>
            <a:pPr eaLnBrk="1" hangingPunct="1">
              <a:defRPr/>
            </a:pPr>
            <a:r>
              <a:rPr lang="zh-CN" altLang="en-US" dirty="0" smtClean="0"/>
              <a:t>预防协议：每个进程必须按序号递增的顺序请求资源。如果需要多个同类资源单元，必须一起请求。</a:t>
            </a:r>
          </a:p>
          <a:p>
            <a:pPr eaLnBrk="1" hangingPunct="1">
              <a:defRPr/>
            </a:pPr>
            <a:r>
              <a:rPr lang="zh-CN" altLang="en-US" dirty="0" smtClean="0"/>
              <a:t>优点：资源利用率和系统吞吐量明显改善。</a:t>
            </a:r>
            <a:endParaRPr lang="en-US" altLang="zh-CN" dirty="0" smtClean="0"/>
          </a:p>
          <a:p>
            <a:pPr eaLnBrk="1" hangingPunct="1">
              <a:defRPr/>
            </a:pPr>
            <a:r>
              <a:rPr lang="zh-CN" altLang="en-US" dirty="0" smtClean="0"/>
              <a:t>缺点：</a:t>
            </a:r>
          </a:p>
          <a:p>
            <a:pPr lvl="1">
              <a:defRPr/>
            </a:pPr>
            <a:r>
              <a:rPr lang="zh-CN" altLang="en-US" dirty="0" smtClean="0"/>
              <a:t>编号相对稳定的要求限制了新类型设备的增加</a:t>
            </a:r>
          </a:p>
          <a:p>
            <a:pPr lvl="1">
              <a:defRPr/>
            </a:pPr>
            <a:r>
              <a:rPr lang="zh-CN" altLang="en-US" dirty="0" smtClean="0"/>
              <a:t>作业使用各类资源的顺序与系统规定的顺序不同，造成对资源的浪费</a:t>
            </a:r>
          </a:p>
          <a:p>
            <a:pPr lvl="1">
              <a:defRPr/>
            </a:pPr>
            <a:r>
              <a:rPr lang="zh-CN" altLang="en-US" dirty="0" smtClean="0"/>
              <a:t>违背用户简单、自主的编程原则</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65000"/>
                  </a:schemeClr>
                </a:solidFill>
              </a:rPr>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eaLnBrk="1" hangingPunct="1"/>
            <a:r>
              <a:rPr lang="zh-CN" altLang="en-US" smtClean="0"/>
              <a:t>系统安全状态</a:t>
            </a:r>
          </a:p>
        </p:txBody>
      </p:sp>
      <p:sp>
        <p:nvSpPr>
          <p:cNvPr id="75779" name="内容占位符 2"/>
          <p:cNvSpPr>
            <a:spLocks noGrp="1"/>
          </p:cNvSpPr>
          <p:nvPr>
            <p:ph idx="1"/>
          </p:nvPr>
        </p:nvSpPr>
        <p:spPr/>
        <p:txBody>
          <a:bodyPr/>
          <a:lstStyle/>
          <a:p>
            <a:r>
              <a:rPr lang="zh-CN" altLang="en-US" dirty="0" smtClean="0"/>
              <a:t>系统能按某种进程推进顺序</a:t>
            </a:r>
            <a:r>
              <a:rPr lang="en-US" altLang="zh-CN" dirty="0" smtClean="0"/>
              <a:t>(P1, P2, …, </a:t>
            </a:r>
            <a:r>
              <a:rPr lang="en-US" altLang="zh-CN" dirty="0" err="1" smtClean="0"/>
              <a:t>Pn</a:t>
            </a:r>
            <a:r>
              <a:rPr lang="en-US" altLang="zh-CN" dirty="0" smtClean="0"/>
              <a:t>)</a:t>
            </a:r>
            <a:r>
              <a:rPr lang="zh-CN" altLang="en-US" dirty="0" smtClean="0"/>
              <a:t>，为每个进程</a:t>
            </a:r>
            <a:r>
              <a:rPr lang="en-US" altLang="zh-CN" dirty="0" smtClean="0"/>
              <a:t>Pi</a:t>
            </a:r>
            <a:r>
              <a:rPr lang="zh-CN" altLang="en-US" dirty="0" smtClean="0"/>
              <a:t>分配所需资源，直至满足每个进程对资源的最大需求，使每个进程都可顺利地完成。此时称</a:t>
            </a:r>
            <a:r>
              <a:rPr lang="en-US" altLang="zh-CN" dirty="0" smtClean="0"/>
              <a:t>(P1, P2, …, </a:t>
            </a:r>
            <a:r>
              <a:rPr lang="en-US" altLang="zh-CN" dirty="0" err="1" smtClean="0"/>
              <a:t>Pn</a:t>
            </a:r>
            <a:r>
              <a:rPr lang="en-US" altLang="zh-CN" dirty="0" smtClean="0"/>
              <a:t>)</a:t>
            </a:r>
            <a:r>
              <a:rPr lang="zh-CN" altLang="en-US" dirty="0" smtClean="0"/>
              <a:t>为安全序列。如果系统无法找到这样一个安全序列，则称系统处于不安全状态。</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zh-CN" altLang="en-US" dirty="0" smtClean="0"/>
              <a:t>系统安全状态</a:t>
            </a:r>
            <a:r>
              <a:rPr lang="zh-CN" altLang="en-US" dirty="0"/>
              <a:t>案例</a:t>
            </a:r>
            <a:endParaRPr lang="zh-CN" altLang="en-US" dirty="0" smtClean="0"/>
          </a:p>
        </p:txBody>
      </p:sp>
      <p:sp>
        <p:nvSpPr>
          <p:cNvPr id="76803" name="内容占位符 2"/>
          <p:cNvSpPr>
            <a:spLocks noGrp="1"/>
          </p:cNvSpPr>
          <p:nvPr>
            <p:ph idx="1"/>
          </p:nvPr>
        </p:nvSpPr>
        <p:spPr/>
        <p:txBody>
          <a:bodyPr>
            <a:normAutofit fontScale="92500" lnSpcReduction="10000"/>
          </a:bodyPr>
          <a:lstStyle/>
          <a:p>
            <a:pPr eaLnBrk="1" hangingPunct="1"/>
            <a:r>
              <a:rPr lang="zh-CN" altLang="en-US" smtClean="0"/>
              <a:t>假定系统中有三个进程</a:t>
            </a:r>
            <a:r>
              <a:rPr lang="en-US" altLang="zh-CN" smtClean="0"/>
              <a:t>P1</a:t>
            </a:r>
            <a:r>
              <a:rPr lang="zh-CN" altLang="en-US" smtClean="0"/>
              <a:t>、</a:t>
            </a:r>
            <a:r>
              <a:rPr lang="en-US" altLang="zh-CN" smtClean="0"/>
              <a:t>P2</a:t>
            </a:r>
            <a:r>
              <a:rPr lang="zh-CN" altLang="en-US" smtClean="0"/>
              <a:t>和</a:t>
            </a:r>
            <a:r>
              <a:rPr lang="en-US" altLang="zh-CN" smtClean="0"/>
              <a:t>P3</a:t>
            </a:r>
            <a:r>
              <a:rPr lang="zh-CN" altLang="en-US" smtClean="0"/>
              <a:t>，共有</a:t>
            </a:r>
            <a:r>
              <a:rPr lang="en-US" altLang="zh-CN" smtClean="0"/>
              <a:t>12</a:t>
            </a:r>
            <a:r>
              <a:rPr lang="zh-CN" altLang="en-US" smtClean="0"/>
              <a:t>台磁带机。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en-US" altLang="zh-CN" smtClean="0"/>
              <a:t>P3</a:t>
            </a:r>
            <a:r>
              <a:rPr lang="zh-CN" altLang="en-US" smtClean="0"/>
              <a:t>请求</a:t>
            </a:r>
            <a:r>
              <a:rPr lang="en-US" altLang="zh-CN" smtClean="0"/>
              <a:t>1</a:t>
            </a:r>
            <a:r>
              <a:rPr lang="zh-CN" altLang="en-US" smtClean="0"/>
              <a:t>台磁带机，若系统把剩余</a:t>
            </a:r>
            <a:r>
              <a:rPr lang="en-US" altLang="zh-CN" smtClean="0"/>
              <a:t>3</a:t>
            </a:r>
            <a:r>
              <a:rPr lang="zh-CN" altLang="en-US" smtClean="0"/>
              <a:t>台中的</a:t>
            </a:r>
            <a:r>
              <a:rPr lang="en-US" altLang="zh-CN" smtClean="0"/>
              <a:t>1</a:t>
            </a:r>
            <a:r>
              <a:rPr lang="zh-CN" altLang="en-US" smtClean="0"/>
              <a:t>台分配给</a:t>
            </a:r>
            <a:r>
              <a:rPr lang="en-US" altLang="zh-CN" smtClean="0"/>
              <a:t>P3</a:t>
            </a:r>
            <a:r>
              <a:rPr lang="zh-CN" altLang="en-US" smtClean="0"/>
              <a:t>，则系统进入不安全状态。所有进程都在等待对方释放资源，导致死锁。</a:t>
            </a:r>
          </a:p>
          <a:p>
            <a:pPr eaLnBrk="1" hangingPunct="1"/>
            <a:endParaRPr lang="zh-CN" altLang="en-US" smtClean="0"/>
          </a:p>
        </p:txBody>
      </p:sp>
      <p:graphicFrame>
        <p:nvGraphicFramePr>
          <p:cNvPr id="4" name="Group 109"/>
          <p:cNvGraphicFramePr>
            <a:graphicFrameLocks noGrp="1"/>
          </p:cNvGraphicFramePr>
          <p:nvPr>
            <p:extLst>
              <p:ext uri="{D42A27DB-BD31-4B8C-83A1-F6EECF244321}">
                <p14:modId xmlns:p14="http://schemas.microsoft.com/office/powerpoint/2010/main" val="3944253186"/>
              </p:ext>
            </p:extLst>
          </p:nvPr>
        </p:nvGraphicFramePr>
        <p:xfrm>
          <a:off x="1143000" y="2492896"/>
          <a:ext cx="6740525" cy="1993900"/>
        </p:xfrm>
        <a:graphic>
          <a:graphicData uri="http://schemas.openxmlformats.org/drawingml/2006/table">
            <a:tbl>
              <a:tblPr/>
              <a:tblGrid>
                <a:gridCol w="1509713"/>
                <a:gridCol w="1722437"/>
                <a:gridCol w="1724025"/>
                <a:gridCol w="1784350"/>
              </a:tblGrid>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进　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最 大 需 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已 分 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可　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P</a:t>
                      </a:r>
                      <a:r>
                        <a:rPr kumimoji="0" lang="en-US" altLang="zh-CN" sz="2400" b="1" i="0" u="none" strike="noStrike" cap="none" normalizeH="0" baseline="-30000" dirty="0" smtClean="0">
                          <a:ln>
                            <a:noFill/>
                          </a:ln>
                          <a:solidFill>
                            <a:schemeClr val="tx1"/>
                          </a:solidFill>
                          <a:effectLst/>
                          <a:latin typeface="华文楷体" pitchFamily="2" charset="-122"/>
                          <a:ea typeface="华文楷体" pitchFamily="2" charset="-122"/>
                          <a:cs typeface="Times New Roman" pitchFamily="18" charset="0"/>
                        </a:rPr>
                        <a:t>1</a:t>
                      </a:r>
                      <a:endParaRPr kumimoji="0" lang="en-US" altLang="zh-CN" sz="24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P</a:t>
                      </a:r>
                      <a:r>
                        <a:rPr kumimoji="0" lang="en-US" altLang="zh-CN" sz="2400" b="1" i="0" u="none" strike="noStrike" cap="none" normalizeH="0" baseline="-30000" smtClean="0">
                          <a:ln>
                            <a:noFill/>
                          </a:ln>
                          <a:solidFill>
                            <a:schemeClr val="tx1"/>
                          </a:solidFill>
                          <a:effectLst/>
                          <a:latin typeface="华文楷体" pitchFamily="2" charset="-122"/>
                          <a:ea typeface="华文楷体" pitchFamily="2" charset="-122"/>
                          <a:cs typeface="Times New Roman" pitchFamily="18" charset="0"/>
                        </a:rPr>
                        <a:t>2</a:t>
                      </a:r>
                      <a:endPar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华文楷体" pitchFamily="2" charset="-122"/>
                        <a:ea typeface="华文楷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P</a:t>
                      </a:r>
                      <a:r>
                        <a:rPr kumimoji="0" lang="en-US" altLang="zh-CN" sz="2400" b="1" i="0" u="none" strike="noStrike" cap="none" normalizeH="0" baseline="-30000" smtClean="0">
                          <a:ln>
                            <a:noFill/>
                          </a:ln>
                          <a:solidFill>
                            <a:schemeClr val="tx1"/>
                          </a:solidFill>
                          <a:effectLst/>
                          <a:latin typeface="华文楷体" pitchFamily="2" charset="-122"/>
                          <a:ea typeface="华文楷体" pitchFamily="2" charset="-122"/>
                          <a:cs typeface="Times New Roman" pitchFamily="18" charset="0"/>
                        </a:rPr>
                        <a:t>3</a:t>
                      </a:r>
                      <a:endPar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华文楷体" pitchFamily="2" charset="-122"/>
                          <a:ea typeface="华文楷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华文楷体" pitchFamily="2" charset="-122"/>
                        <a:ea typeface="华文楷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利用银行家算法避免死锁</a:t>
            </a:r>
            <a:r>
              <a:rPr lang="en-US" altLang="zh-CN" dirty="0" smtClean="0"/>
              <a:t/>
            </a:r>
            <a:br>
              <a:rPr lang="en-US" altLang="zh-CN" dirty="0" smtClean="0"/>
            </a:br>
            <a:r>
              <a:rPr lang="zh-CN" altLang="en-US" dirty="0"/>
              <a:t>数据结构</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43748457"/>
              </p:ext>
            </p:extLst>
          </p:nvPr>
        </p:nvGraphicFramePr>
        <p:xfrm>
          <a:off x="323528" y="1823040"/>
          <a:ext cx="8509880" cy="4846320"/>
        </p:xfrm>
        <a:graphic>
          <a:graphicData uri="http://schemas.openxmlformats.org/drawingml/2006/table">
            <a:tbl>
              <a:tblPr firstRow="1" bandRow="1">
                <a:tableStyleId>{5C22544A-7EE6-4342-B048-85BDC9FD1C3A}</a:tableStyleId>
              </a:tblPr>
              <a:tblGrid>
                <a:gridCol w="1488758"/>
                <a:gridCol w="1977970"/>
                <a:gridCol w="2232248"/>
                <a:gridCol w="2810904"/>
              </a:tblGrid>
              <a:tr h="370840">
                <a:tc>
                  <a:txBody>
                    <a:bodyPr/>
                    <a:lstStyle/>
                    <a:p>
                      <a:r>
                        <a:rPr lang="zh-CN" altLang="en-US" sz="2400" dirty="0" smtClean="0"/>
                        <a:t>名称</a:t>
                      </a:r>
                      <a:endParaRPr lang="zh-CN" altLang="en-US" sz="2400" dirty="0"/>
                    </a:p>
                  </a:txBody>
                  <a:tcPr/>
                </a:tc>
                <a:tc>
                  <a:txBody>
                    <a:bodyPr/>
                    <a:lstStyle/>
                    <a:p>
                      <a:r>
                        <a:rPr lang="zh-CN" altLang="en-US" sz="2400" dirty="0" smtClean="0"/>
                        <a:t>数据结构</a:t>
                      </a:r>
                      <a:endParaRPr lang="zh-CN" altLang="en-US" sz="2400" dirty="0"/>
                    </a:p>
                  </a:txBody>
                  <a:tcPr/>
                </a:tc>
                <a:tc>
                  <a:txBody>
                    <a:bodyPr/>
                    <a:lstStyle/>
                    <a:p>
                      <a:r>
                        <a:rPr lang="zh-CN" altLang="en-US" sz="2400" dirty="0" smtClean="0"/>
                        <a:t>含义</a:t>
                      </a:r>
                      <a:endParaRPr lang="zh-CN" altLang="en-US" sz="2400" dirty="0"/>
                    </a:p>
                  </a:txBody>
                  <a:tcPr/>
                </a:tc>
                <a:tc>
                  <a:txBody>
                    <a:bodyPr/>
                    <a:lstStyle/>
                    <a:p>
                      <a:r>
                        <a:rPr lang="zh-CN" altLang="en-US" sz="2400" dirty="0" smtClean="0"/>
                        <a:t>举例</a:t>
                      </a:r>
                      <a:endParaRPr lang="zh-CN" altLang="en-US" sz="2400" dirty="0"/>
                    </a:p>
                  </a:txBody>
                  <a:tcPr/>
                </a:tc>
              </a:tr>
              <a:tr h="370840">
                <a:tc>
                  <a:txBody>
                    <a:bodyPr/>
                    <a:lstStyle/>
                    <a:p>
                      <a:r>
                        <a:rPr lang="en-US" altLang="zh-CN" sz="2400" dirty="0" smtClean="0"/>
                        <a:t>Available</a:t>
                      </a:r>
                      <a:endParaRPr lang="zh-CN" altLang="en-US" sz="2400" dirty="0"/>
                    </a:p>
                  </a:txBody>
                  <a:tcPr/>
                </a:tc>
                <a:tc>
                  <a:txBody>
                    <a:bodyPr/>
                    <a:lstStyle/>
                    <a:p>
                      <a:r>
                        <a:rPr lang="zh-CN" altLang="en-US" sz="2400" dirty="0" smtClean="0"/>
                        <a:t>长度为</a:t>
                      </a:r>
                      <a:r>
                        <a:rPr lang="en-US" altLang="zh-CN" sz="2400" dirty="0" smtClean="0"/>
                        <a:t>m</a:t>
                      </a:r>
                      <a:r>
                        <a:rPr lang="zh-CN" altLang="en-US" sz="2400" dirty="0" smtClean="0"/>
                        <a:t>的一维数组</a:t>
                      </a:r>
                      <a:endParaRPr lang="zh-CN" altLang="en-US" sz="2400" dirty="0"/>
                    </a:p>
                  </a:txBody>
                  <a:tcPr/>
                </a:tc>
                <a:tc>
                  <a:txBody>
                    <a:bodyPr/>
                    <a:lstStyle/>
                    <a:p>
                      <a:r>
                        <a:rPr lang="zh-CN" altLang="en-US" sz="2400" dirty="0" smtClean="0"/>
                        <a:t>系统可用资源，尚未分配给进程</a:t>
                      </a:r>
                      <a:endParaRPr lang="zh-CN" altLang="en-US" sz="2400" dirty="0"/>
                    </a:p>
                  </a:txBody>
                  <a:tcPr/>
                </a:tc>
                <a:tc>
                  <a:txBody>
                    <a:bodyPr/>
                    <a:lstStyle/>
                    <a:p>
                      <a:r>
                        <a:rPr lang="en-US" altLang="zh-CN" sz="2400" dirty="0" smtClean="0"/>
                        <a:t>Available[j]=K</a:t>
                      </a:r>
                      <a:r>
                        <a:rPr lang="zh-CN" altLang="en-US" sz="2400" dirty="0" smtClean="0"/>
                        <a:t>表示系统中现有</a:t>
                      </a:r>
                      <a:r>
                        <a:rPr lang="en-US" altLang="zh-CN" sz="2400" dirty="0" err="1" smtClean="0"/>
                        <a:t>Rj</a:t>
                      </a:r>
                      <a:r>
                        <a:rPr lang="zh-CN" altLang="en-US" sz="2400" dirty="0" smtClean="0"/>
                        <a:t>类资源</a:t>
                      </a:r>
                      <a:r>
                        <a:rPr lang="en-US" altLang="zh-CN" sz="2400" dirty="0" smtClean="0"/>
                        <a:t>K</a:t>
                      </a:r>
                      <a:r>
                        <a:rPr lang="zh-CN" altLang="en-US" sz="2400" dirty="0" smtClean="0"/>
                        <a:t>个未分配</a:t>
                      </a:r>
                      <a:endParaRPr lang="zh-CN" altLang="en-US" sz="2400" dirty="0"/>
                    </a:p>
                  </a:txBody>
                  <a:tcPr/>
                </a:tc>
              </a:tr>
              <a:tr h="370840">
                <a:tc>
                  <a:txBody>
                    <a:bodyPr/>
                    <a:lstStyle/>
                    <a:p>
                      <a:r>
                        <a:rPr lang="en-US" altLang="zh-CN" sz="2400" dirty="0" smtClean="0"/>
                        <a:t>Max</a:t>
                      </a:r>
                      <a:endParaRPr lang="zh-CN" altLang="en-US" sz="2400" dirty="0"/>
                    </a:p>
                  </a:txBody>
                  <a:tcPr/>
                </a:tc>
                <a:tc>
                  <a:txBody>
                    <a:bodyPr/>
                    <a:lstStyle/>
                    <a:p>
                      <a:r>
                        <a:rPr lang="en-US" altLang="zh-CN" sz="2400" dirty="0" smtClean="0"/>
                        <a:t>n*m</a:t>
                      </a:r>
                      <a:r>
                        <a:rPr lang="zh-CN" altLang="en-US" sz="2400" dirty="0" smtClean="0"/>
                        <a:t>二维数组</a:t>
                      </a:r>
                      <a:endParaRPr lang="zh-CN" altLang="en-US" sz="2400" dirty="0"/>
                    </a:p>
                  </a:txBody>
                  <a:tcPr/>
                </a:tc>
                <a:tc>
                  <a:txBody>
                    <a:bodyPr/>
                    <a:lstStyle/>
                    <a:p>
                      <a:r>
                        <a:rPr lang="zh-CN" altLang="en-US" sz="2400" dirty="0" smtClean="0"/>
                        <a:t>进程对资源的总需求量</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Max[</a:t>
                      </a:r>
                      <a:r>
                        <a:rPr lang="en-US" altLang="zh-CN" sz="2400" dirty="0" err="1" smtClean="0"/>
                        <a:t>i,j</a:t>
                      </a:r>
                      <a:r>
                        <a:rPr lang="en-US" altLang="zh-CN" sz="2400" dirty="0" smtClean="0"/>
                        <a:t>]=K</a:t>
                      </a:r>
                      <a:r>
                        <a:rPr lang="zh-CN" altLang="en-US" sz="2400" dirty="0" smtClean="0"/>
                        <a:t>表示进程</a:t>
                      </a:r>
                      <a:r>
                        <a:rPr lang="en-US" altLang="zh-CN" sz="2400" dirty="0" err="1" smtClean="0"/>
                        <a:t>i</a:t>
                      </a:r>
                      <a:r>
                        <a:rPr lang="zh-CN" altLang="en-US" sz="2400" dirty="0" smtClean="0"/>
                        <a:t>对</a:t>
                      </a:r>
                      <a:r>
                        <a:rPr lang="en-US" altLang="zh-CN" sz="2400" dirty="0" err="1" smtClean="0"/>
                        <a:t>Rj</a:t>
                      </a:r>
                      <a:r>
                        <a:rPr lang="zh-CN" altLang="en-US" sz="2400" dirty="0" smtClean="0"/>
                        <a:t>类资源的总需求量为</a:t>
                      </a:r>
                      <a:r>
                        <a:rPr lang="en-US" altLang="zh-CN" sz="2400" dirty="0" smtClean="0"/>
                        <a:t>K</a:t>
                      </a:r>
                      <a:endParaRPr lang="zh-CN" altLang="en-US" sz="2400" dirty="0"/>
                    </a:p>
                  </a:txBody>
                  <a:tcPr/>
                </a:tc>
              </a:tr>
              <a:tr h="370840">
                <a:tc>
                  <a:txBody>
                    <a:bodyPr/>
                    <a:lstStyle/>
                    <a:p>
                      <a:r>
                        <a:rPr lang="en-US" altLang="zh-CN" sz="2400" dirty="0" smtClean="0"/>
                        <a:t>Allocation</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n*m</a:t>
                      </a:r>
                      <a:r>
                        <a:rPr lang="zh-CN" altLang="en-US" sz="2400" dirty="0" smtClean="0"/>
                        <a:t>二维数组</a:t>
                      </a:r>
                    </a:p>
                  </a:txBody>
                  <a:tcPr/>
                </a:tc>
                <a:tc>
                  <a:txBody>
                    <a:bodyPr/>
                    <a:lstStyle/>
                    <a:p>
                      <a:r>
                        <a:rPr lang="zh-CN" altLang="en-US" sz="2400" dirty="0" smtClean="0"/>
                        <a:t>进程当前已获得的资源量</a:t>
                      </a:r>
                      <a:endParaRPr lang="zh-CN" altLang="en-US" sz="2400" dirty="0"/>
                    </a:p>
                  </a:txBody>
                  <a:tcPr/>
                </a:tc>
                <a:tc>
                  <a:txBody>
                    <a:bodyPr/>
                    <a:lstStyle/>
                    <a:p>
                      <a:r>
                        <a:rPr lang="en-US" altLang="zh-CN" sz="2400" dirty="0" smtClean="0"/>
                        <a:t>Allocation[</a:t>
                      </a:r>
                      <a:r>
                        <a:rPr lang="en-US" altLang="zh-CN" sz="2400" dirty="0" err="1" smtClean="0"/>
                        <a:t>i,j</a:t>
                      </a:r>
                      <a:r>
                        <a:rPr lang="en-US" altLang="zh-CN" sz="2400" dirty="0" smtClean="0"/>
                        <a:t>]=K</a:t>
                      </a:r>
                      <a:r>
                        <a:rPr lang="zh-CN" altLang="en-US" sz="2400" dirty="0" smtClean="0"/>
                        <a:t>表示进程</a:t>
                      </a:r>
                      <a:r>
                        <a:rPr lang="en-US" altLang="zh-CN" sz="2400" dirty="0" err="1" smtClean="0"/>
                        <a:t>i</a:t>
                      </a:r>
                      <a:r>
                        <a:rPr lang="zh-CN" altLang="en-US" sz="2400" dirty="0" smtClean="0"/>
                        <a:t>当前已获得</a:t>
                      </a:r>
                      <a:r>
                        <a:rPr lang="en-US" altLang="zh-CN" sz="2400" dirty="0" err="1" smtClean="0"/>
                        <a:t>Rj</a:t>
                      </a:r>
                      <a:r>
                        <a:rPr lang="zh-CN" altLang="en-US" sz="2400" dirty="0" smtClean="0"/>
                        <a:t>类资源的数量为</a:t>
                      </a:r>
                      <a:r>
                        <a:rPr lang="en-US" altLang="zh-CN" sz="2400" dirty="0" smtClean="0"/>
                        <a:t>K</a:t>
                      </a:r>
                      <a:endParaRPr lang="zh-CN" altLang="en-US" sz="2400" dirty="0"/>
                    </a:p>
                  </a:txBody>
                  <a:tcPr/>
                </a:tc>
              </a:tr>
              <a:tr h="370840">
                <a:tc>
                  <a:txBody>
                    <a:bodyPr/>
                    <a:lstStyle/>
                    <a:p>
                      <a:r>
                        <a:rPr lang="en-US" altLang="zh-CN" sz="2400" dirty="0" smtClean="0"/>
                        <a:t>Need</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n*m</a:t>
                      </a:r>
                      <a:r>
                        <a:rPr lang="zh-CN" altLang="en-US" sz="2400" dirty="0" smtClean="0"/>
                        <a:t>二维数组</a:t>
                      </a:r>
                    </a:p>
                  </a:txBody>
                  <a:tcPr/>
                </a:tc>
                <a:tc>
                  <a:txBody>
                    <a:bodyPr/>
                    <a:lstStyle/>
                    <a:p>
                      <a:r>
                        <a:rPr lang="zh-CN" altLang="en-US" sz="2400" dirty="0" smtClean="0"/>
                        <a:t>进程还需要的资源量</a:t>
                      </a:r>
                      <a:endParaRPr lang="zh-CN" altLang="en-US" sz="2400" dirty="0"/>
                    </a:p>
                  </a:txBody>
                  <a:tcPr/>
                </a:tc>
                <a:tc>
                  <a:txBody>
                    <a:bodyPr/>
                    <a:lstStyle/>
                    <a:p>
                      <a:r>
                        <a:rPr lang="en-US" altLang="zh-CN" sz="2400" dirty="0" smtClean="0"/>
                        <a:t>Need[</a:t>
                      </a:r>
                      <a:r>
                        <a:rPr lang="en-US" altLang="zh-CN" sz="2400" dirty="0" err="1" smtClean="0"/>
                        <a:t>i,j</a:t>
                      </a:r>
                      <a:r>
                        <a:rPr lang="en-US" altLang="zh-CN" sz="2400" dirty="0" smtClean="0"/>
                        <a:t>]=K</a:t>
                      </a:r>
                      <a:r>
                        <a:rPr lang="zh-CN" altLang="en-US" sz="2400" dirty="0" smtClean="0"/>
                        <a:t>表示进程</a:t>
                      </a:r>
                      <a:r>
                        <a:rPr lang="en-US" altLang="zh-CN" sz="2400" dirty="0" err="1" smtClean="0"/>
                        <a:t>i</a:t>
                      </a:r>
                      <a:r>
                        <a:rPr lang="zh-CN" altLang="en-US" sz="2400" dirty="0" smtClean="0"/>
                        <a:t>还需要</a:t>
                      </a:r>
                      <a:r>
                        <a:rPr lang="en-US" altLang="zh-CN" sz="2400" dirty="0" err="1" smtClean="0"/>
                        <a:t>Rj</a:t>
                      </a:r>
                      <a:r>
                        <a:rPr lang="zh-CN" altLang="en-US" sz="2400" dirty="0" smtClean="0"/>
                        <a:t>类资源</a:t>
                      </a:r>
                      <a:r>
                        <a:rPr lang="en-US" altLang="zh-CN" sz="2400" dirty="0" smtClean="0"/>
                        <a:t>K</a:t>
                      </a:r>
                      <a:r>
                        <a:rPr lang="zh-CN" altLang="en-US" sz="2400" dirty="0" smtClean="0"/>
                        <a:t>个</a:t>
                      </a:r>
                      <a:endParaRPr lang="zh-CN" altLang="en-US" sz="2400" dirty="0"/>
                    </a:p>
                  </a:txBody>
                  <a:tcPr/>
                </a:tc>
              </a:tr>
            </a:tbl>
          </a:graphicData>
        </a:graphic>
      </p:graphicFrame>
      <p:sp>
        <p:nvSpPr>
          <p:cNvPr id="5" name="TextBox 4"/>
          <p:cNvSpPr txBox="1"/>
          <p:nvPr/>
        </p:nvSpPr>
        <p:spPr>
          <a:xfrm>
            <a:off x="1262" y="1383159"/>
            <a:ext cx="3634634" cy="461665"/>
          </a:xfrm>
          <a:prstGeom prst="rect">
            <a:avLst/>
          </a:prstGeom>
          <a:noFill/>
        </p:spPr>
        <p:txBody>
          <a:bodyPr wrap="square" rtlCol="0">
            <a:spAutoFit/>
          </a:bodyPr>
          <a:lstStyle/>
          <a:p>
            <a:r>
              <a:rPr lang="zh-CN" altLang="en-US" sz="2400" dirty="0" smtClean="0"/>
              <a:t>有</a:t>
            </a:r>
            <a:r>
              <a:rPr lang="en-US" altLang="zh-CN" sz="2400" dirty="0" smtClean="0"/>
              <a:t>n</a:t>
            </a:r>
            <a:r>
              <a:rPr lang="zh-CN" altLang="en-US" sz="2400" dirty="0" smtClean="0"/>
              <a:t>个进程，</a:t>
            </a:r>
            <a:r>
              <a:rPr lang="en-US" altLang="zh-CN" sz="2400" dirty="0" smtClean="0"/>
              <a:t>m</a:t>
            </a:r>
            <a:r>
              <a:rPr lang="zh-CN" altLang="en-US" sz="2400" dirty="0" smtClean="0"/>
              <a:t>类资源</a:t>
            </a:r>
            <a:endParaRPr lang="zh-CN" altLang="en-US" sz="2400" dirty="0"/>
          </a:p>
        </p:txBody>
      </p:sp>
    </p:spTree>
    <p:extLst>
      <p:ext uri="{BB962C8B-B14F-4D97-AF65-F5344CB8AC3E}">
        <p14:creationId xmlns:p14="http://schemas.microsoft.com/office/powerpoint/2010/main" val="417347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dirty="0" smtClean="0"/>
              <a:t>银行家算法</a:t>
            </a:r>
          </a:p>
        </p:txBody>
      </p:sp>
      <p:sp>
        <p:nvSpPr>
          <p:cNvPr id="3" name="内容占位符 2"/>
          <p:cNvSpPr>
            <a:spLocks noGrp="1"/>
          </p:cNvSpPr>
          <p:nvPr>
            <p:ph idx="1"/>
          </p:nvPr>
        </p:nvSpPr>
        <p:spPr>
          <a:xfrm>
            <a:off x="457200" y="1600200"/>
            <a:ext cx="8229600" cy="4972050"/>
          </a:xfrm>
        </p:spPr>
        <p:txBody>
          <a:bodyPr>
            <a:normAutofit fontScale="85000" lnSpcReduction="10000"/>
          </a:bodyPr>
          <a:lstStyle/>
          <a:p>
            <a:pPr eaLnBrk="1" hangingPunct="1">
              <a:defRPr/>
            </a:pPr>
            <a:r>
              <a:rPr lang="zh-CN" altLang="en-US" dirty="0" smtClean="0"/>
              <a:t>设</a:t>
            </a:r>
            <a:r>
              <a:rPr lang="en-US" altLang="zh-CN" dirty="0" err="1" smtClean="0"/>
              <a:t>Requesti</a:t>
            </a:r>
            <a:r>
              <a:rPr lang="en-US" altLang="zh-CN" dirty="0" smtClean="0"/>
              <a:t>[j]=K</a:t>
            </a:r>
            <a:r>
              <a:rPr lang="zh-CN" altLang="en-US" dirty="0" smtClean="0"/>
              <a:t>表示进程</a:t>
            </a:r>
            <a:r>
              <a:rPr lang="en-US" altLang="zh-CN" dirty="0" smtClean="0"/>
              <a:t>Pi</a:t>
            </a:r>
            <a:r>
              <a:rPr lang="zh-CN" altLang="en-US" dirty="0" smtClean="0"/>
              <a:t>需要</a:t>
            </a:r>
            <a:r>
              <a:rPr lang="en-US" altLang="zh-CN" dirty="0" smtClean="0"/>
              <a:t>K</a:t>
            </a:r>
            <a:r>
              <a:rPr lang="zh-CN" altLang="en-US" dirty="0" smtClean="0"/>
              <a:t>个</a:t>
            </a:r>
            <a:r>
              <a:rPr lang="en-US" altLang="zh-CN" dirty="0" err="1" smtClean="0"/>
              <a:t>Rj</a:t>
            </a:r>
            <a:r>
              <a:rPr lang="zh-CN" altLang="en-US" dirty="0" smtClean="0"/>
              <a:t>类型的资源</a:t>
            </a:r>
          </a:p>
          <a:p>
            <a:pPr marL="971550" lvl="1" indent="-514350" eaLnBrk="1" hangingPunct="1">
              <a:buFont typeface="+mj-lt"/>
              <a:buAutoNum type="arabicPeriod"/>
              <a:defRPr/>
            </a:pPr>
            <a:r>
              <a:rPr lang="zh-CN" altLang="en-US" dirty="0" smtClean="0"/>
              <a:t>若</a:t>
            </a:r>
            <a:r>
              <a:rPr lang="en-US" altLang="zh-CN" dirty="0" err="1" smtClean="0"/>
              <a:t>Requesti</a:t>
            </a:r>
            <a:r>
              <a:rPr lang="en-US" altLang="zh-CN" dirty="0" smtClean="0"/>
              <a:t>[j]</a:t>
            </a:r>
            <a:r>
              <a:rPr lang="zh-CN" altLang="en-US" dirty="0" smtClean="0"/>
              <a:t>≤</a:t>
            </a:r>
            <a:r>
              <a:rPr lang="en-US" altLang="zh-CN" dirty="0" smtClean="0"/>
              <a:t>Need[</a:t>
            </a:r>
            <a:r>
              <a:rPr lang="en-US" altLang="zh-CN" dirty="0" err="1" smtClean="0"/>
              <a:t>i,j</a:t>
            </a:r>
            <a:r>
              <a:rPr lang="en-US" altLang="zh-CN" dirty="0" smtClean="0"/>
              <a:t>]</a:t>
            </a:r>
            <a:r>
              <a:rPr lang="zh-CN" altLang="en-US" dirty="0" smtClean="0"/>
              <a:t>，则转步骤</a:t>
            </a:r>
            <a:r>
              <a:rPr lang="en-US" altLang="zh-CN" dirty="0" smtClean="0"/>
              <a:t>2</a:t>
            </a:r>
            <a:r>
              <a:rPr lang="zh-CN" altLang="en-US" dirty="0" smtClean="0"/>
              <a:t>；否则出错，因为需要的资源数超过它所宣布的最大值。</a:t>
            </a:r>
          </a:p>
          <a:p>
            <a:pPr marL="971550" lvl="1" indent="-514350" eaLnBrk="1" hangingPunct="1">
              <a:buFont typeface="+mj-lt"/>
              <a:buAutoNum type="arabicPeriod"/>
              <a:defRPr/>
            </a:pPr>
            <a:r>
              <a:rPr lang="zh-CN" altLang="en-US" dirty="0" smtClean="0"/>
              <a:t>若</a:t>
            </a:r>
            <a:r>
              <a:rPr lang="en-US" altLang="zh-CN" dirty="0" err="1" smtClean="0"/>
              <a:t>Requesti</a:t>
            </a:r>
            <a:r>
              <a:rPr lang="en-US" altLang="zh-CN" dirty="0" smtClean="0"/>
              <a:t>[j]</a:t>
            </a:r>
            <a:r>
              <a:rPr lang="zh-CN" altLang="en-US" dirty="0" smtClean="0"/>
              <a:t>≤</a:t>
            </a:r>
            <a:r>
              <a:rPr lang="en-US" altLang="zh-CN" dirty="0" smtClean="0"/>
              <a:t>Available[j]</a:t>
            </a:r>
            <a:r>
              <a:rPr lang="zh-CN" altLang="en-US" dirty="0" smtClean="0"/>
              <a:t>，则转步骤</a:t>
            </a:r>
            <a:r>
              <a:rPr lang="en-US" altLang="zh-CN" dirty="0" smtClean="0"/>
              <a:t>(3)</a:t>
            </a:r>
            <a:r>
              <a:rPr lang="zh-CN" altLang="en-US" dirty="0" smtClean="0"/>
              <a:t>；否则表示尚无足够资源，</a:t>
            </a:r>
            <a:r>
              <a:rPr lang="en-US" altLang="zh-CN" dirty="0" smtClean="0"/>
              <a:t>Pi</a:t>
            </a:r>
            <a:r>
              <a:rPr lang="zh-CN" altLang="en-US" dirty="0" smtClean="0"/>
              <a:t>须等待。</a:t>
            </a:r>
          </a:p>
          <a:p>
            <a:pPr marL="971550" lvl="1" indent="-514350" eaLnBrk="1" hangingPunct="1">
              <a:buFont typeface="+mj-lt"/>
              <a:buAutoNum type="arabicPeriod"/>
              <a:defRPr/>
            </a:pPr>
            <a:r>
              <a:rPr lang="zh-CN" altLang="en-US" dirty="0" smtClean="0"/>
              <a:t>系统试探着把资源分配给进程</a:t>
            </a:r>
            <a:r>
              <a:rPr lang="en-US" altLang="zh-CN" dirty="0" smtClean="0"/>
              <a:t>Pi</a:t>
            </a:r>
            <a:r>
              <a:rPr lang="zh-CN" altLang="en-US" dirty="0" smtClean="0"/>
              <a:t>，并修改下面数据结构中的数值：</a:t>
            </a:r>
          </a:p>
          <a:p>
            <a:pPr marL="914400" lvl="2" indent="0" eaLnBrk="1" hangingPunct="1">
              <a:buNone/>
              <a:defRPr/>
            </a:pPr>
            <a:r>
              <a:rPr lang="en-US" altLang="zh-CN" dirty="0" smtClean="0"/>
              <a:t>Available[j]=Available[j]-</a:t>
            </a:r>
            <a:r>
              <a:rPr lang="en-US" altLang="zh-CN" dirty="0" err="1" smtClean="0"/>
              <a:t>Requesti</a:t>
            </a:r>
            <a:r>
              <a:rPr lang="en-US" altLang="zh-CN" dirty="0" smtClean="0"/>
              <a:t>[j];</a:t>
            </a:r>
          </a:p>
          <a:p>
            <a:pPr marL="914400" lvl="2" indent="0" eaLnBrk="1" hangingPunct="1">
              <a:buNone/>
              <a:defRPr/>
            </a:pPr>
            <a:r>
              <a:rPr lang="en-US" altLang="zh-CN" dirty="0" smtClean="0"/>
              <a:t>Allocation[</a:t>
            </a:r>
            <a:r>
              <a:rPr lang="en-US" altLang="zh-CN" dirty="0" err="1" smtClean="0"/>
              <a:t>i,j</a:t>
            </a:r>
            <a:r>
              <a:rPr lang="en-US" altLang="zh-CN" dirty="0" smtClean="0"/>
              <a:t>]=Allocation[</a:t>
            </a:r>
            <a:r>
              <a:rPr lang="en-US" altLang="zh-CN" dirty="0" err="1" smtClean="0"/>
              <a:t>i,j</a:t>
            </a:r>
            <a:r>
              <a:rPr lang="en-US" altLang="zh-CN" dirty="0" smtClean="0"/>
              <a:t>]+</a:t>
            </a:r>
            <a:r>
              <a:rPr lang="en-US" altLang="zh-CN" dirty="0" err="1" smtClean="0"/>
              <a:t>Requesti</a:t>
            </a:r>
            <a:r>
              <a:rPr lang="en-US" altLang="zh-CN" dirty="0" smtClean="0"/>
              <a:t>[j];</a:t>
            </a:r>
          </a:p>
          <a:p>
            <a:pPr marL="914400" lvl="2" indent="0" eaLnBrk="1" hangingPunct="1">
              <a:buNone/>
              <a:defRPr/>
            </a:pPr>
            <a:r>
              <a:rPr lang="en-US" altLang="zh-CN" dirty="0" smtClean="0"/>
              <a:t>Need[</a:t>
            </a:r>
            <a:r>
              <a:rPr lang="en-US" altLang="zh-CN" dirty="0" err="1" smtClean="0"/>
              <a:t>i,j</a:t>
            </a:r>
            <a:r>
              <a:rPr lang="en-US" altLang="zh-CN" dirty="0" smtClean="0"/>
              <a:t>]=Need[</a:t>
            </a:r>
            <a:r>
              <a:rPr lang="en-US" altLang="zh-CN" dirty="0" err="1" smtClean="0"/>
              <a:t>i,j</a:t>
            </a:r>
            <a:r>
              <a:rPr lang="en-US" altLang="zh-CN" dirty="0" smtClean="0"/>
              <a:t>]-</a:t>
            </a:r>
            <a:r>
              <a:rPr lang="en-US" altLang="zh-CN" dirty="0" err="1" smtClean="0"/>
              <a:t>Requesti</a:t>
            </a:r>
            <a:r>
              <a:rPr lang="en-US" altLang="zh-CN" dirty="0" smtClean="0"/>
              <a:t>[j];</a:t>
            </a:r>
          </a:p>
          <a:p>
            <a:pPr marL="971550" lvl="1" indent="-514350" eaLnBrk="1" hangingPunct="1">
              <a:buFont typeface="+mj-lt"/>
              <a:buAutoNum type="arabicPeriod"/>
              <a:defRPr/>
            </a:pPr>
            <a:r>
              <a:rPr lang="zh-CN" altLang="en-US" dirty="0" smtClean="0"/>
              <a:t>系统执行</a:t>
            </a:r>
            <a:r>
              <a:rPr lang="zh-CN" altLang="en-US" dirty="0" smtClean="0">
                <a:solidFill>
                  <a:srgbClr val="FF0000"/>
                </a:solidFill>
              </a:rPr>
              <a:t>安全检查算法</a:t>
            </a:r>
            <a:r>
              <a:rPr lang="zh-CN" altLang="en-US" dirty="0" smtClean="0"/>
              <a:t>，确认资源分配后系统是否处于安全状态。若安全正式将资源分配给进程</a:t>
            </a:r>
            <a:r>
              <a:rPr lang="en-US" altLang="zh-CN" dirty="0" smtClean="0"/>
              <a:t>Pi</a:t>
            </a:r>
            <a:r>
              <a:rPr lang="zh-CN" altLang="en-US" dirty="0" smtClean="0"/>
              <a:t>；否则撤销分配，让进程</a:t>
            </a:r>
            <a:r>
              <a:rPr lang="en-US" altLang="zh-CN" dirty="0" smtClean="0"/>
              <a:t>Pi</a:t>
            </a:r>
            <a:r>
              <a:rPr lang="zh-CN" altLang="en-US" dirty="0" smtClean="0"/>
              <a:t>等待。 </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安全检查算法</a:t>
            </a:r>
            <a:endParaRPr lang="zh-CN" altLang="en-US" dirty="0"/>
          </a:p>
        </p:txBody>
      </p:sp>
      <p:sp>
        <p:nvSpPr>
          <p:cNvPr id="3" name="内容占位符 2"/>
          <p:cNvSpPr>
            <a:spLocks noGrp="1"/>
          </p:cNvSpPr>
          <p:nvPr>
            <p:ph idx="1"/>
          </p:nvPr>
        </p:nvSpPr>
        <p:spPr>
          <a:xfrm>
            <a:off x="251520" y="1600200"/>
            <a:ext cx="8640960" cy="5141168"/>
          </a:xfrm>
        </p:spPr>
        <p:txBody>
          <a:bodyPr>
            <a:normAutofit fontScale="70000" lnSpcReduction="20000"/>
          </a:bodyPr>
          <a:lstStyle/>
          <a:p>
            <a:pPr marL="514350" indent="-514350">
              <a:buFont typeface="+mj-lt"/>
              <a:buAutoNum type="arabicPeriod"/>
            </a:pPr>
            <a:r>
              <a:rPr lang="zh-CN" altLang="en-US" dirty="0" smtClean="0"/>
              <a:t>设置两个向量：</a:t>
            </a:r>
          </a:p>
          <a:p>
            <a:pPr marL="914400" lvl="1" indent="-514350"/>
            <a:r>
              <a:rPr lang="zh-CN" altLang="en-US" dirty="0" smtClean="0"/>
              <a:t>工作向量</a:t>
            </a:r>
            <a:r>
              <a:rPr lang="en-US" altLang="zh-CN" dirty="0" smtClean="0"/>
              <a:t>Work</a:t>
            </a:r>
            <a:r>
              <a:rPr lang="zh-CN" altLang="en-US" dirty="0" smtClean="0"/>
              <a:t>：表示系统可提供给进程继续运行所需的各类资源数目，含有</a:t>
            </a:r>
            <a:r>
              <a:rPr lang="en-US" altLang="zh-CN" dirty="0" smtClean="0"/>
              <a:t>m</a:t>
            </a:r>
            <a:r>
              <a:rPr lang="zh-CN" altLang="en-US" dirty="0" smtClean="0"/>
              <a:t>个元素。在执行安全算法开始时，</a:t>
            </a:r>
            <a:r>
              <a:rPr lang="en-US" altLang="zh-CN" dirty="0" smtClean="0"/>
              <a:t>Work=Available</a:t>
            </a:r>
            <a:r>
              <a:rPr lang="zh-CN" altLang="en-US" dirty="0" smtClean="0"/>
              <a:t>。</a:t>
            </a:r>
          </a:p>
          <a:p>
            <a:pPr marL="914400" lvl="1" indent="-514350"/>
            <a:r>
              <a:rPr lang="en-US" altLang="zh-CN" dirty="0" smtClean="0"/>
              <a:t>Finish</a:t>
            </a:r>
            <a:r>
              <a:rPr lang="zh-CN" altLang="en-US" dirty="0" smtClean="0"/>
              <a:t>：表示系统是否有足够的资源分配给进程，使之运行完成。开始时</a:t>
            </a:r>
            <a:r>
              <a:rPr lang="en-US" altLang="zh-CN" dirty="0" smtClean="0"/>
              <a:t>Finish[</a:t>
            </a:r>
            <a:r>
              <a:rPr lang="en-US" altLang="zh-CN" dirty="0" err="1" smtClean="0"/>
              <a:t>i</a:t>
            </a:r>
            <a:r>
              <a:rPr lang="en-US" altLang="zh-CN" dirty="0" smtClean="0"/>
              <a:t>]=false; </a:t>
            </a:r>
            <a:r>
              <a:rPr lang="zh-CN" altLang="en-US" dirty="0" smtClean="0"/>
              <a:t>当有足够资源分配给进程时， </a:t>
            </a:r>
            <a:r>
              <a:rPr lang="en-US" altLang="zh-CN" dirty="0" smtClean="0"/>
              <a:t>Finish[</a:t>
            </a:r>
            <a:r>
              <a:rPr lang="en-US" altLang="zh-CN" dirty="0" err="1" smtClean="0"/>
              <a:t>i</a:t>
            </a:r>
            <a:r>
              <a:rPr lang="en-US" altLang="zh-CN" dirty="0" smtClean="0"/>
              <a:t>]=true</a:t>
            </a:r>
            <a:r>
              <a:rPr lang="zh-CN" altLang="en-US" dirty="0" smtClean="0"/>
              <a:t>。 </a:t>
            </a:r>
          </a:p>
          <a:p>
            <a:pPr marL="514350" indent="-514350">
              <a:buFont typeface="+mj-lt"/>
              <a:buAutoNum type="arabicPeriod"/>
            </a:pPr>
            <a:r>
              <a:rPr lang="zh-CN" altLang="en-US" dirty="0" smtClean="0"/>
              <a:t>从进程集合中找到一个能满足下述条件的进程：① </a:t>
            </a:r>
            <a:r>
              <a:rPr lang="en-US" altLang="zh-CN" dirty="0" smtClean="0"/>
              <a:t>Finish[</a:t>
            </a:r>
            <a:r>
              <a:rPr lang="en-US" altLang="zh-CN" dirty="0" err="1" smtClean="0"/>
              <a:t>i</a:t>
            </a:r>
            <a:r>
              <a:rPr lang="en-US" altLang="zh-CN" dirty="0" smtClean="0"/>
              <a:t>]==false; ② Need[</a:t>
            </a:r>
            <a:r>
              <a:rPr lang="en-US" altLang="zh-CN" dirty="0" err="1" smtClean="0"/>
              <a:t>i,j</a:t>
            </a:r>
            <a:r>
              <a:rPr lang="en-US" altLang="zh-CN" dirty="0" smtClean="0"/>
              <a:t>]≤Work[j]</a:t>
            </a:r>
            <a:r>
              <a:rPr lang="zh-CN" altLang="en-US" dirty="0" smtClean="0"/>
              <a:t>； 若找到 执行步骤</a:t>
            </a:r>
            <a:r>
              <a:rPr lang="en-US" altLang="zh-CN" dirty="0" smtClean="0"/>
              <a:t>(3)</a:t>
            </a:r>
            <a:r>
              <a:rPr lang="zh-CN" altLang="en-US" dirty="0" smtClean="0"/>
              <a:t>， 否则执行步骤</a:t>
            </a:r>
            <a:r>
              <a:rPr lang="en-US" altLang="zh-CN" dirty="0" smtClean="0"/>
              <a:t>(4)</a:t>
            </a:r>
            <a:r>
              <a:rPr lang="zh-CN" altLang="en-US" dirty="0" smtClean="0"/>
              <a:t>。</a:t>
            </a:r>
          </a:p>
          <a:p>
            <a:pPr marL="514350" indent="-514350">
              <a:buFont typeface="+mj-lt"/>
              <a:buAutoNum type="arabicPeriod"/>
            </a:pPr>
            <a:r>
              <a:rPr lang="zh-CN" altLang="en-US" dirty="0" smtClean="0"/>
              <a:t>当进程</a:t>
            </a:r>
            <a:r>
              <a:rPr lang="en-US" altLang="zh-CN" dirty="0" smtClean="0"/>
              <a:t>Pi</a:t>
            </a:r>
            <a:r>
              <a:rPr lang="zh-CN" altLang="en-US" dirty="0" smtClean="0"/>
              <a:t>获得资源后，可顺利执行，直至完成，并释放出分配给它的资源，故应执行：</a:t>
            </a:r>
          </a:p>
          <a:p>
            <a:pPr marL="914400" lvl="1" indent="-514350"/>
            <a:r>
              <a:rPr lang="en-US" altLang="zh-CN" dirty="0" smtClean="0"/>
              <a:t>Work[j]=Work[i]+Allocation[</a:t>
            </a:r>
            <a:r>
              <a:rPr lang="en-US" altLang="zh-CN" dirty="0" err="1" smtClean="0"/>
              <a:t>i,j</a:t>
            </a:r>
            <a:r>
              <a:rPr lang="en-US" altLang="zh-CN" dirty="0" smtClean="0"/>
              <a:t>];</a:t>
            </a:r>
          </a:p>
          <a:p>
            <a:pPr marL="914400" lvl="1" indent="-514350"/>
            <a:r>
              <a:rPr lang="en-US" altLang="zh-CN" dirty="0" smtClean="0"/>
              <a:t>Finish[i]=true;</a:t>
            </a:r>
          </a:p>
          <a:p>
            <a:pPr marL="914400" lvl="1" indent="-514350"/>
            <a:r>
              <a:rPr lang="zh-CN" altLang="en-US" dirty="0" smtClean="0"/>
              <a:t>返回步骤</a:t>
            </a:r>
            <a:r>
              <a:rPr lang="en-US" altLang="zh-CN" dirty="0" smtClean="0"/>
              <a:t>(2); </a:t>
            </a:r>
          </a:p>
          <a:p>
            <a:pPr marL="514350" indent="-514350">
              <a:buFont typeface="+mj-lt"/>
              <a:buAutoNum type="arabicPeriod"/>
            </a:pPr>
            <a:r>
              <a:rPr lang="zh-CN" altLang="en-US" dirty="0" smtClean="0"/>
              <a:t>如果所有进程的</a:t>
            </a:r>
            <a:r>
              <a:rPr lang="en-US" altLang="zh-CN" dirty="0" smtClean="0"/>
              <a:t>Finish[</a:t>
            </a:r>
            <a:r>
              <a:rPr lang="en-US" altLang="zh-CN" dirty="0" err="1" smtClean="0"/>
              <a:t>i</a:t>
            </a:r>
            <a:r>
              <a:rPr lang="en-US" altLang="zh-CN" dirty="0" smtClean="0"/>
              <a:t>]==true</a:t>
            </a:r>
            <a:r>
              <a:rPr lang="zh-CN" altLang="en-US" dirty="0" smtClean="0"/>
              <a:t>都满足， 则表示系统处于安全状态；否则，系统处于不安全状态。 </a:t>
            </a:r>
          </a:p>
          <a:p>
            <a:endParaRPr lang="zh-CN" altLang="en-US" dirty="0" smtClean="0"/>
          </a:p>
          <a:p>
            <a:endParaRPr lang="zh-CN" altLang="en-US" dirty="0"/>
          </a:p>
        </p:txBody>
      </p:sp>
    </p:spTree>
    <p:extLst>
      <p:ext uri="{BB962C8B-B14F-4D97-AF65-F5344CB8AC3E}">
        <p14:creationId xmlns:p14="http://schemas.microsoft.com/office/powerpoint/2010/main" val="780755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zh-CN" altLang="en-US" smtClean="0"/>
              <a:t>银行家算法案例</a:t>
            </a:r>
          </a:p>
        </p:txBody>
      </p:sp>
      <p:sp>
        <p:nvSpPr>
          <p:cNvPr id="80899" name="内容占位符 2"/>
          <p:cNvSpPr>
            <a:spLocks noGrp="1"/>
          </p:cNvSpPr>
          <p:nvPr>
            <p:ph idx="1"/>
          </p:nvPr>
        </p:nvSpPr>
        <p:spPr/>
        <p:txBody>
          <a:bodyPr/>
          <a:lstStyle/>
          <a:p>
            <a:pPr eaLnBrk="1" hangingPunct="1"/>
            <a:r>
              <a:rPr lang="en-US" altLang="zh-CN" dirty="0" smtClean="0"/>
              <a:t>T</a:t>
            </a:r>
            <a:r>
              <a:rPr lang="en-US" altLang="zh-CN" baseline="-25000" dirty="0" smtClean="0"/>
              <a:t>0</a:t>
            </a:r>
            <a:r>
              <a:rPr lang="zh-CN" altLang="en-US" dirty="0" smtClean="0"/>
              <a:t>时刻，五个进程</a:t>
            </a:r>
            <a:r>
              <a:rPr lang="en-US" altLang="zh-CN" dirty="0" smtClean="0"/>
              <a:t>{P0, P1, P2, P3, P4}</a:t>
            </a:r>
            <a:r>
              <a:rPr lang="zh-CN" altLang="en-US" dirty="0" smtClean="0"/>
              <a:t>和三类资源</a:t>
            </a:r>
            <a:r>
              <a:rPr lang="en-US" altLang="zh-CN" dirty="0" smtClean="0"/>
              <a:t>{A, B, C}</a:t>
            </a:r>
            <a:r>
              <a:rPr lang="zh-CN" altLang="en-US" dirty="0" smtClean="0"/>
              <a:t>的资源分配情况</a:t>
            </a:r>
          </a:p>
        </p:txBody>
      </p:sp>
      <p:graphicFrame>
        <p:nvGraphicFramePr>
          <p:cNvPr id="5" name="表格 4"/>
          <p:cNvGraphicFramePr>
            <a:graphicFrameLocks noGrp="1"/>
          </p:cNvGraphicFramePr>
          <p:nvPr>
            <p:extLst>
              <p:ext uri="{D42A27DB-BD31-4B8C-83A1-F6EECF244321}">
                <p14:modId xmlns:p14="http://schemas.microsoft.com/office/powerpoint/2010/main" val="2566863793"/>
              </p:ext>
            </p:extLst>
          </p:nvPr>
        </p:nvGraphicFramePr>
        <p:xfrm>
          <a:off x="323850" y="2828880"/>
          <a:ext cx="8424937" cy="3840480"/>
        </p:xfrm>
        <a:graphic>
          <a:graphicData uri="http://schemas.openxmlformats.org/drawingml/2006/table">
            <a:tbl>
              <a:tblPr firstRow="1" firstCol="1" bandRow="1">
                <a:tableStyleId>{5C22544A-7EE6-4342-B048-85BDC9FD1C3A}</a:tableStyleId>
              </a:tblPr>
              <a:tblGrid>
                <a:gridCol w="1633524"/>
                <a:gridCol w="1803141"/>
                <a:gridCol w="1803141"/>
                <a:gridCol w="1663399"/>
                <a:gridCol w="1521732"/>
              </a:tblGrid>
              <a:tr h="483483">
                <a:tc rowSpan="2">
                  <a:txBody>
                    <a:bodyPr/>
                    <a:lstStyle/>
                    <a:p>
                      <a:pPr algn="ctr">
                        <a:lnSpc>
                          <a:spcPct val="150000"/>
                        </a:lnSpc>
                        <a:spcAft>
                          <a:spcPts val="0"/>
                        </a:spcAft>
                      </a:pPr>
                      <a:r>
                        <a:rPr lang="zh-CN" sz="2400" kern="100" dirty="0">
                          <a:effectLst/>
                        </a:rPr>
                        <a:t>进程</a:t>
                      </a:r>
                      <a:r>
                        <a:rPr lang="en-US" sz="2400" kern="100" dirty="0">
                          <a:effectLst/>
                        </a:rPr>
                        <a:t>\</a:t>
                      </a:r>
                      <a:r>
                        <a:rPr lang="zh-CN" sz="2400" kern="100" dirty="0">
                          <a:effectLst/>
                        </a:rPr>
                        <a:t>资源</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Max</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Allocation</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Need</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Available</a:t>
                      </a:r>
                      <a:endParaRPr lang="zh-CN" sz="1800" kern="100" dirty="0">
                        <a:effectLst/>
                        <a:latin typeface="Times New Roman"/>
                        <a:ea typeface="宋体"/>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rPr>
                        <a:t>A   B   C</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5</a:t>
                      </a:r>
                      <a:r>
                        <a:rPr lang="en-US" sz="2400" kern="100" dirty="0" smtClean="0">
                          <a:effectLst/>
                        </a:rPr>
                        <a:t>   </a:t>
                      </a:r>
                      <a:r>
                        <a:rPr lang="en-US" sz="2400" kern="1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sz="2400" kern="100" dirty="0">
                          <a:effectLst/>
                        </a:rPr>
                        <a:t>1   </a:t>
                      </a:r>
                      <a:r>
                        <a:rPr lang="en-US" altLang="zh-CN" sz="2400" kern="100" dirty="0" smtClean="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4</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rowSpan="5">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3</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2</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1</a:t>
                      </a:r>
                      <a:r>
                        <a:rPr lang="en-US" sz="2400" kern="100" dirty="0" smtClean="0">
                          <a:effectLst/>
                        </a:rPr>
                        <a:t>   </a:t>
                      </a:r>
                      <a:r>
                        <a:rPr lang="en-US" sz="2400" kern="100" dirty="0">
                          <a:effectLst/>
                        </a:rPr>
                        <a:t>2   </a:t>
                      </a:r>
                      <a:r>
                        <a:rPr lang="en-US" altLang="zh-CN" sz="2400" kern="100" dirty="0" smtClean="0">
                          <a:effectLst/>
                        </a:rPr>
                        <a:t>2</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9</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6</a:t>
                      </a:r>
                      <a:r>
                        <a:rPr lang="en-US" sz="2400" kern="100" dirty="0" smtClean="0">
                          <a:effectLst/>
                        </a:rPr>
                        <a:t>   </a:t>
                      </a:r>
                      <a:r>
                        <a:rPr lang="en-US" sz="2400" kern="100" dirty="0">
                          <a:effectLst/>
                        </a:rPr>
                        <a:t>0   </a:t>
                      </a:r>
                      <a:r>
                        <a:rPr lang="en-US" altLang="zh-CN" sz="2400" kern="100" dirty="0" smtClean="0">
                          <a:effectLst/>
                        </a:rPr>
                        <a:t>0</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2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2</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4</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sz="2400" kern="100" dirty="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altLang="zh-CN" baseline="-25000" dirty="0" smtClean="0"/>
              <a:t>0</a:t>
            </a:r>
            <a:r>
              <a:rPr lang="zh-CN" altLang="en-US" dirty="0" smtClean="0"/>
              <a:t>时刻的安全性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71108666"/>
              </p:ext>
            </p:extLst>
          </p:nvPr>
        </p:nvGraphicFramePr>
        <p:xfrm>
          <a:off x="179513" y="1628800"/>
          <a:ext cx="8792543" cy="4389120"/>
        </p:xfrm>
        <a:graphic>
          <a:graphicData uri="http://schemas.openxmlformats.org/drawingml/2006/table">
            <a:tbl>
              <a:tblPr firstRow="1" firstCol="1" bandRow="1">
                <a:tableStyleId>{5C22544A-7EE6-4342-B048-85BDC9FD1C3A}</a:tableStyleId>
              </a:tblPr>
              <a:tblGrid>
                <a:gridCol w="1570672"/>
                <a:gridCol w="1566441"/>
                <a:gridCol w="1566441"/>
                <a:gridCol w="1445043"/>
                <a:gridCol w="1484250"/>
                <a:gridCol w="1159696"/>
              </a:tblGrid>
              <a:tr h="483483">
                <a:tc rowSpan="2">
                  <a:txBody>
                    <a:bodyPr/>
                    <a:lstStyle/>
                    <a:p>
                      <a:pPr algn="ctr">
                        <a:lnSpc>
                          <a:spcPct val="150000"/>
                        </a:lnSpc>
                        <a:spcAft>
                          <a:spcPts val="0"/>
                        </a:spcAft>
                      </a:pPr>
                      <a:r>
                        <a:rPr lang="zh-CN" sz="2400" kern="100" dirty="0">
                          <a:effectLst/>
                          <a:latin typeface="+mn-lt"/>
                        </a:rPr>
                        <a:t>进程</a:t>
                      </a:r>
                      <a:r>
                        <a:rPr lang="en-US" sz="2400" kern="100" dirty="0">
                          <a:effectLst/>
                          <a:latin typeface="+mn-lt"/>
                        </a:rPr>
                        <a:t>\</a:t>
                      </a:r>
                      <a:r>
                        <a:rPr lang="zh-CN" sz="2400" kern="100" dirty="0">
                          <a:effectLst/>
                          <a:latin typeface="+mn-lt"/>
                        </a:rPr>
                        <a:t>资源</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smtClean="0">
                          <a:effectLst/>
                          <a:latin typeface="+mn-lt"/>
                        </a:rPr>
                        <a:t>Work</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a:effectLst/>
                          <a:latin typeface="+mn-lt"/>
                        </a:rPr>
                        <a:t>Allocation</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a:effectLst/>
                          <a:latin typeface="+mn-lt"/>
                        </a:rPr>
                        <a:t>Need</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smtClean="0">
                          <a:effectLst/>
                          <a:latin typeface="+mn-lt"/>
                        </a:rPr>
                        <a:t>Work+ Allocation</a:t>
                      </a:r>
                      <a:endParaRPr lang="zh-CN" sz="2400" kern="100" dirty="0">
                        <a:effectLst/>
                        <a:latin typeface="+mn-lt"/>
                        <a:ea typeface="宋体"/>
                      </a:endParaRPr>
                    </a:p>
                  </a:txBody>
                  <a:tcPr marL="68580" marR="68580" marT="0" marB="0"/>
                </a:tc>
                <a:tc rowSpan="2">
                  <a:txBody>
                    <a:bodyPr/>
                    <a:lstStyle/>
                    <a:p>
                      <a:pPr marL="0" algn="just" defTabSz="914400" rtl="0" eaLnBrk="1" latinLnBrk="0" hangingPunct="1">
                        <a:lnSpc>
                          <a:spcPct val="150000"/>
                        </a:lnSpc>
                        <a:spcAft>
                          <a:spcPts val="0"/>
                        </a:spcAft>
                      </a:pPr>
                      <a:r>
                        <a:rPr lang="en-US" altLang="zh-CN" sz="2400" b="1" kern="100" dirty="0" smtClean="0">
                          <a:solidFill>
                            <a:schemeClr val="lt1"/>
                          </a:solidFill>
                          <a:effectLst/>
                          <a:latin typeface="+mn-lt"/>
                          <a:ea typeface="+mn-ea"/>
                          <a:cs typeface="+mn-cs"/>
                        </a:rPr>
                        <a:t>Finish</a:t>
                      </a:r>
                      <a:endParaRPr lang="zh-CN" sz="2400" b="1" kern="100" dirty="0">
                        <a:solidFill>
                          <a:schemeClr val="lt1"/>
                        </a:solidFill>
                        <a:effectLst/>
                        <a:latin typeface="+mn-lt"/>
                        <a:ea typeface="+mn-ea"/>
                        <a:cs typeface="+mn-cs"/>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latin typeface="+mn-lt"/>
                        </a:rPr>
                        <a:t>A   B   C</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vMerge="1">
                  <a:txBody>
                    <a:bodyPr/>
                    <a:lstStyle/>
                    <a:p>
                      <a:pPr algn="just">
                        <a:lnSpc>
                          <a:spcPct val="150000"/>
                        </a:lnSpc>
                        <a:spcAft>
                          <a:spcPts val="0"/>
                        </a:spcAft>
                      </a:pPr>
                      <a:endParaRPr lang="zh-CN" sz="1800" kern="100" dirty="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latin typeface="+mn-lt"/>
                        </a:rPr>
                        <a:t>P</a:t>
                      </a:r>
                      <a:r>
                        <a:rPr lang="en-US" sz="2400" kern="100" baseline="-25000" dirty="0">
                          <a:effectLst/>
                          <a:latin typeface="+mn-lt"/>
                        </a:rPr>
                        <a:t>1</a:t>
                      </a:r>
                      <a:endParaRPr lang="zh-CN" sz="2400" kern="100" dirty="0">
                        <a:effectLst/>
                        <a:latin typeface="+mn-lt"/>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1</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2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5   3   2</a:t>
                      </a:r>
                      <a:endParaRPr lang="zh-CN" sz="24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kern="100" dirty="0" smtClean="0">
                          <a:effectLst/>
                          <a:latin typeface="+mn-lt"/>
                          <a:ea typeface="宋体"/>
                        </a:rPr>
                        <a:t>true</a:t>
                      </a:r>
                      <a:endParaRPr lang="zh-CN" sz="2400" kern="100" dirty="0">
                        <a:effectLst/>
                        <a:latin typeface="+mn-lt"/>
                        <a:ea typeface="宋体"/>
                      </a:endParaRPr>
                    </a:p>
                  </a:txBody>
                  <a:tcPr marL="68580" marR="68580" marT="0" marB="0"/>
                </a:tc>
              </a:tr>
              <a:tr h="483483">
                <a:tc>
                  <a:txBody>
                    <a:bodyPr/>
                    <a:lstStyle/>
                    <a:p>
                      <a:pPr algn="just">
                        <a:lnSpc>
                          <a:spcPct val="150000"/>
                        </a:lnSpc>
                        <a:spcAft>
                          <a:spcPts val="0"/>
                        </a:spcAft>
                      </a:pPr>
                      <a:r>
                        <a:rPr lang="en-US" altLang="zh-CN" sz="2400" kern="100" dirty="0" smtClean="0">
                          <a:effectLst/>
                          <a:latin typeface="+mn-lt"/>
                        </a:rPr>
                        <a:t>P</a:t>
                      </a:r>
                      <a:r>
                        <a:rPr lang="en-US" altLang="zh-CN" sz="2400" kern="100" baseline="-25000" dirty="0" smtClean="0">
                          <a:effectLst/>
                          <a:latin typeface="+mn-lt"/>
                        </a:rPr>
                        <a:t>3</a:t>
                      </a:r>
                      <a:endParaRPr lang="zh-CN" altLang="zh-CN" sz="2400" kern="100" dirty="0">
                        <a:effectLst/>
                        <a:latin typeface="+mn-lt"/>
                        <a:ea typeface="+mn-ea"/>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5   3   2</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7   4   3</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smtClean="0">
                          <a:effectLst/>
                          <a:latin typeface="+mn-lt"/>
                        </a:rPr>
                        <a:t>P</a:t>
                      </a:r>
                      <a:r>
                        <a:rPr lang="en-US" sz="2400" kern="100" baseline="-25000" smtClean="0">
                          <a:effectLst/>
                          <a:latin typeface="+mn-lt"/>
                        </a:rPr>
                        <a:t>4</a:t>
                      </a:r>
                      <a:endParaRPr lang="zh-CN" sz="2400" kern="100" dirty="0">
                        <a:effectLst/>
                        <a:latin typeface="+mn-lt"/>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7   4   3</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4</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1</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7   4   5</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latin typeface="+mn-lt"/>
                        </a:rPr>
                        <a:t>P</a:t>
                      </a:r>
                      <a:r>
                        <a:rPr lang="en-US" sz="2400" kern="100" baseline="-25000" dirty="0">
                          <a:effectLst/>
                          <a:latin typeface="+mn-lt"/>
                        </a:rPr>
                        <a:t>2</a:t>
                      </a:r>
                      <a:endParaRPr lang="zh-CN" sz="2400" kern="100" dirty="0">
                        <a:effectLst/>
                        <a:latin typeface="+mn-lt"/>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7   4   5</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6</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0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10  4   7</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latin typeface="+mn-lt"/>
                        </a:rPr>
                        <a:t>P</a:t>
                      </a:r>
                      <a:r>
                        <a:rPr lang="en-US" sz="2400" kern="100" baseline="-25000" dirty="0">
                          <a:effectLst/>
                          <a:latin typeface="+mn-lt"/>
                        </a:rPr>
                        <a:t>0</a:t>
                      </a:r>
                      <a:endParaRPr lang="zh-CN" sz="2400" kern="100" dirty="0">
                        <a:effectLst/>
                        <a:latin typeface="+mn-lt"/>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10  4   7</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1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7</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4</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3</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10  5   7</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bl>
          </a:graphicData>
        </a:graphic>
      </p:graphicFrame>
    </p:spTree>
    <p:extLst>
      <p:ext uri="{BB962C8B-B14F-4D97-AF65-F5344CB8AC3E}">
        <p14:creationId xmlns:p14="http://schemas.microsoft.com/office/powerpoint/2010/main" val="38791220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altLang="zh-CN" baseline="-25000" dirty="0" smtClean="0"/>
              <a:t>1</a:t>
            </a:r>
            <a:r>
              <a:rPr lang="zh-CN" altLang="en-US" dirty="0" smtClean="0"/>
              <a:t>时刻</a:t>
            </a:r>
            <a:r>
              <a:rPr lang="en-US" altLang="zh-CN" dirty="0" smtClean="0"/>
              <a:t>P</a:t>
            </a:r>
            <a:r>
              <a:rPr lang="en-US" altLang="zh-CN" baseline="-25000" dirty="0" smtClean="0"/>
              <a:t>1</a:t>
            </a:r>
            <a:r>
              <a:rPr lang="zh-CN" altLang="en-US" dirty="0" smtClean="0"/>
              <a:t>请求</a:t>
            </a:r>
            <a:r>
              <a:rPr lang="en-US" altLang="zh-CN" dirty="0" smtClean="0"/>
              <a:t>Request1(1,0,2)</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01717150"/>
              </p:ext>
            </p:extLst>
          </p:nvPr>
        </p:nvGraphicFramePr>
        <p:xfrm>
          <a:off x="323528" y="1988840"/>
          <a:ext cx="8424937" cy="4389120"/>
        </p:xfrm>
        <a:graphic>
          <a:graphicData uri="http://schemas.openxmlformats.org/drawingml/2006/table">
            <a:tbl>
              <a:tblPr firstRow="1" firstCol="1" bandRow="1">
                <a:tableStyleId>{5C22544A-7EE6-4342-B048-85BDC9FD1C3A}</a:tableStyleId>
              </a:tblPr>
              <a:tblGrid>
                <a:gridCol w="1633524"/>
                <a:gridCol w="1803141"/>
                <a:gridCol w="1803141"/>
                <a:gridCol w="1663399"/>
                <a:gridCol w="1521732"/>
              </a:tblGrid>
              <a:tr h="483483">
                <a:tc rowSpan="2">
                  <a:txBody>
                    <a:bodyPr/>
                    <a:lstStyle/>
                    <a:p>
                      <a:pPr algn="ctr">
                        <a:lnSpc>
                          <a:spcPct val="150000"/>
                        </a:lnSpc>
                        <a:spcAft>
                          <a:spcPts val="0"/>
                        </a:spcAft>
                      </a:pPr>
                      <a:r>
                        <a:rPr lang="zh-CN" sz="2400" kern="100" dirty="0">
                          <a:effectLst/>
                        </a:rPr>
                        <a:t>进程</a:t>
                      </a:r>
                      <a:r>
                        <a:rPr lang="en-US" sz="2400" kern="100" dirty="0">
                          <a:effectLst/>
                        </a:rPr>
                        <a:t>\</a:t>
                      </a:r>
                      <a:r>
                        <a:rPr lang="zh-CN" sz="2400" kern="100" dirty="0">
                          <a:effectLst/>
                        </a:rPr>
                        <a:t>资源</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Max</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Allocation</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Need</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Available</a:t>
                      </a:r>
                      <a:endParaRPr lang="zh-CN" sz="1800" kern="100" dirty="0">
                        <a:effectLst/>
                        <a:latin typeface="Times New Roman"/>
                        <a:ea typeface="宋体"/>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rPr>
                        <a:t>A   B   C</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5</a:t>
                      </a:r>
                      <a:r>
                        <a:rPr lang="en-US" sz="2400" kern="100" dirty="0" smtClean="0">
                          <a:effectLst/>
                        </a:rPr>
                        <a:t>   </a:t>
                      </a:r>
                      <a:r>
                        <a:rPr lang="en-US" sz="2400" kern="1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sz="2400" kern="100" dirty="0">
                          <a:effectLst/>
                        </a:rPr>
                        <a:t>1   </a:t>
                      </a:r>
                      <a:r>
                        <a:rPr lang="en-US" altLang="zh-CN" sz="2400" kern="100" dirty="0" smtClean="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4</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rowSpan="5">
                  <a:txBody>
                    <a:bodyPr/>
                    <a:lstStyle/>
                    <a:p>
                      <a:pPr algn="just">
                        <a:lnSpc>
                          <a:spcPct val="150000"/>
                        </a:lnSpc>
                        <a:spcAft>
                          <a:spcPts val="0"/>
                        </a:spcAft>
                      </a:pPr>
                      <a:r>
                        <a:rPr lang="en-US" altLang="zh-CN" sz="2400" strike="sngStrike" kern="100" baseline="0" dirty="0" smtClean="0">
                          <a:effectLst/>
                        </a:rPr>
                        <a:t>3</a:t>
                      </a:r>
                      <a:r>
                        <a:rPr lang="en-US" sz="2400" strike="sngStrike" kern="100" baseline="0" dirty="0" smtClean="0">
                          <a:effectLst/>
                        </a:rPr>
                        <a:t>   </a:t>
                      </a:r>
                      <a:r>
                        <a:rPr lang="en-US" altLang="zh-CN" sz="2400" strike="sngStrike" kern="100" baseline="0" dirty="0" smtClean="0">
                          <a:effectLst/>
                        </a:rPr>
                        <a:t>3</a:t>
                      </a:r>
                      <a:r>
                        <a:rPr lang="en-US" sz="2400" strike="sngStrike" kern="100" baseline="0" dirty="0" smtClean="0">
                          <a:effectLst/>
                        </a:rPr>
                        <a:t>   </a:t>
                      </a:r>
                      <a:r>
                        <a:rPr lang="en-US" altLang="zh-CN" sz="2400" strike="sngStrike" kern="100" baseline="0" dirty="0" smtClean="0">
                          <a:effectLst/>
                        </a:rPr>
                        <a:t>2</a:t>
                      </a:r>
                    </a:p>
                    <a:p>
                      <a:pPr algn="just">
                        <a:lnSpc>
                          <a:spcPct val="150000"/>
                        </a:lnSpc>
                        <a:spcAft>
                          <a:spcPts val="0"/>
                        </a:spcAft>
                      </a:pPr>
                      <a:r>
                        <a:rPr lang="en-US" altLang="zh-CN" sz="2400" kern="100" dirty="0" smtClean="0">
                          <a:solidFill>
                            <a:srgbClr val="FF0000"/>
                          </a:solidFill>
                          <a:effectLst/>
                          <a:latin typeface="+mn-lt"/>
                          <a:ea typeface="+mn-ea"/>
                          <a:cs typeface="+mn-cs"/>
                        </a:rPr>
                        <a:t>2   3   0</a:t>
                      </a:r>
                      <a:endParaRPr lang="zh-CN" sz="2400" kern="100" dirty="0">
                        <a:solidFill>
                          <a:srgbClr val="FF0000"/>
                        </a:solidFill>
                        <a:effectLst/>
                        <a:latin typeface="+mn-lt"/>
                        <a:ea typeface="+mn-ea"/>
                        <a:cs typeface="+mn-cs"/>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strike="sngStrike" kern="100" dirty="0" smtClean="0">
                          <a:effectLst/>
                        </a:rPr>
                        <a:t>2</a:t>
                      </a:r>
                      <a:r>
                        <a:rPr lang="en-US" sz="2400" strike="sngStrike" kern="100" dirty="0" smtClean="0">
                          <a:effectLst/>
                        </a:rPr>
                        <a:t>   </a:t>
                      </a:r>
                      <a:r>
                        <a:rPr lang="en-US" altLang="zh-CN" sz="2400" strike="sngStrike" kern="100" dirty="0" smtClean="0">
                          <a:effectLst/>
                        </a:rPr>
                        <a:t>0</a:t>
                      </a:r>
                      <a:r>
                        <a:rPr lang="en-US" sz="2400" strike="sngStrike" kern="100" dirty="0" smtClean="0">
                          <a:effectLst/>
                        </a:rPr>
                        <a:t>   </a:t>
                      </a:r>
                      <a:r>
                        <a:rPr lang="en-US" altLang="zh-CN" sz="2400" strike="sngStrike" kern="100" dirty="0" smtClean="0">
                          <a:effectLst/>
                        </a:rPr>
                        <a:t>0</a:t>
                      </a:r>
                    </a:p>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rgbClr val="FF0000"/>
                          </a:solidFill>
                          <a:effectLst/>
                          <a:latin typeface="+mn-lt"/>
                          <a:ea typeface="+mn-ea"/>
                          <a:cs typeface="+mn-cs"/>
                        </a:rPr>
                        <a:t>3   0   2</a:t>
                      </a:r>
                      <a:endParaRPr lang="zh-CN" altLang="zh-CN" sz="2400" kern="100" dirty="0" smtClean="0">
                        <a:solidFill>
                          <a:srgbClr val="FF0000"/>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strike="sngStrike" kern="100" dirty="0" smtClean="0">
                          <a:effectLst/>
                        </a:rPr>
                        <a:t>1</a:t>
                      </a:r>
                      <a:r>
                        <a:rPr lang="en-US" sz="2400" strike="sngStrike" kern="100" dirty="0" smtClean="0">
                          <a:effectLst/>
                        </a:rPr>
                        <a:t>   2   </a:t>
                      </a:r>
                      <a:r>
                        <a:rPr lang="en-US" altLang="zh-CN" sz="2400" strike="sngStrike" kern="100" dirty="0" smtClean="0">
                          <a:effectLst/>
                        </a:rPr>
                        <a:t>2</a:t>
                      </a:r>
                    </a:p>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rgbClr val="FF0000"/>
                          </a:solidFill>
                          <a:effectLst/>
                          <a:latin typeface="+mn-lt"/>
                          <a:ea typeface="+mn-ea"/>
                          <a:cs typeface="+mn-cs"/>
                        </a:rPr>
                        <a:t>0   2   0</a:t>
                      </a:r>
                      <a:endParaRPr lang="zh-CN" altLang="zh-CN" sz="2400" kern="100" dirty="0" smtClean="0">
                        <a:solidFill>
                          <a:srgbClr val="FF0000"/>
                        </a:solidFill>
                        <a:effectLst/>
                        <a:latin typeface="+mn-lt"/>
                        <a:ea typeface="+mn-ea"/>
                        <a:cs typeface="+mn-cs"/>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9</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6</a:t>
                      </a:r>
                      <a:r>
                        <a:rPr lang="en-US" sz="2400" kern="100" dirty="0" smtClean="0">
                          <a:effectLst/>
                        </a:rPr>
                        <a:t>   </a:t>
                      </a:r>
                      <a:r>
                        <a:rPr lang="en-US" sz="2400" kern="100" dirty="0">
                          <a:effectLst/>
                        </a:rPr>
                        <a:t>0   </a:t>
                      </a:r>
                      <a:r>
                        <a:rPr lang="en-US" altLang="zh-CN" sz="2400" kern="100" dirty="0" smtClean="0">
                          <a:effectLst/>
                        </a:rPr>
                        <a:t>0</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2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2</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4</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sz="2400" kern="100" dirty="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bl>
          </a:graphicData>
        </a:graphic>
      </p:graphicFrame>
    </p:spTree>
    <p:extLst>
      <p:ext uri="{BB962C8B-B14F-4D97-AF65-F5344CB8AC3E}">
        <p14:creationId xmlns:p14="http://schemas.microsoft.com/office/powerpoint/2010/main" val="29738182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altLang="zh-CN" baseline="-25000" dirty="0" smtClean="0"/>
              <a:t>1</a:t>
            </a:r>
            <a:r>
              <a:rPr lang="zh-CN" altLang="en-US" dirty="0" smtClean="0"/>
              <a:t>时刻的安全性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37942085"/>
              </p:ext>
            </p:extLst>
          </p:nvPr>
        </p:nvGraphicFramePr>
        <p:xfrm>
          <a:off x="179513" y="1628800"/>
          <a:ext cx="8792543" cy="4389120"/>
        </p:xfrm>
        <a:graphic>
          <a:graphicData uri="http://schemas.openxmlformats.org/drawingml/2006/table">
            <a:tbl>
              <a:tblPr firstRow="1" firstCol="1" bandRow="1">
                <a:tableStyleId>{5C22544A-7EE6-4342-B048-85BDC9FD1C3A}</a:tableStyleId>
              </a:tblPr>
              <a:tblGrid>
                <a:gridCol w="1570672"/>
                <a:gridCol w="1566441"/>
                <a:gridCol w="1566441"/>
                <a:gridCol w="1445043"/>
                <a:gridCol w="1484250"/>
                <a:gridCol w="1159696"/>
              </a:tblGrid>
              <a:tr h="483483">
                <a:tc rowSpan="2">
                  <a:txBody>
                    <a:bodyPr/>
                    <a:lstStyle/>
                    <a:p>
                      <a:pPr algn="ctr">
                        <a:lnSpc>
                          <a:spcPct val="150000"/>
                        </a:lnSpc>
                        <a:spcAft>
                          <a:spcPts val="0"/>
                        </a:spcAft>
                      </a:pPr>
                      <a:r>
                        <a:rPr lang="zh-CN" sz="2400" kern="100" dirty="0">
                          <a:effectLst/>
                          <a:latin typeface="+mn-lt"/>
                        </a:rPr>
                        <a:t>进程</a:t>
                      </a:r>
                      <a:r>
                        <a:rPr lang="en-US" sz="2400" kern="100" dirty="0">
                          <a:effectLst/>
                          <a:latin typeface="+mn-lt"/>
                        </a:rPr>
                        <a:t>\</a:t>
                      </a:r>
                      <a:r>
                        <a:rPr lang="zh-CN" sz="2400" kern="100" dirty="0">
                          <a:effectLst/>
                          <a:latin typeface="+mn-lt"/>
                        </a:rPr>
                        <a:t>资源</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smtClean="0">
                          <a:effectLst/>
                          <a:latin typeface="+mn-lt"/>
                        </a:rPr>
                        <a:t>Work</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a:effectLst/>
                          <a:latin typeface="+mn-lt"/>
                        </a:rPr>
                        <a:t>Allocation</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a:effectLst/>
                          <a:latin typeface="+mn-lt"/>
                        </a:rPr>
                        <a:t>Need</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smtClean="0">
                          <a:effectLst/>
                          <a:latin typeface="+mn-lt"/>
                        </a:rPr>
                        <a:t>Work+ Allocation</a:t>
                      </a:r>
                      <a:endParaRPr lang="zh-CN" sz="2400" kern="100" dirty="0">
                        <a:effectLst/>
                        <a:latin typeface="+mn-lt"/>
                        <a:ea typeface="宋体"/>
                      </a:endParaRPr>
                    </a:p>
                  </a:txBody>
                  <a:tcPr marL="68580" marR="68580" marT="0" marB="0"/>
                </a:tc>
                <a:tc rowSpan="2">
                  <a:txBody>
                    <a:bodyPr/>
                    <a:lstStyle/>
                    <a:p>
                      <a:pPr marL="0" algn="just" defTabSz="914400" rtl="0" eaLnBrk="1" latinLnBrk="0" hangingPunct="1">
                        <a:lnSpc>
                          <a:spcPct val="150000"/>
                        </a:lnSpc>
                        <a:spcAft>
                          <a:spcPts val="0"/>
                        </a:spcAft>
                      </a:pPr>
                      <a:r>
                        <a:rPr lang="en-US" altLang="zh-CN" sz="2400" b="1" kern="100" dirty="0" smtClean="0">
                          <a:solidFill>
                            <a:schemeClr val="lt1"/>
                          </a:solidFill>
                          <a:effectLst/>
                          <a:latin typeface="+mn-lt"/>
                          <a:ea typeface="+mn-ea"/>
                          <a:cs typeface="+mn-cs"/>
                        </a:rPr>
                        <a:t>Finish</a:t>
                      </a:r>
                      <a:endParaRPr lang="zh-CN" sz="2400" b="1" kern="100" dirty="0">
                        <a:solidFill>
                          <a:schemeClr val="lt1"/>
                        </a:solidFill>
                        <a:effectLst/>
                        <a:latin typeface="+mn-lt"/>
                        <a:ea typeface="+mn-ea"/>
                        <a:cs typeface="+mn-cs"/>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latin typeface="+mn-lt"/>
                        </a:rPr>
                        <a:t>A   B   C</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vMerge="1">
                  <a:txBody>
                    <a:bodyPr/>
                    <a:lstStyle/>
                    <a:p>
                      <a:pPr algn="just">
                        <a:lnSpc>
                          <a:spcPct val="150000"/>
                        </a:lnSpc>
                        <a:spcAft>
                          <a:spcPts val="0"/>
                        </a:spcAft>
                      </a:pPr>
                      <a:endParaRPr lang="zh-CN" sz="1800" kern="100" dirty="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latin typeface="+mn-lt"/>
                        </a:rPr>
                        <a:t>P</a:t>
                      </a:r>
                      <a:r>
                        <a:rPr lang="en-US" sz="2400" kern="100" baseline="-25000" dirty="0">
                          <a:effectLst/>
                          <a:latin typeface="+mn-lt"/>
                        </a:rPr>
                        <a:t>1</a:t>
                      </a:r>
                      <a:endParaRPr lang="zh-CN" sz="2400" kern="100" dirty="0">
                        <a:effectLst/>
                        <a:latin typeface="+mn-lt"/>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2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5   3   2</a:t>
                      </a:r>
                      <a:endParaRPr lang="zh-CN" sz="24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kern="100" dirty="0" smtClean="0">
                          <a:effectLst/>
                          <a:latin typeface="+mn-lt"/>
                          <a:ea typeface="宋体"/>
                        </a:rPr>
                        <a:t>true</a:t>
                      </a:r>
                      <a:endParaRPr lang="zh-CN" sz="2400" kern="100" dirty="0">
                        <a:effectLst/>
                        <a:latin typeface="+mn-lt"/>
                        <a:ea typeface="宋体"/>
                      </a:endParaRPr>
                    </a:p>
                  </a:txBody>
                  <a:tcPr marL="68580" marR="68580" marT="0" marB="0"/>
                </a:tc>
              </a:tr>
              <a:tr h="483483">
                <a:tc>
                  <a:txBody>
                    <a:bodyPr/>
                    <a:lstStyle/>
                    <a:p>
                      <a:pPr algn="just">
                        <a:lnSpc>
                          <a:spcPct val="150000"/>
                        </a:lnSpc>
                        <a:spcAft>
                          <a:spcPts val="0"/>
                        </a:spcAft>
                      </a:pPr>
                      <a:r>
                        <a:rPr lang="en-US" altLang="zh-CN" sz="2400" kern="100" dirty="0" smtClean="0">
                          <a:effectLst/>
                          <a:latin typeface="+mn-lt"/>
                        </a:rPr>
                        <a:t>P</a:t>
                      </a:r>
                      <a:r>
                        <a:rPr lang="en-US" altLang="zh-CN" sz="2400" kern="100" baseline="-25000" dirty="0" smtClean="0">
                          <a:effectLst/>
                          <a:latin typeface="+mn-lt"/>
                        </a:rPr>
                        <a:t>3</a:t>
                      </a:r>
                      <a:endParaRPr lang="zh-CN" altLang="zh-CN" sz="2400" kern="100" dirty="0">
                        <a:effectLst/>
                        <a:latin typeface="+mn-lt"/>
                        <a:ea typeface="+mn-ea"/>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5   3   2</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7   4   3</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smtClean="0">
                          <a:effectLst/>
                          <a:latin typeface="+mn-lt"/>
                        </a:rPr>
                        <a:t>P</a:t>
                      </a:r>
                      <a:r>
                        <a:rPr lang="en-US" sz="2400" kern="100" baseline="-25000" smtClean="0">
                          <a:effectLst/>
                          <a:latin typeface="+mn-lt"/>
                        </a:rPr>
                        <a:t>4</a:t>
                      </a:r>
                      <a:endParaRPr lang="zh-CN" sz="2400" kern="100" dirty="0">
                        <a:effectLst/>
                        <a:latin typeface="+mn-lt"/>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7   4   3</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4</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1</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7   4   5</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latin typeface="+mn-lt"/>
                        </a:rPr>
                        <a:t>P</a:t>
                      </a:r>
                      <a:r>
                        <a:rPr lang="en-US" sz="2400" kern="100" baseline="-25000" dirty="0">
                          <a:effectLst/>
                          <a:latin typeface="+mn-lt"/>
                        </a:rPr>
                        <a:t>0</a:t>
                      </a:r>
                      <a:endParaRPr lang="zh-CN" sz="2400" kern="100" dirty="0">
                        <a:effectLst/>
                        <a:latin typeface="+mn-lt"/>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7   4   5</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1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7</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4</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3</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7   5   5</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latin typeface="+mn-lt"/>
                        </a:rPr>
                        <a:t>P</a:t>
                      </a:r>
                      <a:r>
                        <a:rPr lang="en-US" sz="2400" kern="100" baseline="-25000" dirty="0">
                          <a:effectLst/>
                          <a:latin typeface="+mn-lt"/>
                        </a:rPr>
                        <a:t>2</a:t>
                      </a:r>
                      <a:endParaRPr lang="zh-CN" sz="2400" kern="100" dirty="0">
                        <a:effectLst/>
                        <a:latin typeface="+mn-lt"/>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7   5   5</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3</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2</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6</a:t>
                      </a:r>
                      <a:r>
                        <a:rPr lang="en-US" sz="2400" kern="100" dirty="0" smtClean="0">
                          <a:solidFill>
                            <a:schemeClr val="dk1"/>
                          </a:solidFill>
                          <a:effectLst/>
                          <a:latin typeface="+mn-lt"/>
                          <a:ea typeface="+mn-ea"/>
                          <a:cs typeface="+mn-cs"/>
                        </a:rPr>
                        <a:t>   </a:t>
                      </a:r>
                      <a:r>
                        <a:rPr lang="en-US" sz="2400" kern="100" dirty="0">
                          <a:solidFill>
                            <a:schemeClr val="dk1"/>
                          </a:solidFill>
                          <a:effectLst/>
                          <a:latin typeface="+mn-lt"/>
                          <a:ea typeface="+mn-ea"/>
                          <a:cs typeface="+mn-cs"/>
                        </a:rPr>
                        <a:t>0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dk1"/>
                          </a:solidFill>
                          <a:effectLst/>
                          <a:latin typeface="+mn-lt"/>
                          <a:ea typeface="+mn-ea"/>
                          <a:cs typeface="+mn-cs"/>
                        </a:rPr>
                        <a:t>10  5   7</a:t>
                      </a: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true</a:t>
                      </a:r>
                      <a:endParaRPr lang="zh-CN" altLang="zh-CN" sz="2400" kern="100" dirty="0" smtClean="0">
                        <a:effectLst/>
                        <a:latin typeface="+mn-lt"/>
                        <a:ea typeface="+mn-ea"/>
                      </a:endParaRPr>
                    </a:p>
                  </a:txBody>
                  <a:tcPr marL="68580" marR="68580" marT="0" marB="0"/>
                </a:tc>
              </a:tr>
            </a:tbl>
          </a:graphicData>
        </a:graphic>
      </p:graphicFrame>
    </p:spTree>
    <p:extLst>
      <p:ext uri="{BB962C8B-B14F-4D97-AF65-F5344CB8AC3E}">
        <p14:creationId xmlns:p14="http://schemas.microsoft.com/office/powerpoint/2010/main" val="661852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dirty="0" smtClean="0"/>
              <a:t>批处理系统中的作业</a:t>
            </a:r>
          </a:p>
        </p:txBody>
      </p:sp>
      <p:sp>
        <p:nvSpPr>
          <p:cNvPr id="12291" name="内容占位符 2"/>
          <p:cNvSpPr>
            <a:spLocks noGrp="1"/>
          </p:cNvSpPr>
          <p:nvPr>
            <p:ph idx="1"/>
          </p:nvPr>
        </p:nvSpPr>
        <p:spPr/>
        <p:txBody>
          <a:bodyPr>
            <a:normAutofit lnSpcReduction="10000"/>
          </a:bodyPr>
          <a:lstStyle/>
          <a:p>
            <a:r>
              <a:rPr lang="zh-CN" altLang="en-US" dirty="0" smtClean="0"/>
              <a:t>作业（</a:t>
            </a:r>
            <a:r>
              <a:rPr lang="en-US" altLang="zh-CN" dirty="0" smtClean="0"/>
              <a:t>Job</a:t>
            </a:r>
            <a:r>
              <a:rPr lang="zh-CN" altLang="en-US" dirty="0" smtClean="0"/>
              <a:t>）：基本调度单位，包含程序、数据和作业说明书。系统根据说明书控制程序运行。</a:t>
            </a:r>
          </a:p>
          <a:p>
            <a:pPr eaLnBrk="1" hangingPunct="1"/>
            <a:r>
              <a:rPr lang="zh-CN" altLang="en-US" dirty="0" smtClean="0"/>
              <a:t>作业步（</a:t>
            </a:r>
            <a:r>
              <a:rPr lang="en-US" altLang="zh-CN" dirty="0" smtClean="0"/>
              <a:t>Job Step</a:t>
            </a:r>
            <a:r>
              <a:rPr lang="zh-CN" altLang="en-US" dirty="0" smtClean="0"/>
              <a:t>）：作业中包含的多个相关的加工步骤。作业步之间存在相互联系，如输入输出关系。</a:t>
            </a:r>
          </a:p>
          <a:p>
            <a:pPr eaLnBrk="1" hangingPunct="1"/>
            <a:r>
              <a:rPr lang="zh-CN" altLang="en-US" dirty="0" smtClean="0"/>
              <a:t>作业控制块（</a:t>
            </a:r>
            <a:r>
              <a:rPr lang="en-US" altLang="zh-CN" dirty="0" smtClean="0"/>
              <a:t>Job Control Block, JCB</a:t>
            </a:r>
            <a:r>
              <a:rPr lang="zh-CN" altLang="en-US" dirty="0" smtClean="0"/>
              <a:t>）：存放作业在系统中管理和调度所需的信息，由作业注册程序创建。</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r>
              <a:rPr lang="en-US" altLang="zh-CN" dirty="0" smtClean="0"/>
              <a:t>T</a:t>
            </a:r>
            <a:r>
              <a:rPr lang="en-US" altLang="zh-CN" baseline="-25000" dirty="0" smtClean="0"/>
              <a:t>2</a:t>
            </a:r>
            <a:r>
              <a:rPr lang="zh-CN" altLang="en-US" dirty="0" smtClean="0"/>
              <a:t>时刻</a:t>
            </a:r>
            <a:r>
              <a:rPr lang="en-US" altLang="zh-CN" dirty="0" smtClean="0"/>
              <a:t>P</a:t>
            </a:r>
            <a:r>
              <a:rPr lang="en-US" altLang="zh-CN" baseline="-25000" dirty="0" smtClean="0"/>
              <a:t>4</a:t>
            </a:r>
            <a:r>
              <a:rPr lang="zh-CN" altLang="en-US" dirty="0" smtClean="0"/>
              <a:t>请求</a:t>
            </a:r>
            <a:r>
              <a:rPr lang="en-US" altLang="zh-CN" dirty="0" smtClean="0"/>
              <a:t>Request4(3,3,0)</a:t>
            </a:r>
            <a:endParaRPr lang="zh-CN" altLang="en-US" dirty="0" smtClean="0"/>
          </a:p>
        </p:txBody>
      </p:sp>
      <p:sp>
        <p:nvSpPr>
          <p:cNvPr id="86019" name="内容占位符 2"/>
          <p:cNvSpPr>
            <a:spLocks noGrp="1"/>
          </p:cNvSpPr>
          <p:nvPr>
            <p:ph idx="1"/>
          </p:nvPr>
        </p:nvSpPr>
        <p:spPr/>
        <p:txBody>
          <a:bodyPr/>
          <a:lstStyle/>
          <a:p>
            <a:pPr marL="514350" indent="-514350" eaLnBrk="1" hangingPunct="1">
              <a:buFontTx/>
              <a:buAutoNum type="circleNumDbPlain"/>
            </a:pPr>
            <a:r>
              <a:rPr lang="en-US" altLang="zh-CN" dirty="0" smtClean="0"/>
              <a:t>Request4(3, 3, 0)≤Need4(4, 3, 1) </a:t>
            </a:r>
          </a:p>
          <a:p>
            <a:pPr marL="514350" indent="-514350" eaLnBrk="1" hangingPunct="1">
              <a:buFontTx/>
              <a:buAutoNum type="circleNumDbPlain"/>
            </a:pPr>
            <a:r>
              <a:rPr lang="en-US" altLang="zh-CN" dirty="0" smtClean="0"/>
              <a:t>Request4(3, 3, 0)&gt;Available(2, 3, 0)</a:t>
            </a:r>
            <a:r>
              <a:rPr lang="zh-CN" altLang="en-US" dirty="0" smtClean="0"/>
              <a:t>，</a:t>
            </a:r>
            <a:r>
              <a:rPr lang="en-US" altLang="zh-CN" dirty="0" smtClean="0"/>
              <a:t>P4</a:t>
            </a:r>
            <a:r>
              <a:rPr lang="zh-CN" altLang="en-US" dirty="0" smtClean="0"/>
              <a:t>等待</a:t>
            </a:r>
            <a:endParaRPr lang="en-US" altLang="zh-CN" dirty="0" smtClean="0"/>
          </a:p>
          <a:p>
            <a:pPr marL="514350" indent="-514350" eaLnBrk="1" hangingPunct="1">
              <a:buFontTx/>
              <a:buAutoNum type="circleNumDbPlain"/>
            </a:pP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1509488943"/>
              </p:ext>
            </p:extLst>
          </p:nvPr>
        </p:nvGraphicFramePr>
        <p:xfrm>
          <a:off x="323528" y="2828880"/>
          <a:ext cx="8424937" cy="3840480"/>
        </p:xfrm>
        <a:graphic>
          <a:graphicData uri="http://schemas.openxmlformats.org/drawingml/2006/table">
            <a:tbl>
              <a:tblPr firstRow="1" firstCol="1" bandRow="1">
                <a:tableStyleId>{5C22544A-7EE6-4342-B048-85BDC9FD1C3A}</a:tableStyleId>
              </a:tblPr>
              <a:tblGrid>
                <a:gridCol w="1633524"/>
                <a:gridCol w="1803141"/>
                <a:gridCol w="1803141"/>
                <a:gridCol w="1663399"/>
                <a:gridCol w="1521732"/>
              </a:tblGrid>
              <a:tr h="483483">
                <a:tc rowSpan="2">
                  <a:txBody>
                    <a:bodyPr/>
                    <a:lstStyle/>
                    <a:p>
                      <a:pPr algn="ctr">
                        <a:lnSpc>
                          <a:spcPct val="150000"/>
                        </a:lnSpc>
                        <a:spcAft>
                          <a:spcPts val="0"/>
                        </a:spcAft>
                      </a:pPr>
                      <a:r>
                        <a:rPr lang="zh-CN" sz="2400" kern="100" dirty="0">
                          <a:effectLst/>
                        </a:rPr>
                        <a:t>进程</a:t>
                      </a:r>
                      <a:r>
                        <a:rPr lang="en-US" sz="2400" kern="100" dirty="0">
                          <a:effectLst/>
                        </a:rPr>
                        <a:t>\</a:t>
                      </a:r>
                      <a:r>
                        <a:rPr lang="zh-CN" sz="2400" kern="100" dirty="0">
                          <a:effectLst/>
                        </a:rPr>
                        <a:t>资源</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Max</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Allocation</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Need</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Available</a:t>
                      </a:r>
                      <a:endParaRPr lang="zh-CN" sz="1800" kern="100" dirty="0">
                        <a:effectLst/>
                        <a:latin typeface="Times New Roman"/>
                        <a:ea typeface="宋体"/>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rPr>
                        <a:t>A   B   C</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5</a:t>
                      </a:r>
                      <a:r>
                        <a:rPr lang="en-US" sz="2400" kern="100" dirty="0" smtClean="0">
                          <a:effectLst/>
                        </a:rPr>
                        <a:t>   </a:t>
                      </a:r>
                      <a:r>
                        <a:rPr lang="en-US" sz="2400" kern="1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sz="2400" kern="100" dirty="0">
                          <a:effectLst/>
                        </a:rPr>
                        <a:t>1   </a:t>
                      </a:r>
                      <a:r>
                        <a:rPr lang="en-US" altLang="zh-CN" sz="2400" kern="100" dirty="0" smtClean="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4</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rowSpan="5">
                  <a:txBody>
                    <a:bodyPr/>
                    <a:lstStyle/>
                    <a:p>
                      <a:pPr algn="just">
                        <a:lnSpc>
                          <a:spcPct val="150000"/>
                        </a:lnSpc>
                        <a:spcAft>
                          <a:spcPts val="0"/>
                        </a:spcAft>
                      </a:pPr>
                      <a:r>
                        <a:rPr lang="en-US" altLang="zh-CN" sz="2400" kern="100" dirty="0" smtClean="0">
                          <a:solidFill>
                            <a:srgbClr val="FF0000"/>
                          </a:solidFill>
                          <a:effectLst/>
                          <a:latin typeface="+mn-lt"/>
                          <a:ea typeface="+mn-ea"/>
                          <a:cs typeface="+mn-cs"/>
                        </a:rPr>
                        <a:t>2   3   0</a:t>
                      </a:r>
                      <a:endParaRPr lang="zh-CN" sz="2400" kern="100" dirty="0">
                        <a:solidFill>
                          <a:srgbClr val="FF0000"/>
                        </a:solidFill>
                        <a:effectLst/>
                        <a:latin typeface="+mn-lt"/>
                        <a:ea typeface="+mn-ea"/>
                        <a:cs typeface="+mn-cs"/>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tx1"/>
                          </a:solidFill>
                          <a:effectLst/>
                          <a:latin typeface="+mn-lt"/>
                          <a:ea typeface="+mn-ea"/>
                          <a:cs typeface="+mn-cs"/>
                        </a:rPr>
                        <a:t>3   0   2</a:t>
                      </a:r>
                      <a:endParaRPr lang="zh-CN" altLang="zh-CN" sz="2400" kern="100" dirty="0" smtClean="0">
                        <a:solidFill>
                          <a:schemeClr val="tx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tx1"/>
                          </a:solidFill>
                          <a:effectLst/>
                          <a:latin typeface="+mn-lt"/>
                          <a:ea typeface="+mn-ea"/>
                          <a:cs typeface="+mn-cs"/>
                        </a:rPr>
                        <a:t>0   2   0</a:t>
                      </a:r>
                      <a:endParaRPr lang="zh-CN" altLang="zh-CN" sz="2400" kern="100" dirty="0" smtClean="0">
                        <a:solidFill>
                          <a:schemeClr val="tx1"/>
                        </a:solidFill>
                        <a:effectLst/>
                        <a:latin typeface="+mn-lt"/>
                        <a:ea typeface="+mn-ea"/>
                        <a:cs typeface="+mn-cs"/>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9</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6</a:t>
                      </a:r>
                      <a:r>
                        <a:rPr lang="en-US" sz="2400" kern="100" dirty="0" smtClean="0">
                          <a:effectLst/>
                        </a:rPr>
                        <a:t>   </a:t>
                      </a:r>
                      <a:r>
                        <a:rPr lang="en-US" sz="2400" kern="100" dirty="0">
                          <a:effectLst/>
                        </a:rPr>
                        <a:t>0   </a:t>
                      </a:r>
                      <a:r>
                        <a:rPr lang="en-US" altLang="zh-CN" sz="2400" kern="100" dirty="0" smtClean="0">
                          <a:effectLst/>
                        </a:rPr>
                        <a:t>0</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2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2</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4</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sz="2400" kern="100" dirty="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dirty="0" smtClean="0"/>
              <a:t>T</a:t>
            </a:r>
            <a:r>
              <a:rPr lang="en-US" altLang="zh-CN" baseline="-25000" dirty="0" smtClean="0"/>
              <a:t>3</a:t>
            </a:r>
            <a:r>
              <a:rPr lang="zh-CN" altLang="en-US" dirty="0" smtClean="0"/>
              <a:t>时刻</a:t>
            </a:r>
            <a:r>
              <a:rPr lang="en-US" altLang="zh-CN" dirty="0" smtClean="0"/>
              <a:t>P</a:t>
            </a:r>
            <a:r>
              <a:rPr lang="en-US" altLang="zh-CN" baseline="-25000" dirty="0" smtClean="0"/>
              <a:t>0</a:t>
            </a:r>
            <a:r>
              <a:rPr lang="zh-CN" altLang="en-US" dirty="0" smtClean="0"/>
              <a:t>请求</a:t>
            </a:r>
            <a:r>
              <a:rPr lang="en-US" altLang="zh-CN" dirty="0" smtClean="0"/>
              <a:t>Request0(0,2,0)</a:t>
            </a:r>
            <a:endParaRPr lang="zh-CN"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882695594"/>
              </p:ext>
            </p:extLst>
          </p:nvPr>
        </p:nvGraphicFramePr>
        <p:xfrm>
          <a:off x="323528" y="1772816"/>
          <a:ext cx="8424937" cy="4389120"/>
        </p:xfrm>
        <a:graphic>
          <a:graphicData uri="http://schemas.openxmlformats.org/drawingml/2006/table">
            <a:tbl>
              <a:tblPr firstRow="1" firstCol="1" bandRow="1">
                <a:tableStyleId>{5C22544A-7EE6-4342-B048-85BDC9FD1C3A}</a:tableStyleId>
              </a:tblPr>
              <a:tblGrid>
                <a:gridCol w="1633524"/>
                <a:gridCol w="1803141"/>
                <a:gridCol w="1803141"/>
                <a:gridCol w="1663399"/>
                <a:gridCol w="1521732"/>
              </a:tblGrid>
              <a:tr h="483483">
                <a:tc rowSpan="2">
                  <a:txBody>
                    <a:bodyPr/>
                    <a:lstStyle/>
                    <a:p>
                      <a:pPr algn="ctr">
                        <a:lnSpc>
                          <a:spcPct val="150000"/>
                        </a:lnSpc>
                        <a:spcAft>
                          <a:spcPts val="0"/>
                        </a:spcAft>
                      </a:pPr>
                      <a:r>
                        <a:rPr lang="zh-CN" sz="2400" kern="100" dirty="0">
                          <a:effectLst/>
                        </a:rPr>
                        <a:t>进程</a:t>
                      </a:r>
                      <a:r>
                        <a:rPr lang="en-US" sz="2400" kern="100" dirty="0">
                          <a:effectLst/>
                        </a:rPr>
                        <a:t>\</a:t>
                      </a:r>
                      <a:r>
                        <a:rPr lang="zh-CN" sz="2400" kern="100" dirty="0">
                          <a:effectLst/>
                        </a:rPr>
                        <a:t>资源</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Max</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Allocation</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Need</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Available</a:t>
                      </a:r>
                      <a:endParaRPr lang="zh-CN" sz="1800" kern="100" dirty="0">
                        <a:effectLst/>
                        <a:latin typeface="Times New Roman"/>
                        <a:ea typeface="宋体"/>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rPr>
                        <a:t>A   B   C</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A   B   C</a:t>
                      </a:r>
                      <a:endParaRPr lang="zh-CN" sz="1800" kern="10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0</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7</a:t>
                      </a:r>
                      <a:r>
                        <a:rPr lang="en-US" sz="2400" kern="100" dirty="0" smtClean="0">
                          <a:effectLst/>
                        </a:rPr>
                        <a:t>   </a:t>
                      </a:r>
                      <a:r>
                        <a:rPr lang="en-US" altLang="zh-CN" sz="2400" kern="100" dirty="0" smtClean="0">
                          <a:effectLst/>
                        </a:rPr>
                        <a:t>5</a:t>
                      </a:r>
                      <a:r>
                        <a:rPr lang="en-US" sz="2400" kern="100" dirty="0" smtClean="0">
                          <a:effectLst/>
                        </a:rPr>
                        <a:t>   </a:t>
                      </a:r>
                      <a:r>
                        <a:rPr lang="en-US" sz="2400" kern="1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strike="sngStrike" kern="100" dirty="0" smtClean="0">
                          <a:effectLst/>
                        </a:rPr>
                        <a:t>0</a:t>
                      </a:r>
                      <a:r>
                        <a:rPr lang="en-US" sz="2400" strike="sngStrike" kern="100" dirty="0" smtClean="0">
                          <a:effectLst/>
                        </a:rPr>
                        <a:t>   </a:t>
                      </a:r>
                      <a:r>
                        <a:rPr lang="en-US" sz="2400" strike="sngStrike" kern="100" dirty="0">
                          <a:effectLst/>
                        </a:rPr>
                        <a:t>1   </a:t>
                      </a:r>
                      <a:r>
                        <a:rPr lang="en-US" altLang="zh-CN" sz="2400" strike="sngStrike" kern="100" dirty="0" smtClean="0">
                          <a:effectLst/>
                        </a:rPr>
                        <a:t>0</a:t>
                      </a:r>
                    </a:p>
                    <a:p>
                      <a:pPr marL="0" algn="just" defTabSz="914400" rtl="0" eaLnBrk="1" latinLnBrk="0" hangingPunct="1">
                        <a:lnSpc>
                          <a:spcPct val="150000"/>
                        </a:lnSpc>
                        <a:spcAft>
                          <a:spcPts val="0"/>
                        </a:spcAft>
                      </a:pPr>
                      <a:r>
                        <a:rPr lang="en-US" altLang="zh-CN" sz="2400" kern="100" dirty="0" smtClean="0">
                          <a:solidFill>
                            <a:srgbClr val="FF0000"/>
                          </a:solidFill>
                          <a:effectLst/>
                          <a:latin typeface="+mn-lt"/>
                          <a:ea typeface="+mn-ea"/>
                          <a:cs typeface="+mn-cs"/>
                        </a:rPr>
                        <a:t>0   3   0</a:t>
                      </a:r>
                      <a:endParaRPr lang="zh-CN" sz="2400" kern="100" dirty="0">
                        <a:solidFill>
                          <a:srgbClr val="FF0000"/>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strike="sngStrike" kern="100" dirty="0" smtClean="0">
                          <a:effectLst/>
                        </a:rPr>
                        <a:t>7</a:t>
                      </a:r>
                      <a:r>
                        <a:rPr lang="en-US" sz="2400" strike="sngStrike" kern="100" dirty="0" smtClean="0">
                          <a:effectLst/>
                        </a:rPr>
                        <a:t>   </a:t>
                      </a:r>
                      <a:r>
                        <a:rPr lang="en-US" altLang="zh-CN" sz="2400" strike="sngStrike" kern="100" dirty="0" smtClean="0">
                          <a:effectLst/>
                        </a:rPr>
                        <a:t>4</a:t>
                      </a:r>
                      <a:r>
                        <a:rPr lang="en-US" sz="2400" strike="sngStrike" kern="100" dirty="0" smtClean="0">
                          <a:effectLst/>
                        </a:rPr>
                        <a:t>   </a:t>
                      </a:r>
                      <a:r>
                        <a:rPr lang="en-US" altLang="zh-CN" sz="2400" strike="sngStrike" kern="100" dirty="0" smtClean="0">
                          <a:effectLst/>
                        </a:rPr>
                        <a:t>3</a:t>
                      </a:r>
                    </a:p>
                    <a:p>
                      <a:pPr marL="0" algn="just" defTabSz="914400" rtl="0" eaLnBrk="1" latinLnBrk="0" hangingPunct="1">
                        <a:lnSpc>
                          <a:spcPct val="150000"/>
                        </a:lnSpc>
                        <a:spcAft>
                          <a:spcPts val="0"/>
                        </a:spcAft>
                      </a:pPr>
                      <a:r>
                        <a:rPr lang="en-US" altLang="zh-CN" sz="2400" kern="100" dirty="0" smtClean="0">
                          <a:solidFill>
                            <a:srgbClr val="FF0000"/>
                          </a:solidFill>
                          <a:effectLst/>
                          <a:latin typeface="+mn-lt"/>
                          <a:ea typeface="+mn-ea"/>
                          <a:cs typeface="+mn-cs"/>
                        </a:rPr>
                        <a:t>7   2   3</a:t>
                      </a:r>
                      <a:endParaRPr lang="zh-CN" sz="2400" kern="100" dirty="0">
                        <a:solidFill>
                          <a:srgbClr val="FF0000"/>
                        </a:solidFill>
                        <a:effectLst/>
                        <a:latin typeface="+mn-lt"/>
                        <a:ea typeface="+mn-ea"/>
                        <a:cs typeface="+mn-cs"/>
                      </a:endParaRPr>
                    </a:p>
                  </a:txBody>
                  <a:tcPr marL="68580" marR="68580" marT="0" marB="0"/>
                </a:tc>
                <a:tc rowSpan="5">
                  <a:txBody>
                    <a:bodyPr/>
                    <a:lstStyle/>
                    <a:p>
                      <a:pPr algn="just">
                        <a:lnSpc>
                          <a:spcPct val="150000"/>
                        </a:lnSpc>
                        <a:spcAft>
                          <a:spcPts val="0"/>
                        </a:spcAft>
                      </a:pPr>
                      <a:r>
                        <a:rPr lang="en-US" altLang="zh-CN" sz="2400" strike="sngStrike" kern="100" dirty="0" smtClean="0">
                          <a:solidFill>
                            <a:schemeClr val="tx1"/>
                          </a:solidFill>
                          <a:effectLst/>
                          <a:latin typeface="+mn-lt"/>
                          <a:ea typeface="+mn-ea"/>
                          <a:cs typeface="+mn-cs"/>
                        </a:rPr>
                        <a:t>2   3   0</a:t>
                      </a:r>
                    </a:p>
                    <a:p>
                      <a:pPr algn="just">
                        <a:lnSpc>
                          <a:spcPct val="150000"/>
                        </a:lnSpc>
                        <a:spcAft>
                          <a:spcPts val="0"/>
                        </a:spcAft>
                      </a:pPr>
                      <a:r>
                        <a:rPr lang="en-US" altLang="zh-CN" sz="2400" strike="noStrike" kern="100" dirty="0" smtClean="0">
                          <a:solidFill>
                            <a:srgbClr val="FF0000"/>
                          </a:solidFill>
                          <a:effectLst/>
                          <a:latin typeface="+mn-lt"/>
                          <a:ea typeface="+mn-ea"/>
                          <a:cs typeface="+mn-cs"/>
                        </a:rPr>
                        <a:t>2   1   0</a:t>
                      </a:r>
                      <a:endParaRPr lang="zh-CN" sz="2400" strike="noStrike" kern="100" dirty="0">
                        <a:solidFill>
                          <a:srgbClr val="FF0000"/>
                        </a:solidFill>
                        <a:effectLst/>
                        <a:latin typeface="+mn-lt"/>
                        <a:ea typeface="+mn-ea"/>
                        <a:cs typeface="+mn-cs"/>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tx1"/>
                          </a:solidFill>
                          <a:effectLst/>
                          <a:latin typeface="+mn-lt"/>
                          <a:ea typeface="+mn-ea"/>
                          <a:cs typeface="+mn-cs"/>
                        </a:rPr>
                        <a:t>3   0   2</a:t>
                      </a:r>
                      <a:endParaRPr lang="zh-CN" altLang="zh-CN" sz="2400" kern="100" dirty="0" smtClean="0">
                        <a:solidFill>
                          <a:schemeClr val="tx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tx1"/>
                          </a:solidFill>
                          <a:effectLst/>
                          <a:latin typeface="+mn-lt"/>
                          <a:ea typeface="+mn-ea"/>
                          <a:cs typeface="+mn-cs"/>
                        </a:rPr>
                        <a:t>0   2   0</a:t>
                      </a:r>
                      <a:endParaRPr lang="zh-CN" altLang="zh-CN" sz="2400" kern="100" dirty="0" smtClean="0">
                        <a:solidFill>
                          <a:schemeClr val="tx1"/>
                        </a:solidFill>
                        <a:effectLst/>
                        <a:latin typeface="+mn-lt"/>
                        <a:ea typeface="+mn-ea"/>
                        <a:cs typeface="+mn-cs"/>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9</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6</a:t>
                      </a:r>
                      <a:r>
                        <a:rPr lang="en-US" sz="2400" kern="100" dirty="0" smtClean="0">
                          <a:effectLst/>
                        </a:rPr>
                        <a:t>   </a:t>
                      </a:r>
                      <a:r>
                        <a:rPr lang="en-US" sz="2400" kern="100" dirty="0">
                          <a:effectLst/>
                        </a:rPr>
                        <a:t>0   </a:t>
                      </a:r>
                      <a:r>
                        <a:rPr lang="en-US" altLang="zh-CN" sz="2400" kern="100" dirty="0" smtClean="0">
                          <a:effectLst/>
                        </a:rPr>
                        <a:t>0</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2   </a:t>
                      </a:r>
                      <a:r>
                        <a:rPr lang="en-US" altLang="zh-CN" sz="2400" kern="100" dirty="0" smtClean="0">
                          <a:effectLst/>
                        </a:rPr>
                        <a:t>2</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2</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r h="483483">
                <a:tc>
                  <a:txBody>
                    <a:bodyPr/>
                    <a:lstStyle/>
                    <a:p>
                      <a:pPr algn="just">
                        <a:lnSpc>
                          <a:spcPct val="150000"/>
                        </a:lnSpc>
                        <a:spcAft>
                          <a:spcPts val="0"/>
                        </a:spcAft>
                      </a:pPr>
                      <a:r>
                        <a:rPr lang="en-US" sz="2400" kern="100" dirty="0">
                          <a:effectLst/>
                        </a:rPr>
                        <a:t>P</a:t>
                      </a:r>
                      <a:r>
                        <a:rPr lang="en-US" sz="2400" kern="100" baseline="-25000" dirty="0">
                          <a:effectLst/>
                        </a:rPr>
                        <a:t>4</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altLang="zh-CN" sz="2400" kern="100" dirty="0" smtClean="0">
                          <a:effectLst/>
                        </a:rPr>
                        <a:t>3</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sz="2400" kern="100" dirty="0">
                          <a:effectLst/>
                        </a:rPr>
                        <a:t>1</a:t>
                      </a:r>
                      <a:endParaRPr lang="zh-CN" sz="1800" kern="100" dirty="0">
                        <a:effectLst/>
                        <a:latin typeface="Times New Roman"/>
                        <a:ea typeface="宋体"/>
                      </a:endParaRPr>
                    </a:p>
                  </a:txBody>
                  <a:tcPr marL="68580" marR="68580" marT="0" marB="0"/>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altLang="zh-CN" baseline="-25000" dirty="0" smtClean="0"/>
              <a:t>3</a:t>
            </a:r>
            <a:r>
              <a:rPr lang="zh-CN" altLang="en-US" dirty="0" smtClean="0"/>
              <a:t>时刻的安全性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17209075"/>
              </p:ext>
            </p:extLst>
          </p:nvPr>
        </p:nvGraphicFramePr>
        <p:xfrm>
          <a:off x="179513" y="1628800"/>
          <a:ext cx="8792543" cy="4389120"/>
        </p:xfrm>
        <a:graphic>
          <a:graphicData uri="http://schemas.openxmlformats.org/drawingml/2006/table">
            <a:tbl>
              <a:tblPr firstRow="1" firstCol="1" bandRow="1">
                <a:tableStyleId>{5C22544A-7EE6-4342-B048-85BDC9FD1C3A}</a:tableStyleId>
              </a:tblPr>
              <a:tblGrid>
                <a:gridCol w="1570672"/>
                <a:gridCol w="1566441"/>
                <a:gridCol w="1566441"/>
                <a:gridCol w="1445043"/>
                <a:gridCol w="1484250"/>
                <a:gridCol w="1159696"/>
              </a:tblGrid>
              <a:tr h="483483">
                <a:tc rowSpan="2">
                  <a:txBody>
                    <a:bodyPr/>
                    <a:lstStyle/>
                    <a:p>
                      <a:pPr algn="ctr">
                        <a:lnSpc>
                          <a:spcPct val="150000"/>
                        </a:lnSpc>
                        <a:spcAft>
                          <a:spcPts val="0"/>
                        </a:spcAft>
                      </a:pPr>
                      <a:r>
                        <a:rPr lang="zh-CN" sz="2400" kern="100" dirty="0">
                          <a:effectLst/>
                          <a:latin typeface="+mn-lt"/>
                        </a:rPr>
                        <a:t>进程</a:t>
                      </a:r>
                      <a:r>
                        <a:rPr lang="en-US" sz="2400" kern="100" dirty="0">
                          <a:effectLst/>
                          <a:latin typeface="+mn-lt"/>
                        </a:rPr>
                        <a:t>\</a:t>
                      </a:r>
                      <a:r>
                        <a:rPr lang="zh-CN" sz="2400" kern="100" dirty="0">
                          <a:effectLst/>
                          <a:latin typeface="+mn-lt"/>
                        </a:rPr>
                        <a:t>资源</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smtClean="0">
                          <a:effectLst/>
                          <a:latin typeface="+mn-lt"/>
                        </a:rPr>
                        <a:t>Work</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a:effectLst/>
                          <a:latin typeface="+mn-lt"/>
                        </a:rPr>
                        <a:t>Allocation</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a:effectLst/>
                          <a:latin typeface="+mn-lt"/>
                        </a:rPr>
                        <a:t>Need</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dirty="0" smtClean="0">
                          <a:effectLst/>
                          <a:latin typeface="+mn-lt"/>
                        </a:rPr>
                        <a:t>Work+ Allocation</a:t>
                      </a:r>
                      <a:endParaRPr lang="zh-CN" sz="2400" kern="100" dirty="0">
                        <a:effectLst/>
                        <a:latin typeface="+mn-lt"/>
                        <a:ea typeface="宋体"/>
                      </a:endParaRPr>
                    </a:p>
                  </a:txBody>
                  <a:tcPr marL="68580" marR="68580" marT="0" marB="0"/>
                </a:tc>
                <a:tc rowSpan="2">
                  <a:txBody>
                    <a:bodyPr/>
                    <a:lstStyle/>
                    <a:p>
                      <a:pPr marL="0" algn="just" defTabSz="914400" rtl="0" eaLnBrk="1" latinLnBrk="0" hangingPunct="1">
                        <a:lnSpc>
                          <a:spcPct val="150000"/>
                        </a:lnSpc>
                        <a:spcAft>
                          <a:spcPts val="0"/>
                        </a:spcAft>
                      </a:pPr>
                      <a:r>
                        <a:rPr lang="en-US" altLang="zh-CN" sz="2400" b="1" kern="100" dirty="0" smtClean="0">
                          <a:solidFill>
                            <a:schemeClr val="lt1"/>
                          </a:solidFill>
                          <a:effectLst/>
                          <a:latin typeface="+mn-lt"/>
                          <a:ea typeface="+mn-ea"/>
                          <a:cs typeface="+mn-cs"/>
                        </a:rPr>
                        <a:t>Finish</a:t>
                      </a:r>
                      <a:endParaRPr lang="zh-CN" sz="2400" b="1" kern="100" dirty="0">
                        <a:solidFill>
                          <a:schemeClr val="lt1"/>
                        </a:solidFill>
                        <a:effectLst/>
                        <a:latin typeface="+mn-lt"/>
                        <a:ea typeface="+mn-ea"/>
                        <a:cs typeface="+mn-cs"/>
                      </a:endParaRPr>
                    </a:p>
                  </a:txBody>
                  <a:tcPr marL="68580" marR="68580" marT="0" marB="0"/>
                </a:tc>
              </a:tr>
              <a:tr h="483483">
                <a:tc vMerge="1">
                  <a:txBody>
                    <a:bodyPr/>
                    <a:lstStyle/>
                    <a:p>
                      <a:endParaRPr lang="zh-CN" altLang="en-US"/>
                    </a:p>
                  </a:txBody>
                  <a:tcPr/>
                </a:tc>
                <a:tc>
                  <a:txBody>
                    <a:bodyPr/>
                    <a:lstStyle/>
                    <a:p>
                      <a:pPr algn="just">
                        <a:lnSpc>
                          <a:spcPct val="150000"/>
                        </a:lnSpc>
                        <a:spcAft>
                          <a:spcPts val="0"/>
                        </a:spcAft>
                      </a:pPr>
                      <a:r>
                        <a:rPr lang="en-US" sz="2400" kern="100" dirty="0">
                          <a:effectLst/>
                          <a:latin typeface="+mn-lt"/>
                        </a:rPr>
                        <a:t>A   B   C</a:t>
                      </a:r>
                      <a:endParaRPr lang="zh-CN" sz="2400" kern="100" dirty="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a:txBody>
                    <a:bodyPr/>
                    <a:lstStyle/>
                    <a:p>
                      <a:pPr algn="just">
                        <a:lnSpc>
                          <a:spcPct val="150000"/>
                        </a:lnSpc>
                        <a:spcAft>
                          <a:spcPts val="0"/>
                        </a:spcAft>
                      </a:pPr>
                      <a:r>
                        <a:rPr lang="en-US" sz="2400" kern="100">
                          <a:effectLst/>
                          <a:latin typeface="+mn-lt"/>
                        </a:rPr>
                        <a:t>A   B   C</a:t>
                      </a:r>
                      <a:endParaRPr lang="zh-CN" sz="2400" kern="100">
                        <a:effectLst/>
                        <a:latin typeface="+mn-lt"/>
                        <a:ea typeface="宋体"/>
                      </a:endParaRPr>
                    </a:p>
                  </a:txBody>
                  <a:tcPr marL="68580" marR="68580" marT="0" marB="0"/>
                </a:tc>
                <a:tc vMerge="1">
                  <a:txBody>
                    <a:bodyPr/>
                    <a:lstStyle/>
                    <a:p>
                      <a:pPr algn="just">
                        <a:lnSpc>
                          <a:spcPct val="150000"/>
                        </a:lnSpc>
                        <a:spcAft>
                          <a:spcPts val="0"/>
                        </a:spcAft>
                      </a:pPr>
                      <a:endParaRPr lang="zh-CN" sz="1800" kern="100" dirty="0">
                        <a:effectLst/>
                        <a:latin typeface="Times New Roman"/>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0</a:t>
                      </a:r>
                      <a:endParaRPr lang="zh-CN" sz="1800" kern="100" dirty="0">
                        <a:effectLst/>
                        <a:latin typeface="Times New Roman"/>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1</a:t>
                      </a:r>
                      <a:r>
                        <a:rPr lang="en-US" sz="2400" kern="100" dirty="0" smtClean="0">
                          <a:solidFill>
                            <a:schemeClr val="dk1"/>
                          </a:solidFill>
                          <a:effectLst/>
                          <a:latin typeface="+mn-lt"/>
                          <a:ea typeface="+mn-ea"/>
                          <a:cs typeface="+mn-cs"/>
                        </a:rPr>
                        <a:t>   </a:t>
                      </a:r>
                      <a:r>
                        <a:rPr lang="en-US" altLang="zh-CN" sz="2400" kern="100" dirty="0" smtClean="0">
                          <a:solidFill>
                            <a:schemeClr val="dk1"/>
                          </a:solidFill>
                          <a:effectLst/>
                          <a:latin typeface="+mn-lt"/>
                          <a:ea typeface="+mn-ea"/>
                          <a:cs typeface="+mn-cs"/>
                        </a:rPr>
                        <a:t>0</a:t>
                      </a:r>
                      <a:endParaRPr lang="zh-CN" sz="2400" kern="10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tx1"/>
                          </a:solidFill>
                          <a:effectLst/>
                          <a:latin typeface="+mn-lt"/>
                          <a:ea typeface="+mn-ea"/>
                          <a:cs typeface="+mn-cs"/>
                        </a:rPr>
                        <a:t>0   3   0</a:t>
                      </a:r>
                      <a:endParaRPr lang="zh-CN" sz="2400" kern="100" dirty="0">
                        <a:solidFill>
                          <a:schemeClr val="tx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tx1"/>
                          </a:solidFill>
                          <a:effectLst/>
                          <a:latin typeface="+mn-lt"/>
                          <a:ea typeface="+mn-ea"/>
                          <a:cs typeface="+mn-cs"/>
                        </a:rPr>
                        <a:t>7   2   3</a:t>
                      </a:r>
                      <a:endParaRPr lang="zh-CN" sz="2400" kern="100" dirty="0">
                        <a:solidFill>
                          <a:schemeClr val="tx1"/>
                        </a:solidFill>
                        <a:effectLst/>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endParaRPr lang="zh-CN" sz="24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kern="100" dirty="0" smtClean="0">
                          <a:effectLst/>
                          <a:latin typeface="+mn-lt"/>
                          <a:ea typeface="宋体"/>
                        </a:rPr>
                        <a:t>false</a:t>
                      </a:r>
                      <a:endParaRPr lang="zh-CN" sz="2400" kern="100" dirty="0">
                        <a:effectLst/>
                        <a:latin typeface="+mn-lt"/>
                        <a:ea typeface="宋体"/>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1</a:t>
                      </a:r>
                      <a:endParaRPr lang="zh-CN" sz="1800" kern="100" dirty="0">
                        <a:effectLst/>
                        <a:latin typeface="Times New Roman"/>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2   1   0</a:t>
                      </a:r>
                      <a:endParaRPr lang="zh-CN" altLang="zh-CN" sz="2400" kern="100" dirty="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tx1"/>
                          </a:solidFill>
                          <a:effectLst/>
                          <a:latin typeface="+mn-lt"/>
                          <a:ea typeface="+mn-ea"/>
                          <a:cs typeface="+mn-cs"/>
                        </a:rPr>
                        <a:t>3   0   2</a:t>
                      </a:r>
                      <a:endParaRPr lang="zh-CN" altLang="zh-CN" sz="2400" kern="100" dirty="0" smtClean="0">
                        <a:solidFill>
                          <a:schemeClr val="tx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solidFill>
                            <a:schemeClr val="tx1"/>
                          </a:solidFill>
                          <a:effectLst/>
                          <a:latin typeface="+mn-lt"/>
                          <a:ea typeface="+mn-ea"/>
                          <a:cs typeface="+mn-cs"/>
                        </a:rPr>
                        <a:t>0   2   0</a:t>
                      </a:r>
                      <a:endParaRPr lang="zh-CN" altLang="zh-CN" sz="2400" kern="100" dirty="0" smtClean="0">
                        <a:solidFill>
                          <a:schemeClr val="tx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false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2</a:t>
                      </a:r>
                      <a:endParaRPr lang="zh-CN" sz="1800" kern="100" dirty="0">
                        <a:effectLst/>
                        <a:latin typeface="Times New Roman"/>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2   1   0</a:t>
                      </a:r>
                      <a:endParaRPr lang="zh-CN" altLang="zh-CN" sz="24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kern="100" dirty="0" smtClean="0">
                          <a:effectLst/>
                        </a:rPr>
                        <a:t>3</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6</a:t>
                      </a:r>
                      <a:r>
                        <a:rPr lang="en-US" sz="2400" kern="100" dirty="0" smtClean="0">
                          <a:effectLst/>
                        </a:rPr>
                        <a:t>   </a:t>
                      </a:r>
                      <a:r>
                        <a:rPr lang="en-US" sz="2400" kern="100" dirty="0">
                          <a:effectLst/>
                        </a:rPr>
                        <a:t>0   </a:t>
                      </a:r>
                      <a:r>
                        <a:rPr lang="en-US" altLang="zh-CN" sz="2400" kern="100" dirty="0" smtClean="0">
                          <a:effectLst/>
                        </a:rPr>
                        <a:t>0</a:t>
                      </a:r>
                      <a:endParaRPr lang="zh-CN" sz="1800" kern="100" dirty="0">
                        <a:effectLst/>
                        <a:latin typeface="Times New Roman"/>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false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3</a:t>
                      </a:r>
                      <a:endParaRPr lang="zh-CN" sz="1800" kern="100" dirty="0">
                        <a:effectLst/>
                        <a:latin typeface="Times New Roman"/>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2   1   0</a:t>
                      </a:r>
                      <a:endParaRPr lang="zh-CN" altLang="zh-CN" sz="24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kern="100" dirty="0" smtClean="0">
                          <a:effectLst/>
                        </a:rPr>
                        <a:t>2</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1</a:t>
                      </a:r>
                      <a:r>
                        <a:rPr lang="en-US" sz="2400" kern="100" dirty="0" smtClean="0">
                          <a:effectLst/>
                        </a:rPr>
                        <a:t>   </a:t>
                      </a:r>
                      <a:r>
                        <a:rPr lang="en-US" altLang="zh-CN" sz="2400" kern="100" dirty="0" smtClean="0">
                          <a:effectLst/>
                        </a:rPr>
                        <a:t>1</a:t>
                      </a:r>
                      <a:endParaRPr lang="zh-CN" sz="1800" kern="100" dirty="0">
                        <a:effectLst/>
                        <a:latin typeface="Times New Roman"/>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false</a:t>
                      </a:r>
                      <a:endParaRPr lang="zh-CN" altLang="zh-CN" sz="2400" kern="100" dirty="0" smtClean="0">
                        <a:effectLst/>
                        <a:latin typeface="+mn-lt"/>
                        <a:ea typeface="+mn-ea"/>
                      </a:endParaRPr>
                    </a:p>
                  </a:txBody>
                  <a:tcPr marL="68580" marR="68580" marT="0" marB="0"/>
                </a:tc>
              </a:tr>
              <a:tr h="483483">
                <a:tc>
                  <a:txBody>
                    <a:bodyPr/>
                    <a:lstStyle/>
                    <a:p>
                      <a:pPr algn="just">
                        <a:lnSpc>
                          <a:spcPct val="150000"/>
                        </a:lnSpc>
                        <a:spcAft>
                          <a:spcPts val="0"/>
                        </a:spcAft>
                      </a:pPr>
                      <a:r>
                        <a:rPr lang="en-US" sz="2400" kern="100" dirty="0">
                          <a:effectLst/>
                        </a:rPr>
                        <a:t>P</a:t>
                      </a:r>
                      <a:r>
                        <a:rPr lang="en-US" sz="2400" kern="100" baseline="-25000" dirty="0">
                          <a:effectLst/>
                        </a:rPr>
                        <a:t>4</a:t>
                      </a:r>
                      <a:endParaRPr lang="zh-CN" sz="1800" kern="100" dirty="0">
                        <a:effectLst/>
                        <a:latin typeface="Times New Roman"/>
                        <a:ea typeface="宋体"/>
                      </a:endParaRPr>
                    </a:p>
                  </a:txBody>
                  <a:tcPr marL="68580" marR="68580" marT="0" marB="0"/>
                </a:tc>
                <a:tc>
                  <a:txBody>
                    <a:bodyPr/>
                    <a:lstStyle/>
                    <a:p>
                      <a:pPr marL="0" algn="just" defTabSz="914400" rtl="0" eaLnBrk="1" latinLnBrk="0" hangingPunct="1">
                        <a:lnSpc>
                          <a:spcPct val="150000"/>
                        </a:lnSpc>
                        <a:spcAft>
                          <a:spcPts val="0"/>
                        </a:spcAft>
                      </a:pPr>
                      <a:r>
                        <a:rPr lang="en-US" altLang="zh-CN" sz="2400" kern="100" dirty="0" smtClean="0">
                          <a:solidFill>
                            <a:schemeClr val="dk1"/>
                          </a:solidFill>
                          <a:effectLst/>
                          <a:latin typeface="+mn-lt"/>
                          <a:ea typeface="+mn-ea"/>
                          <a:cs typeface="+mn-cs"/>
                        </a:rPr>
                        <a:t>2   1   0</a:t>
                      </a:r>
                      <a:endParaRPr lang="zh-CN" altLang="zh-CN" sz="24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altLang="zh-CN" sz="2400" kern="100" dirty="0" smtClean="0">
                          <a:effectLst/>
                        </a:rPr>
                        <a:t>0</a:t>
                      </a:r>
                      <a:r>
                        <a:rPr lang="en-US" sz="2400" kern="100" dirty="0" smtClean="0">
                          <a:effectLst/>
                        </a:rPr>
                        <a:t>   </a:t>
                      </a:r>
                      <a:r>
                        <a:rPr lang="en-US" altLang="zh-CN" sz="2400" kern="100" dirty="0" smtClean="0">
                          <a:effectLst/>
                        </a:rPr>
                        <a:t>0</a:t>
                      </a:r>
                      <a:r>
                        <a:rPr lang="en-US" sz="2400" kern="100" dirty="0" smtClean="0">
                          <a:effectLst/>
                        </a:rPr>
                        <a:t>   </a:t>
                      </a:r>
                      <a:r>
                        <a:rPr lang="en-US" altLang="zh-CN" sz="2400" kern="100" dirty="0" smtClean="0">
                          <a:effectLst/>
                        </a:rPr>
                        <a:t>2</a:t>
                      </a:r>
                      <a:endParaRPr lang="zh-CN" sz="1800" kern="100" dirty="0">
                        <a:effectLst/>
                        <a:latin typeface="Times New Roman"/>
                        <a:ea typeface="宋体"/>
                      </a:endParaRPr>
                    </a:p>
                  </a:txBody>
                  <a:tcPr marL="68580" marR="68580" marT="0" marB="0"/>
                </a:tc>
                <a:tc>
                  <a:txBody>
                    <a:bodyPr/>
                    <a:lstStyle/>
                    <a:p>
                      <a:pPr algn="just">
                        <a:lnSpc>
                          <a:spcPct val="150000"/>
                        </a:lnSpc>
                        <a:spcAft>
                          <a:spcPts val="0"/>
                        </a:spcAft>
                      </a:pPr>
                      <a:r>
                        <a:rPr lang="en-US" altLang="zh-CN" sz="2400" kern="100" dirty="0" smtClean="0">
                          <a:effectLst/>
                        </a:rPr>
                        <a:t>4</a:t>
                      </a:r>
                      <a:r>
                        <a:rPr lang="en-US" sz="2400" kern="100" dirty="0" smtClean="0">
                          <a:effectLst/>
                        </a:rPr>
                        <a:t>   </a:t>
                      </a:r>
                      <a:r>
                        <a:rPr lang="en-US" altLang="zh-CN" sz="2400" kern="100" dirty="0" smtClean="0">
                          <a:effectLst/>
                        </a:rPr>
                        <a:t>3</a:t>
                      </a:r>
                      <a:r>
                        <a:rPr lang="en-US" sz="2400" kern="100" dirty="0" smtClean="0">
                          <a:effectLst/>
                        </a:rPr>
                        <a:t>   </a:t>
                      </a:r>
                      <a:r>
                        <a:rPr lang="en-US" sz="2400" kern="100" dirty="0">
                          <a:effectLst/>
                        </a:rPr>
                        <a:t>1</a:t>
                      </a:r>
                      <a:endParaRPr lang="zh-CN" sz="1800" kern="100" dirty="0">
                        <a:effectLst/>
                        <a:latin typeface="Times New Roman"/>
                        <a:ea typeface="宋体"/>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zh-CN" altLang="zh-CN" sz="2400" kern="100" dirty="0" smtClean="0">
                        <a:solidFill>
                          <a:schemeClr val="dk1"/>
                        </a:solidFill>
                        <a:effectLst/>
                        <a:latin typeface="+mn-lt"/>
                        <a:ea typeface="+mn-ea"/>
                        <a:cs typeface="+mn-cs"/>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altLang="zh-CN" sz="2400" kern="100" dirty="0" smtClean="0">
                          <a:effectLst/>
                          <a:latin typeface="+mn-lt"/>
                          <a:ea typeface="+mn-ea"/>
                        </a:rPr>
                        <a:t>false</a:t>
                      </a:r>
                      <a:endParaRPr lang="zh-CN" altLang="zh-CN" sz="2400" kern="100" dirty="0" smtClean="0">
                        <a:effectLst/>
                        <a:latin typeface="+mn-lt"/>
                        <a:ea typeface="+mn-ea"/>
                      </a:endParaRPr>
                    </a:p>
                  </a:txBody>
                  <a:tcPr marL="68580" marR="68580" marT="0" marB="0"/>
                </a:tc>
              </a:tr>
            </a:tbl>
          </a:graphicData>
        </a:graphic>
      </p:graphicFrame>
    </p:spTree>
    <p:extLst>
      <p:ext uri="{BB962C8B-B14F-4D97-AF65-F5344CB8AC3E}">
        <p14:creationId xmlns:p14="http://schemas.microsoft.com/office/powerpoint/2010/main" val="6965040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pPr eaLnBrk="1" hangingPunct="1"/>
            <a:r>
              <a:rPr lang="zh-CN" altLang="en-US" smtClean="0"/>
              <a:t>处理机调度和反死锁策略</a:t>
            </a:r>
          </a:p>
        </p:txBody>
      </p:sp>
      <p:sp>
        <p:nvSpPr>
          <p:cNvPr id="3" name="内容占位符 2"/>
          <p:cNvSpPr>
            <a:spLocks noGrp="1"/>
          </p:cNvSpPr>
          <p:nvPr>
            <p:ph idx="1"/>
          </p:nvPr>
        </p:nvSpPr>
        <p:spPr/>
        <p:txBody>
          <a:bodyPr>
            <a:normAutofit/>
          </a:bodyPr>
          <a:lstStyle/>
          <a:p>
            <a:pPr eaLnBrk="1" hangingPunct="1">
              <a:defRPr/>
            </a:pPr>
            <a:r>
              <a:rPr lang="zh-CN" altLang="en-US" dirty="0" smtClean="0">
                <a:solidFill>
                  <a:schemeClr val="bg1">
                    <a:lumMod val="65000"/>
                  </a:schemeClr>
                </a:solidFill>
              </a:rPr>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t>死锁的检测与解除</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pPr eaLnBrk="1" hangingPunct="1"/>
            <a:r>
              <a:rPr lang="zh-CN" altLang="en-US" smtClean="0"/>
              <a:t>死锁检测</a:t>
            </a:r>
          </a:p>
        </p:txBody>
      </p:sp>
      <p:sp>
        <p:nvSpPr>
          <p:cNvPr id="90115" name="内容占位符 2"/>
          <p:cNvSpPr>
            <a:spLocks noGrp="1"/>
          </p:cNvSpPr>
          <p:nvPr>
            <p:ph idx="1"/>
          </p:nvPr>
        </p:nvSpPr>
        <p:spPr/>
        <p:txBody>
          <a:bodyPr/>
          <a:lstStyle/>
          <a:p>
            <a:pPr eaLnBrk="1" hangingPunct="1"/>
            <a:r>
              <a:rPr lang="zh-CN" altLang="en-US" smtClean="0"/>
              <a:t>允许死锁发生，操作系统不断监视系统，判断死锁是否发生。</a:t>
            </a:r>
          </a:p>
          <a:p>
            <a:pPr eaLnBrk="1" hangingPunct="1"/>
            <a:r>
              <a:rPr lang="zh-CN" altLang="en-US" smtClean="0"/>
              <a:t>一旦死锁发生，则采取专门的措施，解除死锁并以最小的代价恢复操作系统运行</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r>
              <a:rPr lang="zh-CN" altLang="en-US" smtClean="0"/>
              <a:t>资源分配图</a:t>
            </a:r>
          </a:p>
        </p:txBody>
      </p:sp>
      <p:sp>
        <p:nvSpPr>
          <p:cNvPr id="3" name="内容占位符 2"/>
          <p:cNvSpPr>
            <a:spLocks noGrp="1"/>
          </p:cNvSpPr>
          <p:nvPr>
            <p:ph idx="1"/>
          </p:nvPr>
        </p:nvSpPr>
        <p:spPr>
          <a:xfrm>
            <a:off x="251520" y="1600200"/>
            <a:ext cx="8640960" cy="4525963"/>
          </a:xfrm>
        </p:spPr>
        <p:txBody>
          <a:bodyPr>
            <a:normAutofit/>
          </a:bodyPr>
          <a:lstStyle/>
          <a:p>
            <a:pPr eaLnBrk="1" hangingPunct="1">
              <a:defRPr/>
            </a:pPr>
            <a:r>
              <a:rPr lang="zh-CN" altLang="en-US" dirty="0" smtClean="0"/>
              <a:t>资源分配图</a:t>
            </a:r>
            <a:r>
              <a:rPr lang="en-US" altLang="zh-CN" dirty="0" smtClean="0"/>
              <a:t>G=(N,E)</a:t>
            </a:r>
            <a:r>
              <a:rPr lang="zh-CN" altLang="en-US" dirty="0" smtClean="0"/>
              <a:t>，其中</a:t>
            </a:r>
            <a:r>
              <a:rPr lang="en-US" altLang="zh-CN" dirty="0" smtClean="0"/>
              <a:t>N</a:t>
            </a:r>
            <a:r>
              <a:rPr lang="zh-CN" altLang="en-US" dirty="0" smtClean="0"/>
              <a:t>为点集，</a:t>
            </a:r>
            <a:r>
              <a:rPr lang="en-US" altLang="zh-CN" dirty="0" smtClean="0"/>
              <a:t>E</a:t>
            </a:r>
            <a:r>
              <a:rPr lang="zh-CN" altLang="en-US" dirty="0" smtClean="0"/>
              <a:t>为边集</a:t>
            </a:r>
          </a:p>
          <a:p>
            <a:pPr lvl="1" algn="just">
              <a:defRPr/>
            </a:pPr>
            <a:r>
              <a:rPr lang="zh-CN" altLang="en-US" dirty="0"/>
              <a:t>点集</a:t>
            </a:r>
            <a:r>
              <a:rPr lang="zh-CN" altLang="en-US" dirty="0" smtClean="0"/>
              <a:t>包括进程结点集</a:t>
            </a:r>
            <a:r>
              <a:rPr lang="en-US" altLang="zh-CN" dirty="0" smtClean="0"/>
              <a:t>P</a:t>
            </a:r>
            <a:r>
              <a:rPr lang="zh-CN" altLang="en-US" dirty="0" smtClean="0"/>
              <a:t>（</a:t>
            </a:r>
            <a:r>
              <a:rPr lang="zh-CN" altLang="en-US" dirty="0"/>
              <a:t>圆圈</a:t>
            </a:r>
            <a:r>
              <a:rPr lang="zh-CN" altLang="en-US" dirty="0" smtClean="0"/>
              <a:t>）和资源结点集</a:t>
            </a:r>
            <a:r>
              <a:rPr lang="en-US" altLang="zh-CN" dirty="0" smtClean="0"/>
              <a:t>R</a:t>
            </a:r>
            <a:r>
              <a:rPr lang="zh-CN" altLang="en-US" dirty="0" smtClean="0"/>
              <a:t>（方框），</a:t>
            </a:r>
            <a:r>
              <a:rPr lang="en-US" altLang="zh-CN" dirty="0" smtClean="0"/>
              <a:t>N=P</a:t>
            </a:r>
            <a:r>
              <a:rPr lang="en-US" altLang="zh-CN" dirty="0" smtClean="0">
                <a:latin typeface="Cambria Math" pitchFamily="18" charset="0"/>
                <a:ea typeface="Cambria Math" pitchFamily="18" charset="0"/>
              </a:rPr>
              <a:t>∪</a:t>
            </a:r>
            <a:r>
              <a:rPr lang="en-US" altLang="zh-CN" dirty="0" smtClean="0"/>
              <a:t>R</a:t>
            </a:r>
            <a:r>
              <a:rPr lang="zh-CN" altLang="en-US" dirty="0" smtClean="0"/>
              <a:t>。</a:t>
            </a:r>
          </a:p>
          <a:p>
            <a:pPr lvl="1" eaLnBrk="1" hangingPunct="1">
              <a:defRPr/>
            </a:pPr>
            <a:r>
              <a:rPr lang="zh-CN" altLang="en-US" dirty="0" smtClean="0"/>
              <a:t>任意</a:t>
            </a:r>
            <a:r>
              <a:rPr lang="en-US" altLang="zh-CN" dirty="0" err="1" smtClean="0"/>
              <a:t>e</a:t>
            </a:r>
            <a:r>
              <a:rPr lang="en-US" altLang="zh-CN" dirty="0" err="1" smtClean="0">
                <a:latin typeface="Cambria Math" pitchFamily="18" charset="0"/>
                <a:ea typeface="Cambria Math" pitchFamily="18" charset="0"/>
              </a:rPr>
              <a:t>∈</a:t>
            </a:r>
            <a:r>
              <a:rPr lang="en-US" altLang="zh-CN" dirty="0" err="1" smtClean="0"/>
              <a:t>E</a:t>
            </a:r>
            <a:r>
              <a:rPr lang="zh-CN" altLang="en-US" dirty="0" smtClean="0"/>
              <a:t>连接</a:t>
            </a:r>
            <a:r>
              <a:rPr lang="en-US" altLang="zh-CN" dirty="0" smtClean="0"/>
              <a:t>P</a:t>
            </a:r>
            <a:r>
              <a:rPr lang="zh-CN" altLang="en-US" dirty="0" smtClean="0"/>
              <a:t>和</a:t>
            </a:r>
            <a:r>
              <a:rPr lang="en-US" altLang="zh-CN" dirty="0" smtClean="0"/>
              <a:t>R</a:t>
            </a:r>
            <a:r>
              <a:rPr lang="zh-CN" altLang="en-US" dirty="0" smtClean="0"/>
              <a:t>中各一个结点，由进程指向资源表示资源申请，由资源指向进程表示进程已申请到资源</a:t>
            </a:r>
            <a:endParaRPr lang="en-US" altLang="zh-CN" dirty="0" smtClean="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381" y="4077072"/>
            <a:ext cx="3165192" cy="266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zh-CN" altLang="en-US" smtClean="0"/>
              <a:t>死锁定理</a:t>
            </a:r>
          </a:p>
        </p:txBody>
      </p:sp>
      <p:sp>
        <p:nvSpPr>
          <p:cNvPr id="93187" name="内容占位符 2"/>
          <p:cNvSpPr>
            <a:spLocks noGrp="1"/>
          </p:cNvSpPr>
          <p:nvPr>
            <p:ph idx="1"/>
          </p:nvPr>
        </p:nvSpPr>
        <p:spPr>
          <a:xfrm>
            <a:off x="457200" y="1600201"/>
            <a:ext cx="8229600" cy="1180728"/>
          </a:xfrm>
        </p:spPr>
        <p:txBody>
          <a:bodyPr/>
          <a:lstStyle/>
          <a:p>
            <a:pPr eaLnBrk="1" hangingPunct="1"/>
            <a:r>
              <a:rPr lang="zh-CN" altLang="en-US" dirty="0" smtClean="0"/>
              <a:t>利用</a:t>
            </a:r>
            <a:r>
              <a:rPr lang="zh-CN" altLang="en-US" dirty="0" smtClean="0">
                <a:solidFill>
                  <a:srgbClr val="FF0000"/>
                </a:solidFill>
              </a:rPr>
              <a:t>简化资源分配图</a:t>
            </a:r>
            <a:r>
              <a:rPr lang="zh-CN" altLang="en-US" dirty="0" smtClean="0"/>
              <a:t>方法检测当前系统是否处于死锁状态。</a:t>
            </a:r>
          </a:p>
        </p:txBody>
      </p:sp>
      <p:pic>
        <p:nvPicPr>
          <p:cNvPr id="931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2636912"/>
            <a:ext cx="29527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800" y="2641675"/>
            <a:ext cx="29289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7738" y="2641675"/>
            <a:ext cx="290195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a:xfrm>
            <a:off x="448469" y="5307338"/>
            <a:ext cx="8229600" cy="143402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简化方法：依次将当前资源可满足的进程结点相关的边都删除，如果边集最终无法被删成空集，则说明存在死锁</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死锁检测中的数据结构</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3359873908"/>
              </p:ext>
            </p:extLst>
          </p:nvPr>
        </p:nvGraphicFramePr>
        <p:xfrm>
          <a:off x="323528" y="1988840"/>
          <a:ext cx="8352928" cy="2651760"/>
        </p:xfrm>
        <a:graphic>
          <a:graphicData uri="http://schemas.openxmlformats.org/drawingml/2006/table">
            <a:tbl>
              <a:tblPr firstRow="1" bandRow="1">
                <a:tableStyleId>{5C22544A-7EE6-4342-B048-85BDC9FD1C3A}</a:tableStyleId>
              </a:tblPr>
              <a:tblGrid>
                <a:gridCol w="1656184"/>
                <a:gridCol w="2160240"/>
                <a:gridCol w="4536504"/>
              </a:tblGrid>
              <a:tr h="370840">
                <a:tc>
                  <a:txBody>
                    <a:bodyPr/>
                    <a:lstStyle/>
                    <a:p>
                      <a:r>
                        <a:rPr lang="zh-CN" altLang="en-US" sz="2400" dirty="0" smtClean="0"/>
                        <a:t>名称</a:t>
                      </a:r>
                      <a:endParaRPr lang="zh-CN" altLang="en-US" sz="2400" dirty="0"/>
                    </a:p>
                  </a:txBody>
                  <a:tcPr/>
                </a:tc>
                <a:tc>
                  <a:txBody>
                    <a:bodyPr/>
                    <a:lstStyle/>
                    <a:p>
                      <a:r>
                        <a:rPr lang="zh-CN" altLang="en-US" sz="2400" dirty="0" smtClean="0"/>
                        <a:t>数据结构</a:t>
                      </a:r>
                      <a:endParaRPr lang="zh-CN" altLang="en-US" sz="2400" dirty="0"/>
                    </a:p>
                  </a:txBody>
                  <a:tcPr/>
                </a:tc>
                <a:tc>
                  <a:txBody>
                    <a:bodyPr/>
                    <a:lstStyle/>
                    <a:p>
                      <a:r>
                        <a:rPr lang="zh-CN" altLang="en-US" sz="2400" dirty="0" smtClean="0"/>
                        <a:t>含义</a:t>
                      </a:r>
                      <a:endParaRPr lang="zh-CN" altLang="en-US" sz="2400" dirty="0"/>
                    </a:p>
                  </a:txBody>
                  <a:tcPr/>
                </a:tc>
              </a:tr>
              <a:tr h="370840">
                <a:tc>
                  <a:txBody>
                    <a:bodyPr/>
                    <a:lstStyle/>
                    <a:p>
                      <a:r>
                        <a:rPr lang="en-US" altLang="zh-CN" sz="2400" dirty="0" smtClean="0"/>
                        <a:t>Work</a:t>
                      </a:r>
                      <a:endParaRPr lang="zh-CN" altLang="en-US" sz="2400" dirty="0"/>
                    </a:p>
                  </a:txBody>
                  <a:tcPr/>
                </a:tc>
                <a:tc>
                  <a:txBody>
                    <a:bodyPr/>
                    <a:lstStyle/>
                    <a:p>
                      <a:r>
                        <a:rPr lang="zh-CN" altLang="en-US" sz="2400" dirty="0" smtClean="0"/>
                        <a:t>长度为</a:t>
                      </a:r>
                      <a:r>
                        <a:rPr lang="en-US" altLang="zh-CN" sz="2400" dirty="0" smtClean="0"/>
                        <a:t>m</a:t>
                      </a:r>
                      <a:r>
                        <a:rPr lang="zh-CN" altLang="en-US" sz="2400" dirty="0" smtClean="0"/>
                        <a:t>的一维数组</a:t>
                      </a:r>
                      <a:endParaRPr lang="zh-CN" altLang="en-US" sz="2400" dirty="0"/>
                    </a:p>
                  </a:txBody>
                  <a:tcPr/>
                </a:tc>
                <a:tc>
                  <a:txBody>
                    <a:bodyPr/>
                    <a:lstStyle/>
                    <a:p>
                      <a:r>
                        <a:rPr lang="zh-CN" altLang="en-US" sz="2400" dirty="0" smtClean="0"/>
                        <a:t>初始值等于当前</a:t>
                      </a:r>
                      <a:r>
                        <a:rPr lang="en-US" altLang="zh-CN" sz="2400" dirty="0" smtClean="0"/>
                        <a:t>Available</a:t>
                      </a:r>
                      <a:r>
                        <a:rPr lang="zh-CN" altLang="en-US" sz="2400" dirty="0" smtClean="0"/>
                        <a:t>数组，表示</a:t>
                      </a:r>
                      <a:r>
                        <a:rPr lang="en-US" altLang="zh-CN" sz="2400" dirty="0" smtClean="0"/>
                        <a:t>m</a:t>
                      </a:r>
                      <a:r>
                        <a:rPr lang="zh-CN" altLang="en-US" sz="2400" dirty="0" smtClean="0"/>
                        <a:t>类资源的可用数目</a:t>
                      </a:r>
                      <a:endParaRPr lang="zh-CN" altLang="en-US" sz="2400" dirty="0"/>
                    </a:p>
                  </a:txBody>
                  <a:tcPr/>
                </a:tc>
              </a:tr>
              <a:tr h="370840">
                <a:tc>
                  <a:txBody>
                    <a:bodyPr/>
                    <a:lstStyle/>
                    <a:p>
                      <a:r>
                        <a:rPr lang="en-US" altLang="zh-CN" sz="2400" dirty="0" smtClean="0"/>
                        <a:t>Allocation</a:t>
                      </a:r>
                      <a:endParaRPr lang="zh-CN" altLang="en-US" sz="2400" dirty="0"/>
                    </a:p>
                  </a:txBody>
                  <a:tcPr/>
                </a:tc>
                <a:tc>
                  <a:txBody>
                    <a:bodyPr/>
                    <a:lstStyle/>
                    <a:p>
                      <a:r>
                        <a:rPr lang="en-US" altLang="zh-CN" sz="2400" dirty="0" smtClean="0"/>
                        <a:t>n*m</a:t>
                      </a:r>
                      <a:r>
                        <a:rPr lang="zh-CN" altLang="en-US" sz="2400" dirty="0" smtClean="0"/>
                        <a:t>二维数组</a:t>
                      </a:r>
                      <a:endParaRPr lang="zh-CN" altLang="en-US" sz="2400" dirty="0"/>
                    </a:p>
                  </a:txBody>
                  <a:tcPr/>
                </a:tc>
                <a:tc>
                  <a:txBody>
                    <a:bodyPr/>
                    <a:lstStyle/>
                    <a:p>
                      <a:r>
                        <a:rPr lang="zh-CN" altLang="en-US" sz="2400" dirty="0" smtClean="0"/>
                        <a:t>进程当前已获得的资源量</a:t>
                      </a:r>
                      <a:endParaRPr lang="zh-CN" altLang="en-US" sz="2400" dirty="0"/>
                    </a:p>
                  </a:txBody>
                  <a:tcPr/>
                </a:tc>
              </a:tr>
              <a:tr h="370840">
                <a:tc>
                  <a:txBody>
                    <a:bodyPr/>
                    <a:lstStyle/>
                    <a:p>
                      <a:r>
                        <a:rPr lang="en-US" altLang="zh-CN" sz="2400" dirty="0" smtClean="0"/>
                        <a:t>Need</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n*m</a:t>
                      </a:r>
                      <a:r>
                        <a:rPr lang="zh-CN" altLang="en-US" sz="2400" dirty="0" smtClean="0"/>
                        <a:t>二维数组</a:t>
                      </a:r>
                    </a:p>
                  </a:txBody>
                  <a:tcPr/>
                </a:tc>
                <a:tc>
                  <a:txBody>
                    <a:bodyPr/>
                    <a:lstStyle/>
                    <a:p>
                      <a:r>
                        <a:rPr lang="zh-CN" altLang="en-US" sz="2400" dirty="0" smtClean="0"/>
                        <a:t>进程还需要的资源量</a:t>
                      </a:r>
                      <a:endParaRPr lang="zh-CN" altLang="en-US" sz="2400" dirty="0"/>
                    </a:p>
                  </a:txBody>
                  <a:tcPr/>
                </a:tc>
              </a:tr>
              <a:tr h="370840">
                <a:tc>
                  <a:txBody>
                    <a:bodyPr/>
                    <a:lstStyle/>
                    <a:p>
                      <a:r>
                        <a:rPr lang="en-US" altLang="zh-CN" sz="2400" dirty="0" smtClean="0"/>
                        <a:t>L</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进程列表</a:t>
                      </a:r>
                    </a:p>
                  </a:txBody>
                  <a:tcPr/>
                </a:tc>
                <a:tc>
                  <a:txBody>
                    <a:bodyPr/>
                    <a:lstStyle/>
                    <a:p>
                      <a:r>
                        <a:rPr lang="zh-CN" altLang="en-US" sz="2400" dirty="0" smtClean="0"/>
                        <a:t>用于记录不占用资源的进程</a:t>
                      </a:r>
                      <a:endParaRPr lang="zh-CN" altLang="en-US" sz="2400" dirty="0"/>
                    </a:p>
                  </a:txBody>
                  <a:tcPr/>
                </a:tc>
              </a:tr>
            </a:tbl>
          </a:graphicData>
        </a:graphic>
      </p:graphicFrame>
      <p:sp>
        <p:nvSpPr>
          <p:cNvPr id="5" name="TextBox 4"/>
          <p:cNvSpPr txBox="1"/>
          <p:nvPr/>
        </p:nvSpPr>
        <p:spPr>
          <a:xfrm>
            <a:off x="1262" y="1527175"/>
            <a:ext cx="3634634" cy="461665"/>
          </a:xfrm>
          <a:prstGeom prst="rect">
            <a:avLst/>
          </a:prstGeom>
          <a:noFill/>
        </p:spPr>
        <p:txBody>
          <a:bodyPr wrap="square" rtlCol="0">
            <a:spAutoFit/>
          </a:bodyPr>
          <a:lstStyle/>
          <a:p>
            <a:r>
              <a:rPr lang="zh-CN" altLang="en-US" sz="2400" dirty="0" smtClean="0"/>
              <a:t>有</a:t>
            </a:r>
            <a:r>
              <a:rPr lang="en-US" altLang="zh-CN" sz="2400" dirty="0" smtClean="0"/>
              <a:t>n</a:t>
            </a:r>
            <a:r>
              <a:rPr lang="zh-CN" altLang="en-US" sz="2400" dirty="0" smtClean="0"/>
              <a:t>个进程，</a:t>
            </a:r>
            <a:r>
              <a:rPr lang="en-US" altLang="zh-CN" sz="2400" dirty="0" smtClean="0"/>
              <a:t>m</a:t>
            </a:r>
            <a:r>
              <a:rPr lang="zh-CN" altLang="en-US" sz="2400" dirty="0" smtClean="0"/>
              <a:t>类资源</a:t>
            </a:r>
            <a:endParaRPr lang="zh-CN" altLang="en-US" sz="2400" dirty="0"/>
          </a:p>
        </p:txBody>
      </p:sp>
    </p:spTree>
    <p:extLst>
      <p:ext uri="{BB962C8B-B14F-4D97-AF65-F5344CB8AC3E}">
        <p14:creationId xmlns:p14="http://schemas.microsoft.com/office/powerpoint/2010/main" val="33606938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r>
              <a:rPr lang="zh-CN" altLang="en-US" smtClean="0"/>
              <a:t>死锁检测的方法</a:t>
            </a:r>
          </a:p>
        </p:txBody>
      </p:sp>
      <p:sp>
        <p:nvSpPr>
          <p:cNvPr id="99331" name="内容占位符 2"/>
          <p:cNvSpPr>
            <a:spLocks noGrp="1"/>
          </p:cNvSpPr>
          <p:nvPr>
            <p:ph idx="1"/>
          </p:nvPr>
        </p:nvSpPr>
        <p:spPr/>
        <p:txBody>
          <a:bodyPr/>
          <a:lstStyle/>
          <a:p>
            <a:pPr eaLnBrk="1" hangingPunct="1"/>
            <a:r>
              <a:rPr lang="zh-CN" altLang="en-US" dirty="0" smtClean="0"/>
              <a:t>从进程集合中找到一个</a:t>
            </a:r>
            <a:r>
              <a:rPr lang="en-US" altLang="zh-CN" dirty="0" err="1" smtClean="0"/>
              <a:t>Need</a:t>
            </a:r>
            <a:r>
              <a:rPr lang="en-US" altLang="zh-CN" baseline="-25000" dirty="0" err="1" smtClean="0"/>
              <a:t>i</a:t>
            </a:r>
            <a:r>
              <a:rPr lang="en-US" altLang="zh-CN" dirty="0" smtClean="0"/>
              <a:t>≤ Work</a:t>
            </a:r>
            <a:r>
              <a:rPr lang="zh-CN" altLang="en-US" dirty="0" smtClean="0"/>
              <a:t>的进程，做如下处理：</a:t>
            </a:r>
            <a:endParaRPr lang="en-US" altLang="zh-CN" dirty="0" smtClean="0"/>
          </a:p>
          <a:p>
            <a:pPr marL="971550" lvl="1" indent="-514350" eaLnBrk="1" hangingPunct="1">
              <a:buFontTx/>
              <a:buAutoNum type="circleNumDbPlain"/>
            </a:pPr>
            <a:r>
              <a:rPr lang="zh-CN" altLang="en-US" dirty="0" smtClean="0"/>
              <a:t>释放进程资源，增加工作向量</a:t>
            </a:r>
            <a:r>
              <a:rPr lang="en-US" altLang="zh-CN" dirty="0" smtClean="0"/>
              <a:t>Work = Work + </a:t>
            </a:r>
            <a:r>
              <a:rPr lang="en-US" altLang="zh-CN" dirty="0" err="1" smtClean="0"/>
              <a:t>Allocation</a:t>
            </a:r>
            <a:r>
              <a:rPr lang="en-US" altLang="zh-CN" baseline="-25000" dirty="0" err="1" smtClean="0"/>
              <a:t>i</a:t>
            </a:r>
            <a:endParaRPr lang="en-US" altLang="zh-CN" baseline="-25000" dirty="0" smtClean="0"/>
          </a:p>
          <a:p>
            <a:pPr marL="971550" lvl="1" indent="-514350" eaLnBrk="1" hangingPunct="1">
              <a:buFontTx/>
              <a:buAutoNum type="circleNumDbPlain"/>
            </a:pPr>
            <a:r>
              <a:rPr lang="zh-CN" altLang="en-US" dirty="0" smtClean="0"/>
              <a:t>将进程记入</a:t>
            </a:r>
            <a:r>
              <a:rPr lang="en-US" altLang="zh-CN" dirty="0" smtClean="0"/>
              <a:t>L</a:t>
            </a:r>
            <a:r>
              <a:rPr lang="zh-CN" altLang="en-US" dirty="0" smtClean="0"/>
              <a:t>表中</a:t>
            </a:r>
          </a:p>
          <a:p>
            <a:pPr eaLnBrk="1" hangingPunct="1"/>
            <a:r>
              <a:rPr lang="zh-CN" altLang="en-US" dirty="0" smtClean="0"/>
              <a:t>若不能把所有进程都记入</a:t>
            </a:r>
            <a:r>
              <a:rPr lang="en-US" altLang="zh-CN" dirty="0" smtClean="0"/>
              <a:t>L</a:t>
            </a:r>
            <a:r>
              <a:rPr lang="zh-CN" altLang="en-US" dirty="0" smtClean="0"/>
              <a:t>表中，表明系统状态的资源分配图是不可完全简化的。因此，该系统状态将发生死锁。</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pPr eaLnBrk="1" hangingPunct="1"/>
            <a:r>
              <a:rPr lang="zh-CN" altLang="en-US" smtClean="0"/>
              <a:t>死锁检测的方法</a:t>
            </a:r>
          </a:p>
        </p:txBody>
      </p:sp>
      <p:sp>
        <p:nvSpPr>
          <p:cNvPr id="100355" name="内容占位符 2"/>
          <p:cNvSpPr>
            <a:spLocks noGrp="1"/>
          </p:cNvSpPr>
          <p:nvPr>
            <p:ph idx="1"/>
          </p:nvPr>
        </p:nvSpPr>
        <p:spPr/>
        <p:txBody>
          <a:bodyPr/>
          <a:lstStyle/>
          <a:p>
            <a:pPr eaLnBrk="1" hangingPunct="1">
              <a:lnSpc>
                <a:spcPct val="80000"/>
              </a:lnSpc>
              <a:buFont typeface="Wingdings 2" pitchFamily="18" charset="2"/>
              <a:buNone/>
            </a:pPr>
            <a:r>
              <a:rPr lang="en-US" altLang="zh-CN" sz="2500" dirty="0" smtClean="0"/>
              <a:t>Work=Available;</a:t>
            </a:r>
            <a:endParaRPr lang="zh-CN" altLang="en-US" sz="2500" dirty="0" smtClean="0"/>
          </a:p>
          <a:p>
            <a:pPr eaLnBrk="1" hangingPunct="1">
              <a:lnSpc>
                <a:spcPct val="80000"/>
              </a:lnSpc>
              <a:buFont typeface="Wingdings 2" pitchFamily="18" charset="2"/>
              <a:buNone/>
            </a:pPr>
            <a:r>
              <a:rPr lang="en-US" altLang="zh-CN" sz="2500" dirty="0" smtClean="0"/>
              <a:t>L= {P</a:t>
            </a:r>
            <a:r>
              <a:rPr lang="en-US" altLang="zh-CN" sz="2500" baseline="-25000" dirty="0" smtClean="0"/>
              <a:t>i</a:t>
            </a:r>
            <a:r>
              <a:rPr lang="en-US" altLang="zh-CN" sz="2500" dirty="0" smtClean="0"/>
              <a:t> |</a:t>
            </a:r>
            <a:r>
              <a:rPr lang="en-US" altLang="zh-CN" sz="2500" dirty="0" err="1" smtClean="0"/>
              <a:t>Allocation</a:t>
            </a:r>
            <a:r>
              <a:rPr lang="en-US" altLang="zh-CN" sz="2500" baseline="-25000" dirty="0" err="1" smtClean="0"/>
              <a:t>i</a:t>
            </a:r>
            <a:r>
              <a:rPr lang="en-US" altLang="zh-CN" sz="2500" dirty="0" smtClean="0"/>
              <a:t>==0∩ </a:t>
            </a:r>
            <a:r>
              <a:rPr lang="en-US" altLang="zh-CN" sz="2500" dirty="0" err="1" smtClean="0"/>
              <a:t>Need</a:t>
            </a:r>
            <a:r>
              <a:rPr lang="en-US" altLang="zh-CN" sz="2500" baseline="-25000" dirty="0" err="1" smtClean="0"/>
              <a:t>i</a:t>
            </a:r>
            <a:r>
              <a:rPr lang="en-US" altLang="zh-CN" sz="2500" baseline="-25000" dirty="0" smtClean="0"/>
              <a:t> </a:t>
            </a:r>
            <a:r>
              <a:rPr lang="en-US" altLang="zh-CN" sz="2500" dirty="0" smtClean="0"/>
              <a:t>==0};</a:t>
            </a:r>
          </a:p>
          <a:p>
            <a:pPr eaLnBrk="1" hangingPunct="1">
              <a:lnSpc>
                <a:spcPct val="80000"/>
              </a:lnSpc>
              <a:buFont typeface="Wingdings 2" pitchFamily="18" charset="2"/>
              <a:buNone/>
            </a:pPr>
            <a:r>
              <a:rPr lang="en-US" altLang="zh-CN" sz="2500" dirty="0" smtClean="0"/>
              <a:t>for all </a:t>
            </a:r>
            <a:r>
              <a:rPr lang="en-US" altLang="zh-CN" sz="2500" dirty="0" err="1" smtClean="0"/>
              <a:t>P</a:t>
            </a:r>
            <a:r>
              <a:rPr lang="en-US" altLang="zh-CN" sz="2500" baseline="-25000" dirty="0" err="1" smtClean="0"/>
              <a:t>i</a:t>
            </a:r>
            <a:r>
              <a:rPr lang="en-US" altLang="zh-CN" sz="2500" dirty="0" err="1" smtClean="0"/>
              <a:t>∉L</a:t>
            </a:r>
            <a:r>
              <a:rPr lang="en-US" altLang="zh-CN" sz="2500" dirty="0" smtClean="0"/>
              <a:t> do</a:t>
            </a:r>
          </a:p>
          <a:p>
            <a:pPr eaLnBrk="1" hangingPunct="1">
              <a:lnSpc>
                <a:spcPct val="80000"/>
              </a:lnSpc>
              <a:buFont typeface="Wingdings 2" pitchFamily="18" charset="2"/>
              <a:buNone/>
            </a:pPr>
            <a:r>
              <a:rPr lang="en-US" altLang="zh-CN" sz="2500" dirty="0" smtClean="0"/>
              <a:t>	begin</a:t>
            </a:r>
          </a:p>
          <a:p>
            <a:pPr eaLnBrk="1" hangingPunct="1">
              <a:lnSpc>
                <a:spcPct val="80000"/>
              </a:lnSpc>
              <a:buFont typeface="Wingdings 2" pitchFamily="18" charset="2"/>
              <a:buNone/>
            </a:pPr>
            <a:r>
              <a:rPr lang="en-US" altLang="zh-CN" sz="2500" dirty="0" smtClean="0"/>
              <a:t>		for all </a:t>
            </a:r>
            <a:r>
              <a:rPr lang="en-US" altLang="zh-CN" sz="2500" dirty="0" err="1" smtClean="0"/>
              <a:t>Need</a:t>
            </a:r>
            <a:r>
              <a:rPr lang="en-US" altLang="zh-CN" sz="2500" baseline="-25000" dirty="0" err="1" smtClean="0"/>
              <a:t>i</a:t>
            </a:r>
            <a:r>
              <a:rPr lang="en-US" altLang="zh-CN" sz="2500" baseline="-25000" dirty="0" smtClean="0"/>
              <a:t> </a:t>
            </a:r>
            <a:r>
              <a:rPr lang="en-US" altLang="zh-CN" sz="2500" dirty="0" smtClean="0"/>
              <a:t>≤Work do</a:t>
            </a:r>
          </a:p>
          <a:p>
            <a:pPr eaLnBrk="1" hangingPunct="1">
              <a:lnSpc>
                <a:spcPct val="80000"/>
              </a:lnSpc>
              <a:buFont typeface="Wingdings 2" pitchFamily="18" charset="2"/>
              <a:buNone/>
            </a:pPr>
            <a:r>
              <a:rPr lang="en-US" altLang="zh-CN" sz="2500" dirty="0" smtClean="0"/>
              <a:t>			begin</a:t>
            </a:r>
          </a:p>
          <a:p>
            <a:pPr eaLnBrk="1" hangingPunct="1">
              <a:lnSpc>
                <a:spcPct val="80000"/>
              </a:lnSpc>
              <a:buFont typeface="Wingdings 2" pitchFamily="18" charset="2"/>
              <a:buNone/>
            </a:pPr>
            <a:r>
              <a:rPr lang="en-US" altLang="zh-CN" sz="2500" dirty="0" smtClean="0"/>
              <a:t>				Work=Work + </a:t>
            </a:r>
            <a:r>
              <a:rPr lang="en-US" altLang="zh-CN" sz="2500" dirty="0" err="1" smtClean="0"/>
              <a:t>Allocation</a:t>
            </a:r>
            <a:r>
              <a:rPr lang="en-US" altLang="zh-CN" sz="2500" baseline="-25000" dirty="0" err="1" smtClean="0"/>
              <a:t>i</a:t>
            </a:r>
            <a:r>
              <a:rPr lang="en-US" altLang="zh-CN" sz="2500" dirty="0" smtClean="0"/>
              <a:t>;</a:t>
            </a:r>
            <a:endParaRPr lang="zh-CN" altLang="en-US" sz="2500" dirty="0" smtClean="0"/>
          </a:p>
          <a:p>
            <a:pPr eaLnBrk="1" hangingPunct="1">
              <a:lnSpc>
                <a:spcPct val="80000"/>
              </a:lnSpc>
              <a:buFont typeface="Wingdings 2" pitchFamily="18" charset="2"/>
              <a:buNone/>
            </a:pPr>
            <a:r>
              <a:rPr lang="en-US" altLang="zh-CN" sz="2500" dirty="0" smtClean="0"/>
              <a:t>				 L= </a:t>
            </a:r>
            <a:r>
              <a:rPr lang="en-US" altLang="zh-CN" sz="2500" dirty="0" err="1" smtClean="0"/>
              <a:t>P</a:t>
            </a:r>
            <a:r>
              <a:rPr lang="en-US" altLang="zh-CN" sz="2500" baseline="-25000" dirty="0" err="1" smtClean="0"/>
              <a:t>i</a:t>
            </a:r>
            <a:r>
              <a:rPr lang="en-US" altLang="zh-CN" sz="2500" dirty="0" err="1" smtClean="0"/>
              <a:t>∪L</a:t>
            </a:r>
            <a:r>
              <a:rPr lang="en-US" altLang="zh-CN" sz="2500" dirty="0" smtClean="0"/>
              <a:t>;</a:t>
            </a:r>
            <a:endParaRPr lang="zh-CN" altLang="en-US" sz="2500" dirty="0" smtClean="0"/>
          </a:p>
          <a:p>
            <a:pPr eaLnBrk="1" hangingPunct="1">
              <a:lnSpc>
                <a:spcPct val="80000"/>
              </a:lnSpc>
              <a:buFont typeface="Wingdings 2" pitchFamily="18" charset="2"/>
              <a:buNone/>
            </a:pPr>
            <a:r>
              <a:rPr lang="en-US" altLang="zh-CN" sz="2500" dirty="0" smtClean="0"/>
              <a:t>			end</a:t>
            </a:r>
          </a:p>
          <a:p>
            <a:pPr eaLnBrk="1" hangingPunct="1">
              <a:lnSpc>
                <a:spcPct val="80000"/>
              </a:lnSpc>
              <a:buFont typeface="Wingdings 2" pitchFamily="18" charset="2"/>
              <a:buNone/>
            </a:pPr>
            <a:r>
              <a:rPr lang="en-US" altLang="zh-CN" sz="2500" dirty="0" smtClean="0"/>
              <a:t>	end</a:t>
            </a:r>
          </a:p>
          <a:p>
            <a:pPr eaLnBrk="1" hangingPunct="1">
              <a:lnSpc>
                <a:spcPct val="80000"/>
              </a:lnSpc>
              <a:buFont typeface="Wingdings 2" pitchFamily="18" charset="2"/>
              <a:buNone/>
            </a:pPr>
            <a:r>
              <a:rPr lang="en-US" altLang="zh-CN" sz="2500" dirty="0" smtClean="0"/>
              <a:t>deadlock=(L≠{P</a:t>
            </a:r>
            <a:r>
              <a:rPr lang="en-US" altLang="zh-CN" sz="2500" baseline="-25000" dirty="0" smtClean="0"/>
              <a:t>1</a:t>
            </a:r>
            <a:r>
              <a:rPr lang="en-US" altLang="zh-CN" sz="2500" dirty="0" smtClean="0"/>
              <a:t>, P</a:t>
            </a:r>
            <a:r>
              <a:rPr lang="en-US" altLang="zh-CN" sz="2500" baseline="-25000" dirty="0" smtClean="0"/>
              <a:t>2</a:t>
            </a:r>
            <a:r>
              <a:rPr lang="en-US" altLang="zh-CN" sz="2500" dirty="0" smtClean="0"/>
              <a:t> , … , </a:t>
            </a:r>
            <a:r>
              <a:rPr lang="en-US" altLang="zh-CN" sz="2500" dirty="0" err="1" smtClean="0"/>
              <a:t>P</a:t>
            </a:r>
            <a:r>
              <a:rPr lang="en-US" altLang="zh-CN" sz="2500" baseline="-25000" dirty="0" err="1" smtClean="0"/>
              <a:t>n</a:t>
            </a:r>
            <a:r>
              <a:rPr lang="en-US" altLang="zh-CN" sz="2500" dirty="0" smtClean="0"/>
              <a:t>});</a:t>
            </a:r>
            <a:endParaRPr lang="zh-CN" altLang="en-US" sz="2500" dirty="0" smtClean="0"/>
          </a:p>
          <a:p>
            <a:pPr eaLnBrk="1" hangingPunct="1">
              <a:lnSpc>
                <a:spcPct val="80000"/>
              </a:lnSpc>
              <a:buFont typeface="Wingdings 2" pitchFamily="18" charset="2"/>
              <a:buNone/>
            </a:pPr>
            <a:endParaRPr lang="zh-CN" altLang="en-US" sz="25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smtClean="0"/>
              <a:t>作业运行的三个阶段和三种状态 </a:t>
            </a:r>
          </a:p>
        </p:txBody>
      </p:sp>
      <p:sp>
        <p:nvSpPr>
          <p:cNvPr id="13315" name="内容占位符 2"/>
          <p:cNvSpPr>
            <a:spLocks noGrp="1"/>
          </p:cNvSpPr>
          <p:nvPr>
            <p:ph idx="1"/>
          </p:nvPr>
        </p:nvSpPr>
        <p:spPr/>
        <p:txBody>
          <a:bodyPr>
            <a:normAutofit lnSpcReduction="10000"/>
          </a:bodyPr>
          <a:lstStyle/>
          <a:p>
            <a:pPr marL="571500" indent="-514350">
              <a:buFont typeface="Maiandra GD" pitchFamily="34" charset="0"/>
              <a:buAutoNum type="arabicPeriod"/>
            </a:pPr>
            <a:r>
              <a:rPr lang="zh-CN" altLang="en-US" dirty="0" smtClean="0"/>
              <a:t>收容阶段（后备状态）：由作业注册程序建立作业控制块（</a:t>
            </a:r>
            <a:r>
              <a:rPr lang="en-US" altLang="zh-CN" dirty="0" smtClean="0"/>
              <a:t>JCB</a:t>
            </a:r>
            <a:r>
              <a:rPr lang="zh-CN" altLang="en-US" dirty="0" smtClean="0"/>
              <a:t>），作业进入硬盘中的后备队列。</a:t>
            </a:r>
          </a:p>
          <a:p>
            <a:pPr marL="571500" indent="-514350">
              <a:buFont typeface="Maiandra GD" pitchFamily="34" charset="0"/>
              <a:buAutoNum type="arabicPeriod"/>
            </a:pPr>
            <a:r>
              <a:rPr lang="zh-CN" altLang="en-US" dirty="0" smtClean="0"/>
              <a:t>运行阶段（运行状态）：作业被作业调度选中进入就绪队列，获得资源并建立进程，直至运行结束。</a:t>
            </a:r>
          </a:p>
          <a:p>
            <a:pPr marL="571500" indent="-514350">
              <a:buFont typeface="Maiandra GD" pitchFamily="34" charset="0"/>
              <a:buAutoNum type="arabicPeriod"/>
            </a:pPr>
            <a:r>
              <a:rPr lang="zh-CN" altLang="en-US" dirty="0" smtClean="0"/>
              <a:t>完成阶段（完成状态）：作业正常完成或异常终止。“终止作业”程序负责撤销作业控制块、回收资源和输出运行结果。</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smtClean="0"/>
              <a:t>死锁解除方法</a:t>
            </a:r>
          </a:p>
        </p:txBody>
      </p:sp>
      <p:sp>
        <p:nvSpPr>
          <p:cNvPr id="101379" name="内容占位符 2"/>
          <p:cNvSpPr>
            <a:spLocks noGrp="1"/>
          </p:cNvSpPr>
          <p:nvPr>
            <p:ph idx="1"/>
          </p:nvPr>
        </p:nvSpPr>
        <p:spPr/>
        <p:txBody>
          <a:bodyPr/>
          <a:lstStyle/>
          <a:p>
            <a:r>
              <a:rPr lang="zh-CN" altLang="en-US" dirty="0" smtClean="0"/>
              <a:t>剥夺资源：从其它进程剥夺足够数量的资源给死锁进程，以解除死锁状态</a:t>
            </a:r>
          </a:p>
          <a:p>
            <a:r>
              <a:rPr lang="zh-CN" altLang="en-US" dirty="0" smtClean="0"/>
              <a:t>撤消进程：直接撤消死锁进程或撤消代价最小的进程，直至有足够的资源可用，死锁状态消除为止</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smtClean="0"/>
              <a:t>撤消进程的策略</a:t>
            </a:r>
          </a:p>
        </p:txBody>
      </p:sp>
      <p:sp>
        <p:nvSpPr>
          <p:cNvPr id="102403" name="内容占位符 2"/>
          <p:cNvSpPr>
            <a:spLocks noGrp="1"/>
          </p:cNvSpPr>
          <p:nvPr>
            <p:ph idx="1"/>
          </p:nvPr>
        </p:nvSpPr>
        <p:spPr/>
        <p:txBody>
          <a:bodyPr/>
          <a:lstStyle/>
          <a:p>
            <a:pPr marL="514350" indent="-514350" eaLnBrk="1" hangingPunct="1">
              <a:buFont typeface="Maiandra GD" pitchFamily="34" charset="0"/>
              <a:buAutoNum type="arabicPeriod"/>
            </a:pPr>
            <a:r>
              <a:rPr lang="zh-CN" altLang="en-US" dirty="0" smtClean="0"/>
              <a:t>终止所有死锁进程：代价大，部分进程可能已接近结束。</a:t>
            </a:r>
          </a:p>
          <a:p>
            <a:pPr marL="514350" indent="-514350" eaLnBrk="1" hangingPunct="1">
              <a:buFont typeface="Maiandra GD" pitchFamily="34" charset="0"/>
              <a:buAutoNum type="arabicPeriod"/>
            </a:pPr>
            <a:r>
              <a:rPr lang="zh-CN" altLang="en-US" dirty="0" smtClean="0"/>
              <a:t>逐个终止进程：选择终止的依据是“代价最小”，包括进程优先级、已运行时间和剩余时间、已使用资源和需求资源、进程是交互式还是批处理式。</a:t>
            </a:r>
          </a:p>
          <a:p>
            <a:pPr marL="514350" indent="-514350" eaLnBrk="1" hangingPunct="1">
              <a:buFont typeface="Maiandra GD" pitchFamily="34" charset="0"/>
              <a:buAutoNum type="arabicPeriod"/>
            </a:pP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本章要点回顾</a:t>
            </a:r>
          </a:p>
        </p:txBody>
      </p:sp>
      <p:sp>
        <p:nvSpPr>
          <p:cNvPr id="3" name="内容占位符 2"/>
          <p:cNvSpPr>
            <a:spLocks noGrp="1"/>
          </p:cNvSpPr>
          <p:nvPr>
            <p:ph idx="1"/>
          </p:nvPr>
        </p:nvSpPr>
        <p:spPr/>
        <p:txBody>
          <a:bodyPr>
            <a:normAutofit/>
          </a:bodyPr>
          <a:lstStyle/>
          <a:p>
            <a:pPr eaLnBrk="1" hangingPunct="1">
              <a:defRPr/>
            </a:pPr>
            <a:r>
              <a:rPr lang="zh-CN" altLang="en-US" dirty="0" smtClean="0"/>
              <a:t>作业与作业调度</a:t>
            </a:r>
          </a:p>
          <a:p>
            <a:pPr eaLnBrk="1" hangingPunct="1">
              <a:defRPr/>
            </a:pPr>
            <a:r>
              <a:rPr lang="zh-CN" altLang="en-US" dirty="0" smtClean="0">
                <a:solidFill>
                  <a:schemeClr val="bg1">
                    <a:lumMod val="65000"/>
                  </a:schemeClr>
                </a:solidFill>
              </a:rPr>
              <a:t>进程调度</a:t>
            </a:r>
          </a:p>
          <a:p>
            <a:pPr eaLnBrk="1" hangingPunct="1">
              <a:defRPr/>
            </a:pPr>
            <a:r>
              <a:rPr lang="zh-CN" altLang="en-US" dirty="0" smtClean="0">
                <a:solidFill>
                  <a:schemeClr val="bg1">
                    <a:lumMod val="65000"/>
                  </a:schemeClr>
                </a:solidFill>
              </a:rPr>
              <a:t>实时调度</a:t>
            </a:r>
          </a:p>
          <a:p>
            <a:pPr eaLnBrk="1" hangingPunct="1">
              <a:defRPr/>
            </a:pPr>
            <a:r>
              <a:rPr lang="zh-CN" altLang="en-US" dirty="0" smtClean="0">
                <a:solidFill>
                  <a:schemeClr val="bg1">
                    <a:lumMod val="65000"/>
                  </a:schemeClr>
                </a:solidFill>
              </a:rPr>
              <a:t>死锁概述</a:t>
            </a:r>
          </a:p>
          <a:p>
            <a:pPr eaLnBrk="1" hangingPunct="1">
              <a:defRPr/>
            </a:pPr>
            <a:r>
              <a:rPr lang="zh-CN" altLang="en-US" dirty="0" smtClean="0">
                <a:solidFill>
                  <a:schemeClr val="bg1">
                    <a:lumMod val="65000"/>
                  </a:schemeClr>
                </a:solidFill>
              </a:rPr>
              <a:t>预防死锁</a:t>
            </a:r>
          </a:p>
          <a:p>
            <a:pPr eaLnBrk="1" hangingPunct="1">
              <a:defRPr/>
            </a:pPr>
            <a:r>
              <a:rPr lang="zh-CN" altLang="en-US" dirty="0" smtClean="0">
                <a:solidFill>
                  <a:schemeClr val="bg1">
                    <a:lumMod val="65000"/>
                  </a:schemeClr>
                </a:solidFill>
              </a:rPr>
              <a:t>避免死锁</a:t>
            </a:r>
          </a:p>
          <a:p>
            <a:pPr eaLnBrk="1" hangingPunct="1">
              <a:defRPr/>
            </a:pPr>
            <a:r>
              <a:rPr lang="zh-CN" altLang="en-US" dirty="0" smtClean="0">
                <a:solidFill>
                  <a:schemeClr val="bg1">
                    <a:lumMod val="65000"/>
                  </a:schemeClr>
                </a:solidFill>
              </a:rPr>
              <a:t>死锁的检测与解除</a:t>
            </a:r>
          </a:p>
          <a:p>
            <a:pPr eaLnBrk="1" hangingPunct="1">
              <a:defRPr/>
            </a:pPr>
            <a:endParaRPr lang="zh-CN" altLang="en-US" dirty="0"/>
          </a:p>
        </p:txBody>
      </p:sp>
    </p:spTree>
    <p:extLst>
      <p:ext uri="{BB962C8B-B14F-4D97-AF65-F5344CB8AC3E}">
        <p14:creationId xmlns:p14="http://schemas.microsoft.com/office/powerpoint/2010/main" val="346563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8266</TotalTime>
  <Words>5313</Words>
  <Application>Microsoft Office PowerPoint</Application>
  <PresentationFormat>全屏显示(4:3)</PresentationFormat>
  <Paragraphs>767</Paragraphs>
  <Slides>92</Slides>
  <Notes>23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94" baseType="lpstr">
      <vt:lpstr>Office 主题​​</vt:lpstr>
      <vt:lpstr>Equation</vt:lpstr>
      <vt:lpstr>第3章 处理机（CPU）</vt:lpstr>
      <vt:lpstr>处理机调度的层次</vt:lpstr>
      <vt:lpstr>处理机调度算法的共同目标</vt:lpstr>
      <vt:lpstr>批处理系统的目标</vt:lpstr>
      <vt:lpstr>分时系统的目标</vt:lpstr>
      <vt:lpstr>实时系统的目标</vt:lpstr>
      <vt:lpstr>处理机调度和反死锁策略</vt:lpstr>
      <vt:lpstr>批处理系统中的作业</vt:lpstr>
      <vt:lpstr>作业运行的三个阶段和三种状态 </vt:lpstr>
      <vt:lpstr>作业调度算法</vt:lpstr>
      <vt:lpstr>1.先来先服务调度算法（FCFS）</vt:lpstr>
      <vt:lpstr>2.短作业优先调度算法（SJF）</vt:lpstr>
      <vt:lpstr>3.优先级调度算法</vt:lpstr>
      <vt:lpstr>4.高响应比优先调度算法 </vt:lpstr>
      <vt:lpstr>处理机调度和反死锁策略</vt:lpstr>
      <vt:lpstr>进程调度的目的</vt:lpstr>
      <vt:lpstr>进程调度的任务</vt:lpstr>
      <vt:lpstr>进程调度机制</vt:lpstr>
      <vt:lpstr>进程调度方式</vt:lpstr>
      <vt:lpstr>进程调度方式</vt:lpstr>
      <vt:lpstr>抢占方式下的进程调度算法 1.下一个最短CPU区间算法</vt:lpstr>
      <vt:lpstr>CPU区间长度估算</vt:lpstr>
      <vt:lpstr>PowerPoint 演示文稿</vt:lpstr>
      <vt:lpstr>2.轮转调度算法</vt:lpstr>
      <vt:lpstr>轮转调度算法</vt:lpstr>
      <vt:lpstr>轮转调度算法</vt:lpstr>
      <vt:lpstr>PowerPoint 演示文稿</vt:lpstr>
      <vt:lpstr>3.优先级调度算法</vt:lpstr>
      <vt:lpstr>优先级的类型</vt:lpstr>
      <vt:lpstr>多级队列调度算法 （静态优先级）</vt:lpstr>
      <vt:lpstr>多级反馈队列调度算法 （动态优先级）</vt:lpstr>
      <vt:lpstr>PowerPoint 演示文稿</vt:lpstr>
      <vt:lpstr>4.基于公平原则的调度算法</vt:lpstr>
      <vt:lpstr>多处理器调度</vt:lpstr>
      <vt:lpstr>亲和性与负载平衡</vt:lpstr>
      <vt:lpstr>超线程技术(Hyper-Threading)</vt:lpstr>
      <vt:lpstr>处理机调度和反死锁策略</vt:lpstr>
      <vt:lpstr>实现实时调度的基本条件</vt:lpstr>
      <vt:lpstr>实现实时调度的基本条件</vt:lpstr>
      <vt:lpstr>实时调度算法的分类</vt:lpstr>
      <vt:lpstr>非抢占式调度算法</vt:lpstr>
      <vt:lpstr>抢占式调度算法</vt:lpstr>
      <vt:lpstr>实时调度算法的分类</vt:lpstr>
      <vt:lpstr>实时调度算法 1.最早截止时间优先算法</vt:lpstr>
      <vt:lpstr>PowerPoint 演示文稿</vt:lpstr>
      <vt:lpstr>2.最低松弛度优先算法</vt:lpstr>
      <vt:lpstr>最低松弛度优先算法</vt:lpstr>
      <vt:lpstr>实现条件</vt:lpstr>
      <vt:lpstr>特点</vt:lpstr>
      <vt:lpstr>例题</vt:lpstr>
      <vt:lpstr>PowerPoint 演示文稿</vt:lpstr>
      <vt:lpstr>PowerPoint 演示文稿</vt:lpstr>
      <vt:lpstr>优先级倒置</vt:lpstr>
      <vt:lpstr>优先级倒置案例</vt:lpstr>
      <vt:lpstr>优先级倒置的解决方法</vt:lpstr>
      <vt:lpstr>处理机调度和反死锁策略</vt:lpstr>
      <vt:lpstr>可重用资源</vt:lpstr>
      <vt:lpstr>消耗性资源</vt:lpstr>
      <vt:lpstr>可抢占资源和不可抢占资源</vt:lpstr>
      <vt:lpstr>死锁</vt:lpstr>
      <vt:lpstr>死锁</vt:lpstr>
      <vt:lpstr>PowerPoint 演示文稿</vt:lpstr>
      <vt:lpstr>产生死锁的必要条件</vt:lpstr>
      <vt:lpstr>处理死锁的方法</vt:lpstr>
      <vt:lpstr>处理机调度和反死锁策略</vt:lpstr>
      <vt:lpstr>破坏“请求和保持”条件</vt:lpstr>
      <vt:lpstr>破坏“请求和保持”条件</vt:lpstr>
      <vt:lpstr>破坏“不可抢占”条件</vt:lpstr>
      <vt:lpstr>破坏“循环等待”条件</vt:lpstr>
      <vt:lpstr>处理机调度和反死锁策略</vt:lpstr>
      <vt:lpstr>系统安全状态</vt:lpstr>
      <vt:lpstr>系统安全状态案例</vt:lpstr>
      <vt:lpstr>利用银行家算法避免死锁 数据结构</vt:lpstr>
      <vt:lpstr>银行家算法</vt:lpstr>
      <vt:lpstr>安全检查算法</vt:lpstr>
      <vt:lpstr>银行家算法案例</vt:lpstr>
      <vt:lpstr>T0时刻的安全性</vt:lpstr>
      <vt:lpstr>T1时刻P1请求Request1(1,0,2)</vt:lpstr>
      <vt:lpstr>T1时刻的安全性</vt:lpstr>
      <vt:lpstr>T2时刻P4请求Request4(3,3,0)</vt:lpstr>
      <vt:lpstr>T3时刻P0请求Request0(0,2,0)</vt:lpstr>
      <vt:lpstr>T3时刻的安全性</vt:lpstr>
      <vt:lpstr>处理机调度和反死锁策略</vt:lpstr>
      <vt:lpstr>死锁检测</vt:lpstr>
      <vt:lpstr>资源分配图</vt:lpstr>
      <vt:lpstr>死锁定理</vt:lpstr>
      <vt:lpstr>死锁检测中的数据结构</vt:lpstr>
      <vt:lpstr>死锁检测的方法</vt:lpstr>
      <vt:lpstr>死锁检测的方法</vt:lpstr>
      <vt:lpstr>死锁解除方法</vt:lpstr>
      <vt:lpstr>撤消进程的策略</vt:lpstr>
      <vt:lpstr>本章要点回顾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四、处理机</dc:title>
  <dc:creator>Administrator</dc:creator>
  <cp:lastModifiedBy>SWESWE</cp:lastModifiedBy>
  <cp:revision>339</cp:revision>
  <dcterms:created xsi:type="dcterms:W3CDTF">2011-09-14T07:39:46Z</dcterms:created>
  <dcterms:modified xsi:type="dcterms:W3CDTF">2019-01-14T08:32:50Z</dcterms:modified>
</cp:coreProperties>
</file>