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1"/>
  </p:sldMasterIdLst>
  <p:notesMasterIdLst>
    <p:notesMasterId r:id="rId121"/>
  </p:notesMasterIdLst>
  <p:sldIdLst>
    <p:sldId id="256" r:id="rId2"/>
    <p:sldId id="364" r:id="rId3"/>
    <p:sldId id="365" r:id="rId4"/>
    <p:sldId id="363" r:id="rId5"/>
    <p:sldId id="368" r:id="rId6"/>
    <p:sldId id="369" r:id="rId7"/>
    <p:sldId id="370" r:id="rId8"/>
    <p:sldId id="371" r:id="rId9"/>
    <p:sldId id="372" r:id="rId10"/>
    <p:sldId id="374" r:id="rId11"/>
    <p:sldId id="375" r:id="rId12"/>
    <p:sldId id="494" r:id="rId13"/>
    <p:sldId id="393" r:id="rId14"/>
    <p:sldId id="377" r:id="rId15"/>
    <p:sldId id="481" r:id="rId16"/>
    <p:sldId id="378" r:id="rId17"/>
    <p:sldId id="379" r:id="rId18"/>
    <p:sldId id="380" r:id="rId19"/>
    <p:sldId id="501" r:id="rId20"/>
    <p:sldId id="482" r:id="rId21"/>
    <p:sldId id="382" r:id="rId22"/>
    <p:sldId id="502" r:id="rId23"/>
    <p:sldId id="383" r:id="rId24"/>
    <p:sldId id="384" r:id="rId25"/>
    <p:sldId id="388" r:id="rId26"/>
    <p:sldId id="389" r:id="rId27"/>
    <p:sldId id="390" r:id="rId28"/>
    <p:sldId id="391" r:id="rId29"/>
    <p:sldId id="385" r:id="rId30"/>
    <p:sldId id="386" r:id="rId31"/>
    <p:sldId id="387" r:id="rId32"/>
    <p:sldId id="483" r:id="rId33"/>
    <p:sldId id="392" r:id="rId34"/>
    <p:sldId id="394" r:id="rId35"/>
    <p:sldId id="395" r:id="rId36"/>
    <p:sldId id="396" r:id="rId37"/>
    <p:sldId id="495" r:id="rId38"/>
    <p:sldId id="407" r:id="rId39"/>
    <p:sldId id="408" r:id="rId40"/>
    <p:sldId id="497" r:id="rId41"/>
    <p:sldId id="409" r:id="rId42"/>
    <p:sldId id="410" r:id="rId43"/>
    <p:sldId id="411" r:id="rId44"/>
    <p:sldId id="412" r:id="rId45"/>
    <p:sldId id="413" r:id="rId46"/>
    <p:sldId id="414" r:id="rId47"/>
    <p:sldId id="415" r:id="rId48"/>
    <p:sldId id="416" r:id="rId49"/>
    <p:sldId id="417" r:id="rId50"/>
    <p:sldId id="500" r:id="rId51"/>
    <p:sldId id="418" r:id="rId52"/>
    <p:sldId id="420" r:id="rId53"/>
    <p:sldId id="421" r:id="rId54"/>
    <p:sldId id="419" r:id="rId55"/>
    <p:sldId id="498" r:id="rId56"/>
    <p:sldId id="424" r:id="rId57"/>
    <p:sldId id="425" r:id="rId58"/>
    <p:sldId id="426" r:id="rId59"/>
    <p:sldId id="427" r:id="rId60"/>
    <p:sldId id="428" r:id="rId61"/>
    <p:sldId id="430" r:id="rId62"/>
    <p:sldId id="429" r:id="rId63"/>
    <p:sldId id="431" r:id="rId64"/>
    <p:sldId id="499" r:id="rId65"/>
    <p:sldId id="432" r:id="rId66"/>
    <p:sldId id="433" r:id="rId67"/>
    <p:sldId id="434" r:id="rId68"/>
    <p:sldId id="496" r:id="rId69"/>
    <p:sldId id="485" r:id="rId70"/>
    <p:sldId id="486" r:id="rId71"/>
    <p:sldId id="487" r:id="rId72"/>
    <p:sldId id="488" r:id="rId73"/>
    <p:sldId id="489" r:id="rId74"/>
    <p:sldId id="490" r:id="rId75"/>
    <p:sldId id="491" r:id="rId76"/>
    <p:sldId id="492" r:id="rId77"/>
    <p:sldId id="493" r:id="rId78"/>
    <p:sldId id="436" r:id="rId79"/>
    <p:sldId id="437" r:id="rId80"/>
    <p:sldId id="438" r:id="rId81"/>
    <p:sldId id="439" r:id="rId82"/>
    <p:sldId id="440" r:id="rId83"/>
    <p:sldId id="441" r:id="rId84"/>
    <p:sldId id="442" r:id="rId85"/>
    <p:sldId id="503" r:id="rId86"/>
    <p:sldId id="444" r:id="rId87"/>
    <p:sldId id="445" r:id="rId88"/>
    <p:sldId id="446" r:id="rId89"/>
    <p:sldId id="447" r:id="rId90"/>
    <p:sldId id="449" r:id="rId91"/>
    <p:sldId id="450" r:id="rId92"/>
    <p:sldId id="451" r:id="rId93"/>
    <p:sldId id="452" r:id="rId94"/>
    <p:sldId id="505" r:id="rId95"/>
    <p:sldId id="454" r:id="rId96"/>
    <p:sldId id="455" r:id="rId97"/>
    <p:sldId id="456" r:id="rId98"/>
    <p:sldId id="457" r:id="rId99"/>
    <p:sldId id="458" r:id="rId100"/>
    <p:sldId id="461" r:id="rId101"/>
    <p:sldId id="459" r:id="rId102"/>
    <p:sldId id="460" r:id="rId103"/>
    <p:sldId id="462" r:id="rId104"/>
    <p:sldId id="463" r:id="rId105"/>
    <p:sldId id="466" r:id="rId106"/>
    <p:sldId id="467" r:id="rId107"/>
    <p:sldId id="468" r:id="rId108"/>
    <p:sldId id="469" r:id="rId109"/>
    <p:sldId id="470" r:id="rId110"/>
    <p:sldId id="504" r:id="rId111"/>
    <p:sldId id="471" r:id="rId112"/>
    <p:sldId id="480" r:id="rId113"/>
    <p:sldId id="473" r:id="rId114"/>
    <p:sldId id="474" r:id="rId115"/>
    <p:sldId id="475" r:id="rId116"/>
    <p:sldId id="476" r:id="rId117"/>
    <p:sldId id="477" r:id="rId118"/>
    <p:sldId id="478" r:id="rId119"/>
    <p:sldId id="507" r:id="rId1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49" autoAdjust="0"/>
  </p:normalViewPr>
  <p:slideViewPr>
    <p:cSldViewPr>
      <p:cViewPr varScale="1">
        <p:scale>
          <a:sx n="70" d="100"/>
          <a:sy n="70" d="100"/>
        </p:scale>
        <p:origin x="1380" y="66"/>
      </p:cViewPr>
      <p:guideLst>
        <p:guide orient="horz" pos="2160"/>
        <p:guide pos="2880"/>
      </p:guideLst>
    </p:cSldViewPr>
  </p:slideViewPr>
  <p:outlineViewPr>
    <p:cViewPr>
      <p:scale>
        <a:sx n="33" d="100"/>
        <a:sy n="33" d="100"/>
      </p:scale>
      <p:origin x="0" y="117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宋体" pitchFamily="2" charset="-122"/>
              </a:defRPr>
            </a:lvl1pPr>
          </a:lstStyle>
          <a:p>
            <a:pPr>
              <a:defRPr/>
            </a:pPr>
            <a:endParaRPr lang="zh-CN" altLang="en-US"/>
          </a:p>
        </p:txBody>
      </p:sp>
      <p:sp>
        <p:nvSpPr>
          <p:cNvPr id="133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宋体" pitchFamily="2" charset="-122"/>
              </a:defRPr>
            </a:lvl1pPr>
          </a:lstStyle>
          <a:p>
            <a:pPr>
              <a:defRPr/>
            </a:pPr>
            <a:fld id="{263A9B25-E14A-4336-9253-BBBB5A802F7C}" type="datetimeFigureOut">
              <a:rPr lang="zh-CN" altLang="en-US"/>
              <a:pPr>
                <a:defRPr/>
              </a:pPr>
              <a:t>2016/12/13</a:t>
            </a:fld>
            <a:endParaRPr lang="en-US" altLang="zh-CN"/>
          </a:p>
        </p:txBody>
      </p:sp>
      <p:sp>
        <p:nvSpPr>
          <p:cNvPr id="1239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宋体" pitchFamily="2" charset="-122"/>
              </a:defRPr>
            </a:lvl1pPr>
          </a:lstStyle>
          <a:p>
            <a:pPr>
              <a:defRPr/>
            </a:pPr>
            <a:endParaRPr lang="en-US" altLang="zh-CN"/>
          </a:p>
        </p:txBody>
      </p:sp>
      <p:sp>
        <p:nvSpPr>
          <p:cNvPr id="133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ea typeface="宋体" pitchFamily="2" charset="-122"/>
              </a:defRPr>
            </a:lvl1pPr>
          </a:lstStyle>
          <a:p>
            <a:pPr>
              <a:defRPr/>
            </a:pPr>
            <a:fld id="{2515DC27-00D0-4DEC-84E7-384A0A12A0C6}" type="slidenum">
              <a:rPr lang="zh-CN" altLang="en-US"/>
              <a:pPr>
                <a:defRPr/>
              </a:pPr>
              <a:t>‹#›</a:t>
            </a:fld>
            <a:endParaRPr lang="en-US" altLang="zh-CN"/>
          </a:p>
        </p:txBody>
      </p:sp>
    </p:spTree>
    <p:extLst>
      <p:ext uri="{BB962C8B-B14F-4D97-AF65-F5344CB8AC3E}">
        <p14:creationId xmlns:p14="http://schemas.microsoft.com/office/powerpoint/2010/main" val="3799535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a:t>
            </a:r>
            <a:r>
              <a:rPr lang="zh-CN" altLang="en-US" smtClean="0"/>
              <a:t>软工</a:t>
            </a:r>
            <a:endParaRPr lang="zh-CN" altLang="en-US"/>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6</a:t>
            </a:fld>
            <a:endParaRPr lang="en-US" altLang="zh-CN"/>
          </a:p>
        </p:txBody>
      </p:sp>
    </p:spTree>
    <p:extLst>
      <p:ext uri="{BB962C8B-B14F-4D97-AF65-F5344CB8AC3E}">
        <p14:creationId xmlns:p14="http://schemas.microsoft.com/office/powerpoint/2010/main" val="3671577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a:t>
            </a:r>
            <a:r>
              <a:rPr lang="zh-CN" altLang="en-US" smtClean="0"/>
              <a:t>软件</a:t>
            </a:r>
            <a:endParaRPr lang="zh-CN" altLang="en-US"/>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52</a:t>
            </a:fld>
            <a:endParaRPr lang="en-US" altLang="zh-CN"/>
          </a:p>
        </p:txBody>
      </p:sp>
    </p:spTree>
    <p:extLst>
      <p:ext uri="{BB962C8B-B14F-4D97-AF65-F5344CB8AC3E}">
        <p14:creationId xmlns:p14="http://schemas.microsoft.com/office/powerpoint/2010/main" val="2360405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1</a:t>
            </a:r>
            <a:r>
              <a:rPr lang="zh-CN" altLang="en-US" smtClean="0"/>
              <a:t>班</a:t>
            </a:r>
            <a:endParaRPr lang="zh-CN" altLang="en-US"/>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55</a:t>
            </a:fld>
            <a:endParaRPr lang="en-US" altLang="zh-CN"/>
          </a:p>
        </p:txBody>
      </p:sp>
    </p:spTree>
    <p:extLst>
      <p:ext uri="{BB962C8B-B14F-4D97-AF65-F5344CB8AC3E}">
        <p14:creationId xmlns:p14="http://schemas.microsoft.com/office/powerpoint/2010/main" val="1430788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信科</a:t>
            </a:r>
          </a:p>
        </p:txBody>
      </p:sp>
    </p:spTree>
    <p:extLst>
      <p:ext uri="{BB962C8B-B14F-4D97-AF65-F5344CB8AC3E}">
        <p14:creationId xmlns:p14="http://schemas.microsoft.com/office/powerpoint/2010/main" val="2890207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mtClean="0"/>
          </a:p>
        </p:txBody>
      </p:sp>
    </p:spTree>
    <p:extLst>
      <p:ext uri="{BB962C8B-B14F-4D97-AF65-F5344CB8AC3E}">
        <p14:creationId xmlns:p14="http://schemas.microsoft.com/office/powerpoint/2010/main" val="3678834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75128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a:t>
            </a:r>
            <a:r>
              <a:rPr lang="zh-CN" altLang="en-US" smtClean="0"/>
              <a:t>软件</a:t>
            </a:r>
            <a:endParaRPr lang="zh-CN" altLang="en-US"/>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64</a:t>
            </a:fld>
            <a:endParaRPr lang="en-US" altLang="zh-CN"/>
          </a:p>
        </p:txBody>
      </p:sp>
    </p:spTree>
    <p:extLst>
      <p:ext uri="{BB962C8B-B14F-4D97-AF65-F5344CB8AC3E}">
        <p14:creationId xmlns:p14="http://schemas.microsoft.com/office/powerpoint/2010/main" val="1310024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a:t>
            </a:r>
            <a:r>
              <a:rPr lang="zh-CN" altLang="en-US" smtClean="0"/>
              <a:t>软工</a:t>
            </a:r>
            <a:endParaRPr lang="zh-CN" altLang="en-US"/>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68</a:t>
            </a:fld>
            <a:endParaRPr lang="en-US" altLang="zh-CN"/>
          </a:p>
        </p:txBody>
      </p:sp>
    </p:spTree>
    <p:extLst>
      <p:ext uri="{BB962C8B-B14F-4D97-AF65-F5344CB8AC3E}">
        <p14:creationId xmlns:p14="http://schemas.microsoft.com/office/powerpoint/2010/main" val="3324001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290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C016BD08-79A0-4A8B-A355-E28A2DFCD2BA}" type="slidenum">
              <a:rPr lang="zh-CN" altLang="en-US" smtClean="0"/>
              <a:pPr/>
              <a:t>73</a:t>
            </a:fld>
            <a:endParaRPr lang="en-US" altLang="zh-CN" smtClean="0"/>
          </a:p>
        </p:txBody>
      </p:sp>
    </p:spTree>
    <p:extLst>
      <p:ext uri="{BB962C8B-B14F-4D97-AF65-F5344CB8AC3E}">
        <p14:creationId xmlns:p14="http://schemas.microsoft.com/office/powerpoint/2010/main" val="548969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74</a:t>
            </a:fld>
            <a:endParaRPr lang="en-US" altLang="zh-CN"/>
          </a:p>
        </p:txBody>
      </p:sp>
    </p:spTree>
    <p:extLst>
      <p:ext uri="{BB962C8B-B14F-4D97-AF65-F5344CB8AC3E}">
        <p14:creationId xmlns:p14="http://schemas.microsoft.com/office/powerpoint/2010/main" val="602824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a:t>
            </a:r>
            <a:r>
              <a:rPr lang="zh-CN" altLang="en-US" smtClean="0"/>
              <a:t>软件</a:t>
            </a:r>
            <a:endParaRPr lang="zh-CN" altLang="en-US"/>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75</a:t>
            </a:fld>
            <a:endParaRPr lang="en-US" altLang="zh-CN"/>
          </a:p>
        </p:txBody>
      </p:sp>
    </p:spTree>
    <p:extLst>
      <p:ext uri="{BB962C8B-B14F-4D97-AF65-F5344CB8AC3E}">
        <p14:creationId xmlns:p14="http://schemas.microsoft.com/office/powerpoint/2010/main" val="321345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2013</a:t>
            </a:r>
            <a:r>
              <a:rPr lang="zh-CN" altLang="en-US" smtClean="0"/>
              <a:t>年</a:t>
            </a:r>
            <a:r>
              <a:rPr lang="en-US" altLang="zh-CN" smtClean="0"/>
              <a:t>12</a:t>
            </a:r>
            <a:r>
              <a:rPr lang="zh-CN" altLang="en-US" smtClean="0"/>
              <a:t>月</a:t>
            </a:r>
            <a:r>
              <a:rPr lang="en-US" altLang="zh-CN" smtClean="0"/>
              <a:t>4</a:t>
            </a:r>
            <a:r>
              <a:rPr lang="zh-CN" altLang="en-US" smtClean="0"/>
              <a:t>日</a:t>
            </a:r>
          </a:p>
        </p:txBody>
      </p:sp>
    </p:spTree>
    <p:extLst>
      <p:ext uri="{BB962C8B-B14F-4D97-AF65-F5344CB8AC3E}">
        <p14:creationId xmlns:p14="http://schemas.microsoft.com/office/powerpoint/2010/main" val="2967578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13</a:t>
            </a:r>
            <a:r>
              <a:rPr lang="zh-CN" altLang="en-US" dirty="0" smtClean="0"/>
              <a:t>软件</a:t>
            </a:r>
            <a:r>
              <a:rPr lang="en-US" altLang="zh-CN" dirty="0" smtClean="0"/>
              <a:t>2</a:t>
            </a:r>
            <a:r>
              <a:rPr lang="zh-CN" altLang="en-US" dirty="0" smtClean="0"/>
              <a:t>班</a:t>
            </a:r>
          </a:p>
        </p:txBody>
      </p:sp>
    </p:spTree>
    <p:extLst>
      <p:ext uri="{BB962C8B-B14F-4D97-AF65-F5344CB8AC3E}">
        <p14:creationId xmlns:p14="http://schemas.microsoft.com/office/powerpoint/2010/main" val="375363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1</a:t>
            </a:r>
            <a:r>
              <a:rPr lang="zh-CN" altLang="en-US" dirty="0" smtClean="0"/>
              <a:t>班</a:t>
            </a:r>
            <a:endParaRPr lang="zh-CN" altLang="en-US" dirty="0"/>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86</a:t>
            </a:fld>
            <a:endParaRPr lang="en-US" altLang="zh-CN"/>
          </a:p>
        </p:txBody>
      </p:sp>
    </p:spTree>
    <p:extLst>
      <p:ext uri="{BB962C8B-B14F-4D97-AF65-F5344CB8AC3E}">
        <p14:creationId xmlns:p14="http://schemas.microsoft.com/office/powerpoint/2010/main" val="699163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软件</a:t>
            </a:r>
          </a:p>
        </p:txBody>
      </p:sp>
    </p:spTree>
    <p:extLst>
      <p:ext uri="{BB962C8B-B14F-4D97-AF65-F5344CB8AC3E}">
        <p14:creationId xmlns:p14="http://schemas.microsoft.com/office/powerpoint/2010/main" val="2903803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a:t>
            </a:r>
            <a:r>
              <a:rPr lang="zh-CN" altLang="en-US" smtClean="0"/>
              <a:t>软工</a:t>
            </a:r>
            <a:endParaRPr lang="zh-CN" altLang="en-US"/>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96</a:t>
            </a:fld>
            <a:endParaRPr lang="en-US" altLang="zh-CN"/>
          </a:p>
        </p:txBody>
      </p:sp>
    </p:spTree>
    <p:extLst>
      <p:ext uri="{BB962C8B-B14F-4D97-AF65-F5344CB8AC3E}">
        <p14:creationId xmlns:p14="http://schemas.microsoft.com/office/powerpoint/2010/main" val="1111608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2</a:t>
            </a:r>
            <a:r>
              <a:rPr lang="zh-CN" altLang="en-US" dirty="0" smtClean="0"/>
              <a:t>班</a:t>
            </a:r>
            <a:endParaRPr lang="zh-CN" altLang="en-US" dirty="0"/>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103</a:t>
            </a:fld>
            <a:endParaRPr lang="en-US" altLang="zh-CN"/>
          </a:p>
        </p:txBody>
      </p:sp>
    </p:spTree>
    <p:extLst>
      <p:ext uri="{BB962C8B-B14F-4D97-AF65-F5344CB8AC3E}">
        <p14:creationId xmlns:p14="http://schemas.microsoft.com/office/powerpoint/2010/main" val="1573687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13</a:t>
            </a:r>
            <a:r>
              <a:rPr lang="zh-CN" altLang="en-US" dirty="0" smtClean="0"/>
              <a:t>软件</a:t>
            </a:r>
            <a:r>
              <a:rPr lang="en-US" altLang="zh-CN" smtClean="0"/>
              <a:t>1</a:t>
            </a:r>
            <a:r>
              <a:rPr lang="zh-CN" altLang="en-US" smtClean="0"/>
              <a:t>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104</a:t>
            </a:fld>
            <a:endParaRPr lang="en-US" altLang="zh-CN"/>
          </a:p>
        </p:txBody>
      </p:sp>
    </p:spTree>
    <p:extLst>
      <p:ext uri="{BB962C8B-B14F-4D97-AF65-F5344CB8AC3E}">
        <p14:creationId xmlns:p14="http://schemas.microsoft.com/office/powerpoint/2010/main" val="1073814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mtClean="0"/>
          </a:p>
        </p:txBody>
      </p:sp>
    </p:spTree>
    <p:extLst>
      <p:ext uri="{BB962C8B-B14F-4D97-AF65-F5344CB8AC3E}">
        <p14:creationId xmlns:p14="http://schemas.microsoft.com/office/powerpoint/2010/main" val="3480181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a:t>
            </a:r>
            <a:r>
              <a:rPr lang="zh-CN" altLang="en-US" smtClean="0"/>
              <a:t>软工</a:t>
            </a:r>
            <a:endParaRPr lang="zh-CN" altLang="en-US"/>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109</a:t>
            </a:fld>
            <a:endParaRPr lang="en-US" altLang="zh-CN"/>
          </a:p>
        </p:txBody>
      </p:sp>
    </p:spTree>
    <p:extLst>
      <p:ext uri="{BB962C8B-B14F-4D97-AF65-F5344CB8AC3E}">
        <p14:creationId xmlns:p14="http://schemas.microsoft.com/office/powerpoint/2010/main" val="1994435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44910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信科</a:t>
            </a:r>
          </a:p>
        </p:txBody>
      </p:sp>
    </p:spTree>
    <p:extLst>
      <p:ext uri="{BB962C8B-B14F-4D97-AF65-F5344CB8AC3E}">
        <p14:creationId xmlns:p14="http://schemas.microsoft.com/office/powerpoint/2010/main" val="588008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a:t>
            </a:r>
            <a:r>
              <a:rPr lang="zh-CN" altLang="en-US" dirty="0" smtClean="0"/>
              <a:t>软件</a:t>
            </a:r>
            <a:r>
              <a:rPr lang="en-US" altLang="zh-CN" smtClean="0"/>
              <a:t>1</a:t>
            </a:r>
            <a:r>
              <a:rPr lang="zh-CN" altLang="en-US" smtClean="0"/>
              <a:t>班</a:t>
            </a:r>
            <a:endParaRPr lang="zh-CN" altLang="en-US" dirty="0"/>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27</a:t>
            </a:fld>
            <a:endParaRPr lang="en-US" altLang="zh-CN"/>
          </a:p>
        </p:txBody>
      </p:sp>
    </p:spTree>
    <p:extLst>
      <p:ext uri="{BB962C8B-B14F-4D97-AF65-F5344CB8AC3E}">
        <p14:creationId xmlns:p14="http://schemas.microsoft.com/office/powerpoint/2010/main" val="94568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12</a:t>
            </a:r>
            <a:r>
              <a:rPr lang="zh-CN" altLang="en-US" smtClean="0"/>
              <a:t>软件</a:t>
            </a:r>
            <a:endParaRPr lang="zh-CN" altLang="en-US" dirty="0" smtClean="0"/>
          </a:p>
        </p:txBody>
      </p:sp>
    </p:spTree>
    <p:extLst>
      <p:ext uri="{BB962C8B-B14F-4D97-AF65-F5344CB8AC3E}">
        <p14:creationId xmlns:p14="http://schemas.microsoft.com/office/powerpoint/2010/main" val="33483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信科</a:t>
            </a:r>
          </a:p>
        </p:txBody>
      </p:sp>
    </p:spTree>
    <p:extLst>
      <p:ext uri="{BB962C8B-B14F-4D97-AF65-F5344CB8AC3E}">
        <p14:creationId xmlns:p14="http://schemas.microsoft.com/office/powerpoint/2010/main" val="1462724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a:t>
            </a:r>
            <a:r>
              <a:rPr lang="zh-CN" altLang="en-US" smtClean="0"/>
              <a:t>计算机</a:t>
            </a:r>
            <a:endParaRPr lang="zh-CN" altLang="en-US"/>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47</a:t>
            </a:fld>
            <a:endParaRPr lang="en-US" altLang="zh-CN"/>
          </a:p>
        </p:txBody>
      </p:sp>
    </p:spTree>
    <p:extLst>
      <p:ext uri="{BB962C8B-B14F-4D97-AF65-F5344CB8AC3E}">
        <p14:creationId xmlns:p14="http://schemas.microsoft.com/office/powerpoint/2010/main" val="3609081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2</a:t>
            </a:r>
            <a:r>
              <a:rPr lang="zh-CN" altLang="en-US" dirty="0" smtClean="0"/>
              <a:t>班</a:t>
            </a:r>
            <a:endParaRPr lang="zh-CN" altLang="en-US" dirty="0"/>
          </a:p>
        </p:txBody>
      </p:sp>
      <p:sp>
        <p:nvSpPr>
          <p:cNvPr id="4" name="灯片编号占位符 3"/>
          <p:cNvSpPr>
            <a:spLocks noGrp="1"/>
          </p:cNvSpPr>
          <p:nvPr>
            <p:ph type="sldNum" sz="quarter" idx="10"/>
          </p:nvPr>
        </p:nvSpPr>
        <p:spPr/>
        <p:txBody>
          <a:bodyPr/>
          <a:lstStyle/>
          <a:p>
            <a:pPr>
              <a:defRPr/>
            </a:pPr>
            <a:fld id="{2515DC27-00D0-4DEC-84E7-384A0A12A0C6}" type="slidenum">
              <a:rPr lang="zh-CN" altLang="en-US" smtClean="0"/>
              <a:pPr>
                <a:defRPr/>
              </a:pPr>
              <a:t>51</a:t>
            </a:fld>
            <a:endParaRPr lang="en-US" altLang="zh-CN"/>
          </a:p>
        </p:txBody>
      </p:sp>
    </p:spTree>
    <p:extLst>
      <p:ext uri="{BB962C8B-B14F-4D97-AF65-F5344CB8AC3E}">
        <p14:creationId xmlns:p14="http://schemas.microsoft.com/office/powerpoint/2010/main" val="3310369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BDBF0892-9800-46F0-8C1E-0EAFC0F9C133}" type="datetimeFigureOut">
              <a:rPr lang="zh-CN" altLang="en-US" smtClean="0"/>
              <a:pPr>
                <a:defRPr/>
              </a:pPr>
              <a:t>2016/12/13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348CE11-0A10-4074-BF94-313F80D363A2}" type="slidenum">
              <a:rPr lang="zh-CN" altLang="en-US" smtClean="0"/>
              <a:pPr>
                <a:defRPr/>
              </a:pPr>
              <a:t>‹#›</a:t>
            </a:fld>
            <a:endParaRPr lang="zh-CN" altLang="en-US"/>
          </a:p>
        </p:txBody>
      </p:sp>
    </p:spTree>
    <p:extLst>
      <p:ext uri="{BB962C8B-B14F-4D97-AF65-F5344CB8AC3E}">
        <p14:creationId xmlns:p14="http://schemas.microsoft.com/office/powerpoint/2010/main" val="421441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96A19461-0FB5-42D8-B36D-D6C51BA033DA}" type="datetimeFigureOut">
              <a:rPr lang="zh-CN" altLang="en-US" smtClean="0"/>
              <a:pPr>
                <a:defRPr/>
              </a:pPr>
              <a:t>2016/12/13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32CC563-0045-4C5E-8AAB-A977148E15B5}" type="slidenum">
              <a:rPr lang="zh-CN" altLang="en-US" smtClean="0"/>
              <a:pPr>
                <a:defRPr/>
              </a:pPr>
              <a:t>‹#›</a:t>
            </a:fld>
            <a:endParaRPr lang="zh-CN" altLang="en-US"/>
          </a:p>
        </p:txBody>
      </p:sp>
    </p:spTree>
    <p:extLst>
      <p:ext uri="{BB962C8B-B14F-4D97-AF65-F5344CB8AC3E}">
        <p14:creationId xmlns:p14="http://schemas.microsoft.com/office/powerpoint/2010/main" val="59616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C1366B1E-54BE-49A3-8E6B-29D0A8573ED8}" type="datetimeFigureOut">
              <a:rPr lang="zh-CN" altLang="en-US" smtClean="0"/>
              <a:pPr>
                <a:defRPr/>
              </a:pPr>
              <a:t>2016/12/13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73CA05CA-A43C-407A-BDFB-A592160EC344}" type="slidenum">
              <a:rPr lang="zh-CN" altLang="en-US" smtClean="0"/>
              <a:pPr>
                <a:defRPr/>
              </a:pPr>
              <a:t>‹#›</a:t>
            </a:fld>
            <a:endParaRPr lang="zh-CN" altLang="en-US"/>
          </a:p>
        </p:txBody>
      </p:sp>
    </p:spTree>
    <p:extLst>
      <p:ext uri="{BB962C8B-B14F-4D97-AF65-F5344CB8AC3E}">
        <p14:creationId xmlns:p14="http://schemas.microsoft.com/office/powerpoint/2010/main" val="2883251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6EB24898-8D12-426F-9CCA-5592DAD0C252}" type="datetimeFigureOut">
              <a:rPr lang="zh-CN" altLang="en-US" smtClean="0"/>
              <a:pPr>
                <a:defRPr/>
              </a:pPr>
              <a:t>2016/12/13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68651F57-83A0-413D-ABBC-7DF9C9B1E378}" type="slidenum">
              <a:rPr lang="zh-CN" altLang="en-US" smtClean="0"/>
              <a:pPr>
                <a:defRPr/>
              </a:pPr>
              <a:t>‹#›</a:t>
            </a:fld>
            <a:endParaRPr lang="zh-CN" altLang="en-US"/>
          </a:p>
        </p:txBody>
      </p:sp>
    </p:spTree>
    <p:extLst>
      <p:ext uri="{BB962C8B-B14F-4D97-AF65-F5344CB8AC3E}">
        <p14:creationId xmlns:p14="http://schemas.microsoft.com/office/powerpoint/2010/main" val="2062414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061F422F-92F2-40D8-BB98-D9F7DBDC1832}" type="datetimeFigureOut">
              <a:rPr lang="zh-CN" altLang="en-US" smtClean="0"/>
              <a:pPr>
                <a:defRPr/>
              </a:pPr>
              <a:t>2016/12/13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DB31AE15-B579-4FD0-8A4D-DCECCBC624E1}" type="slidenum">
              <a:rPr lang="zh-CN" altLang="en-US" smtClean="0"/>
              <a:pPr>
                <a:defRPr/>
              </a:pPr>
              <a:t>‹#›</a:t>
            </a:fld>
            <a:endParaRPr lang="zh-CN" altLang="en-US"/>
          </a:p>
        </p:txBody>
      </p:sp>
    </p:spTree>
    <p:extLst>
      <p:ext uri="{BB962C8B-B14F-4D97-AF65-F5344CB8AC3E}">
        <p14:creationId xmlns:p14="http://schemas.microsoft.com/office/powerpoint/2010/main" val="399361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C9FDBBAC-37C9-4330-A329-302BD79A3F1A}" type="datetimeFigureOut">
              <a:rPr lang="zh-CN" altLang="en-US" smtClean="0"/>
              <a:pPr>
                <a:defRPr/>
              </a:pPr>
              <a:t>2016/12/13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7006B514-6A70-4D8A-967D-9AE3538EE78A}" type="slidenum">
              <a:rPr lang="zh-CN" altLang="en-US" smtClean="0"/>
              <a:pPr>
                <a:defRPr/>
              </a:pPr>
              <a:t>‹#›</a:t>
            </a:fld>
            <a:endParaRPr lang="zh-CN" altLang="en-US"/>
          </a:p>
        </p:txBody>
      </p:sp>
    </p:spTree>
    <p:extLst>
      <p:ext uri="{BB962C8B-B14F-4D97-AF65-F5344CB8AC3E}">
        <p14:creationId xmlns:p14="http://schemas.microsoft.com/office/powerpoint/2010/main" val="102820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9F0B206B-A27C-4EC8-96E9-61192A0CDF83}" type="datetimeFigureOut">
              <a:rPr lang="zh-CN" altLang="en-US" smtClean="0"/>
              <a:pPr>
                <a:defRPr/>
              </a:pPr>
              <a:t>2016/12/13</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0FB8CBFC-7B8E-421F-89C0-02C6290BB297}" type="slidenum">
              <a:rPr lang="zh-CN" altLang="en-US" smtClean="0"/>
              <a:pPr>
                <a:defRPr/>
              </a:pPr>
              <a:t>‹#›</a:t>
            </a:fld>
            <a:endParaRPr lang="zh-CN" altLang="en-US"/>
          </a:p>
        </p:txBody>
      </p:sp>
    </p:spTree>
    <p:extLst>
      <p:ext uri="{BB962C8B-B14F-4D97-AF65-F5344CB8AC3E}">
        <p14:creationId xmlns:p14="http://schemas.microsoft.com/office/powerpoint/2010/main" val="128018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608FA9D4-EDEF-4646-9E23-E8ED3A7E5DC0}" type="datetimeFigureOut">
              <a:rPr lang="zh-CN" altLang="en-US" smtClean="0"/>
              <a:pPr>
                <a:defRPr/>
              </a:pPr>
              <a:t>2016/12/13</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A4289E29-2B02-430C-8DFB-FC5F0E495E39}" type="slidenum">
              <a:rPr lang="zh-CN" altLang="en-US" smtClean="0"/>
              <a:pPr>
                <a:defRPr/>
              </a:pPr>
              <a:t>‹#›</a:t>
            </a:fld>
            <a:endParaRPr lang="zh-CN" altLang="en-US"/>
          </a:p>
        </p:txBody>
      </p:sp>
    </p:spTree>
    <p:extLst>
      <p:ext uri="{BB962C8B-B14F-4D97-AF65-F5344CB8AC3E}">
        <p14:creationId xmlns:p14="http://schemas.microsoft.com/office/powerpoint/2010/main" val="390704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36A43F90-4355-402D-8D19-741A99E59672}" type="datetimeFigureOut">
              <a:rPr lang="zh-CN" altLang="en-US" smtClean="0"/>
              <a:pPr>
                <a:defRPr/>
              </a:pPr>
              <a:t>2016/12/13</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0F11B586-A695-4810-A367-404CC2868259}" type="slidenum">
              <a:rPr lang="zh-CN" altLang="en-US" smtClean="0"/>
              <a:pPr>
                <a:defRPr/>
              </a:pPr>
              <a:t>‹#›</a:t>
            </a:fld>
            <a:endParaRPr lang="zh-CN" altLang="en-US"/>
          </a:p>
        </p:txBody>
      </p:sp>
    </p:spTree>
    <p:extLst>
      <p:ext uri="{BB962C8B-B14F-4D97-AF65-F5344CB8AC3E}">
        <p14:creationId xmlns:p14="http://schemas.microsoft.com/office/powerpoint/2010/main" val="406724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6C5087DD-2EBE-4DFD-8E63-2ACF210E6AB3}" type="datetimeFigureOut">
              <a:rPr lang="zh-CN" altLang="en-US" smtClean="0"/>
              <a:pPr>
                <a:defRPr/>
              </a:pPr>
              <a:t>2016/12/13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BDE554ED-0299-447E-B001-49951BDC5A35}" type="slidenum">
              <a:rPr lang="zh-CN" altLang="en-US" smtClean="0"/>
              <a:pPr>
                <a:defRPr/>
              </a:pPr>
              <a:t>‹#›</a:t>
            </a:fld>
            <a:endParaRPr lang="zh-CN" altLang="en-US"/>
          </a:p>
        </p:txBody>
      </p:sp>
    </p:spTree>
    <p:extLst>
      <p:ext uri="{BB962C8B-B14F-4D97-AF65-F5344CB8AC3E}">
        <p14:creationId xmlns:p14="http://schemas.microsoft.com/office/powerpoint/2010/main" val="296576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5E4489DC-43E2-4F85-8FDB-323F78405136}" type="datetimeFigureOut">
              <a:rPr lang="zh-CN" altLang="en-US" smtClean="0"/>
              <a:pPr>
                <a:defRPr/>
              </a:pPr>
              <a:t>2016/12/13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70F9627B-6438-4DB4-B87F-38AC758058DA}" type="slidenum">
              <a:rPr lang="zh-CN" altLang="en-US" smtClean="0"/>
              <a:pPr>
                <a:defRPr/>
              </a:pPr>
              <a:t>‹#›</a:t>
            </a:fld>
            <a:endParaRPr lang="zh-CN" altLang="en-US"/>
          </a:p>
        </p:txBody>
      </p:sp>
    </p:spTree>
    <p:extLst>
      <p:ext uri="{BB962C8B-B14F-4D97-AF65-F5344CB8AC3E}">
        <p14:creationId xmlns:p14="http://schemas.microsoft.com/office/powerpoint/2010/main" val="131689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438EA60-C77D-443D-8C3C-4E4E329E6C9C}" type="datetimeFigureOut">
              <a:rPr lang="zh-CN" altLang="en-US" smtClean="0"/>
              <a:pPr>
                <a:defRPr/>
              </a:pPr>
              <a:t>2016/12/13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CD4D779-3DC8-43F8-9606-799B69AA2469}" type="slidenum">
              <a:rPr lang="zh-CN" altLang="en-US" smtClean="0"/>
              <a:pPr>
                <a:defRPr/>
              </a:pPr>
              <a:t>‹#›</a:t>
            </a:fld>
            <a:endParaRPr lang="zh-CN" altLang="en-US"/>
          </a:p>
        </p:txBody>
      </p:sp>
    </p:spTree>
    <p:extLst>
      <p:ext uri="{BB962C8B-B14F-4D97-AF65-F5344CB8AC3E}">
        <p14:creationId xmlns:p14="http://schemas.microsoft.com/office/powerpoint/2010/main" val="638356113"/>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4.wmf"/></Relationships>
</file>

<file path=ppt/slides/_rels/slide10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pPr eaLnBrk="1" hangingPunct="1"/>
            <a:r>
              <a:rPr lang="zh-CN" altLang="en-US" dirty="0" smtClean="0"/>
              <a:t>第</a:t>
            </a:r>
            <a:r>
              <a:rPr lang="en-US" altLang="zh-CN" dirty="0" smtClean="0"/>
              <a:t>4</a:t>
            </a:r>
            <a:r>
              <a:rPr lang="zh-CN" altLang="en-US" dirty="0" smtClean="0"/>
              <a:t>章 内存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程序装入时的动态链接方式</a:t>
            </a:r>
          </a:p>
        </p:txBody>
      </p:sp>
      <p:sp>
        <p:nvSpPr>
          <p:cNvPr id="3" name="内容占位符 2"/>
          <p:cNvSpPr>
            <a:spLocks noGrp="1"/>
          </p:cNvSpPr>
          <p:nvPr>
            <p:ph idx="1"/>
          </p:nvPr>
        </p:nvSpPr>
        <p:spPr/>
        <p:txBody>
          <a:bodyPr>
            <a:normAutofit/>
          </a:bodyPr>
          <a:lstStyle/>
          <a:p>
            <a:pPr>
              <a:defRPr/>
            </a:pPr>
            <a:r>
              <a:rPr lang="zh-CN" altLang="en-US" dirty="0" smtClean="0"/>
              <a:t>编译链接后得到一组目标模块。装入目标模块时，若需要调用外部模块，则装入内存并修改目标模块中的相对地址。</a:t>
            </a:r>
            <a:endParaRPr lang="en-US" altLang="zh-CN" dirty="0" smtClean="0"/>
          </a:p>
          <a:p>
            <a:pPr>
              <a:defRPr/>
            </a:pPr>
            <a:r>
              <a:rPr lang="zh-CN" altLang="en-US" dirty="0" smtClean="0"/>
              <a:t>优点： </a:t>
            </a:r>
          </a:p>
          <a:p>
            <a:pPr marL="971550" lvl="1" indent="-514350">
              <a:buFont typeface="+mj-lt"/>
              <a:buAutoNum type="arabicPeriod"/>
              <a:defRPr/>
            </a:pPr>
            <a:r>
              <a:rPr lang="zh-CN" altLang="en-US" dirty="0" smtClean="0"/>
              <a:t>便于修改和更新：各目标模块分开存放   </a:t>
            </a:r>
          </a:p>
          <a:p>
            <a:pPr marL="971550" lvl="1" indent="-514350">
              <a:buFont typeface="+mj-lt"/>
              <a:buAutoNum type="arabicPeriod"/>
              <a:defRPr/>
            </a:pPr>
            <a:r>
              <a:rPr lang="zh-CN" altLang="en-US" dirty="0" smtClean="0"/>
              <a:t>便于实现对目标模块的共享：将一个目标模块，链接到几个应用模块上 </a:t>
            </a:r>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en-US" altLang="zh-CN" dirty="0" smtClean="0"/>
              <a:t>Clock</a:t>
            </a:r>
            <a:r>
              <a:rPr lang="zh-CN" altLang="en-US" dirty="0" smtClean="0"/>
              <a:t>置换算法</a:t>
            </a:r>
          </a:p>
        </p:txBody>
      </p:sp>
      <p:sp>
        <p:nvSpPr>
          <p:cNvPr id="3" name="内容占位符 2"/>
          <p:cNvSpPr>
            <a:spLocks noGrp="1"/>
          </p:cNvSpPr>
          <p:nvPr>
            <p:ph idx="1"/>
          </p:nvPr>
        </p:nvSpPr>
        <p:spPr/>
        <p:txBody>
          <a:bodyPr>
            <a:normAutofit lnSpcReduction="10000"/>
          </a:bodyPr>
          <a:lstStyle/>
          <a:p>
            <a:pPr>
              <a:defRPr/>
            </a:pPr>
            <a:r>
              <a:rPr lang="en-US" altLang="zh-CN" dirty="0" smtClean="0"/>
              <a:t>LRU</a:t>
            </a:r>
            <a:r>
              <a:rPr lang="zh-CN" altLang="en-US" dirty="0" smtClean="0"/>
              <a:t>算法需要硬件支持，成本较高</a:t>
            </a:r>
            <a:endParaRPr lang="en-US" altLang="zh-CN" dirty="0" smtClean="0"/>
          </a:p>
          <a:p>
            <a:pPr>
              <a:defRPr/>
            </a:pPr>
            <a:r>
              <a:rPr lang="en-US" altLang="zh-CN" dirty="0" smtClean="0"/>
              <a:t>Clock</a:t>
            </a:r>
            <a:r>
              <a:rPr lang="zh-CN" altLang="en-US" dirty="0" smtClean="0"/>
              <a:t>算法是</a:t>
            </a:r>
            <a:r>
              <a:rPr lang="en-US" altLang="zh-CN" dirty="0" smtClean="0"/>
              <a:t>LRU</a:t>
            </a:r>
            <a:r>
              <a:rPr lang="zh-CN" altLang="en-US" dirty="0" smtClean="0"/>
              <a:t>的近似算法，又称为最近未用算法（</a:t>
            </a:r>
            <a:r>
              <a:rPr lang="en-US" altLang="zh-CN" dirty="0" smtClean="0"/>
              <a:t>NRU, Not Recently Used</a:t>
            </a:r>
            <a:r>
              <a:rPr lang="zh-CN" altLang="en-US" dirty="0" smtClean="0"/>
              <a:t>）</a:t>
            </a:r>
            <a:endParaRPr lang="en-US" altLang="zh-CN" dirty="0" smtClean="0"/>
          </a:p>
          <a:p>
            <a:pPr>
              <a:defRPr/>
            </a:pPr>
            <a:r>
              <a:rPr lang="zh-CN" altLang="en-US" dirty="0" smtClean="0"/>
              <a:t>算法原理：</a:t>
            </a:r>
            <a:endParaRPr lang="en-US" altLang="zh-CN" dirty="0" smtClean="0"/>
          </a:p>
          <a:p>
            <a:pPr lvl="1">
              <a:defRPr/>
            </a:pPr>
            <a:r>
              <a:rPr lang="zh-CN" altLang="en-US" dirty="0" smtClean="0"/>
              <a:t>内存中所有页面以指针相连</a:t>
            </a:r>
            <a:endParaRPr lang="en-US" altLang="zh-CN" dirty="0" smtClean="0"/>
          </a:p>
          <a:p>
            <a:pPr lvl="1">
              <a:defRPr/>
            </a:pPr>
            <a:r>
              <a:rPr lang="zh-CN" altLang="en-US" dirty="0" smtClean="0"/>
              <a:t>每个页面都有一位访问标志</a:t>
            </a:r>
            <a:endParaRPr lang="en-US" altLang="zh-CN" dirty="0" smtClean="0"/>
          </a:p>
          <a:p>
            <a:pPr lvl="1">
              <a:defRPr/>
            </a:pPr>
            <a:r>
              <a:rPr lang="zh-CN" altLang="en-US" dirty="0" smtClean="0"/>
              <a:t>进程访问页面则把页面的访问标志置为</a:t>
            </a:r>
            <a:r>
              <a:rPr lang="en-US" altLang="zh-CN" dirty="0" smtClean="0"/>
              <a:t>1</a:t>
            </a:r>
          </a:p>
          <a:p>
            <a:pPr lvl="1">
              <a:defRPr/>
            </a:pPr>
            <a:r>
              <a:rPr lang="zh-CN" altLang="en-US" dirty="0" smtClean="0"/>
              <a:t>选择换出页面时，按指针顺序访问，若为</a:t>
            </a:r>
            <a:r>
              <a:rPr lang="en-US" altLang="zh-CN" dirty="0" smtClean="0"/>
              <a:t>0</a:t>
            </a:r>
            <a:r>
              <a:rPr lang="zh-CN" altLang="en-US" dirty="0" smtClean="0"/>
              <a:t>则换出，若为</a:t>
            </a:r>
            <a:r>
              <a:rPr lang="en-US" altLang="zh-CN" dirty="0" smtClean="0"/>
              <a:t>1</a:t>
            </a:r>
            <a:r>
              <a:rPr lang="zh-CN" altLang="en-US" dirty="0" smtClean="0"/>
              <a:t>则置为</a:t>
            </a:r>
            <a:r>
              <a:rPr lang="en-US" altLang="zh-CN" dirty="0" smtClean="0"/>
              <a:t>0。</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en-US" altLang="zh-CN" smtClean="0"/>
              <a:t>Clock</a:t>
            </a:r>
            <a:r>
              <a:rPr lang="zh-CN" altLang="en-US" smtClean="0"/>
              <a:t>置换算法</a:t>
            </a:r>
          </a:p>
        </p:txBody>
      </p:sp>
      <p:pic>
        <p:nvPicPr>
          <p:cNvPr id="10342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571625"/>
            <a:ext cx="8234363"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smtClean="0"/>
              <a:t>改进的</a:t>
            </a:r>
            <a:r>
              <a:rPr lang="en-US" altLang="zh-CN" smtClean="0"/>
              <a:t>Clock</a:t>
            </a:r>
            <a:r>
              <a:rPr lang="zh-CN" altLang="en-US" smtClean="0"/>
              <a:t>置换算法</a:t>
            </a:r>
          </a:p>
        </p:txBody>
      </p:sp>
      <p:sp>
        <p:nvSpPr>
          <p:cNvPr id="104451" name="内容占位符 2"/>
          <p:cNvSpPr>
            <a:spLocks noGrp="1"/>
          </p:cNvSpPr>
          <p:nvPr>
            <p:ph idx="1"/>
          </p:nvPr>
        </p:nvSpPr>
        <p:spPr/>
        <p:txBody>
          <a:bodyPr/>
          <a:lstStyle/>
          <a:p>
            <a:r>
              <a:rPr lang="zh-CN" altLang="en-US" smtClean="0"/>
              <a:t>考虑换出成本：若换出页面已被修改，则需写回磁盘。</a:t>
            </a:r>
            <a:endParaRPr lang="en-US" altLang="zh-CN" smtClean="0"/>
          </a:p>
          <a:p>
            <a:r>
              <a:rPr lang="zh-CN" altLang="en-US" smtClean="0"/>
              <a:t>优先换出未使用过且未修改过的页面。</a:t>
            </a:r>
            <a:endParaRPr lang="en-US" altLang="zh-CN" smtClean="0"/>
          </a:p>
          <a:p>
            <a:r>
              <a:rPr lang="zh-CN" altLang="en-US" smtClean="0"/>
              <a:t>页面包含访问位</a:t>
            </a:r>
            <a:r>
              <a:rPr lang="en-US" altLang="zh-CN" smtClean="0"/>
              <a:t>A</a:t>
            </a:r>
            <a:r>
              <a:rPr lang="zh-CN" altLang="en-US" smtClean="0"/>
              <a:t>和修改位</a:t>
            </a:r>
            <a:r>
              <a:rPr lang="en-US" altLang="zh-CN" smtClean="0"/>
              <a:t>M</a:t>
            </a:r>
            <a:r>
              <a:rPr lang="zh-CN" altLang="en-US" smtClean="0"/>
              <a:t>。</a:t>
            </a:r>
            <a:endParaRPr lang="en-US" altLang="zh-CN" smtClean="0"/>
          </a:p>
          <a:p>
            <a:r>
              <a:rPr lang="zh-CN" altLang="en-US" smtClean="0"/>
              <a:t>替换优先级：</a:t>
            </a:r>
            <a:r>
              <a:rPr lang="en-US" altLang="zh-CN" smtClean="0"/>
              <a:t>(0,0)&gt;(0,1)&gt;(1,0)&gt;(1,1)</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smtClean="0"/>
              <a:t>改进的</a:t>
            </a:r>
            <a:r>
              <a:rPr lang="en-US" altLang="zh-CN" smtClean="0"/>
              <a:t>Clock</a:t>
            </a:r>
            <a:r>
              <a:rPr lang="zh-CN" altLang="en-US" smtClean="0"/>
              <a:t>置换算法</a:t>
            </a:r>
          </a:p>
        </p:txBody>
      </p:sp>
      <p:sp>
        <p:nvSpPr>
          <p:cNvPr id="105475" name="内容占位符 2"/>
          <p:cNvSpPr>
            <a:spLocks noGrp="1"/>
          </p:cNvSpPr>
          <p:nvPr>
            <p:ph idx="1"/>
          </p:nvPr>
        </p:nvSpPr>
        <p:spPr/>
        <p:txBody>
          <a:bodyPr/>
          <a:lstStyle/>
          <a:p>
            <a:r>
              <a:rPr lang="zh-CN" altLang="en-US" dirty="0" smtClean="0"/>
              <a:t>算法步骤：</a:t>
            </a:r>
            <a:endParaRPr lang="en-US" altLang="zh-CN" dirty="0" smtClean="0"/>
          </a:p>
          <a:p>
            <a:pPr marL="971550" lvl="1" indent="-514350">
              <a:buFont typeface="Maiandra GD" pitchFamily="34" charset="0"/>
              <a:buAutoNum type="arabicPeriod"/>
            </a:pPr>
            <a:r>
              <a:rPr lang="zh-CN" altLang="en-US" dirty="0" smtClean="0"/>
              <a:t>根据指针顺序寻找</a:t>
            </a:r>
            <a:r>
              <a:rPr lang="en-US" altLang="zh-CN" dirty="0" smtClean="0"/>
              <a:t>A=0</a:t>
            </a:r>
            <a:r>
              <a:rPr lang="zh-CN" altLang="en-US" dirty="0" smtClean="0"/>
              <a:t>且</a:t>
            </a:r>
            <a:r>
              <a:rPr lang="en-US" altLang="zh-CN" dirty="0" smtClean="0"/>
              <a:t>M=0</a:t>
            </a:r>
            <a:r>
              <a:rPr lang="zh-CN" altLang="en-US" dirty="0" smtClean="0"/>
              <a:t>的页面，将满足条件的第一个页面作为淘汰页。</a:t>
            </a:r>
          </a:p>
          <a:p>
            <a:pPr marL="971550" lvl="1" indent="-514350">
              <a:buFont typeface="Maiandra GD" pitchFamily="34" charset="0"/>
              <a:buAutoNum type="arabicPeriod"/>
            </a:pPr>
            <a:r>
              <a:rPr lang="zh-CN" altLang="en-US" dirty="0" smtClean="0"/>
              <a:t>若未找到合适页面，则重新开始寻找</a:t>
            </a:r>
            <a:r>
              <a:rPr lang="en-US" altLang="zh-CN" dirty="0" smtClean="0"/>
              <a:t>A=0</a:t>
            </a:r>
            <a:r>
              <a:rPr lang="zh-CN" altLang="en-US" dirty="0" smtClean="0"/>
              <a:t>且</a:t>
            </a:r>
            <a:r>
              <a:rPr lang="en-US" altLang="zh-CN" dirty="0" smtClean="0"/>
              <a:t>M=1</a:t>
            </a:r>
            <a:r>
              <a:rPr lang="zh-CN" altLang="en-US" dirty="0" smtClean="0"/>
              <a:t>的页面，将满足条件的第一个页面作为淘汰页，将所有扫描过页面的访问位都置</a:t>
            </a:r>
            <a:r>
              <a:rPr lang="en-US" altLang="zh-CN" dirty="0" smtClean="0"/>
              <a:t>0</a:t>
            </a:r>
            <a:r>
              <a:rPr lang="zh-CN" altLang="en-US" dirty="0" smtClean="0"/>
              <a:t>。</a:t>
            </a:r>
          </a:p>
          <a:p>
            <a:pPr marL="971550" lvl="1" indent="-514350">
              <a:buFont typeface="Maiandra GD" pitchFamily="34" charset="0"/>
              <a:buAutoNum type="arabicPeriod"/>
            </a:pPr>
            <a:r>
              <a:rPr lang="zh-CN" altLang="en-US" dirty="0" smtClean="0"/>
              <a:t>若未找到合适页面，则跳转至</a:t>
            </a:r>
            <a:r>
              <a:rPr lang="en-US" altLang="zh-CN" dirty="0" smtClean="0"/>
              <a:t>1。</a:t>
            </a:r>
            <a:endParaRPr lang="zh-CN" altLang="en-US"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smtClean="0"/>
              <a:t>页面缓冲</a:t>
            </a:r>
          </a:p>
        </p:txBody>
      </p:sp>
      <p:sp>
        <p:nvSpPr>
          <p:cNvPr id="106499" name="内容占位符 2"/>
          <p:cNvSpPr>
            <a:spLocks noGrp="1"/>
          </p:cNvSpPr>
          <p:nvPr>
            <p:ph idx="1"/>
          </p:nvPr>
        </p:nvSpPr>
        <p:spPr/>
        <p:txBody>
          <a:bodyPr/>
          <a:lstStyle/>
          <a:p>
            <a:r>
              <a:rPr lang="zh-CN" altLang="en-US" smtClean="0"/>
              <a:t>影响页面置换开销的因素：</a:t>
            </a:r>
            <a:endParaRPr lang="en-US" altLang="zh-CN" smtClean="0"/>
          </a:p>
          <a:p>
            <a:pPr lvl="1"/>
            <a:r>
              <a:rPr lang="zh-CN" altLang="en-US" smtClean="0"/>
              <a:t>页面置换算法：降低缺页率</a:t>
            </a:r>
            <a:endParaRPr lang="en-US" altLang="zh-CN" smtClean="0"/>
          </a:p>
          <a:p>
            <a:pPr lvl="1"/>
            <a:r>
              <a:rPr lang="zh-CN" altLang="en-US" smtClean="0"/>
              <a:t>写回磁盘的频率：需要写回的页面暂存在已修改换出页面链表中，积累到一定数量后一起写磁盘</a:t>
            </a:r>
            <a:endParaRPr lang="en-US" altLang="zh-CN" smtClean="0"/>
          </a:p>
          <a:p>
            <a:pPr lvl="1"/>
            <a:r>
              <a:rPr lang="zh-CN" altLang="en-US" smtClean="0"/>
              <a:t>已修改换出页面的重新利用：处于已修改换出页面链表的页面若再次访问，可直接从链表中读取</a:t>
            </a:r>
            <a:endParaRPr lang="en-US" altLang="zh-CN" smtClean="0"/>
          </a:p>
          <a:p>
            <a:pPr lvl="1"/>
            <a:endParaRPr lang="zh-CN" alt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smtClean="0"/>
              <a:t>抖动现象</a:t>
            </a:r>
          </a:p>
        </p:txBody>
      </p:sp>
      <p:sp>
        <p:nvSpPr>
          <p:cNvPr id="108547" name="内容占位符 2"/>
          <p:cNvSpPr>
            <a:spLocks noGrp="1"/>
          </p:cNvSpPr>
          <p:nvPr>
            <p:ph idx="1"/>
          </p:nvPr>
        </p:nvSpPr>
        <p:spPr/>
        <p:txBody>
          <a:bodyPr/>
          <a:lstStyle/>
          <a:p>
            <a:r>
              <a:rPr lang="zh-CN" altLang="en-US" dirty="0" smtClean="0"/>
              <a:t>系统同时运行太多进程时，分配给每个进程的物理块太少，运行时频繁缺页，导致进程大多数时间用于页面切换，处理机利用率趋于</a:t>
            </a:r>
            <a:r>
              <a:rPr lang="en-US" altLang="zh-CN" dirty="0" smtClean="0"/>
              <a:t>0</a:t>
            </a:r>
            <a:r>
              <a:rPr lang="zh-CN" altLang="en-US" dirty="0" smtClean="0"/>
              <a:t>。</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zh-CN" altLang="en-US" smtClean="0"/>
              <a:t>工作集</a:t>
            </a:r>
          </a:p>
        </p:txBody>
      </p:sp>
      <p:sp>
        <p:nvSpPr>
          <p:cNvPr id="109571" name="内容占位符 2"/>
          <p:cNvSpPr>
            <a:spLocks noGrp="1"/>
          </p:cNvSpPr>
          <p:nvPr>
            <p:ph idx="1"/>
          </p:nvPr>
        </p:nvSpPr>
        <p:spPr/>
        <p:txBody>
          <a:bodyPr/>
          <a:lstStyle/>
          <a:p>
            <a:r>
              <a:rPr lang="zh-CN" altLang="en-US" smtClean="0"/>
              <a:t>进程发生缺页率的时间间隔，与进程获得的物理块数有关。</a:t>
            </a:r>
          </a:p>
        </p:txBody>
      </p:sp>
      <p:pic>
        <p:nvPicPr>
          <p:cNvPr id="10957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143250"/>
            <a:ext cx="550862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zh-CN" altLang="en-US" smtClean="0"/>
              <a:t>工作集</a:t>
            </a:r>
          </a:p>
        </p:txBody>
      </p:sp>
      <p:sp>
        <p:nvSpPr>
          <p:cNvPr id="110595" name="内容占位符 4"/>
          <p:cNvSpPr>
            <a:spLocks noGrp="1"/>
          </p:cNvSpPr>
          <p:nvPr>
            <p:ph idx="1"/>
          </p:nvPr>
        </p:nvSpPr>
        <p:spPr/>
        <p:txBody>
          <a:bodyPr/>
          <a:lstStyle/>
          <a:p>
            <a:r>
              <a:rPr lang="zh-CN" altLang="en-US" smtClean="0"/>
              <a:t>基于程序运行时的局部性原理，程序在一段时间内会局限于访问较少的一些页面，这些页面被称为活跃页面。</a:t>
            </a:r>
          </a:p>
          <a:p>
            <a:r>
              <a:rPr lang="zh-CN" altLang="en-US" smtClean="0"/>
              <a:t>工作集</a:t>
            </a:r>
            <a:r>
              <a:rPr lang="en-US" altLang="zh-CN" smtClean="0"/>
              <a:t>w(t, Δ)</a:t>
            </a:r>
            <a:r>
              <a:rPr lang="zh-CN" altLang="en-US" smtClean="0"/>
              <a:t>指进程在时间间隔</a:t>
            </a:r>
            <a:r>
              <a:rPr lang="en-US" altLang="zh-CN" smtClean="0"/>
              <a:t>(t-Δ, t)</a:t>
            </a:r>
            <a:r>
              <a:rPr lang="zh-CN" altLang="en-US" smtClean="0"/>
              <a:t>中引用页面的集合。</a:t>
            </a:r>
          </a:p>
          <a:p>
            <a:endParaRPr lang="zh-CN" altLang="en-US" smtClean="0"/>
          </a:p>
        </p:txBody>
      </p:sp>
      <p:graphicFrame>
        <p:nvGraphicFramePr>
          <p:cNvPr id="110596" name="Object 3"/>
          <p:cNvGraphicFramePr>
            <a:graphicFrameLocks noChangeAspect="1"/>
          </p:cNvGraphicFramePr>
          <p:nvPr/>
        </p:nvGraphicFramePr>
        <p:xfrm>
          <a:off x="857250" y="4286250"/>
          <a:ext cx="3463925" cy="571500"/>
        </p:xfrm>
        <a:graphic>
          <a:graphicData uri="http://schemas.openxmlformats.org/presentationml/2006/ole">
            <mc:AlternateContent xmlns:mc="http://schemas.openxmlformats.org/markup-compatibility/2006">
              <mc:Choice xmlns:v="urn:schemas-microsoft-com:vml" Requires="v">
                <p:oleObj spid="_x0000_s110635" name="Equation" r:id="rId3" imgW="1231366" imgH="203112" progId="Equation.DSMT4">
                  <p:embed/>
                </p:oleObj>
              </mc:Choice>
              <mc:Fallback>
                <p:oleObj name="Equation" r:id="rId3" imgW="1231366" imgH="203112"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4286250"/>
                        <a:ext cx="34639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2938" y="285750"/>
            <a:ext cx="7804150" cy="6429375"/>
          </a:xfr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zh-CN" altLang="en-US" smtClean="0"/>
              <a:t>抖动的预防方法</a:t>
            </a:r>
          </a:p>
        </p:txBody>
      </p:sp>
      <p:sp>
        <p:nvSpPr>
          <p:cNvPr id="112643" name="内容占位符 2"/>
          <p:cNvSpPr>
            <a:spLocks noGrp="1"/>
          </p:cNvSpPr>
          <p:nvPr>
            <p:ph idx="1"/>
          </p:nvPr>
        </p:nvSpPr>
        <p:spPr/>
        <p:txBody>
          <a:bodyPr/>
          <a:lstStyle/>
          <a:p>
            <a:r>
              <a:rPr lang="zh-CN" altLang="en-US" smtClean="0"/>
              <a:t>进程缺页时，只能与本进程的页面切换。</a:t>
            </a:r>
            <a:endParaRPr lang="en-US" altLang="zh-CN" smtClean="0"/>
          </a:p>
          <a:p>
            <a:r>
              <a:rPr lang="zh-CN" altLang="en-US" smtClean="0"/>
              <a:t>利用工作集，在处理机调入新进程前，检测内存页面是否够用。</a:t>
            </a:r>
          </a:p>
          <a:p>
            <a:r>
              <a:rPr lang="zh-CN" altLang="en-US" smtClean="0"/>
              <a:t>“</a:t>
            </a:r>
            <a:r>
              <a:rPr lang="en-US" altLang="zh-CN" smtClean="0"/>
              <a:t>L=S</a:t>
            </a:r>
            <a:r>
              <a:rPr lang="zh-CN" altLang="en-US" smtClean="0"/>
              <a:t>”准则：</a:t>
            </a:r>
            <a:r>
              <a:rPr lang="en-US" altLang="zh-CN" smtClean="0"/>
              <a:t>L</a:t>
            </a:r>
            <a:r>
              <a:rPr lang="zh-CN" altLang="en-US" smtClean="0"/>
              <a:t>是两次缺页事件之间的平均时间，</a:t>
            </a:r>
            <a:r>
              <a:rPr lang="en-US" altLang="zh-CN" smtClean="0"/>
              <a:t>S</a:t>
            </a:r>
            <a:r>
              <a:rPr lang="zh-CN" altLang="en-US" smtClean="0"/>
              <a:t>是平均缺页服务时间，</a:t>
            </a:r>
            <a:r>
              <a:rPr lang="en-US" altLang="zh-CN" smtClean="0"/>
              <a:t>L=S</a:t>
            </a:r>
            <a:r>
              <a:rPr lang="zh-CN" altLang="en-US" smtClean="0"/>
              <a:t>时，存储器和处理机都可达较高利用率。</a:t>
            </a:r>
          </a:p>
          <a:p>
            <a:r>
              <a:rPr lang="zh-CN" altLang="en-US" smtClean="0"/>
              <a:t>暂停优先级低的进程、大进程或者执行时间长的进程。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程序运行时的动态链接方式</a:t>
            </a:r>
          </a:p>
        </p:txBody>
      </p:sp>
      <p:sp>
        <p:nvSpPr>
          <p:cNvPr id="17411" name="内容占位符 2"/>
          <p:cNvSpPr>
            <a:spLocks noGrp="1"/>
          </p:cNvSpPr>
          <p:nvPr>
            <p:ph idx="1"/>
          </p:nvPr>
        </p:nvSpPr>
        <p:spPr/>
        <p:txBody>
          <a:bodyPr/>
          <a:lstStyle/>
          <a:p>
            <a:r>
              <a:rPr lang="zh-CN" altLang="en-US" dirty="0" smtClean="0"/>
              <a:t>需要用到的模块才进行链接</a:t>
            </a:r>
            <a:endParaRPr lang="en-US" altLang="zh-CN" dirty="0" smtClean="0"/>
          </a:p>
          <a:p>
            <a:r>
              <a:rPr lang="zh-CN" altLang="en-US" dirty="0" smtClean="0"/>
              <a:t>优点： </a:t>
            </a:r>
          </a:p>
          <a:p>
            <a:pPr marL="971550" lvl="1" indent="-514350">
              <a:buFont typeface="Maiandra GD" pitchFamily="34" charset="0"/>
              <a:buAutoNum type="arabicPeriod"/>
            </a:pPr>
            <a:r>
              <a:rPr lang="zh-CN" altLang="en-US" dirty="0" smtClean="0"/>
              <a:t>加快程序的装入过程</a:t>
            </a:r>
          </a:p>
          <a:p>
            <a:pPr marL="971550" lvl="1" indent="-514350">
              <a:buFont typeface="Maiandra GD" pitchFamily="34" charset="0"/>
              <a:buAutoNum type="arabicPeriod"/>
            </a:pPr>
            <a:r>
              <a:rPr lang="zh-CN" altLang="en-US" dirty="0" smtClean="0"/>
              <a:t>节省内存空间</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虚拟存储器的实现方法</a:t>
            </a:r>
          </a:p>
        </p:txBody>
      </p:sp>
      <p:sp>
        <p:nvSpPr>
          <p:cNvPr id="3" name="内容占位符 2"/>
          <p:cNvSpPr>
            <a:spLocks noGrp="1"/>
          </p:cNvSpPr>
          <p:nvPr>
            <p:ph idx="1"/>
          </p:nvPr>
        </p:nvSpPr>
        <p:spPr/>
        <p:txBody>
          <a:bodyPr/>
          <a:lstStyle/>
          <a:p>
            <a:pPr>
              <a:defRPr/>
            </a:pPr>
            <a:r>
              <a:rPr lang="zh-CN" altLang="en-US" dirty="0">
                <a:solidFill>
                  <a:schemeClr val="bg1">
                    <a:lumMod val="50000"/>
                  </a:schemeClr>
                </a:solidFill>
              </a:rPr>
              <a:t>请求分页系统</a:t>
            </a:r>
          </a:p>
          <a:p>
            <a:pPr>
              <a:defRPr/>
            </a:pPr>
            <a:r>
              <a:rPr lang="zh-CN" altLang="en-US" dirty="0" smtClean="0"/>
              <a:t>请求</a:t>
            </a:r>
            <a:r>
              <a:rPr lang="zh-CN" altLang="en-US" dirty="0"/>
              <a:t>分段系统</a:t>
            </a:r>
          </a:p>
          <a:p>
            <a:endParaRPr lang="zh-CN" altLang="en-US" dirty="0"/>
          </a:p>
        </p:txBody>
      </p:sp>
    </p:spTree>
    <p:extLst>
      <p:ext uri="{BB962C8B-B14F-4D97-AF65-F5344CB8AC3E}">
        <p14:creationId xmlns:p14="http://schemas.microsoft.com/office/powerpoint/2010/main" val="190003509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zh-CN" altLang="en-US" smtClean="0"/>
              <a:t>请求分段存储管理</a:t>
            </a:r>
          </a:p>
        </p:txBody>
      </p:sp>
      <p:sp>
        <p:nvSpPr>
          <p:cNvPr id="114691" name="内容占位符 2"/>
          <p:cNvSpPr>
            <a:spLocks noGrp="1"/>
          </p:cNvSpPr>
          <p:nvPr>
            <p:ph idx="1"/>
          </p:nvPr>
        </p:nvSpPr>
        <p:spPr/>
        <p:txBody>
          <a:bodyPr/>
          <a:lstStyle/>
          <a:p>
            <a:r>
              <a:rPr lang="zh-CN" altLang="en-US" smtClean="0"/>
              <a:t>以分段为单位进行换入换出</a:t>
            </a:r>
            <a:endParaRPr lang="en-US" altLang="zh-CN" smtClean="0"/>
          </a:p>
          <a:p>
            <a:r>
              <a:rPr lang="zh-CN" altLang="en-US" smtClean="0"/>
              <a:t>程序只需要调入几个分段即可运行</a:t>
            </a:r>
            <a:endParaRPr lang="en-US" altLang="zh-CN" smtClean="0"/>
          </a:p>
          <a:p>
            <a:r>
              <a:rPr lang="zh-CN" altLang="en-US" smtClean="0"/>
              <a:t>当访问段不在内存中时，可请求系统将缺的段调入内存</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en-US" smtClean="0"/>
              <a:t>请求分段中的硬件支持</a:t>
            </a:r>
          </a:p>
        </p:txBody>
      </p:sp>
      <p:sp>
        <p:nvSpPr>
          <p:cNvPr id="115715" name="内容占位符 2"/>
          <p:cNvSpPr>
            <a:spLocks noGrp="1"/>
          </p:cNvSpPr>
          <p:nvPr>
            <p:ph idx="1"/>
          </p:nvPr>
        </p:nvSpPr>
        <p:spPr/>
        <p:txBody>
          <a:bodyPr>
            <a:normAutofit lnSpcReduction="10000"/>
          </a:bodyPr>
          <a:lstStyle/>
          <a:p>
            <a:pPr marL="514350" indent="-514350">
              <a:buFont typeface="Maiandra GD" pitchFamily="34" charset="0"/>
              <a:buAutoNum type="arabicPeriod"/>
            </a:pPr>
            <a:r>
              <a:rPr lang="zh-CN" altLang="en-US" sz="2200" dirty="0" smtClean="0"/>
              <a:t>请求段表机制</a:t>
            </a:r>
            <a:endParaRPr lang="en-US" altLang="zh-CN" sz="2200" dirty="0" smtClean="0"/>
          </a:p>
          <a:p>
            <a:pPr marL="914400" lvl="1" indent="-514350">
              <a:buFont typeface="Maiandra GD" pitchFamily="34" charset="0"/>
              <a:buAutoNum type="circleNumDbPlain"/>
            </a:pPr>
            <a:endParaRPr lang="en-US" altLang="zh-CN" sz="2200" dirty="0" smtClean="0"/>
          </a:p>
          <a:p>
            <a:pPr marL="914400" lvl="1" indent="-514350">
              <a:buFont typeface="Maiandra GD" pitchFamily="34" charset="0"/>
              <a:buAutoNum type="circleNumDbPlain"/>
            </a:pPr>
            <a:endParaRPr lang="en-US" altLang="zh-CN" sz="2200" dirty="0" smtClean="0"/>
          </a:p>
          <a:p>
            <a:pPr marL="914400" lvl="1" indent="-514350">
              <a:buFontTx/>
              <a:buAutoNum type="circleNumDbPlain"/>
            </a:pPr>
            <a:r>
              <a:rPr lang="zh-CN" altLang="en-US" sz="2200" dirty="0" smtClean="0"/>
              <a:t>存取方式：应用程序中段是信息的逻辑单位，可根据信息的属性实施保护，如只执行、只读、允许读</a:t>
            </a:r>
            <a:r>
              <a:rPr lang="en-US" altLang="zh-CN" sz="2200" dirty="0" smtClean="0"/>
              <a:t>/</a:t>
            </a:r>
            <a:r>
              <a:rPr lang="zh-CN" altLang="en-US" sz="2200" dirty="0" smtClean="0"/>
              <a:t>写</a:t>
            </a:r>
          </a:p>
          <a:p>
            <a:pPr marL="914400" lvl="1" indent="-514350">
              <a:buFontTx/>
              <a:buAutoNum type="circleNumDbPlain"/>
            </a:pPr>
            <a:r>
              <a:rPr lang="zh-CN" altLang="en-US" sz="2200" dirty="0" smtClean="0"/>
              <a:t>访问字段</a:t>
            </a:r>
            <a:r>
              <a:rPr lang="en-US" altLang="zh-CN" sz="2200" dirty="0" smtClean="0"/>
              <a:t>A</a:t>
            </a:r>
            <a:r>
              <a:rPr lang="zh-CN" altLang="en-US" sz="2200" dirty="0" smtClean="0"/>
              <a:t>：记录该段被访问的频繁程度，供置换页面时参考</a:t>
            </a:r>
          </a:p>
          <a:p>
            <a:pPr marL="914400" lvl="1" indent="-514350">
              <a:buFontTx/>
              <a:buAutoNum type="circleNumDbPlain"/>
            </a:pPr>
            <a:r>
              <a:rPr lang="zh-CN" altLang="en-US" sz="2200" dirty="0" smtClean="0"/>
              <a:t>修改位</a:t>
            </a:r>
            <a:r>
              <a:rPr lang="en-US" altLang="zh-CN" sz="2200" dirty="0" smtClean="0"/>
              <a:t>M</a:t>
            </a:r>
            <a:r>
              <a:rPr lang="zh-CN" altLang="en-US" sz="2200" dirty="0" smtClean="0"/>
              <a:t>：记录该段进入内存后是否被修改，供置换页面时参考</a:t>
            </a:r>
          </a:p>
          <a:p>
            <a:pPr marL="914400" lvl="1" indent="-514350">
              <a:buFontTx/>
              <a:buAutoNum type="circleNumDbPlain"/>
            </a:pPr>
            <a:r>
              <a:rPr lang="zh-CN" altLang="en-US" sz="2200" dirty="0" smtClean="0"/>
              <a:t>存在位</a:t>
            </a:r>
            <a:r>
              <a:rPr lang="en-US" altLang="zh-CN" sz="2200" dirty="0" smtClean="0"/>
              <a:t>P</a:t>
            </a:r>
            <a:r>
              <a:rPr lang="zh-CN" altLang="en-US" sz="2200" dirty="0" smtClean="0"/>
              <a:t>：记录该段是否已调入内存，供程序访问时参考</a:t>
            </a:r>
          </a:p>
          <a:p>
            <a:pPr marL="914400" lvl="1" indent="-514350">
              <a:buFontTx/>
              <a:buAutoNum type="circleNumDbPlain"/>
            </a:pPr>
            <a:r>
              <a:rPr lang="zh-CN" altLang="en-US" sz="2200" dirty="0" smtClean="0"/>
              <a:t>增补位：表示该段在运行过程中是否动态增长</a:t>
            </a:r>
          </a:p>
          <a:p>
            <a:pPr marL="914400" lvl="1" indent="-514350">
              <a:buFontTx/>
              <a:buAutoNum type="circleNumDbPlain"/>
            </a:pPr>
            <a:r>
              <a:rPr lang="zh-CN" altLang="en-US" sz="2200" dirty="0" smtClean="0"/>
              <a:t>外存始址：表示该段在外存中的起始地址，即起始盘块号</a:t>
            </a:r>
          </a:p>
          <a:p>
            <a:pPr marL="914400" lvl="1" indent="-514350">
              <a:buFont typeface="Maiandra GD" pitchFamily="34" charset="0"/>
              <a:buAutoNum type="circleNumDbPlain"/>
            </a:pPr>
            <a:endParaRPr lang="zh-CN" altLang="en-US" sz="2200" dirty="0" smtClean="0"/>
          </a:p>
        </p:txBody>
      </p:sp>
      <p:graphicFrame>
        <p:nvGraphicFramePr>
          <p:cNvPr id="4" name="Group 63"/>
          <p:cNvGraphicFramePr>
            <a:graphicFrameLocks noGrp="1"/>
          </p:cNvGraphicFramePr>
          <p:nvPr>
            <p:extLst>
              <p:ext uri="{D42A27DB-BD31-4B8C-83A1-F6EECF244321}">
                <p14:modId xmlns:p14="http://schemas.microsoft.com/office/powerpoint/2010/main" val="2443013843"/>
              </p:ext>
            </p:extLst>
          </p:nvPr>
        </p:nvGraphicFramePr>
        <p:xfrm>
          <a:off x="827088" y="1988840"/>
          <a:ext cx="7848600" cy="720725"/>
        </p:xfrm>
        <a:graphic>
          <a:graphicData uri="http://schemas.openxmlformats.org/drawingml/2006/table">
            <a:tbl>
              <a:tblPr/>
              <a:tblGrid>
                <a:gridCol w="863600"/>
                <a:gridCol w="865187"/>
                <a:gridCol w="863600"/>
                <a:gridCol w="792163"/>
                <a:gridCol w="1008062"/>
                <a:gridCol w="779463"/>
                <a:gridCol w="777875"/>
                <a:gridCol w="779462"/>
                <a:gridCol w="1119188"/>
              </a:tblGrid>
              <a:tr h="72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仿宋_GB2312"/>
                          <a:ea typeface="仿宋_GB2312"/>
                          <a:cs typeface="宋体" pitchFamily="2" charset="-122"/>
                        </a:rPr>
                        <a:t>段名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仿宋_GB2312"/>
                          <a:ea typeface="仿宋_GB2312"/>
                          <a:cs typeface="宋体" pitchFamily="2" charset="-122"/>
                        </a:rPr>
                        <a:t>段长</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仿宋_GB2312"/>
                          <a:ea typeface="仿宋_GB2312"/>
                          <a:cs typeface="宋体" pitchFamily="2" charset="-122"/>
                        </a:rPr>
                        <a:t>段的</a:t>
                      </a:r>
                      <a:endParaRPr kumimoji="0" lang="zh-CN" altLang="en-US" sz="1800" b="1" i="0" u="none" strike="noStrike" cap="none" normalizeH="0" baseline="0" dirty="0" smtClean="0">
                        <a:ln>
                          <a:noFill/>
                        </a:ln>
                        <a:solidFill>
                          <a:schemeClr val="tx1"/>
                        </a:solidFill>
                        <a:effectLst/>
                        <a:latin typeface="仿宋_GB2312"/>
                        <a:ea typeface="仿宋_GB231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仿宋_GB2312"/>
                          <a:ea typeface="仿宋_GB2312"/>
                          <a:cs typeface="宋体" pitchFamily="2" charset="-122"/>
                        </a:rPr>
                        <a:t>基址</a:t>
                      </a:r>
                      <a:endParaRPr kumimoji="0" lang="zh-CN" altLang="en-US" sz="1800" b="1" i="0" u="none" strike="noStrike" cap="none" normalizeH="0" baseline="0" dirty="0" smtClean="0">
                        <a:ln>
                          <a:noFill/>
                        </a:ln>
                        <a:solidFill>
                          <a:schemeClr val="tx1"/>
                        </a:solidFill>
                        <a:effectLst/>
                        <a:latin typeface="仿宋_GB2312"/>
                        <a:ea typeface="仿宋_GB2312"/>
                        <a:cs typeface="仿宋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仿宋_GB2312"/>
                          <a:ea typeface="仿宋_GB2312"/>
                          <a:cs typeface="宋体" pitchFamily="2" charset="-122"/>
                        </a:rPr>
                        <a:t>存取</a:t>
                      </a:r>
                      <a:endParaRPr kumimoji="0" lang="zh-CN" altLang="en-US" sz="1800" b="1" i="0" u="none" strike="noStrike" cap="none" normalizeH="0" baseline="0" smtClean="0">
                        <a:ln>
                          <a:noFill/>
                        </a:ln>
                        <a:solidFill>
                          <a:schemeClr val="tx1"/>
                        </a:solidFill>
                        <a:effectLst/>
                        <a:latin typeface="仿宋_GB2312"/>
                        <a:ea typeface="仿宋_GB231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仿宋_GB2312"/>
                          <a:ea typeface="仿宋_GB2312"/>
                          <a:cs typeface="宋体" pitchFamily="2" charset="-122"/>
                        </a:rPr>
                        <a:t>方式</a:t>
                      </a:r>
                      <a:endParaRPr kumimoji="0" lang="zh-CN" altLang="en-US" sz="1800" b="1" i="0" u="none" strike="noStrike" cap="none" normalizeH="0" baseline="0" smtClean="0">
                        <a:ln>
                          <a:noFill/>
                        </a:ln>
                        <a:solidFill>
                          <a:schemeClr val="tx1"/>
                        </a:solidFill>
                        <a:effectLst/>
                        <a:latin typeface="仿宋_GB2312"/>
                        <a:ea typeface="仿宋_GB2312"/>
                        <a:cs typeface="仿宋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仿宋_GB2312"/>
                          <a:ea typeface="仿宋_GB2312"/>
                          <a:cs typeface="宋体" pitchFamily="2" charset="-122"/>
                        </a:rPr>
                        <a:t>访问字段</a:t>
                      </a:r>
                      <a:r>
                        <a:rPr kumimoji="0" lang="en-US" altLang="zh-CN" sz="1800" b="1" i="0" u="none" strike="noStrike" cap="none" normalizeH="0" baseline="0" smtClean="0">
                          <a:ln>
                            <a:noFill/>
                          </a:ln>
                          <a:solidFill>
                            <a:schemeClr val="tx1"/>
                          </a:solidFill>
                          <a:effectLst/>
                          <a:latin typeface="仿宋_GB2312"/>
                          <a:ea typeface="仿宋_GB2312"/>
                          <a:cs typeface="宋体" pitchFamily="2"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仿宋_GB2312"/>
                          <a:ea typeface="仿宋_GB2312"/>
                          <a:cs typeface="宋体" pitchFamily="2" charset="-122"/>
                        </a:rPr>
                        <a:t>修改位</a:t>
                      </a:r>
                      <a:r>
                        <a:rPr kumimoji="0" lang="en-US" altLang="zh-CN" sz="1800" b="1" i="0" u="none" strike="noStrike" cap="none" normalizeH="0" baseline="0" smtClean="0">
                          <a:ln>
                            <a:noFill/>
                          </a:ln>
                          <a:solidFill>
                            <a:schemeClr val="tx1"/>
                          </a:solidFill>
                          <a:effectLst/>
                          <a:latin typeface="仿宋_GB2312"/>
                          <a:ea typeface="仿宋_GB2312"/>
                          <a:cs typeface="宋体" pitchFamily="2" charset="-122"/>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仿宋_GB2312"/>
                          <a:ea typeface="仿宋_GB2312"/>
                          <a:cs typeface="宋体" pitchFamily="2" charset="-122"/>
                        </a:rPr>
                        <a:t>存在位</a:t>
                      </a:r>
                      <a:r>
                        <a:rPr kumimoji="0" lang="en-US" altLang="zh-CN" sz="1800" b="1" i="0" u="none" strike="noStrike" cap="none" normalizeH="0" baseline="0" smtClean="0">
                          <a:ln>
                            <a:noFill/>
                          </a:ln>
                          <a:solidFill>
                            <a:schemeClr val="tx1"/>
                          </a:solidFill>
                          <a:effectLst/>
                          <a:latin typeface="仿宋_GB2312"/>
                          <a:ea typeface="仿宋_GB2312"/>
                          <a:cs typeface="宋体" pitchFamily="2" charset="-122"/>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仿宋_GB2312"/>
                          <a:ea typeface="仿宋_GB2312"/>
                          <a:cs typeface="宋体" pitchFamily="2" charset="-122"/>
                        </a:rPr>
                        <a:t>增补位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仿宋_GB2312"/>
                          <a:ea typeface="仿宋_GB2312"/>
                          <a:cs typeface="宋体" pitchFamily="2" charset="-122"/>
                        </a:rPr>
                        <a:t>外存始址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US" smtClean="0"/>
              <a:t>请求分段中的硬件支持</a:t>
            </a:r>
          </a:p>
        </p:txBody>
      </p:sp>
      <p:sp>
        <p:nvSpPr>
          <p:cNvPr id="116739" name="内容占位符 2"/>
          <p:cNvSpPr>
            <a:spLocks noGrp="1"/>
          </p:cNvSpPr>
          <p:nvPr>
            <p:ph idx="1"/>
          </p:nvPr>
        </p:nvSpPr>
        <p:spPr/>
        <p:txBody>
          <a:bodyPr/>
          <a:lstStyle/>
          <a:p>
            <a:pPr marL="514350" indent="-514350">
              <a:buFont typeface="Maiandra GD" pitchFamily="34" charset="0"/>
              <a:buAutoNum type="arabicPeriod" startAt="2"/>
            </a:pPr>
            <a:r>
              <a:rPr lang="zh-CN" altLang="en-US" dirty="0" smtClean="0"/>
              <a:t>缺段中断机构</a:t>
            </a:r>
          </a:p>
        </p:txBody>
      </p:sp>
      <p:pic>
        <p:nvPicPr>
          <p:cNvPr id="116740" name="Picture 2" descr="C:\Users\Administrator\Desktop\无标题.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2214563"/>
            <a:ext cx="820102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US" smtClean="0"/>
              <a:t>请求分段中的硬件支持</a:t>
            </a:r>
          </a:p>
        </p:txBody>
      </p:sp>
      <p:sp>
        <p:nvSpPr>
          <p:cNvPr id="117763" name="内容占位符 2"/>
          <p:cNvSpPr>
            <a:spLocks noGrp="1"/>
          </p:cNvSpPr>
          <p:nvPr>
            <p:ph idx="1"/>
          </p:nvPr>
        </p:nvSpPr>
        <p:spPr/>
        <p:txBody>
          <a:bodyPr/>
          <a:lstStyle/>
          <a:p>
            <a:pPr marL="514350" indent="-514350">
              <a:buFont typeface="Maiandra GD" pitchFamily="34" charset="0"/>
              <a:buAutoNum type="arabicPeriod" startAt="3"/>
            </a:pPr>
            <a:r>
              <a:rPr lang="zh-CN" altLang="en-US" smtClean="0"/>
              <a:t>地址变换机构</a:t>
            </a:r>
          </a:p>
        </p:txBody>
      </p:sp>
      <p:pic>
        <p:nvPicPr>
          <p:cNvPr id="11776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357313"/>
            <a:ext cx="482441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zh-CN" altLang="en-US" smtClean="0"/>
              <a:t>分段的共享与保护</a:t>
            </a:r>
          </a:p>
        </p:txBody>
      </p:sp>
      <p:sp>
        <p:nvSpPr>
          <p:cNvPr id="3" name="内容占位符 2"/>
          <p:cNvSpPr>
            <a:spLocks noGrp="1"/>
          </p:cNvSpPr>
          <p:nvPr>
            <p:ph idx="1"/>
          </p:nvPr>
        </p:nvSpPr>
        <p:spPr/>
        <p:txBody>
          <a:bodyPr/>
          <a:lstStyle/>
          <a:p>
            <a:pPr marL="514350" indent="-514350">
              <a:buFont typeface="+mj-lt"/>
              <a:buAutoNum type="arabicPeriod"/>
              <a:defRPr/>
            </a:pPr>
            <a:r>
              <a:rPr lang="zh-CN" altLang="en-US" sz="2800" dirty="0" smtClean="0"/>
              <a:t>共享段表</a:t>
            </a:r>
          </a:p>
          <a:p>
            <a:pPr lvl="1">
              <a:defRPr/>
            </a:pPr>
            <a:r>
              <a:rPr lang="zh-CN" altLang="en-US" sz="2400" dirty="0" smtClean="0"/>
              <a:t>各共享段在共享段表中占有一表项，记录了共享此分段的每个进程的情况。</a:t>
            </a:r>
            <a:endParaRPr lang="en-US" altLang="zh-CN" sz="2400" dirty="0" smtClean="0"/>
          </a:p>
          <a:p>
            <a:pPr lvl="2">
              <a:defRPr/>
            </a:pPr>
            <a:r>
              <a:rPr lang="zh-CN" altLang="en-US" sz="2000" dirty="0" smtClean="0"/>
              <a:t>共享进程计数：记录有多少进程正在共享该分段。</a:t>
            </a:r>
          </a:p>
          <a:p>
            <a:pPr lvl="2">
              <a:defRPr/>
            </a:pPr>
            <a:r>
              <a:rPr lang="zh-CN" altLang="en-US" sz="2000" dirty="0" smtClean="0"/>
              <a:t>存取控制字段：进程对共享段的存取权限。</a:t>
            </a:r>
          </a:p>
          <a:p>
            <a:pPr lvl="2">
              <a:defRPr/>
            </a:pPr>
            <a:r>
              <a:rPr lang="zh-CN" altLang="en-US" sz="2000" dirty="0" smtClean="0"/>
              <a:t>段号：每个进程可用自己进程的段号访问共享段。</a:t>
            </a:r>
            <a:endParaRPr lang="en-US" altLang="zh-CN" sz="2000" dirty="0" smtClean="0"/>
          </a:p>
          <a:p>
            <a:pPr lvl="1">
              <a:defRPr/>
            </a:pPr>
            <a:endParaRPr lang="zh-CN" altLang="en-US" sz="2400" dirty="0" smtClean="0"/>
          </a:p>
          <a:p>
            <a:pPr>
              <a:defRPr/>
            </a:pPr>
            <a:endParaRPr lang="zh-CN" altLang="en-US" sz="2800" dirty="0"/>
          </a:p>
        </p:txBody>
      </p:sp>
      <p:pic>
        <p:nvPicPr>
          <p:cNvPr id="1187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071938"/>
            <a:ext cx="614362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zh-CN" altLang="en-US" smtClean="0"/>
              <a:t>分段的共享与保护</a:t>
            </a:r>
          </a:p>
        </p:txBody>
      </p:sp>
      <p:sp>
        <p:nvSpPr>
          <p:cNvPr id="3" name="内容占位符 2"/>
          <p:cNvSpPr>
            <a:spLocks noGrp="1"/>
          </p:cNvSpPr>
          <p:nvPr>
            <p:ph idx="1"/>
          </p:nvPr>
        </p:nvSpPr>
        <p:spPr/>
        <p:txBody>
          <a:bodyPr/>
          <a:lstStyle/>
          <a:p>
            <a:pPr marL="514350" indent="-514350">
              <a:buFont typeface="+mj-lt"/>
              <a:buAutoNum type="arabicPeriod" startAt="2"/>
              <a:defRPr/>
            </a:pPr>
            <a:r>
              <a:rPr lang="zh-CN" altLang="en-US" dirty="0" smtClean="0"/>
              <a:t>共享段的分配与回收</a:t>
            </a:r>
          </a:p>
          <a:p>
            <a:pPr lvl="1">
              <a:defRPr/>
            </a:pPr>
            <a:r>
              <a:rPr lang="zh-CN" altLang="en-US" dirty="0" smtClean="0"/>
              <a:t>分配：当第一个进程请求使用共享段时，系统负责给共享段分配内存。其它进程需要调用共享段时，无须再分配内存。</a:t>
            </a:r>
          </a:p>
          <a:p>
            <a:pPr lvl="1">
              <a:defRPr/>
            </a:pPr>
            <a:r>
              <a:rPr lang="zh-CN" altLang="en-US" dirty="0" smtClean="0"/>
              <a:t>回收：当最后一个共享此段的进程不再需要该段时，由系统回收共享段的物理内存，否则只取消进程在共享段表中的记录。</a:t>
            </a:r>
          </a:p>
          <a:p>
            <a:pPr>
              <a:defRPr/>
            </a:pP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smtClean="0"/>
              <a:t>分段的共享与保护</a:t>
            </a:r>
          </a:p>
        </p:txBody>
      </p:sp>
      <p:sp>
        <p:nvSpPr>
          <p:cNvPr id="3" name="内容占位符 2"/>
          <p:cNvSpPr>
            <a:spLocks noGrp="1"/>
          </p:cNvSpPr>
          <p:nvPr>
            <p:ph idx="1"/>
          </p:nvPr>
        </p:nvSpPr>
        <p:spPr/>
        <p:txBody>
          <a:bodyPr>
            <a:normAutofit fontScale="92500" lnSpcReduction="20000"/>
          </a:bodyPr>
          <a:lstStyle/>
          <a:p>
            <a:pPr marL="514350" indent="-514350">
              <a:buFont typeface="+mj-lt"/>
              <a:buAutoNum type="arabicPeriod" startAt="3"/>
              <a:defRPr/>
            </a:pPr>
            <a:r>
              <a:rPr lang="zh-CN" altLang="en-US" dirty="0" smtClean="0"/>
              <a:t>分段保护</a:t>
            </a:r>
          </a:p>
          <a:p>
            <a:pPr lvl="1">
              <a:defRPr/>
            </a:pPr>
            <a:r>
              <a:rPr lang="zh-CN" altLang="en-US" dirty="0" smtClean="0"/>
              <a:t>越界检查：地址变换时，由地址变换机构检查，保证每个进程只在自己的地址空间内运行。</a:t>
            </a:r>
          </a:p>
          <a:p>
            <a:pPr lvl="1">
              <a:defRPr/>
            </a:pPr>
            <a:r>
              <a:rPr lang="zh-CN" altLang="en-US" dirty="0" smtClean="0"/>
              <a:t>存取控制检查：以段为基本单位，在段表的每个表项中设置了 “存取控制”字段，用于规定对该段的访问方式。通常的访问方式有：只读、只执行、读</a:t>
            </a:r>
            <a:r>
              <a:rPr lang="en-US" altLang="zh-CN" dirty="0" smtClean="0"/>
              <a:t>/</a:t>
            </a:r>
            <a:r>
              <a:rPr lang="zh-CN" altLang="en-US" dirty="0" smtClean="0"/>
              <a:t>写。</a:t>
            </a:r>
          </a:p>
          <a:p>
            <a:pPr lvl="1">
              <a:defRPr/>
            </a:pPr>
            <a:r>
              <a:rPr lang="zh-CN" altLang="en-US" dirty="0" smtClean="0"/>
              <a:t>环保护机构：低编号的环具有高优先权。在环系统中，程序的访问和调用应遵循以下规则：</a:t>
            </a:r>
          </a:p>
          <a:p>
            <a:pPr lvl="2">
              <a:defRPr/>
            </a:pPr>
            <a:r>
              <a:rPr lang="zh-CN" altLang="en-US" dirty="0" smtClean="0"/>
              <a:t>一个程序可以访问驻留在相同环或较低特权环（外环）中的数据；</a:t>
            </a:r>
          </a:p>
          <a:p>
            <a:pPr lvl="2">
              <a:defRPr/>
            </a:pPr>
            <a:r>
              <a:rPr lang="zh-CN" altLang="en-US" dirty="0" smtClean="0"/>
              <a:t>一个程序可以调用驻留在相同环或较高特权环（内环）中的服务。</a:t>
            </a:r>
          </a:p>
          <a:p>
            <a:pPr>
              <a:defRPr/>
            </a:pPr>
            <a:endParaRPr lang="zh-CN" alt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509838"/>
            <a:ext cx="3929062"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2509838"/>
            <a:ext cx="37147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标题 1"/>
          <p:cNvSpPr>
            <a:spLocks noGrp="1"/>
          </p:cNvSpPr>
          <p:nvPr>
            <p:ph type="title"/>
          </p:nvPr>
        </p:nvSpPr>
        <p:spPr/>
        <p:txBody>
          <a:bodyPr/>
          <a:lstStyle/>
          <a:p>
            <a:r>
              <a:rPr lang="zh-CN" altLang="en-US" smtClean="0"/>
              <a:t>环保护机制</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本章要点回顾</a:t>
            </a:r>
            <a:endParaRPr lang="zh-CN" altLang="en-US" dirty="0" smtClean="0"/>
          </a:p>
        </p:txBody>
      </p:sp>
      <p:sp>
        <p:nvSpPr>
          <p:cNvPr id="3" name="内容占位符 2"/>
          <p:cNvSpPr>
            <a:spLocks noGrp="1"/>
          </p:cNvSpPr>
          <p:nvPr>
            <p:ph idx="1"/>
          </p:nvPr>
        </p:nvSpPr>
        <p:spPr/>
        <p:txBody>
          <a:bodyPr>
            <a:normAutofit/>
          </a:bodyPr>
          <a:lstStyle/>
          <a:p>
            <a:pPr eaLnBrk="1" hangingPunct="1">
              <a:defRPr/>
            </a:pPr>
            <a:r>
              <a:rPr lang="zh-CN" altLang="en-US" dirty="0" smtClean="0"/>
              <a:t>程序装载</a:t>
            </a:r>
            <a:endParaRPr lang="en-US" altLang="zh-CN" dirty="0" smtClean="0"/>
          </a:p>
          <a:p>
            <a:pPr eaLnBrk="1" hangingPunct="1">
              <a:defRPr/>
            </a:pPr>
            <a:r>
              <a:rPr lang="zh-CN" altLang="en-US" dirty="0" smtClean="0"/>
              <a:t>连续存储管理</a:t>
            </a:r>
            <a:endParaRPr lang="en-US" altLang="zh-CN" dirty="0" smtClean="0"/>
          </a:p>
          <a:p>
            <a:pPr eaLnBrk="1" hangingPunct="1">
              <a:defRPr/>
            </a:pPr>
            <a:r>
              <a:rPr lang="zh-CN" altLang="en-US" dirty="0" smtClean="0"/>
              <a:t>离散存储管理</a:t>
            </a:r>
            <a:endParaRPr lang="en-US" altLang="zh-CN" dirty="0" smtClean="0"/>
          </a:p>
          <a:p>
            <a:pPr eaLnBrk="1" hangingPunct="1">
              <a:defRPr/>
            </a:pPr>
            <a:r>
              <a:rPr lang="zh-CN" altLang="en-US" dirty="0" smtClean="0"/>
              <a:t>虚拟存储</a:t>
            </a:r>
          </a:p>
          <a:p>
            <a:pPr eaLnBrk="1" hangingPunct="1">
              <a:defRPr/>
            </a:pPr>
            <a:endParaRPr lang="zh-CN" altLang="en-US" dirty="0"/>
          </a:p>
        </p:txBody>
      </p:sp>
    </p:spTree>
    <p:extLst>
      <p:ext uri="{BB962C8B-B14F-4D97-AF65-F5344CB8AC3E}">
        <p14:creationId xmlns:p14="http://schemas.microsoft.com/office/powerpoint/2010/main" val="2999394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smtClean="0"/>
              <a:t>内存</a:t>
            </a:r>
          </a:p>
        </p:txBody>
      </p:sp>
      <p:sp>
        <p:nvSpPr>
          <p:cNvPr id="3" name="内容占位符 2"/>
          <p:cNvSpPr>
            <a:spLocks noGrp="1"/>
          </p:cNvSpPr>
          <p:nvPr>
            <p:ph idx="1"/>
          </p:nvPr>
        </p:nvSpPr>
        <p:spPr/>
        <p:txBody>
          <a:bodyPr>
            <a:normAutofit/>
          </a:bodyPr>
          <a:lstStyle/>
          <a:p>
            <a:pPr eaLnBrk="1" hangingPunct="1">
              <a:defRPr/>
            </a:pPr>
            <a:r>
              <a:rPr lang="zh-CN" altLang="en-US" dirty="0" smtClean="0">
                <a:solidFill>
                  <a:schemeClr val="bg1">
                    <a:lumMod val="50000"/>
                  </a:schemeClr>
                </a:solidFill>
              </a:rPr>
              <a:t>程序装载</a:t>
            </a:r>
            <a:endParaRPr lang="en-US" altLang="zh-CN" dirty="0" smtClean="0">
              <a:solidFill>
                <a:schemeClr val="bg1">
                  <a:lumMod val="50000"/>
                </a:schemeClr>
              </a:solidFill>
            </a:endParaRPr>
          </a:p>
          <a:p>
            <a:pPr eaLnBrk="1" hangingPunct="1">
              <a:defRPr/>
            </a:pPr>
            <a:r>
              <a:rPr lang="zh-CN" altLang="en-US" dirty="0" smtClean="0"/>
              <a:t>连续存储管理</a:t>
            </a:r>
            <a:endParaRPr lang="en-US" altLang="zh-CN" dirty="0" smtClean="0"/>
          </a:p>
          <a:p>
            <a:pPr eaLnBrk="1" hangingPunct="1">
              <a:defRPr/>
            </a:pPr>
            <a:r>
              <a:rPr lang="zh-CN" altLang="en-US" dirty="0" smtClean="0">
                <a:solidFill>
                  <a:schemeClr val="bg1">
                    <a:lumMod val="50000"/>
                  </a:schemeClr>
                </a:solidFill>
              </a:rPr>
              <a:t>离散存储管理</a:t>
            </a:r>
            <a:endParaRPr lang="en-US" altLang="zh-CN" dirty="0" smtClean="0">
              <a:solidFill>
                <a:schemeClr val="bg1">
                  <a:lumMod val="50000"/>
                </a:schemeClr>
              </a:solidFill>
            </a:endParaRPr>
          </a:p>
          <a:p>
            <a:pPr eaLnBrk="1" hangingPunct="1">
              <a:defRPr/>
            </a:pPr>
            <a:r>
              <a:rPr lang="zh-CN" altLang="en-US" dirty="0" smtClean="0">
                <a:solidFill>
                  <a:schemeClr val="bg1">
                    <a:lumMod val="50000"/>
                  </a:schemeClr>
                </a:solidFill>
              </a:rPr>
              <a:t>虚拟存储</a:t>
            </a:r>
            <a:endParaRPr lang="zh-CN" altLang="en-US" dirty="0" smtClean="0"/>
          </a:p>
          <a:p>
            <a:pPr eaLnBrk="1" hangingPunct="1">
              <a:defRPr/>
            </a:pPr>
            <a:endParaRPr lang="zh-CN" altLang="en-US" dirty="0"/>
          </a:p>
        </p:txBody>
      </p:sp>
    </p:spTree>
    <p:extLst>
      <p:ext uri="{BB962C8B-B14F-4D97-AF65-F5344CB8AC3E}">
        <p14:creationId xmlns:p14="http://schemas.microsoft.com/office/powerpoint/2010/main" val="3618897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连续存储管理</a:t>
            </a:r>
          </a:p>
        </p:txBody>
      </p:sp>
      <p:sp>
        <p:nvSpPr>
          <p:cNvPr id="19459" name="内容占位符 2"/>
          <p:cNvSpPr>
            <a:spLocks noGrp="1"/>
          </p:cNvSpPr>
          <p:nvPr>
            <p:ph idx="1"/>
          </p:nvPr>
        </p:nvSpPr>
        <p:spPr/>
        <p:txBody>
          <a:bodyPr/>
          <a:lstStyle/>
          <a:p>
            <a:r>
              <a:rPr lang="zh-CN" altLang="en-US" dirty="0" smtClean="0"/>
              <a:t>为程序分配连续的内存空间</a:t>
            </a:r>
            <a:endParaRPr lang="en-US" altLang="zh-CN" dirty="0" smtClean="0"/>
          </a:p>
          <a:p>
            <a:r>
              <a:rPr lang="zh-CN" altLang="en-US" dirty="0" smtClean="0"/>
              <a:t>连续存储管理分为四类：</a:t>
            </a:r>
            <a:endParaRPr lang="en-US" altLang="zh-CN" dirty="0" smtClean="0"/>
          </a:p>
          <a:p>
            <a:pPr lvl="1"/>
            <a:r>
              <a:rPr lang="zh-CN" altLang="en-US" dirty="0" smtClean="0"/>
              <a:t>单一连续分配</a:t>
            </a:r>
            <a:endParaRPr lang="en-US" altLang="zh-CN" dirty="0" smtClean="0"/>
          </a:p>
          <a:p>
            <a:pPr lvl="1"/>
            <a:r>
              <a:rPr lang="zh-CN" altLang="en-US" dirty="0" smtClean="0">
                <a:solidFill>
                  <a:schemeClr val="bg1">
                    <a:lumMod val="50000"/>
                  </a:schemeClr>
                </a:solidFill>
              </a:rPr>
              <a:t>固定分区分配</a:t>
            </a:r>
            <a:endParaRPr lang="en-US" altLang="zh-CN" dirty="0" smtClean="0">
              <a:solidFill>
                <a:schemeClr val="bg1">
                  <a:lumMod val="50000"/>
                </a:schemeClr>
              </a:solidFill>
            </a:endParaRPr>
          </a:p>
          <a:p>
            <a:pPr lvl="1"/>
            <a:r>
              <a:rPr lang="zh-CN" altLang="en-US" dirty="0" smtClean="0">
                <a:solidFill>
                  <a:schemeClr val="bg1">
                    <a:lumMod val="50000"/>
                  </a:schemeClr>
                </a:solidFill>
              </a:rPr>
              <a:t>动态分区分配</a:t>
            </a:r>
            <a:endParaRPr lang="en-US" altLang="zh-CN" dirty="0" smtClean="0">
              <a:solidFill>
                <a:schemeClr val="bg1">
                  <a:lumMod val="50000"/>
                </a:schemeClr>
              </a:solidFill>
            </a:endParaRPr>
          </a:p>
          <a:p>
            <a:pPr lvl="1"/>
            <a:r>
              <a:rPr lang="zh-CN" altLang="en-US" dirty="0" smtClean="0">
                <a:solidFill>
                  <a:schemeClr val="bg1">
                    <a:lumMod val="50000"/>
                  </a:schemeClr>
                </a:solidFill>
              </a:rPr>
              <a:t>动态重定位分区分配</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dirty="0" smtClean="0"/>
              <a:t>1</a:t>
            </a:r>
            <a:r>
              <a:rPr lang="zh-CN" altLang="en-US" dirty="0" smtClean="0"/>
              <a:t>、单一连续分配</a:t>
            </a:r>
          </a:p>
        </p:txBody>
      </p:sp>
      <p:sp>
        <p:nvSpPr>
          <p:cNvPr id="20483" name="内容占位符 2"/>
          <p:cNvSpPr>
            <a:spLocks noGrp="1"/>
          </p:cNvSpPr>
          <p:nvPr>
            <p:ph idx="1"/>
          </p:nvPr>
        </p:nvSpPr>
        <p:spPr/>
        <p:txBody>
          <a:bodyPr>
            <a:normAutofit fontScale="92500" lnSpcReduction="10000"/>
          </a:bodyPr>
          <a:lstStyle/>
          <a:p>
            <a:pPr>
              <a:defRPr/>
            </a:pPr>
            <a:r>
              <a:rPr lang="zh-CN" altLang="en-US" dirty="0" smtClean="0"/>
              <a:t>单道程序环境下</a:t>
            </a:r>
          </a:p>
          <a:p>
            <a:pPr>
              <a:defRPr/>
            </a:pPr>
            <a:r>
              <a:rPr lang="zh-CN" altLang="en-US" dirty="0" smtClean="0"/>
              <a:t>内存分为系统区和用户区</a:t>
            </a:r>
          </a:p>
          <a:p>
            <a:pPr>
              <a:defRPr/>
            </a:pPr>
            <a:r>
              <a:rPr lang="zh-CN" altLang="en-US" dirty="0" smtClean="0"/>
              <a:t>系统区仅提供给</a:t>
            </a:r>
            <a:r>
              <a:rPr lang="en-US" altLang="zh-CN" dirty="0" smtClean="0"/>
              <a:t>OS</a:t>
            </a:r>
            <a:r>
              <a:rPr lang="zh-CN" altLang="en-US" dirty="0" smtClean="0"/>
              <a:t>使用，在内存的低址部分</a:t>
            </a:r>
          </a:p>
          <a:p>
            <a:pPr>
              <a:defRPr/>
            </a:pPr>
            <a:r>
              <a:rPr lang="zh-CN" altLang="en-US" dirty="0" smtClean="0"/>
              <a:t>用户区仅装有一道用户程序，即整个内存的用户空间由该程序独占</a:t>
            </a:r>
          </a:p>
          <a:p>
            <a:pPr>
              <a:defRPr/>
            </a:pPr>
            <a:r>
              <a:rPr lang="zh-CN" altLang="en-US" dirty="0" smtClean="0"/>
              <a:t>缺点：</a:t>
            </a:r>
          </a:p>
          <a:p>
            <a:pPr lvl="1">
              <a:defRPr/>
            </a:pPr>
            <a:r>
              <a:rPr lang="zh-CN" altLang="en-US" dirty="0" smtClean="0"/>
              <a:t>不支持多道 </a:t>
            </a:r>
          </a:p>
          <a:p>
            <a:pPr lvl="1">
              <a:defRPr/>
            </a:pPr>
            <a:r>
              <a:rPr lang="zh-CN" altLang="en-US" dirty="0"/>
              <a:t>内存利用率</a:t>
            </a:r>
            <a:r>
              <a:rPr lang="zh-CN" altLang="en-US" dirty="0" smtClean="0"/>
              <a:t>不高 </a:t>
            </a:r>
          </a:p>
          <a:p>
            <a:pPr lvl="1">
              <a:defRPr/>
            </a:pPr>
            <a:r>
              <a:rPr lang="zh-CN" altLang="en-US" dirty="0" smtClean="0"/>
              <a:t>程序运行</a:t>
            </a:r>
            <a:r>
              <a:rPr lang="zh-CN" altLang="en-US" dirty="0"/>
              <a:t>受内存容量</a:t>
            </a:r>
            <a:r>
              <a:rPr lang="zh-CN" altLang="en-US" dirty="0" smtClean="0"/>
              <a:t>限制 </a:t>
            </a:r>
          </a:p>
          <a:p>
            <a:pPr>
              <a:defRPr/>
            </a:pP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连续存储管理</a:t>
            </a:r>
          </a:p>
        </p:txBody>
      </p:sp>
      <p:sp>
        <p:nvSpPr>
          <p:cNvPr id="19459" name="内容占位符 2"/>
          <p:cNvSpPr>
            <a:spLocks noGrp="1"/>
          </p:cNvSpPr>
          <p:nvPr>
            <p:ph idx="1"/>
          </p:nvPr>
        </p:nvSpPr>
        <p:spPr/>
        <p:txBody>
          <a:bodyPr/>
          <a:lstStyle/>
          <a:p>
            <a:r>
              <a:rPr lang="zh-CN" altLang="en-US" dirty="0" smtClean="0"/>
              <a:t>为程序分配连续的内存空间</a:t>
            </a:r>
            <a:endParaRPr lang="en-US" altLang="zh-CN" dirty="0" smtClean="0"/>
          </a:p>
          <a:p>
            <a:r>
              <a:rPr lang="zh-CN" altLang="en-US" dirty="0" smtClean="0"/>
              <a:t>连续存储管理分为四类：</a:t>
            </a:r>
            <a:endParaRPr lang="en-US" altLang="zh-CN" dirty="0" smtClean="0"/>
          </a:p>
          <a:p>
            <a:pPr lvl="1"/>
            <a:r>
              <a:rPr lang="zh-CN" altLang="en-US" dirty="0" smtClean="0">
                <a:solidFill>
                  <a:schemeClr val="bg1">
                    <a:lumMod val="50000"/>
                  </a:schemeClr>
                </a:solidFill>
              </a:rPr>
              <a:t>单一连续分配</a:t>
            </a:r>
            <a:endParaRPr lang="en-US" altLang="zh-CN" dirty="0" smtClean="0">
              <a:solidFill>
                <a:schemeClr val="bg1">
                  <a:lumMod val="50000"/>
                </a:schemeClr>
              </a:solidFill>
            </a:endParaRPr>
          </a:p>
          <a:p>
            <a:pPr lvl="1"/>
            <a:r>
              <a:rPr lang="zh-CN" altLang="en-US" dirty="0" smtClean="0"/>
              <a:t>固定分区分配</a:t>
            </a:r>
            <a:endParaRPr lang="en-US" altLang="zh-CN" dirty="0" smtClean="0"/>
          </a:p>
          <a:p>
            <a:pPr lvl="1"/>
            <a:r>
              <a:rPr lang="zh-CN" altLang="en-US" dirty="0" smtClean="0">
                <a:solidFill>
                  <a:schemeClr val="bg1">
                    <a:lumMod val="50000"/>
                  </a:schemeClr>
                </a:solidFill>
              </a:rPr>
              <a:t>动态分区分配</a:t>
            </a:r>
            <a:endParaRPr lang="en-US" altLang="zh-CN" dirty="0" smtClean="0">
              <a:solidFill>
                <a:schemeClr val="bg1">
                  <a:lumMod val="50000"/>
                </a:schemeClr>
              </a:solidFill>
            </a:endParaRPr>
          </a:p>
          <a:p>
            <a:pPr lvl="1"/>
            <a:r>
              <a:rPr lang="zh-CN" altLang="en-US" dirty="0" smtClean="0">
                <a:solidFill>
                  <a:schemeClr val="bg1">
                    <a:lumMod val="50000"/>
                  </a:schemeClr>
                </a:solidFill>
              </a:rPr>
              <a:t>动态重定位分区分配</a:t>
            </a:r>
          </a:p>
        </p:txBody>
      </p:sp>
    </p:spTree>
    <p:extLst>
      <p:ext uri="{BB962C8B-B14F-4D97-AF65-F5344CB8AC3E}">
        <p14:creationId xmlns:p14="http://schemas.microsoft.com/office/powerpoint/2010/main" val="2338961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smtClean="0"/>
              <a:t>2</a:t>
            </a:r>
            <a:r>
              <a:rPr lang="zh-CN" altLang="en-US" dirty="0" smtClean="0"/>
              <a:t>、固定分区分配</a:t>
            </a:r>
          </a:p>
        </p:txBody>
      </p:sp>
      <p:sp>
        <p:nvSpPr>
          <p:cNvPr id="21507" name="内容占位符 2"/>
          <p:cNvSpPr>
            <a:spLocks noGrp="1"/>
          </p:cNvSpPr>
          <p:nvPr>
            <p:ph idx="1"/>
          </p:nvPr>
        </p:nvSpPr>
        <p:spPr/>
        <p:txBody>
          <a:bodyPr/>
          <a:lstStyle/>
          <a:p>
            <a:r>
              <a:rPr lang="zh-CN" altLang="en-US" smtClean="0"/>
              <a:t>多道程序环境下</a:t>
            </a:r>
          </a:p>
          <a:p>
            <a:r>
              <a:rPr lang="zh-CN" altLang="en-US" smtClean="0"/>
              <a:t>整个用户空间划分为若干个固定大小的区域</a:t>
            </a:r>
          </a:p>
          <a:p>
            <a:r>
              <a:rPr lang="zh-CN" altLang="en-US" smtClean="0"/>
              <a:t>每个分区中只装入一道作业</a:t>
            </a:r>
          </a:p>
          <a:p>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marL="514350" indent="-514350">
              <a:defRPr/>
            </a:pPr>
            <a:r>
              <a:rPr lang="zh-CN" altLang="en-US" dirty="0" smtClean="0"/>
              <a:t>固定</a:t>
            </a:r>
            <a:r>
              <a:rPr lang="zh-CN" altLang="en-US" dirty="0"/>
              <a:t>分区划分分区的方法</a:t>
            </a:r>
          </a:p>
        </p:txBody>
      </p:sp>
      <p:sp>
        <p:nvSpPr>
          <p:cNvPr id="3" name="内容占位符 2"/>
          <p:cNvSpPr>
            <a:spLocks noGrp="1"/>
          </p:cNvSpPr>
          <p:nvPr>
            <p:ph idx="1"/>
          </p:nvPr>
        </p:nvSpPr>
        <p:spPr/>
        <p:txBody>
          <a:bodyPr/>
          <a:lstStyle/>
          <a:p>
            <a:pPr>
              <a:defRPr/>
            </a:pPr>
            <a:r>
              <a:rPr lang="zh-CN" altLang="en-US" dirty="0" smtClean="0"/>
              <a:t>分区大小相等：所有的内存分区大小相等，缺点是缺乏灵活性</a:t>
            </a:r>
            <a:endParaRPr lang="en-US" altLang="zh-CN" dirty="0" smtClean="0"/>
          </a:p>
          <a:p>
            <a:pPr>
              <a:defRPr/>
            </a:pPr>
            <a:r>
              <a:rPr lang="zh-CN" altLang="en-US" dirty="0" smtClean="0"/>
              <a:t>分区大小不等：存储器分区划分为若干个大小不等的分区</a:t>
            </a:r>
            <a:endParaRPr lang="en-US" altLang="zh-CN" dirty="0" smtClean="0"/>
          </a:p>
          <a:p>
            <a:pPr>
              <a:defRPr/>
            </a:pPr>
            <a:endParaRPr lang="en-US" altLang="zh-CN" dirty="0" smtClean="0"/>
          </a:p>
          <a:p>
            <a:pPr>
              <a:defRPr/>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marL="514350" indent="-514350">
              <a:defRPr/>
            </a:pPr>
            <a:r>
              <a:rPr lang="zh-CN" altLang="en-US" dirty="0" smtClean="0"/>
              <a:t>固定</a:t>
            </a:r>
            <a:r>
              <a:rPr lang="zh-CN" altLang="en-US" dirty="0"/>
              <a:t>分区内存分配</a:t>
            </a:r>
          </a:p>
        </p:txBody>
      </p:sp>
      <p:sp>
        <p:nvSpPr>
          <p:cNvPr id="3" name="内容占位符 2"/>
          <p:cNvSpPr>
            <a:spLocks noGrp="1"/>
          </p:cNvSpPr>
          <p:nvPr>
            <p:ph idx="1"/>
          </p:nvPr>
        </p:nvSpPr>
        <p:spPr/>
        <p:txBody>
          <a:bodyPr>
            <a:normAutofit lnSpcReduction="10000"/>
          </a:bodyPr>
          <a:lstStyle/>
          <a:p>
            <a:pPr>
              <a:defRPr/>
            </a:pPr>
            <a:r>
              <a:rPr lang="zh-CN" altLang="en-US" dirty="0" smtClean="0"/>
              <a:t>建立分区使用表，记录每个分区的起始地址、大小及状态（是否已分配）。</a:t>
            </a:r>
          </a:p>
          <a:p>
            <a:pPr>
              <a:defRPr/>
            </a:pPr>
            <a:r>
              <a:rPr lang="zh-CN" altLang="en-US" dirty="0" smtClean="0"/>
              <a:t>程序装入时</a:t>
            </a:r>
            <a:r>
              <a:rPr lang="zh-CN" altLang="en-US" dirty="0"/>
              <a:t>，从分区使用</a:t>
            </a:r>
            <a:r>
              <a:rPr lang="zh-CN" altLang="en-US" dirty="0" smtClean="0"/>
              <a:t>表中找出一个满足要求、尚未分配的分区分配给该程序，将该表项中的状态置为“已分配”。 </a:t>
            </a:r>
          </a:p>
          <a:p>
            <a:pPr>
              <a:defRPr/>
            </a:pPr>
            <a:r>
              <a:rPr lang="zh-CN" altLang="en-US" dirty="0" smtClean="0"/>
              <a:t>若未找到满足要求的分区，则拒绝为该用户程序分配内存。  </a:t>
            </a:r>
          </a:p>
          <a:p>
            <a:pPr>
              <a:defRPr/>
            </a:pPr>
            <a:r>
              <a:rPr lang="zh-CN" altLang="en-US" dirty="0" smtClean="0"/>
              <a:t>若每个分区的大小固定，会造成存储空间浪费。 </a:t>
            </a:r>
          </a:p>
          <a:p>
            <a:pPr>
              <a:defRPr/>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固定分区分配</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12397638"/>
              </p:ext>
            </p:extLst>
          </p:nvPr>
        </p:nvGraphicFramePr>
        <p:xfrm>
          <a:off x="7020272" y="2204864"/>
          <a:ext cx="1738536" cy="2743200"/>
        </p:xfrm>
        <a:graphic>
          <a:graphicData uri="http://schemas.openxmlformats.org/drawingml/2006/table">
            <a:tbl>
              <a:tblPr firstRow="1" bandRow="1">
                <a:tableStyleId>{5C22544A-7EE6-4342-B048-85BDC9FD1C3A}</a:tableStyleId>
              </a:tblPr>
              <a:tblGrid>
                <a:gridCol w="1738536"/>
              </a:tblGrid>
              <a:tr h="433197">
                <a:tc>
                  <a:txBody>
                    <a:bodyPr/>
                    <a:lstStyle/>
                    <a:p>
                      <a:pPr algn="ctr"/>
                      <a:r>
                        <a:rPr lang="zh-CN" altLang="en-US" sz="2400" b="0" dirty="0" smtClean="0">
                          <a:solidFill>
                            <a:schemeClr val="tx1"/>
                          </a:solidFill>
                        </a:rPr>
                        <a:t>操作系统</a:t>
                      </a:r>
                      <a:endParaRPr lang="zh-CN"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3197">
                <a:tc>
                  <a:txBody>
                    <a:bodyPr/>
                    <a:lstStyle/>
                    <a:p>
                      <a:pPr algn="ctr"/>
                      <a:r>
                        <a:rPr lang="zh-CN" altLang="en-US" sz="2400" dirty="0" smtClean="0">
                          <a:solidFill>
                            <a:schemeClr val="tx1"/>
                          </a:solidFill>
                        </a:rPr>
                        <a:t>作业</a:t>
                      </a:r>
                      <a:r>
                        <a:rPr lang="en-US" altLang="zh-CN" sz="2400" dirty="0" smtClean="0">
                          <a:solidFill>
                            <a:schemeClr val="tx1"/>
                          </a:solidFill>
                        </a:rPr>
                        <a:t>A</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3197">
                <a:tc>
                  <a:txBody>
                    <a:bodyPr/>
                    <a:lstStyle/>
                    <a:p>
                      <a:pPr algn="ctr"/>
                      <a:r>
                        <a:rPr lang="zh-CN" altLang="en-US" sz="2400" dirty="0" smtClean="0">
                          <a:solidFill>
                            <a:schemeClr val="tx1"/>
                          </a:solidFill>
                        </a:rPr>
                        <a:t>作业</a:t>
                      </a:r>
                      <a:r>
                        <a:rPr lang="en-US" altLang="zh-CN" sz="2400" dirty="0" smtClean="0">
                          <a:solidFill>
                            <a:schemeClr val="tx1"/>
                          </a:solidFill>
                        </a:rPr>
                        <a:t>B</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3197">
                <a:tc>
                  <a:txBody>
                    <a:bodyPr/>
                    <a:lstStyle/>
                    <a:p>
                      <a:pPr algn="ctr"/>
                      <a:r>
                        <a:rPr lang="zh-CN" altLang="en-US" sz="2400" dirty="0" smtClean="0">
                          <a:solidFill>
                            <a:schemeClr val="tx1"/>
                          </a:solidFill>
                        </a:rPr>
                        <a:t>作业</a:t>
                      </a:r>
                      <a:r>
                        <a:rPr lang="en-US" altLang="zh-CN" sz="2400" dirty="0" smtClean="0">
                          <a:solidFill>
                            <a:schemeClr val="tx1"/>
                          </a:solidFill>
                        </a:rPr>
                        <a:t>C</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3197">
                <a:tc>
                  <a:txBody>
                    <a:bodyPr/>
                    <a:lstStyle/>
                    <a:p>
                      <a:pPr algn="ctr"/>
                      <a:r>
                        <a:rPr lang="zh-CN" altLang="en-US" sz="2400" dirty="0" smtClean="0">
                          <a:solidFill>
                            <a:schemeClr val="tx1"/>
                          </a:solidFill>
                        </a:rPr>
                        <a:t>作业</a:t>
                      </a:r>
                      <a:r>
                        <a:rPr lang="en-US" altLang="zh-CN" sz="2400" dirty="0" smtClean="0">
                          <a:solidFill>
                            <a:schemeClr val="tx1"/>
                          </a:solidFill>
                        </a:rPr>
                        <a:t>D</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3197">
                <a:tc>
                  <a:txBody>
                    <a:bodyPr/>
                    <a:lstStyle/>
                    <a:p>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内容占位符 3"/>
          <p:cNvGraphicFramePr>
            <a:graphicFrameLocks noGrp="1"/>
          </p:cNvGraphicFramePr>
          <p:nvPr>
            <p:ph idx="1"/>
            <p:extLst>
              <p:ext uri="{D42A27DB-BD31-4B8C-83A1-F6EECF244321}">
                <p14:modId xmlns:p14="http://schemas.microsoft.com/office/powerpoint/2010/main" val="3694448225"/>
              </p:ext>
            </p:extLst>
          </p:nvPr>
        </p:nvGraphicFramePr>
        <p:xfrm>
          <a:off x="5353744" y="2420888"/>
          <a:ext cx="1738536" cy="2743200"/>
        </p:xfrm>
        <a:graphic>
          <a:graphicData uri="http://schemas.openxmlformats.org/drawingml/2006/table">
            <a:tbl>
              <a:tblPr firstRow="1" bandRow="1">
                <a:tableStyleId>{5C22544A-7EE6-4342-B048-85BDC9FD1C3A}</a:tableStyleId>
              </a:tblPr>
              <a:tblGrid>
                <a:gridCol w="1738536"/>
              </a:tblGrid>
              <a:tr h="433197">
                <a:tc>
                  <a:txBody>
                    <a:bodyPr/>
                    <a:lstStyle/>
                    <a:p>
                      <a:pPr algn="r"/>
                      <a:r>
                        <a:rPr lang="en-US" altLang="zh-CN" sz="2400" b="0" dirty="0" smtClean="0">
                          <a:solidFill>
                            <a:schemeClr val="tx1"/>
                          </a:solidFill>
                        </a:rPr>
                        <a:t>20K</a:t>
                      </a:r>
                      <a:endParaRPr lang="zh-CN" alt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197">
                <a:tc>
                  <a:txBody>
                    <a:bodyPr/>
                    <a:lstStyle/>
                    <a:p>
                      <a:pPr algn="r"/>
                      <a:r>
                        <a:rPr lang="en-US" altLang="zh-CN" sz="2400" dirty="0" smtClean="0">
                          <a:solidFill>
                            <a:schemeClr val="tx1"/>
                          </a:solidFill>
                        </a:rPr>
                        <a:t>32K</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197">
                <a:tc>
                  <a:txBody>
                    <a:bodyPr/>
                    <a:lstStyle/>
                    <a:p>
                      <a:pPr algn="r"/>
                      <a:r>
                        <a:rPr lang="en-US" altLang="zh-CN" sz="2400" dirty="0" smtClean="0">
                          <a:solidFill>
                            <a:schemeClr val="tx1"/>
                          </a:solidFill>
                        </a:rPr>
                        <a:t>64K</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197">
                <a:tc>
                  <a:txBody>
                    <a:bodyPr/>
                    <a:lstStyle/>
                    <a:p>
                      <a:pPr algn="r"/>
                      <a:r>
                        <a:rPr lang="en-US" altLang="zh-CN" sz="2400" dirty="0" smtClean="0">
                          <a:solidFill>
                            <a:schemeClr val="tx1"/>
                          </a:solidFill>
                        </a:rPr>
                        <a:t>128K</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197">
                <a:tc>
                  <a:txBody>
                    <a:bodyPr/>
                    <a:lstStyle/>
                    <a:p>
                      <a:pPr algn="r"/>
                      <a:r>
                        <a:rPr lang="en-US" altLang="zh-CN" sz="2400" dirty="0" smtClean="0">
                          <a:solidFill>
                            <a:schemeClr val="tx1"/>
                          </a:solidFill>
                        </a:rPr>
                        <a:t>256K</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197">
                <a:tc>
                  <a:txBody>
                    <a:bodyPr/>
                    <a:lstStyle/>
                    <a:p>
                      <a:pPr algn="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451838774"/>
              </p:ext>
            </p:extLst>
          </p:nvPr>
        </p:nvGraphicFramePr>
        <p:xfrm>
          <a:off x="179512" y="2564904"/>
          <a:ext cx="5807968" cy="2286000"/>
        </p:xfrm>
        <a:graphic>
          <a:graphicData uri="http://schemas.openxmlformats.org/drawingml/2006/table">
            <a:tbl>
              <a:tblPr firstRow="1" bandRow="1">
                <a:tableStyleId>{5C22544A-7EE6-4342-B048-85BDC9FD1C3A}</a:tableStyleId>
              </a:tblPr>
              <a:tblGrid>
                <a:gridCol w="1451992"/>
                <a:gridCol w="1451992"/>
                <a:gridCol w="1451992"/>
                <a:gridCol w="1451992"/>
              </a:tblGrid>
              <a:tr h="370840">
                <a:tc>
                  <a:txBody>
                    <a:bodyPr/>
                    <a:lstStyle/>
                    <a:p>
                      <a:r>
                        <a:rPr lang="zh-CN" altLang="en-US" sz="2400" dirty="0" smtClean="0">
                          <a:solidFill>
                            <a:schemeClr val="tx1"/>
                          </a:solidFill>
                        </a:rPr>
                        <a:t>分区号</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2400" dirty="0" smtClean="0">
                          <a:solidFill>
                            <a:schemeClr val="tx1"/>
                          </a:solidFill>
                        </a:rPr>
                        <a:t>大小</a:t>
                      </a:r>
                      <a:r>
                        <a:rPr lang="en-US" altLang="zh-CN" sz="2400" dirty="0" smtClean="0">
                          <a:solidFill>
                            <a:schemeClr val="tx1"/>
                          </a:solidFill>
                        </a:rPr>
                        <a:t>(K)</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2400" dirty="0" smtClean="0">
                          <a:solidFill>
                            <a:schemeClr val="tx1"/>
                          </a:solidFill>
                        </a:rPr>
                        <a:t>起址</a:t>
                      </a:r>
                      <a:r>
                        <a:rPr lang="en-US" altLang="zh-CN" sz="2400" dirty="0" smtClean="0">
                          <a:solidFill>
                            <a:schemeClr val="tx1"/>
                          </a:solidFill>
                        </a:rPr>
                        <a:t>(K)</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2400" dirty="0" smtClean="0">
                          <a:solidFill>
                            <a:schemeClr val="tx1"/>
                          </a:solidFill>
                        </a:rPr>
                        <a:t>状态</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sz="2400" dirty="0" smtClean="0">
                          <a:solidFill>
                            <a:schemeClr val="tx1"/>
                          </a:solidFill>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12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20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2400" dirty="0" smtClean="0">
                          <a:solidFill>
                            <a:schemeClr val="tx1"/>
                          </a:solidFill>
                        </a:rPr>
                        <a:t>已分配</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sz="2400" dirty="0" smtClean="0">
                          <a:solidFill>
                            <a:schemeClr val="tx1"/>
                          </a:solidFill>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32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32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已分配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sz="2400" dirty="0" smtClean="0">
                          <a:solidFill>
                            <a:schemeClr val="tx1"/>
                          </a:solidFill>
                        </a:rPr>
                        <a:t>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64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64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已分配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sz="2400" dirty="0" smtClean="0">
                          <a:solidFill>
                            <a:schemeClr val="tx1"/>
                          </a:solidFill>
                        </a:rPr>
                        <a:t>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128</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128</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已分配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1979712" y="5070375"/>
            <a:ext cx="2808312" cy="461665"/>
          </a:xfrm>
          <a:prstGeom prst="rect">
            <a:avLst/>
          </a:prstGeom>
          <a:noFill/>
        </p:spPr>
        <p:txBody>
          <a:bodyPr wrap="square" rtlCol="0">
            <a:spAutoFit/>
          </a:bodyPr>
          <a:lstStyle/>
          <a:p>
            <a:r>
              <a:rPr lang="zh-CN" altLang="en-US" sz="2400" b="1" dirty="0" smtClean="0"/>
              <a:t>分区说明表</a:t>
            </a:r>
            <a:endParaRPr lang="zh-CN" altLang="en-US" sz="2400" b="1" dirty="0"/>
          </a:p>
        </p:txBody>
      </p:sp>
      <p:sp>
        <p:nvSpPr>
          <p:cNvPr id="9" name="TextBox 8"/>
          <p:cNvSpPr txBox="1"/>
          <p:nvPr/>
        </p:nvSpPr>
        <p:spPr>
          <a:xfrm>
            <a:off x="6336854" y="5070374"/>
            <a:ext cx="2808312" cy="461665"/>
          </a:xfrm>
          <a:prstGeom prst="rect">
            <a:avLst/>
          </a:prstGeom>
          <a:noFill/>
        </p:spPr>
        <p:txBody>
          <a:bodyPr wrap="square" rtlCol="0">
            <a:spAutoFit/>
          </a:bodyPr>
          <a:lstStyle/>
          <a:p>
            <a:r>
              <a:rPr lang="zh-CN" altLang="en-US" sz="2400" b="1" dirty="0" smtClean="0"/>
              <a:t>存储空间分配情况</a:t>
            </a:r>
            <a:endParaRPr lang="zh-CN" altLang="en-US" sz="2400" b="1" dirty="0"/>
          </a:p>
        </p:txBody>
      </p:sp>
    </p:spTree>
    <p:extLst>
      <p:ext uri="{BB962C8B-B14F-4D97-AF65-F5344CB8AC3E}">
        <p14:creationId xmlns:p14="http://schemas.microsoft.com/office/powerpoint/2010/main" val="3591752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smtClean="0"/>
              <a:t>存储器的多层结构</a:t>
            </a:r>
          </a:p>
        </p:txBody>
      </p:sp>
      <p:sp>
        <p:nvSpPr>
          <p:cNvPr id="6147" name="内容占位符 2"/>
          <p:cNvSpPr>
            <a:spLocks noGrp="1"/>
          </p:cNvSpPr>
          <p:nvPr>
            <p:ph idx="1"/>
          </p:nvPr>
        </p:nvSpPr>
        <p:spPr/>
        <p:txBody>
          <a:bodyPr/>
          <a:lstStyle/>
          <a:p>
            <a:pPr eaLnBrk="1" hangingPunct="1"/>
            <a:r>
              <a:rPr lang="zh-CN" altLang="en-US" dirty="0" smtClean="0"/>
              <a:t>多层结构存储器系统产生的原因：无法同时满足三个条件：</a:t>
            </a:r>
            <a:endParaRPr lang="en-US" altLang="zh-CN" dirty="0" smtClean="0"/>
          </a:p>
          <a:p>
            <a:pPr lvl="1" eaLnBrk="1" hangingPunct="1"/>
            <a:r>
              <a:rPr lang="zh-CN" altLang="en-US" dirty="0" smtClean="0"/>
              <a:t>存储器与</a:t>
            </a:r>
            <a:r>
              <a:rPr lang="en-US" altLang="zh-CN" dirty="0" smtClean="0"/>
              <a:t>CPU</a:t>
            </a:r>
            <a:r>
              <a:rPr lang="zh-CN" altLang="en-US" dirty="0" smtClean="0"/>
              <a:t>的速度相匹配（因为许多指令涉及存储器访问）</a:t>
            </a:r>
            <a:endParaRPr lang="en-US" altLang="zh-CN" dirty="0" smtClean="0"/>
          </a:p>
          <a:p>
            <a:pPr lvl="1" eaLnBrk="1" hangingPunct="1"/>
            <a:r>
              <a:rPr lang="zh-CN" altLang="en-US" dirty="0" smtClean="0"/>
              <a:t>存储器具有非常大的容量</a:t>
            </a:r>
            <a:endParaRPr lang="en-US" altLang="zh-CN" dirty="0" smtClean="0"/>
          </a:p>
          <a:p>
            <a:pPr lvl="1" eaLnBrk="1" hangingPunct="1"/>
            <a:r>
              <a:rPr lang="zh-CN" altLang="en-US" dirty="0" smtClean="0"/>
              <a:t>存储器的价格很便宜</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dirty="0" smtClean="0"/>
              <a:t>连续存储管理</a:t>
            </a:r>
          </a:p>
        </p:txBody>
      </p:sp>
      <p:sp>
        <p:nvSpPr>
          <p:cNvPr id="19459" name="内容占位符 2"/>
          <p:cNvSpPr>
            <a:spLocks noGrp="1"/>
          </p:cNvSpPr>
          <p:nvPr>
            <p:ph idx="1"/>
          </p:nvPr>
        </p:nvSpPr>
        <p:spPr/>
        <p:txBody>
          <a:bodyPr/>
          <a:lstStyle/>
          <a:p>
            <a:r>
              <a:rPr lang="zh-CN" altLang="en-US" dirty="0" smtClean="0"/>
              <a:t>为程序分配连续的内存空间</a:t>
            </a:r>
            <a:endParaRPr lang="en-US" altLang="zh-CN" dirty="0" smtClean="0"/>
          </a:p>
          <a:p>
            <a:r>
              <a:rPr lang="zh-CN" altLang="en-US" dirty="0" smtClean="0"/>
              <a:t>连续存储管理分为四类：</a:t>
            </a:r>
            <a:endParaRPr lang="en-US" altLang="zh-CN" dirty="0" smtClean="0"/>
          </a:p>
          <a:p>
            <a:pPr lvl="1"/>
            <a:r>
              <a:rPr lang="zh-CN" altLang="en-US" dirty="0" smtClean="0">
                <a:solidFill>
                  <a:schemeClr val="bg1">
                    <a:lumMod val="50000"/>
                  </a:schemeClr>
                </a:solidFill>
              </a:rPr>
              <a:t>单一连续分配</a:t>
            </a:r>
            <a:endParaRPr lang="en-US" altLang="zh-CN" dirty="0" smtClean="0">
              <a:solidFill>
                <a:schemeClr val="bg1">
                  <a:lumMod val="50000"/>
                </a:schemeClr>
              </a:solidFill>
            </a:endParaRPr>
          </a:p>
          <a:p>
            <a:pPr lvl="1"/>
            <a:r>
              <a:rPr lang="zh-CN" altLang="en-US" dirty="0" smtClean="0">
                <a:solidFill>
                  <a:schemeClr val="bg1">
                    <a:lumMod val="50000"/>
                  </a:schemeClr>
                </a:solidFill>
              </a:rPr>
              <a:t>固定分区分配</a:t>
            </a:r>
            <a:endParaRPr lang="en-US" altLang="zh-CN" dirty="0" smtClean="0">
              <a:solidFill>
                <a:schemeClr val="bg1">
                  <a:lumMod val="50000"/>
                </a:schemeClr>
              </a:solidFill>
            </a:endParaRPr>
          </a:p>
          <a:p>
            <a:pPr lvl="1"/>
            <a:r>
              <a:rPr lang="zh-CN" altLang="en-US" dirty="0" smtClean="0"/>
              <a:t>动态分区分配</a:t>
            </a:r>
            <a:endParaRPr lang="en-US" altLang="zh-CN" dirty="0" smtClean="0"/>
          </a:p>
          <a:p>
            <a:pPr lvl="1"/>
            <a:r>
              <a:rPr lang="zh-CN" altLang="en-US" dirty="0" smtClean="0">
                <a:solidFill>
                  <a:schemeClr val="bg1">
                    <a:lumMod val="50000"/>
                  </a:schemeClr>
                </a:solidFill>
              </a:rPr>
              <a:t>动态重定位分区分配</a:t>
            </a:r>
          </a:p>
        </p:txBody>
      </p:sp>
    </p:spTree>
    <p:extLst>
      <p:ext uri="{BB962C8B-B14F-4D97-AF65-F5344CB8AC3E}">
        <p14:creationId xmlns:p14="http://schemas.microsoft.com/office/powerpoint/2010/main" val="2338961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dirty="0" smtClean="0"/>
              <a:t>3</a:t>
            </a:r>
            <a:r>
              <a:rPr lang="zh-CN" altLang="en-US" dirty="0" smtClean="0"/>
              <a:t>、动态分区分配</a:t>
            </a:r>
          </a:p>
        </p:txBody>
      </p:sp>
      <p:sp>
        <p:nvSpPr>
          <p:cNvPr id="25603" name="内容占位符 2"/>
          <p:cNvSpPr>
            <a:spLocks noGrp="1"/>
          </p:cNvSpPr>
          <p:nvPr>
            <p:ph idx="1"/>
          </p:nvPr>
        </p:nvSpPr>
        <p:spPr/>
        <p:txBody>
          <a:bodyPr/>
          <a:lstStyle/>
          <a:p>
            <a:r>
              <a:rPr lang="zh-CN" altLang="en-US" dirty="0" smtClean="0"/>
              <a:t>根据进程的实际需要分配内存空间</a:t>
            </a:r>
            <a:endParaRPr lang="en-US" altLang="zh-CN" dirty="0" smtClean="0"/>
          </a:p>
          <a:p>
            <a:r>
              <a:rPr lang="zh-CN" altLang="en-US" dirty="0" smtClean="0"/>
              <a:t>使用空闲分区表或者空闲分区链管理</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动态分区分配中的数据结构</a:t>
            </a:r>
            <a:r>
              <a:rPr lang="en-US" altLang="zh-CN" dirty="0"/>
              <a:t/>
            </a:r>
            <a:br>
              <a:rPr lang="en-US" altLang="zh-CN" dirty="0"/>
            </a:br>
            <a:r>
              <a:rPr lang="zh-CN" altLang="en-US" dirty="0"/>
              <a:t>空闲</a:t>
            </a:r>
            <a:r>
              <a:rPr lang="zh-CN" altLang="en-US" dirty="0" smtClean="0"/>
              <a:t>分区表</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86724023"/>
              </p:ext>
            </p:extLst>
          </p:nvPr>
        </p:nvGraphicFramePr>
        <p:xfrm>
          <a:off x="7020272" y="2204864"/>
          <a:ext cx="1738536" cy="2743200"/>
        </p:xfrm>
        <a:graphic>
          <a:graphicData uri="http://schemas.openxmlformats.org/drawingml/2006/table">
            <a:tbl>
              <a:tblPr firstRow="1" bandRow="1">
                <a:tableStyleId>{5C22544A-7EE6-4342-B048-85BDC9FD1C3A}</a:tableStyleId>
              </a:tblPr>
              <a:tblGrid>
                <a:gridCol w="1738536"/>
              </a:tblGrid>
              <a:tr h="433197">
                <a:tc>
                  <a:txBody>
                    <a:bodyPr/>
                    <a:lstStyle/>
                    <a:p>
                      <a:pPr algn="ctr"/>
                      <a:r>
                        <a:rPr lang="zh-CN" altLang="en-US" sz="2400" b="0" dirty="0" smtClean="0">
                          <a:solidFill>
                            <a:schemeClr val="tx1"/>
                          </a:solidFill>
                        </a:rPr>
                        <a:t>操作系统</a:t>
                      </a:r>
                      <a:endParaRPr lang="zh-CN"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3197">
                <a:tc>
                  <a:txBody>
                    <a:bodyPr/>
                    <a:lstStyle/>
                    <a:p>
                      <a:pPr algn="ctr"/>
                      <a:r>
                        <a:rPr lang="zh-CN" altLang="en-US" sz="2400" dirty="0" smtClean="0">
                          <a:solidFill>
                            <a:schemeClr val="tx1"/>
                          </a:solidFill>
                        </a:rPr>
                        <a:t>作业</a:t>
                      </a:r>
                      <a:r>
                        <a:rPr lang="en-US" altLang="zh-CN" sz="2400" dirty="0" smtClean="0">
                          <a:solidFill>
                            <a:schemeClr val="tx1"/>
                          </a:solidFill>
                        </a:rPr>
                        <a:t>A</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3197">
                <a:tc>
                  <a:txBody>
                    <a:bodyPr/>
                    <a:lstStyle/>
                    <a:p>
                      <a:pPr algn="ct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3197">
                <a:tc>
                  <a:txBody>
                    <a:bodyPr/>
                    <a:lstStyle/>
                    <a:p>
                      <a:pPr algn="ctr"/>
                      <a:r>
                        <a:rPr lang="zh-CN" altLang="en-US" sz="2400" dirty="0" smtClean="0">
                          <a:solidFill>
                            <a:schemeClr val="tx1"/>
                          </a:solidFill>
                        </a:rPr>
                        <a:t>作业</a:t>
                      </a:r>
                      <a:r>
                        <a:rPr lang="en-US" altLang="zh-CN" sz="2400" dirty="0" smtClean="0">
                          <a:solidFill>
                            <a:schemeClr val="tx1"/>
                          </a:solidFill>
                        </a:rPr>
                        <a:t>B</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3197">
                <a:tc>
                  <a:txBody>
                    <a:bodyPr/>
                    <a:lstStyle/>
                    <a:p>
                      <a:pPr algn="ctr"/>
                      <a:r>
                        <a:rPr lang="zh-CN" altLang="en-US" sz="2400" dirty="0" smtClean="0">
                          <a:solidFill>
                            <a:schemeClr val="tx1"/>
                          </a:solidFill>
                        </a:rPr>
                        <a:t>作业</a:t>
                      </a:r>
                      <a:r>
                        <a:rPr lang="en-US" altLang="zh-CN" sz="2400" dirty="0" smtClean="0">
                          <a:solidFill>
                            <a:schemeClr val="tx1"/>
                          </a:solidFill>
                        </a:rPr>
                        <a:t>C</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3197">
                <a:tc>
                  <a:txBody>
                    <a:bodyPr/>
                    <a:lstStyle/>
                    <a:p>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内容占位符 3"/>
          <p:cNvGraphicFramePr>
            <a:graphicFrameLocks noGrp="1"/>
          </p:cNvGraphicFramePr>
          <p:nvPr>
            <p:ph idx="1"/>
            <p:extLst>
              <p:ext uri="{D42A27DB-BD31-4B8C-83A1-F6EECF244321}">
                <p14:modId xmlns:p14="http://schemas.microsoft.com/office/powerpoint/2010/main" val="4171715060"/>
              </p:ext>
            </p:extLst>
          </p:nvPr>
        </p:nvGraphicFramePr>
        <p:xfrm>
          <a:off x="5353744" y="2420888"/>
          <a:ext cx="1738536" cy="2743200"/>
        </p:xfrm>
        <a:graphic>
          <a:graphicData uri="http://schemas.openxmlformats.org/drawingml/2006/table">
            <a:tbl>
              <a:tblPr firstRow="1" bandRow="1">
                <a:tableStyleId>{5C22544A-7EE6-4342-B048-85BDC9FD1C3A}</a:tableStyleId>
              </a:tblPr>
              <a:tblGrid>
                <a:gridCol w="1738536"/>
              </a:tblGrid>
              <a:tr h="433197">
                <a:tc>
                  <a:txBody>
                    <a:bodyPr/>
                    <a:lstStyle/>
                    <a:p>
                      <a:pPr algn="r"/>
                      <a:r>
                        <a:rPr lang="en-US" altLang="zh-CN" sz="2400" b="0" dirty="0" smtClean="0">
                          <a:solidFill>
                            <a:schemeClr val="tx1"/>
                          </a:solidFill>
                        </a:rPr>
                        <a:t>20K</a:t>
                      </a:r>
                      <a:endParaRPr lang="zh-CN" alt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197">
                <a:tc>
                  <a:txBody>
                    <a:bodyPr/>
                    <a:lstStyle/>
                    <a:p>
                      <a:pPr algn="r"/>
                      <a:r>
                        <a:rPr lang="en-US" altLang="zh-CN" sz="2400" dirty="0" smtClean="0">
                          <a:solidFill>
                            <a:schemeClr val="tx1"/>
                          </a:solidFill>
                        </a:rPr>
                        <a:t>32K</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197">
                <a:tc>
                  <a:txBody>
                    <a:bodyPr/>
                    <a:lstStyle/>
                    <a:p>
                      <a:pPr algn="r"/>
                      <a:r>
                        <a:rPr lang="en-US" altLang="zh-CN" sz="2400" dirty="0" smtClean="0">
                          <a:solidFill>
                            <a:schemeClr val="tx1"/>
                          </a:solidFill>
                        </a:rPr>
                        <a:t>64K</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197">
                <a:tc>
                  <a:txBody>
                    <a:bodyPr/>
                    <a:lstStyle/>
                    <a:p>
                      <a:pPr algn="r"/>
                      <a:r>
                        <a:rPr lang="en-US" altLang="zh-CN" sz="2400" dirty="0" smtClean="0">
                          <a:solidFill>
                            <a:schemeClr val="tx1"/>
                          </a:solidFill>
                        </a:rPr>
                        <a:t>128K</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197">
                <a:tc>
                  <a:txBody>
                    <a:bodyPr/>
                    <a:lstStyle/>
                    <a:p>
                      <a:pPr algn="r"/>
                      <a:r>
                        <a:rPr lang="en-US" altLang="zh-CN" sz="2400" dirty="0" smtClean="0">
                          <a:solidFill>
                            <a:schemeClr val="tx1"/>
                          </a:solidFill>
                        </a:rPr>
                        <a:t>256K</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197">
                <a:tc>
                  <a:txBody>
                    <a:bodyPr/>
                    <a:lstStyle/>
                    <a:p>
                      <a:pPr algn="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1378790"/>
              </p:ext>
            </p:extLst>
          </p:nvPr>
        </p:nvGraphicFramePr>
        <p:xfrm>
          <a:off x="179512" y="2564904"/>
          <a:ext cx="5807968" cy="2286000"/>
        </p:xfrm>
        <a:graphic>
          <a:graphicData uri="http://schemas.openxmlformats.org/drawingml/2006/table">
            <a:tbl>
              <a:tblPr firstRow="1" bandRow="1">
                <a:tableStyleId>{5C22544A-7EE6-4342-B048-85BDC9FD1C3A}</a:tableStyleId>
              </a:tblPr>
              <a:tblGrid>
                <a:gridCol w="1451992"/>
                <a:gridCol w="1451992"/>
                <a:gridCol w="1451992"/>
                <a:gridCol w="1451992"/>
              </a:tblGrid>
              <a:tr h="370840">
                <a:tc>
                  <a:txBody>
                    <a:bodyPr/>
                    <a:lstStyle/>
                    <a:p>
                      <a:r>
                        <a:rPr lang="zh-CN" altLang="en-US" sz="2400" dirty="0" smtClean="0">
                          <a:solidFill>
                            <a:schemeClr val="tx1"/>
                          </a:solidFill>
                        </a:rPr>
                        <a:t>分区号</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2400" dirty="0" smtClean="0">
                          <a:solidFill>
                            <a:schemeClr val="tx1"/>
                          </a:solidFill>
                        </a:rPr>
                        <a:t>大小</a:t>
                      </a:r>
                      <a:r>
                        <a:rPr lang="en-US" altLang="zh-CN" sz="2400" dirty="0" smtClean="0">
                          <a:solidFill>
                            <a:schemeClr val="tx1"/>
                          </a:solidFill>
                        </a:rPr>
                        <a:t>(K)</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2400" dirty="0" smtClean="0">
                          <a:solidFill>
                            <a:schemeClr val="tx1"/>
                          </a:solidFill>
                        </a:rPr>
                        <a:t>起址</a:t>
                      </a:r>
                      <a:r>
                        <a:rPr lang="en-US" altLang="zh-CN" sz="2400" dirty="0" smtClean="0">
                          <a:solidFill>
                            <a:schemeClr val="tx1"/>
                          </a:solidFill>
                        </a:rPr>
                        <a:t>(K)</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2400" dirty="0" smtClean="0">
                          <a:solidFill>
                            <a:schemeClr val="tx1"/>
                          </a:solidFill>
                        </a:rPr>
                        <a:t>状态</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sz="2400" dirty="0" smtClean="0">
                          <a:solidFill>
                            <a:schemeClr val="tx1"/>
                          </a:solidFill>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12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20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2400" dirty="0" smtClean="0">
                          <a:solidFill>
                            <a:schemeClr val="tx1"/>
                          </a:solidFill>
                        </a:rPr>
                        <a:t>已分配</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sz="2400" dirty="0" smtClean="0">
                          <a:solidFill>
                            <a:schemeClr val="tx1"/>
                          </a:solidFill>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32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32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未分配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sz="2400" dirty="0" smtClean="0">
                          <a:solidFill>
                            <a:schemeClr val="tx1"/>
                          </a:solidFill>
                        </a:rPr>
                        <a:t>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64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64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已分配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sz="2400" dirty="0" smtClean="0">
                          <a:solidFill>
                            <a:schemeClr val="tx1"/>
                          </a:solidFill>
                        </a:rPr>
                        <a:t>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128</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solidFill>
                            <a:schemeClr val="tx1"/>
                          </a:solidFill>
                        </a:rPr>
                        <a:t>128</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已分配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1979712" y="5070375"/>
            <a:ext cx="2808312" cy="461665"/>
          </a:xfrm>
          <a:prstGeom prst="rect">
            <a:avLst/>
          </a:prstGeom>
          <a:noFill/>
        </p:spPr>
        <p:txBody>
          <a:bodyPr wrap="square" rtlCol="0">
            <a:spAutoFit/>
          </a:bodyPr>
          <a:lstStyle/>
          <a:p>
            <a:r>
              <a:rPr lang="zh-CN" altLang="en-US" sz="2400" b="1" dirty="0" smtClean="0"/>
              <a:t>分区说明表</a:t>
            </a:r>
            <a:endParaRPr lang="zh-CN" altLang="en-US" sz="2400" b="1" dirty="0"/>
          </a:p>
        </p:txBody>
      </p:sp>
      <p:sp>
        <p:nvSpPr>
          <p:cNvPr id="9" name="TextBox 8"/>
          <p:cNvSpPr txBox="1"/>
          <p:nvPr/>
        </p:nvSpPr>
        <p:spPr>
          <a:xfrm>
            <a:off x="6336854" y="5070374"/>
            <a:ext cx="2808312" cy="461665"/>
          </a:xfrm>
          <a:prstGeom prst="rect">
            <a:avLst/>
          </a:prstGeom>
          <a:noFill/>
        </p:spPr>
        <p:txBody>
          <a:bodyPr wrap="square" rtlCol="0">
            <a:spAutoFit/>
          </a:bodyPr>
          <a:lstStyle/>
          <a:p>
            <a:r>
              <a:rPr lang="zh-CN" altLang="en-US" sz="2400" b="1" dirty="0" smtClean="0"/>
              <a:t>存储空间分配情况</a:t>
            </a:r>
            <a:endParaRPr lang="zh-CN" altLang="en-US" sz="2400" b="1" dirty="0"/>
          </a:p>
        </p:txBody>
      </p:sp>
    </p:spTree>
    <p:extLst>
      <p:ext uri="{BB962C8B-B14F-4D97-AF65-F5344CB8AC3E}">
        <p14:creationId xmlns:p14="http://schemas.microsoft.com/office/powerpoint/2010/main" val="2760999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fontScale="90000"/>
          </a:bodyPr>
          <a:lstStyle/>
          <a:p>
            <a:pPr marL="514350" indent="-514350">
              <a:defRPr/>
            </a:pPr>
            <a:r>
              <a:rPr lang="zh-CN" altLang="en-US" dirty="0"/>
              <a:t>动态分区分配中的</a:t>
            </a:r>
            <a:r>
              <a:rPr lang="zh-CN" altLang="en-US" dirty="0" smtClean="0"/>
              <a:t>数据结构</a:t>
            </a:r>
            <a:r>
              <a:rPr lang="en-US" altLang="zh-CN" dirty="0" smtClean="0"/>
              <a:t/>
            </a:r>
            <a:br>
              <a:rPr lang="en-US" altLang="zh-CN" dirty="0" smtClean="0"/>
            </a:br>
            <a:r>
              <a:rPr lang="zh-CN" altLang="en-US" dirty="0" smtClean="0"/>
              <a:t>空闲分区链</a:t>
            </a:r>
            <a:endParaRPr lang="zh-CN" altLang="en-US" dirty="0"/>
          </a:p>
        </p:txBody>
      </p:sp>
      <p:pic>
        <p:nvPicPr>
          <p:cNvPr id="6"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5656" y="1718668"/>
            <a:ext cx="5832648" cy="513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marL="514350" indent="-514350">
              <a:defRPr/>
            </a:pPr>
            <a:r>
              <a:rPr lang="zh-CN" altLang="en-US" dirty="0"/>
              <a:t>动态分区分配算法</a:t>
            </a:r>
          </a:p>
        </p:txBody>
      </p:sp>
      <p:sp>
        <p:nvSpPr>
          <p:cNvPr id="3" name="内容占位符 2"/>
          <p:cNvSpPr>
            <a:spLocks noGrp="1"/>
          </p:cNvSpPr>
          <p:nvPr>
            <p:ph idx="1"/>
          </p:nvPr>
        </p:nvSpPr>
        <p:spPr/>
        <p:txBody>
          <a:bodyPr/>
          <a:lstStyle/>
          <a:p>
            <a:pPr>
              <a:defRPr/>
            </a:pPr>
            <a:r>
              <a:rPr lang="zh-CN" altLang="en-US" dirty="0" smtClean="0"/>
              <a:t>传统的顺序式搜索算法</a:t>
            </a:r>
            <a:endParaRPr lang="en-US" altLang="zh-CN" dirty="0" smtClean="0"/>
          </a:p>
          <a:p>
            <a:pPr>
              <a:defRPr/>
            </a:pPr>
            <a:r>
              <a:rPr lang="zh-CN" altLang="en-US" dirty="0" smtClean="0"/>
              <a:t>索引式搜索算法</a:t>
            </a:r>
          </a:p>
          <a:p>
            <a:pPr>
              <a:defRPr/>
            </a:pP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基于顺序搜索的分区分配算法</a:t>
            </a:r>
          </a:p>
        </p:txBody>
      </p:sp>
      <p:sp>
        <p:nvSpPr>
          <p:cNvPr id="3" name="内容占位符 2"/>
          <p:cNvSpPr>
            <a:spLocks noGrp="1"/>
          </p:cNvSpPr>
          <p:nvPr>
            <p:ph idx="1"/>
          </p:nvPr>
        </p:nvSpPr>
        <p:spPr/>
        <p:txBody>
          <a:bodyPr>
            <a:normAutofit lnSpcReduction="10000"/>
          </a:bodyPr>
          <a:lstStyle/>
          <a:p>
            <a:pPr>
              <a:defRPr/>
            </a:pPr>
            <a:r>
              <a:rPr lang="zh-CN" altLang="en-US" dirty="0" smtClean="0"/>
              <a:t>将系统中的空闲分区组成链表。按顺序搜索空闲分区链上满足空间要求的分区。 </a:t>
            </a:r>
          </a:p>
          <a:p>
            <a:pPr lvl="1">
              <a:defRPr/>
            </a:pPr>
            <a:r>
              <a:rPr lang="zh-CN" altLang="en-US" dirty="0" smtClean="0"/>
              <a:t>首次适应算法</a:t>
            </a:r>
            <a:r>
              <a:rPr lang="zh-CN" altLang="en-US" dirty="0"/>
              <a:t>：每次都从头</a:t>
            </a:r>
            <a:r>
              <a:rPr lang="zh-CN" altLang="en-US" dirty="0" smtClean="0"/>
              <a:t>开始，按</a:t>
            </a:r>
            <a:r>
              <a:rPr lang="zh-CN" altLang="en-US" dirty="0"/>
              <a:t>地址从高到低</a:t>
            </a:r>
            <a:r>
              <a:rPr lang="zh-CN" altLang="en-US" dirty="0" smtClean="0"/>
              <a:t>搜索</a:t>
            </a:r>
          </a:p>
          <a:p>
            <a:pPr lvl="1">
              <a:defRPr/>
            </a:pPr>
            <a:r>
              <a:rPr lang="zh-CN" altLang="en-US" dirty="0" smtClean="0"/>
              <a:t>循环首次适应算法</a:t>
            </a:r>
            <a:r>
              <a:rPr lang="zh-CN" altLang="en-US" dirty="0"/>
              <a:t>：从上次查找结束的地方</a:t>
            </a:r>
            <a:r>
              <a:rPr lang="zh-CN" altLang="en-US" dirty="0" smtClean="0"/>
              <a:t>开始，</a:t>
            </a:r>
            <a:r>
              <a:rPr lang="zh-CN" altLang="en-US" dirty="0"/>
              <a:t>按地址从高到低</a:t>
            </a:r>
            <a:r>
              <a:rPr lang="zh-CN" altLang="en-US" dirty="0" smtClean="0"/>
              <a:t>搜索</a:t>
            </a:r>
            <a:endParaRPr lang="en-US" altLang="zh-CN" dirty="0" smtClean="0"/>
          </a:p>
          <a:p>
            <a:pPr lvl="1">
              <a:defRPr/>
            </a:pPr>
            <a:r>
              <a:rPr lang="zh-CN" altLang="en-US" dirty="0" smtClean="0"/>
              <a:t>最佳适应算法：</a:t>
            </a:r>
            <a:r>
              <a:rPr lang="zh-CN" altLang="en-US" dirty="0"/>
              <a:t>在空闲分区链中</a:t>
            </a:r>
            <a:r>
              <a:rPr lang="zh-CN" altLang="en-US" dirty="0" smtClean="0"/>
              <a:t>找到一个不小于请求的最小空块进行分配 </a:t>
            </a:r>
          </a:p>
          <a:p>
            <a:pPr lvl="1">
              <a:defRPr/>
            </a:pPr>
            <a:r>
              <a:rPr lang="zh-CN" altLang="en-US" dirty="0" smtClean="0"/>
              <a:t>最坏适应算法：</a:t>
            </a:r>
            <a:r>
              <a:rPr lang="zh-CN" altLang="en-US" dirty="0"/>
              <a:t>在空闲分区链中</a:t>
            </a:r>
            <a:r>
              <a:rPr lang="zh-CN" altLang="en-US" dirty="0" smtClean="0"/>
              <a:t>找到一个不小于请求的最大空块进行分配</a:t>
            </a:r>
          </a:p>
          <a:p>
            <a:pPr>
              <a:defRPr/>
            </a:pP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基于索引搜索的分区分配算法</a:t>
            </a:r>
          </a:p>
        </p:txBody>
      </p:sp>
      <p:sp>
        <p:nvSpPr>
          <p:cNvPr id="3" name="内容占位符 2"/>
          <p:cNvSpPr>
            <a:spLocks noGrp="1"/>
          </p:cNvSpPr>
          <p:nvPr>
            <p:ph idx="1"/>
          </p:nvPr>
        </p:nvSpPr>
        <p:spPr/>
        <p:txBody>
          <a:bodyPr>
            <a:normAutofit fontScale="92500" lnSpcReduction="10000"/>
          </a:bodyPr>
          <a:lstStyle/>
          <a:p>
            <a:pPr>
              <a:defRPr/>
            </a:pPr>
            <a:r>
              <a:rPr lang="zh-CN" altLang="en-US" dirty="0" smtClean="0"/>
              <a:t>系统中的内存分区很多时，空闲分区链很长，顺序搜索方法很慢。 </a:t>
            </a:r>
          </a:p>
          <a:p>
            <a:pPr marL="514350" indent="-514350">
              <a:buFont typeface="+mj-lt"/>
              <a:buAutoNum type="arabicPeriod"/>
              <a:defRPr/>
            </a:pPr>
            <a:r>
              <a:rPr lang="zh-CN" altLang="en-US" dirty="0" smtClean="0"/>
              <a:t>快速适应算法：多张链表，相同容量的分区使用</a:t>
            </a:r>
            <a:r>
              <a:rPr lang="zh-CN" altLang="en-US" dirty="0"/>
              <a:t>一张链表</a:t>
            </a:r>
            <a:r>
              <a:rPr lang="zh-CN" altLang="en-US" dirty="0" smtClean="0"/>
              <a:t>，所有链表的头指针通过一张管理索引表访问。</a:t>
            </a:r>
            <a:endParaRPr lang="en-US" altLang="zh-CN" dirty="0" smtClean="0"/>
          </a:p>
          <a:p>
            <a:pPr marL="914400" lvl="1" indent="-514350">
              <a:defRPr/>
            </a:pPr>
            <a:r>
              <a:rPr lang="zh-CN" altLang="en-US" dirty="0" smtClean="0"/>
              <a:t>根据进程长度从索引表中找到合适的空闲分区链表</a:t>
            </a:r>
            <a:endParaRPr lang="en-US" altLang="zh-CN" dirty="0" smtClean="0"/>
          </a:p>
          <a:p>
            <a:pPr marL="914400" lvl="1" indent="-514350">
              <a:defRPr/>
            </a:pPr>
            <a:r>
              <a:rPr lang="zh-CN" altLang="en-US" dirty="0" smtClean="0"/>
              <a:t>从链表中取第一块分区进行分配，不对分区进行分割</a:t>
            </a:r>
            <a:endParaRPr lang="en-US" altLang="zh-CN" dirty="0" smtClean="0"/>
          </a:p>
          <a:p>
            <a:pPr marL="914400" lvl="1" indent="-514350">
              <a:defRPr/>
            </a:pPr>
            <a:r>
              <a:rPr lang="zh-CN" altLang="en-US" dirty="0" smtClean="0"/>
              <a:t>时间性能比顺序搜索高，空间利用存在浪费</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基于索引搜索的分区分配算法</a:t>
            </a:r>
          </a:p>
        </p:txBody>
      </p:sp>
      <p:sp>
        <p:nvSpPr>
          <p:cNvPr id="3" name="内容占位符 2"/>
          <p:cNvSpPr>
            <a:spLocks noGrp="1"/>
          </p:cNvSpPr>
          <p:nvPr>
            <p:ph idx="1"/>
          </p:nvPr>
        </p:nvSpPr>
        <p:spPr>
          <a:xfrm>
            <a:off x="457200" y="1600200"/>
            <a:ext cx="8229600" cy="4829175"/>
          </a:xfrm>
        </p:spPr>
        <p:txBody>
          <a:bodyPr>
            <a:normAutofit fontScale="92500" lnSpcReduction="20000"/>
          </a:bodyPr>
          <a:lstStyle/>
          <a:p>
            <a:pPr marL="514350" indent="-514350">
              <a:buFont typeface="+mj-lt"/>
              <a:buAutoNum type="arabicPeriod" startAt="2"/>
              <a:defRPr/>
            </a:pPr>
            <a:r>
              <a:rPr lang="zh-CN" altLang="en-US" dirty="0" smtClean="0"/>
              <a:t>伙伴系统：初始内存是一个大小为</a:t>
            </a:r>
            <a:r>
              <a:rPr lang="en-US" altLang="zh-CN" dirty="0" smtClean="0"/>
              <a:t>2</a:t>
            </a:r>
            <a:r>
              <a:rPr lang="en-US" altLang="zh-CN" baseline="30000" dirty="0" smtClean="0"/>
              <a:t>m</a:t>
            </a:r>
            <a:r>
              <a:rPr lang="zh-CN" altLang="en-US" dirty="0" smtClean="0"/>
              <a:t>的空闲分区，分区可以对半分割，分区大小均为</a:t>
            </a:r>
            <a:r>
              <a:rPr lang="en-US" altLang="zh-CN" dirty="0" smtClean="0"/>
              <a:t>2</a:t>
            </a:r>
            <a:r>
              <a:rPr lang="zh-CN" altLang="en-US" dirty="0" smtClean="0"/>
              <a:t>的整数次幂。</a:t>
            </a:r>
            <a:endParaRPr lang="en-US" altLang="zh-CN" dirty="0" smtClean="0"/>
          </a:p>
          <a:p>
            <a:pPr marL="914400" lvl="1" indent="-514350">
              <a:defRPr/>
            </a:pPr>
            <a:r>
              <a:rPr lang="zh-CN" altLang="en-US" dirty="0" smtClean="0"/>
              <a:t>若申请长度为</a:t>
            </a:r>
            <a:r>
              <a:rPr lang="en-US" altLang="zh-CN" dirty="0" smtClean="0"/>
              <a:t>n</a:t>
            </a:r>
            <a:r>
              <a:rPr lang="zh-CN" altLang="en-US" dirty="0" smtClean="0"/>
              <a:t>的内存空间（</a:t>
            </a:r>
            <a:r>
              <a:rPr lang="en-US" altLang="zh-CN" dirty="0" smtClean="0"/>
              <a:t>2</a:t>
            </a:r>
            <a:r>
              <a:rPr lang="en-US" altLang="zh-CN" baseline="30000" dirty="0" smtClean="0"/>
              <a:t>i-1</a:t>
            </a:r>
            <a:r>
              <a:rPr lang="en-US" altLang="zh-CN" dirty="0" smtClean="0"/>
              <a:t>&lt;n≤2</a:t>
            </a:r>
            <a:r>
              <a:rPr lang="en-US" altLang="zh-CN" baseline="30000" dirty="0" smtClean="0"/>
              <a:t>i</a:t>
            </a:r>
            <a:r>
              <a:rPr lang="zh-CN" altLang="en-US" dirty="0" smtClean="0"/>
              <a:t>），则找一个大小为</a:t>
            </a:r>
            <a:r>
              <a:rPr lang="en-US" altLang="zh-CN" dirty="0" smtClean="0"/>
              <a:t>2</a:t>
            </a:r>
            <a:r>
              <a:rPr lang="en-US" altLang="zh-CN" baseline="30000" dirty="0" smtClean="0"/>
              <a:t>j</a:t>
            </a:r>
            <a:r>
              <a:rPr lang="zh-CN" altLang="en-US" dirty="0" smtClean="0"/>
              <a:t>的空闲块，</a:t>
            </a:r>
            <a:r>
              <a:rPr lang="en-US" altLang="zh-CN" dirty="0" err="1" smtClean="0"/>
              <a:t>j≥i</a:t>
            </a:r>
            <a:r>
              <a:rPr lang="zh-CN" altLang="en-US" dirty="0" smtClean="0"/>
              <a:t>。若</a:t>
            </a:r>
            <a:r>
              <a:rPr lang="en-US" altLang="zh-CN" dirty="0" smtClean="0"/>
              <a:t>j&gt;</a:t>
            </a:r>
            <a:r>
              <a:rPr lang="en-US" altLang="zh-CN" dirty="0" err="1" smtClean="0"/>
              <a:t>i</a:t>
            </a:r>
            <a:r>
              <a:rPr lang="zh-CN" altLang="en-US" dirty="0" smtClean="0"/>
              <a:t>，则把空闲块分为</a:t>
            </a:r>
            <a:r>
              <a:rPr lang="en-US" altLang="zh-CN" dirty="0" smtClean="0"/>
              <a:t>2</a:t>
            </a:r>
            <a:r>
              <a:rPr lang="en-US" altLang="zh-CN" baseline="30000" dirty="0" smtClean="0"/>
              <a:t>j-1</a:t>
            </a:r>
            <a:r>
              <a:rPr lang="zh-CN" altLang="en-US" dirty="0" smtClean="0"/>
              <a:t>、</a:t>
            </a:r>
            <a:r>
              <a:rPr lang="en-US" altLang="zh-CN" dirty="0" smtClean="0"/>
              <a:t>2</a:t>
            </a:r>
            <a:r>
              <a:rPr lang="en-US" altLang="zh-CN" baseline="30000" dirty="0" smtClean="0"/>
              <a:t>j-2</a:t>
            </a:r>
            <a:r>
              <a:rPr lang="zh-CN" altLang="en-US" dirty="0" smtClean="0"/>
              <a:t>、</a:t>
            </a:r>
            <a:r>
              <a:rPr lang="en-US" altLang="zh-CN" dirty="0" smtClean="0"/>
              <a:t>…</a:t>
            </a:r>
            <a:r>
              <a:rPr lang="zh-CN" altLang="en-US" dirty="0" smtClean="0"/>
              <a:t>、</a:t>
            </a:r>
            <a:r>
              <a:rPr lang="en-US" altLang="zh-CN" dirty="0" smtClean="0"/>
              <a:t>2</a:t>
            </a:r>
            <a:r>
              <a:rPr lang="en-US" altLang="zh-CN" baseline="30000" dirty="0" smtClean="0"/>
              <a:t>i</a:t>
            </a:r>
            <a:r>
              <a:rPr lang="zh-CN" altLang="en-US" dirty="0" smtClean="0"/>
              <a:t>、</a:t>
            </a:r>
            <a:r>
              <a:rPr lang="en-US" altLang="zh-CN" dirty="0" smtClean="0"/>
              <a:t>2</a:t>
            </a:r>
            <a:r>
              <a:rPr lang="en-US" altLang="zh-CN" baseline="30000" dirty="0" smtClean="0"/>
              <a:t>i</a:t>
            </a:r>
            <a:r>
              <a:rPr lang="zh-CN" altLang="en-US" dirty="0" smtClean="0"/>
              <a:t>的块，并把其中</a:t>
            </a:r>
            <a:r>
              <a:rPr lang="en-US" altLang="zh-CN" dirty="0" smtClean="0"/>
              <a:t>2</a:t>
            </a:r>
            <a:r>
              <a:rPr lang="en-US" altLang="zh-CN" baseline="30000" dirty="0" smtClean="0"/>
              <a:t>i</a:t>
            </a:r>
            <a:r>
              <a:rPr lang="zh-CN" altLang="en-US" dirty="0" smtClean="0"/>
              <a:t>的块分配给进程。</a:t>
            </a:r>
            <a:endParaRPr lang="en-US" altLang="zh-CN" dirty="0" smtClean="0"/>
          </a:p>
          <a:p>
            <a:pPr marL="914400" lvl="1" indent="-514350">
              <a:defRPr/>
            </a:pPr>
            <a:r>
              <a:rPr lang="zh-CN" altLang="en-US" dirty="0" smtClean="0"/>
              <a:t>若回收大小为</a:t>
            </a:r>
            <a:r>
              <a:rPr lang="en-US" altLang="zh-CN" dirty="0" smtClean="0"/>
              <a:t>2</a:t>
            </a:r>
            <a:r>
              <a:rPr lang="en-US" altLang="zh-CN" baseline="30000" dirty="0" smtClean="0"/>
              <a:t>i</a:t>
            </a:r>
            <a:r>
              <a:rPr lang="zh-CN" altLang="en-US" dirty="0" smtClean="0"/>
              <a:t>的空闲块，要查询是否存在另一个大小为</a:t>
            </a:r>
            <a:r>
              <a:rPr lang="en-US" altLang="zh-CN" dirty="0" smtClean="0"/>
              <a:t>2</a:t>
            </a:r>
            <a:r>
              <a:rPr lang="en-US" altLang="zh-CN" baseline="30000" dirty="0" smtClean="0"/>
              <a:t>i</a:t>
            </a:r>
            <a:r>
              <a:rPr lang="zh-CN" altLang="en-US" dirty="0" smtClean="0"/>
              <a:t>的空闲块，若有则需合并成</a:t>
            </a:r>
            <a:r>
              <a:rPr lang="en-US" altLang="zh-CN" dirty="0" smtClean="0"/>
              <a:t>2</a:t>
            </a:r>
            <a:r>
              <a:rPr lang="en-US" altLang="zh-CN" baseline="30000" dirty="0" smtClean="0"/>
              <a:t>i+1</a:t>
            </a:r>
            <a:r>
              <a:rPr lang="zh-CN" altLang="en-US" dirty="0" smtClean="0"/>
              <a:t>的空闲块。</a:t>
            </a:r>
            <a:endParaRPr lang="en-US" altLang="zh-CN" dirty="0" smtClean="0"/>
          </a:p>
          <a:p>
            <a:pPr marL="914400" lvl="1" indent="-514350">
              <a:defRPr/>
            </a:pPr>
            <a:r>
              <a:rPr lang="zh-CN" altLang="en-US" dirty="0" smtClean="0"/>
              <a:t>时间性能高于顺序搜索，低于快速适应算法。空间利用率优于快速适应算法，低于顺序搜索。</a:t>
            </a:r>
            <a:endParaRPr lang="en-US" altLang="zh-CN" dirty="0" smtClean="0"/>
          </a:p>
          <a:p>
            <a:pPr marL="914400" lvl="1" indent="-514350">
              <a:defRPr/>
            </a:pPr>
            <a:r>
              <a:rPr lang="zh-CN" altLang="en-US" dirty="0" smtClean="0"/>
              <a:t>多处理机系统中广泛应用。</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基于索引搜索的分区分配算法</a:t>
            </a:r>
          </a:p>
        </p:txBody>
      </p:sp>
      <p:sp>
        <p:nvSpPr>
          <p:cNvPr id="31747" name="内容占位符 2"/>
          <p:cNvSpPr>
            <a:spLocks noGrp="1"/>
          </p:cNvSpPr>
          <p:nvPr>
            <p:ph idx="1"/>
          </p:nvPr>
        </p:nvSpPr>
        <p:spPr/>
        <p:txBody>
          <a:bodyPr/>
          <a:lstStyle/>
          <a:p>
            <a:pPr marL="514350" indent="-514350">
              <a:buFont typeface="Maiandra GD" pitchFamily="34" charset="0"/>
              <a:buAutoNum type="arabicPeriod" startAt="3"/>
            </a:pPr>
            <a:r>
              <a:rPr lang="zh-CN" altLang="en-US" dirty="0" smtClean="0"/>
              <a:t>哈希算法：改良上述两种索引搜索方法。</a:t>
            </a:r>
            <a:endParaRPr lang="en-US" altLang="zh-CN" dirty="0" smtClean="0"/>
          </a:p>
          <a:p>
            <a:pPr marL="914400" lvl="1" indent="-514350"/>
            <a:r>
              <a:rPr lang="zh-CN" altLang="en-US" dirty="0" smtClean="0"/>
              <a:t>原因：“根据申请空间查找对应的空闲分区链表表头指针”这个操作当表项多时速度慢</a:t>
            </a:r>
            <a:endParaRPr lang="en-US" altLang="zh-CN" dirty="0" smtClean="0"/>
          </a:p>
          <a:p>
            <a:pPr marL="914400" lvl="1" indent="-514350"/>
            <a:r>
              <a:rPr lang="zh-CN" altLang="en-US" dirty="0" smtClean="0"/>
              <a:t>算法先构造一张以空闲分区大小为关键字的哈希表，再根据所需空闲分区大小，通过哈希函数计算，得到在哈希表中的位置，从而得到相应的空闲分区链表。</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marL="514350" indent="-514350"/>
            <a:r>
              <a:rPr lang="zh-CN" altLang="en-US" dirty="0" smtClean="0"/>
              <a:t>分区分配和回收的具体操作</a:t>
            </a:r>
          </a:p>
        </p:txBody>
      </p:sp>
      <p:sp>
        <p:nvSpPr>
          <p:cNvPr id="32771" name="内容占位符 2"/>
          <p:cNvSpPr>
            <a:spLocks noGrp="1"/>
          </p:cNvSpPr>
          <p:nvPr>
            <p:ph idx="1"/>
          </p:nvPr>
        </p:nvSpPr>
        <p:spPr/>
        <p:txBody>
          <a:bodyPr>
            <a:normAutofit fontScale="92500"/>
          </a:bodyPr>
          <a:lstStyle/>
          <a:p>
            <a:r>
              <a:rPr lang="zh-CN" altLang="en-US" dirty="0" smtClean="0"/>
              <a:t>分配内存：根据分配算法，从空闲分区表中找到合适的分区。若分区大小比请求空间大（超过分区最小极限值），则对分区进行分割。</a:t>
            </a:r>
          </a:p>
          <a:p>
            <a:r>
              <a:rPr lang="zh-CN" altLang="en-US" dirty="0" smtClean="0"/>
              <a:t>回收内存：当进程运行完毕释放内存时，系统根据回收区的首地址，合并回收进空闲分区表</a:t>
            </a:r>
            <a:endParaRPr lang="en-US" altLang="zh-CN" dirty="0" smtClean="0"/>
          </a:p>
          <a:p>
            <a:pPr marL="971550" lvl="1" indent="-457200"/>
            <a:r>
              <a:rPr lang="zh-CN" altLang="en-US" dirty="0" smtClean="0"/>
              <a:t>回收区与插入点的前一个空闲分区</a:t>
            </a:r>
            <a:r>
              <a:rPr lang="en-US" altLang="zh-CN" dirty="0" smtClean="0"/>
              <a:t>F1</a:t>
            </a:r>
            <a:r>
              <a:rPr lang="zh-CN" altLang="en-US" dirty="0" smtClean="0"/>
              <a:t>相邻接</a:t>
            </a:r>
          </a:p>
          <a:p>
            <a:pPr marL="971550" lvl="1" indent="-457200"/>
            <a:r>
              <a:rPr lang="zh-CN" altLang="en-US" dirty="0" smtClean="0"/>
              <a:t>回收分区与插入点的后一空闲分区</a:t>
            </a:r>
            <a:r>
              <a:rPr lang="en-US" altLang="zh-CN" dirty="0" smtClean="0"/>
              <a:t>F2</a:t>
            </a:r>
            <a:r>
              <a:rPr lang="zh-CN" altLang="en-US" dirty="0" smtClean="0"/>
              <a:t>相邻接</a:t>
            </a:r>
          </a:p>
          <a:p>
            <a:pPr marL="971550" lvl="1" indent="-457200"/>
            <a:r>
              <a:rPr lang="zh-CN" altLang="en-US" dirty="0" smtClean="0"/>
              <a:t>回收区同时与插入点的前、后两个分区邻接</a:t>
            </a:r>
          </a:p>
          <a:p>
            <a:pPr marL="971550" lvl="1" indent="-457200"/>
            <a:r>
              <a:rPr lang="zh-CN" altLang="en-US" dirty="0" smtClean="0"/>
              <a:t>回收区既不与</a:t>
            </a:r>
            <a:r>
              <a:rPr lang="en-US" altLang="zh-CN" dirty="0" smtClean="0"/>
              <a:t>F1</a:t>
            </a:r>
            <a:r>
              <a:rPr lang="zh-CN" altLang="en-US" dirty="0" smtClean="0"/>
              <a:t>邻接，又不与</a:t>
            </a:r>
            <a:r>
              <a:rPr lang="en-US" altLang="zh-CN" dirty="0" smtClean="0"/>
              <a:t>F2</a:t>
            </a:r>
            <a:r>
              <a:rPr lang="zh-CN" altLang="en-US" dirty="0" smtClean="0"/>
              <a:t>邻接</a:t>
            </a:r>
          </a:p>
          <a:p>
            <a:pPr lvl="1"/>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smtClean="0"/>
              <a:t>存储器的层次结构</a:t>
            </a:r>
          </a:p>
        </p:txBody>
      </p:sp>
      <p:pic>
        <p:nvPicPr>
          <p:cNvPr id="717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819619" y="2629521"/>
            <a:ext cx="5504762" cy="2467320"/>
          </a:xfr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404664"/>
            <a:ext cx="2031325" cy="646331"/>
          </a:xfrm>
          <a:prstGeom prst="rect">
            <a:avLst/>
          </a:prstGeom>
        </p:spPr>
        <p:txBody>
          <a:bodyPr wrap="none">
            <a:spAutoFit/>
          </a:bodyPr>
          <a:lstStyle/>
          <a:p>
            <a:r>
              <a:rPr lang="zh-CN" altLang="en-US" sz="3600" dirty="0">
                <a:solidFill>
                  <a:srgbClr val="FF0000"/>
                </a:solidFill>
              </a:rPr>
              <a:t>分配内存</a:t>
            </a:r>
          </a:p>
        </p:txBody>
      </p:sp>
      <p:pic>
        <p:nvPicPr>
          <p:cNvPr id="111618" name="Picture 2" descr="C:\Users\hp480\Desktop\图片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2044"/>
            <a:ext cx="5673725" cy="676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62025" y="0"/>
            <a:ext cx="7764385" cy="6741368"/>
          </a:xfrm>
          <a:noFill/>
        </p:spPr>
      </p:pic>
      <p:sp>
        <p:nvSpPr>
          <p:cNvPr id="2" name="矩形 1"/>
          <p:cNvSpPr/>
          <p:nvPr/>
        </p:nvSpPr>
        <p:spPr>
          <a:xfrm>
            <a:off x="467544" y="548680"/>
            <a:ext cx="2031325" cy="646331"/>
          </a:xfrm>
          <a:prstGeom prst="rect">
            <a:avLst/>
          </a:prstGeom>
        </p:spPr>
        <p:txBody>
          <a:bodyPr wrap="none">
            <a:spAutoFit/>
          </a:bodyPr>
          <a:lstStyle/>
          <a:p>
            <a:r>
              <a:rPr lang="zh-CN" altLang="en-US" sz="3600" dirty="0">
                <a:solidFill>
                  <a:srgbClr val="FF0000"/>
                </a:solidFill>
              </a:rPr>
              <a:t>回收内存</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连续存储管理</a:t>
            </a:r>
          </a:p>
        </p:txBody>
      </p:sp>
      <p:sp>
        <p:nvSpPr>
          <p:cNvPr id="19459" name="内容占位符 2"/>
          <p:cNvSpPr>
            <a:spLocks noGrp="1"/>
          </p:cNvSpPr>
          <p:nvPr>
            <p:ph idx="1"/>
          </p:nvPr>
        </p:nvSpPr>
        <p:spPr/>
        <p:txBody>
          <a:bodyPr/>
          <a:lstStyle/>
          <a:p>
            <a:r>
              <a:rPr lang="zh-CN" altLang="en-US" dirty="0" smtClean="0"/>
              <a:t>为程序分配连续的内存空间</a:t>
            </a:r>
            <a:endParaRPr lang="en-US" altLang="zh-CN" dirty="0" smtClean="0"/>
          </a:p>
          <a:p>
            <a:r>
              <a:rPr lang="zh-CN" altLang="en-US" dirty="0" smtClean="0"/>
              <a:t>连续存储管理分为四类：</a:t>
            </a:r>
            <a:endParaRPr lang="en-US" altLang="zh-CN" dirty="0" smtClean="0"/>
          </a:p>
          <a:p>
            <a:pPr lvl="1"/>
            <a:r>
              <a:rPr lang="zh-CN" altLang="en-US" dirty="0" smtClean="0">
                <a:solidFill>
                  <a:schemeClr val="bg1">
                    <a:lumMod val="50000"/>
                  </a:schemeClr>
                </a:solidFill>
              </a:rPr>
              <a:t>单一连续分配</a:t>
            </a:r>
            <a:endParaRPr lang="en-US" altLang="zh-CN" dirty="0" smtClean="0">
              <a:solidFill>
                <a:schemeClr val="bg1">
                  <a:lumMod val="50000"/>
                </a:schemeClr>
              </a:solidFill>
            </a:endParaRPr>
          </a:p>
          <a:p>
            <a:pPr lvl="1"/>
            <a:r>
              <a:rPr lang="zh-CN" altLang="en-US" dirty="0" smtClean="0">
                <a:solidFill>
                  <a:schemeClr val="bg1">
                    <a:lumMod val="50000"/>
                  </a:schemeClr>
                </a:solidFill>
              </a:rPr>
              <a:t>固定分区分配</a:t>
            </a:r>
            <a:endParaRPr lang="en-US" altLang="zh-CN" dirty="0" smtClean="0">
              <a:solidFill>
                <a:schemeClr val="bg1">
                  <a:lumMod val="50000"/>
                </a:schemeClr>
              </a:solidFill>
            </a:endParaRPr>
          </a:p>
          <a:p>
            <a:pPr lvl="1"/>
            <a:r>
              <a:rPr lang="zh-CN" altLang="en-US" dirty="0" smtClean="0">
                <a:solidFill>
                  <a:schemeClr val="bg1">
                    <a:lumMod val="50000"/>
                  </a:schemeClr>
                </a:solidFill>
              </a:rPr>
              <a:t>动态分区分配</a:t>
            </a:r>
            <a:endParaRPr lang="en-US" altLang="zh-CN" dirty="0" smtClean="0">
              <a:solidFill>
                <a:schemeClr val="bg1">
                  <a:lumMod val="50000"/>
                </a:schemeClr>
              </a:solidFill>
            </a:endParaRPr>
          </a:p>
          <a:p>
            <a:pPr lvl="1"/>
            <a:r>
              <a:rPr lang="zh-CN" altLang="en-US" dirty="0" smtClean="0"/>
              <a:t>动态重定位分区分配</a:t>
            </a:r>
          </a:p>
        </p:txBody>
      </p:sp>
    </p:spTree>
    <p:extLst>
      <p:ext uri="{BB962C8B-B14F-4D97-AF65-F5344CB8AC3E}">
        <p14:creationId xmlns:p14="http://schemas.microsoft.com/office/powerpoint/2010/main" val="2338961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dirty="0" smtClean="0"/>
              <a:t>4</a:t>
            </a:r>
            <a:r>
              <a:rPr lang="zh-CN" altLang="en-US" dirty="0" smtClean="0"/>
              <a:t>、可重定位分区分配</a:t>
            </a:r>
          </a:p>
        </p:txBody>
      </p:sp>
      <p:sp>
        <p:nvSpPr>
          <p:cNvPr id="3" name="内容占位符 2"/>
          <p:cNvSpPr>
            <a:spLocks noGrp="1"/>
          </p:cNvSpPr>
          <p:nvPr>
            <p:ph idx="1"/>
          </p:nvPr>
        </p:nvSpPr>
        <p:spPr/>
        <p:txBody>
          <a:bodyPr>
            <a:normAutofit lnSpcReduction="10000"/>
          </a:bodyPr>
          <a:lstStyle/>
          <a:p>
            <a:pPr>
              <a:defRPr/>
            </a:pPr>
            <a:r>
              <a:rPr lang="zh-CN" altLang="en-US" dirty="0" smtClean="0"/>
              <a:t>连续分配方式的特点：一个程序必须装入一片连续的内存空间。当计算机运行一段时间后，内存空间将会分割成许多小分区，缺乏大的空闲空间。</a:t>
            </a:r>
          </a:p>
          <a:p>
            <a:pPr>
              <a:defRPr/>
            </a:pPr>
            <a:r>
              <a:rPr lang="zh-CN" altLang="en-US" dirty="0" smtClean="0"/>
              <a:t>装入大作业的方法：移动内存中的所有作业使之相邻。这样把原来分散的多个小分区拼接成一个大分区，就可把大作业装入。 </a:t>
            </a:r>
          </a:p>
          <a:p>
            <a:pPr>
              <a:defRPr/>
            </a:pPr>
            <a:r>
              <a:rPr lang="zh-CN" altLang="en-US" dirty="0" smtClean="0"/>
              <a:t>技术需求：紧凑、动态重定位、动态重定位分区分配算法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normAutofit/>
          </a:bodyPr>
          <a:lstStyle/>
          <a:p>
            <a:pPr>
              <a:spcBef>
                <a:spcPct val="50000"/>
              </a:spcBef>
            </a:pPr>
            <a:r>
              <a:rPr lang="zh-CN" altLang="en-US" dirty="0">
                <a:sym typeface="Wingdings" pitchFamily="2" charset="2"/>
              </a:rPr>
              <a:t>紧凑</a:t>
            </a:r>
          </a:p>
        </p:txBody>
      </p:sp>
      <p:pic>
        <p:nvPicPr>
          <p:cNvPr id="368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775"/>
            <a:ext cx="6408711"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normAutofit/>
          </a:bodyPr>
          <a:lstStyle/>
          <a:p>
            <a:pPr>
              <a:spcBef>
                <a:spcPct val="50000"/>
              </a:spcBef>
            </a:pPr>
            <a:r>
              <a:rPr lang="zh-CN" altLang="en-US" dirty="0">
                <a:sym typeface="Wingdings" pitchFamily="2" charset="2"/>
              </a:rPr>
              <a:t>动态重定位</a:t>
            </a:r>
          </a:p>
        </p:txBody>
      </p:sp>
      <p:pic>
        <p:nvPicPr>
          <p:cNvPr id="378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773238"/>
            <a:ext cx="72009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normAutofit/>
          </a:bodyPr>
          <a:lstStyle/>
          <a:p>
            <a:pPr>
              <a:spcBef>
                <a:spcPct val="50000"/>
              </a:spcBef>
            </a:pPr>
            <a:r>
              <a:rPr lang="zh-CN" altLang="en-US" dirty="0">
                <a:sym typeface="Wingdings" pitchFamily="2" charset="2"/>
              </a:rPr>
              <a:t>动态重定位分区分配算法 </a:t>
            </a:r>
          </a:p>
        </p:txBody>
      </p:sp>
      <p:pic>
        <p:nvPicPr>
          <p:cNvPr id="111621" name="Picture 5" descr="C:\Users\HP\Desktop\无标题.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68" y="1268760"/>
            <a:ext cx="7705356" cy="54726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smtClean="0"/>
              <a:t>内存</a:t>
            </a:r>
          </a:p>
        </p:txBody>
      </p:sp>
      <p:sp>
        <p:nvSpPr>
          <p:cNvPr id="3" name="内容占位符 2"/>
          <p:cNvSpPr>
            <a:spLocks noGrp="1"/>
          </p:cNvSpPr>
          <p:nvPr>
            <p:ph idx="1"/>
          </p:nvPr>
        </p:nvSpPr>
        <p:spPr/>
        <p:txBody>
          <a:bodyPr>
            <a:normAutofit/>
          </a:bodyPr>
          <a:lstStyle/>
          <a:p>
            <a:pPr eaLnBrk="1" hangingPunct="1">
              <a:defRPr/>
            </a:pPr>
            <a:r>
              <a:rPr lang="zh-CN" altLang="en-US" dirty="0" smtClean="0">
                <a:solidFill>
                  <a:schemeClr val="bg1">
                    <a:lumMod val="50000"/>
                  </a:schemeClr>
                </a:solidFill>
              </a:rPr>
              <a:t>程序装载</a:t>
            </a:r>
            <a:endParaRPr lang="en-US" altLang="zh-CN" dirty="0" smtClean="0">
              <a:solidFill>
                <a:schemeClr val="bg1">
                  <a:lumMod val="50000"/>
                </a:schemeClr>
              </a:solidFill>
            </a:endParaRPr>
          </a:p>
          <a:p>
            <a:pPr eaLnBrk="1" hangingPunct="1">
              <a:defRPr/>
            </a:pPr>
            <a:r>
              <a:rPr lang="zh-CN" altLang="en-US" dirty="0" smtClean="0">
                <a:solidFill>
                  <a:schemeClr val="bg1">
                    <a:lumMod val="50000"/>
                  </a:schemeClr>
                </a:solidFill>
              </a:rPr>
              <a:t>连续存储管理</a:t>
            </a:r>
            <a:endParaRPr lang="en-US" altLang="zh-CN" dirty="0" smtClean="0">
              <a:solidFill>
                <a:schemeClr val="bg1">
                  <a:lumMod val="50000"/>
                </a:schemeClr>
              </a:solidFill>
            </a:endParaRPr>
          </a:p>
          <a:p>
            <a:pPr eaLnBrk="1" hangingPunct="1">
              <a:defRPr/>
            </a:pPr>
            <a:r>
              <a:rPr lang="zh-CN" altLang="en-US" dirty="0" smtClean="0"/>
              <a:t>离散存储管理</a:t>
            </a:r>
            <a:endParaRPr lang="en-US" altLang="zh-CN" dirty="0" smtClean="0"/>
          </a:p>
          <a:p>
            <a:pPr eaLnBrk="1" hangingPunct="1">
              <a:defRPr/>
            </a:pPr>
            <a:r>
              <a:rPr lang="zh-CN" altLang="en-US" dirty="0" smtClean="0">
                <a:solidFill>
                  <a:schemeClr val="bg1">
                    <a:lumMod val="50000"/>
                  </a:schemeClr>
                </a:solidFill>
              </a:rPr>
              <a:t>虚拟存储</a:t>
            </a:r>
            <a:endParaRPr lang="zh-CN" altLang="en-US" dirty="0" smtClean="0"/>
          </a:p>
          <a:p>
            <a:pPr eaLnBrk="1" hangingPunct="1">
              <a:defRPr/>
            </a:pPr>
            <a:endParaRPr lang="zh-CN" altLang="en-US" dirty="0"/>
          </a:p>
        </p:txBody>
      </p:sp>
    </p:spTree>
    <p:extLst>
      <p:ext uri="{BB962C8B-B14F-4D97-AF65-F5344CB8AC3E}">
        <p14:creationId xmlns:p14="http://schemas.microsoft.com/office/powerpoint/2010/main" val="3545054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smtClean="0"/>
              <a:t>离散存储管理</a:t>
            </a:r>
          </a:p>
        </p:txBody>
      </p:sp>
      <p:sp>
        <p:nvSpPr>
          <p:cNvPr id="50179" name="内容占位符 2"/>
          <p:cNvSpPr>
            <a:spLocks noGrp="1"/>
          </p:cNvSpPr>
          <p:nvPr>
            <p:ph idx="1"/>
          </p:nvPr>
        </p:nvSpPr>
        <p:spPr/>
        <p:txBody>
          <a:bodyPr/>
          <a:lstStyle/>
          <a:p>
            <a:r>
              <a:rPr lang="zh-CN" altLang="en-US" dirty="0" smtClean="0"/>
              <a:t>连续存储管理存在碎片问题。使用“紧凑”技术解决碎片问题的时间代价较高。</a:t>
            </a:r>
            <a:endParaRPr lang="en-US" altLang="zh-CN" dirty="0" smtClean="0"/>
          </a:p>
          <a:p>
            <a:r>
              <a:rPr lang="zh-CN" altLang="en-US" dirty="0" smtClean="0"/>
              <a:t>离散分配：给一个进程分配许多不相邻的内存区域。</a:t>
            </a:r>
          </a:p>
          <a:p>
            <a:endParaRPr lang="zh-CN"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rmAutofit/>
          </a:bodyPr>
          <a:lstStyle/>
          <a:p>
            <a:r>
              <a:rPr lang="zh-CN" altLang="en-US" dirty="0" smtClean="0"/>
              <a:t>离散存储管理的三种类型</a:t>
            </a:r>
          </a:p>
        </p:txBody>
      </p:sp>
      <p:sp>
        <p:nvSpPr>
          <p:cNvPr id="51203" name="内容占位符 2"/>
          <p:cNvSpPr>
            <a:spLocks noGrp="1"/>
          </p:cNvSpPr>
          <p:nvPr>
            <p:ph idx="1"/>
          </p:nvPr>
        </p:nvSpPr>
        <p:spPr/>
        <p:txBody>
          <a:bodyPr>
            <a:normAutofit lnSpcReduction="10000"/>
          </a:bodyPr>
          <a:lstStyle/>
          <a:p>
            <a:r>
              <a:rPr lang="zh-CN" altLang="en-US" dirty="0" smtClean="0"/>
              <a:t>分页</a:t>
            </a:r>
            <a:endParaRPr lang="en-US" altLang="zh-CN" dirty="0" smtClean="0"/>
          </a:p>
          <a:p>
            <a:pPr lvl="1"/>
            <a:r>
              <a:rPr lang="zh-CN" altLang="en-US" dirty="0" smtClean="0"/>
              <a:t>内存空间分成固定大小的物理块（如</a:t>
            </a:r>
            <a:r>
              <a:rPr lang="en-US" altLang="zh-CN" smtClean="0"/>
              <a:t>1KB</a:t>
            </a:r>
            <a:r>
              <a:rPr lang="zh-CN" altLang="en-US" smtClean="0"/>
              <a:t>）</a:t>
            </a:r>
            <a:endParaRPr lang="en-US" altLang="zh-CN" dirty="0" smtClean="0"/>
          </a:p>
          <a:p>
            <a:pPr lvl="1"/>
            <a:r>
              <a:rPr lang="zh-CN" altLang="en-US" dirty="0" smtClean="0"/>
              <a:t>用户程序分为同样大小的区域，称为页</a:t>
            </a:r>
            <a:endParaRPr lang="en-US" altLang="zh-CN" dirty="0" smtClean="0"/>
          </a:p>
          <a:p>
            <a:r>
              <a:rPr lang="zh-CN" altLang="en-US" dirty="0" smtClean="0"/>
              <a:t>分段</a:t>
            </a:r>
            <a:endParaRPr lang="en-US" altLang="zh-CN" dirty="0" smtClean="0"/>
          </a:p>
          <a:p>
            <a:pPr lvl="1"/>
            <a:r>
              <a:rPr lang="zh-CN" altLang="en-US" dirty="0" smtClean="0"/>
              <a:t>用户程序分成大小不同的段</a:t>
            </a:r>
            <a:endParaRPr lang="en-US" altLang="zh-CN" dirty="0" smtClean="0"/>
          </a:p>
          <a:p>
            <a:pPr lvl="1"/>
            <a:r>
              <a:rPr lang="zh-CN" altLang="en-US" dirty="0" smtClean="0"/>
              <a:t>以段为单位分配内存空间</a:t>
            </a:r>
            <a:endParaRPr lang="en-US" altLang="zh-CN" dirty="0" smtClean="0"/>
          </a:p>
          <a:p>
            <a:r>
              <a:rPr lang="zh-CN" altLang="en-US" dirty="0" smtClean="0"/>
              <a:t>段页式</a:t>
            </a:r>
            <a:endParaRPr lang="en-US" altLang="zh-CN" dirty="0" smtClean="0"/>
          </a:p>
          <a:p>
            <a:pPr lvl="1"/>
            <a:r>
              <a:rPr lang="zh-CN" altLang="en-US" dirty="0" smtClean="0"/>
              <a:t>目前的主流方式</a:t>
            </a:r>
            <a:endParaRPr lang="en-US" altLang="zh-CN" dirty="0" smtClean="0"/>
          </a:p>
          <a:p>
            <a:pPr lvl="1"/>
            <a:r>
              <a:rPr lang="zh-CN" altLang="en-US" dirty="0" smtClean="0"/>
              <a:t>先分段，段内分页</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smtClean="0"/>
              <a:t>内存</a:t>
            </a:r>
          </a:p>
        </p:txBody>
      </p:sp>
      <p:sp>
        <p:nvSpPr>
          <p:cNvPr id="3" name="内容占位符 2"/>
          <p:cNvSpPr>
            <a:spLocks noGrp="1"/>
          </p:cNvSpPr>
          <p:nvPr>
            <p:ph idx="1"/>
          </p:nvPr>
        </p:nvSpPr>
        <p:spPr/>
        <p:txBody>
          <a:bodyPr>
            <a:normAutofit/>
          </a:bodyPr>
          <a:lstStyle/>
          <a:p>
            <a:pPr eaLnBrk="1" hangingPunct="1">
              <a:defRPr/>
            </a:pPr>
            <a:r>
              <a:rPr lang="zh-CN" altLang="en-US" dirty="0" smtClean="0"/>
              <a:t>程序装载</a:t>
            </a:r>
            <a:endParaRPr lang="en-US" altLang="zh-CN" dirty="0" smtClean="0"/>
          </a:p>
          <a:p>
            <a:pPr eaLnBrk="1" hangingPunct="1">
              <a:defRPr/>
            </a:pPr>
            <a:r>
              <a:rPr lang="zh-CN" altLang="en-US" dirty="0" smtClean="0">
                <a:solidFill>
                  <a:schemeClr val="bg1">
                    <a:lumMod val="50000"/>
                  </a:schemeClr>
                </a:solidFill>
              </a:rPr>
              <a:t>连续存储管理</a:t>
            </a:r>
            <a:endParaRPr lang="en-US" altLang="zh-CN" dirty="0" smtClean="0">
              <a:solidFill>
                <a:schemeClr val="bg1">
                  <a:lumMod val="50000"/>
                </a:schemeClr>
              </a:solidFill>
            </a:endParaRPr>
          </a:p>
          <a:p>
            <a:pPr eaLnBrk="1" hangingPunct="1">
              <a:defRPr/>
            </a:pPr>
            <a:r>
              <a:rPr lang="zh-CN" altLang="en-US" dirty="0" smtClean="0">
                <a:solidFill>
                  <a:schemeClr val="bg1">
                    <a:lumMod val="50000"/>
                  </a:schemeClr>
                </a:solidFill>
              </a:rPr>
              <a:t>离散存储管理</a:t>
            </a:r>
            <a:endParaRPr lang="en-US" altLang="zh-CN" dirty="0" smtClean="0">
              <a:solidFill>
                <a:schemeClr val="bg1">
                  <a:lumMod val="50000"/>
                </a:schemeClr>
              </a:solidFill>
            </a:endParaRPr>
          </a:p>
          <a:p>
            <a:pPr eaLnBrk="1" hangingPunct="1">
              <a:defRPr/>
            </a:pPr>
            <a:r>
              <a:rPr lang="zh-CN" altLang="en-US" dirty="0" smtClean="0">
                <a:solidFill>
                  <a:schemeClr val="bg1">
                    <a:lumMod val="50000"/>
                  </a:schemeClr>
                </a:solidFill>
              </a:rPr>
              <a:t>虚拟存储</a:t>
            </a:r>
            <a:endParaRPr lang="zh-CN" altLang="en-US" dirty="0" smtClean="0"/>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rmAutofit/>
          </a:bodyPr>
          <a:lstStyle/>
          <a:p>
            <a:r>
              <a:rPr lang="zh-CN" altLang="en-US" dirty="0" smtClean="0"/>
              <a:t>离散存储管理的三种类型</a:t>
            </a:r>
          </a:p>
        </p:txBody>
      </p:sp>
      <p:sp>
        <p:nvSpPr>
          <p:cNvPr id="51203" name="内容占位符 2"/>
          <p:cNvSpPr>
            <a:spLocks noGrp="1"/>
          </p:cNvSpPr>
          <p:nvPr>
            <p:ph idx="1"/>
          </p:nvPr>
        </p:nvSpPr>
        <p:spPr/>
        <p:txBody>
          <a:bodyPr>
            <a:normAutofit/>
          </a:bodyPr>
          <a:lstStyle/>
          <a:p>
            <a:r>
              <a:rPr lang="zh-CN" altLang="en-US" dirty="0" smtClean="0"/>
              <a:t>分页</a:t>
            </a:r>
            <a:endParaRPr lang="en-US" altLang="zh-CN" dirty="0" smtClean="0"/>
          </a:p>
          <a:p>
            <a:r>
              <a:rPr lang="zh-CN" altLang="en-US" dirty="0" smtClean="0">
                <a:solidFill>
                  <a:schemeClr val="bg1">
                    <a:lumMod val="50000"/>
                  </a:schemeClr>
                </a:solidFill>
              </a:rPr>
              <a:t>分段</a:t>
            </a:r>
            <a:endParaRPr lang="en-US" altLang="zh-CN" dirty="0" smtClean="0">
              <a:solidFill>
                <a:schemeClr val="bg1">
                  <a:lumMod val="50000"/>
                </a:schemeClr>
              </a:solidFill>
            </a:endParaRPr>
          </a:p>
          <a:p>
            <a:r>
              <a:rPr lang="zh-CN" altLang="en-US" dirty="0" smtClean="0">
                <a:solidFill>
                  <a:schemeClr val="bg1">
                    <a:lumMod val="50000"/>
                  </a:schemeClr>
                </a:solidFill>
              </a:rPr>
              <a:t>段页式</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17385651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normAutofit/>
          </a:bodyPr>
          <a:lstStyle/>
          <a:p>
            <a:r>
              <a:rPr lang="zh-CN" altLang="en-US" dirty="0" smtClean="0"/>
              <a:t>分页存储管理中页面大小的选择</a:t>
            </a:r>
          </a:p>
        </p:txBody>
      </p:sp>
      <p:sp>
        <p:nvSpPr>
          <p:cNvPr id="52227" name="内容占位符 2"/>
          <p:cNvSpPr>
            <a:spLocks noGrp="1"/>
          </p:cNvSpPr>
          <p:nvPr>
            <p:ph idx="1"/>
          </p:nvPr>
        </p:nvSpPr>
        <p:spPr/>
        <p:txBody>
          <a:bodyPr>
            <a:normAutofit/>
          </a:bodyPr>
          <a:lstStyle/>
          <a:p>
            <a:r>
              <a:rPr lang="zh-CN" altLang="en-US" dirty="0" smtClean="0"/>
              <a:t>小的页面：减少内存碎片，增加进程的页表长度，占用大量内存，降低页面换进换出的效率。</a:t>
            </a:r>
            <a:endParaRPr lang="en-US" altLang="zh-CN" dirty="0" smtClean="0"/>
          </a:p>
          <a:p>
            <a:r>
              <a:rPr lang="zh-CN" altLang="en-US" dirty="0" smtClean="0"/>
              <a:t>大的页面：减少页表长度，提高页面换进换出的效率，增加页内碎片。</a:t>
            </a:r>
            <a:endParaRPr lang="en-US" altLang="zh-CN" dirty="0" smtClean="0"/>
          </a:p>
          <a:p>
            <a:r>
              <a:rPr lang="zh-CN" altLang="en-US" dirty="0" smtClean="0"/>
              <a:t>建议的大小：</a:t>
            </a:r>
            <a:r>
              <a:rPr lang="en-US" altLang="zh-CN" dirty="0" smtClean="0"/>
              <a:t>4KB</a:t>
            </a:r>
            <a:r>
              <a:rPr lang="zh-CN" altLang="en-US" dirty="0" smtClean="0"/>
              <a:t>或</a:t>
            </a:r>
            <a:r>
              <a:rPr lang="en-US" altLang="zh-CN" dirty="0" smtClean="0"/>
              <a:t>8KB</a:t>
            </a:r>
            <a:endParaRPr lang="zh-CN"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normAutofit/>
          </a:bodyPr>
          <a:lstStyle/>
          <a:p>
            <a:r>
              <a:rPr lang="zh-CN" altLang="en-US" sz="3600" dirty="0" smtClean="0"/>
              <a:t>逻辑地址与页号、页内偏移的对应关系</a:t>
            </a:r>
          </a:p>
        </p:txBody>
      </p:sp>
      <p:sp>
        <p:nvSpPr>
          <p:cNvPr id="53251" name="内容占位符 2"/>
          <p:cNvSpPr>
            <a:spLocks noGrp="1"/>
          </p:cNvSpPr>
          <p:nvPr>
            <p:ph idx="1"/>
          </p:nvPr>
        </p:nvSpPr>
        <p:spPr/>
        <p:txBody>
          <a:bodyPr>
            <a:normAutofit/>
          </a:bodyPr>
          <a:lstStyle/>
          <a:p>
            <a:r>
              <a:rPr lang="zh-CN" altLang="en-US" dirty="0" smtClean="0"/>
              <a:t>假设逻辑地址为</a:t>
            </a:r>
            <a:r>
              <a:rPr lang="en-US" altLang="zh-CN" dirty="0" smtClean="0"/>
              <a:t>32</a:t>
            </a:r>
            <a:r>
              <a:rPr lang="zh-CN" altLang="en-US" dirty="0" smtClean="0"/>
              <a:t>位，页面大小为</a:t>
            </a:r>
            <a:r>
              <a:rPr lang="en-US" altLang="zh-CN" dirty="0" smtClean="0"/>
              <a:t>4KB</a:t>
            </a:r>
          </a:p>
          <a:p>
            <a:pPr>
              <a:buFont typeface="Wingdings 2" pitchFamily="18" charset="2"/>
              <a:buNone/>
            </a:pPr>
            <a:r>
              <a:rPr lang="en-US" altLang="zh-CN" dirty="0" smtClean="0"/>
              <a:t>31              12 11          0</a:t>
            </a:r>
          </a:p>
          <a:p>
            <a:pPr>
              <a:buFont typeface="Wingdings 2" pitchFamily="18" charset="2"/>
              <a:buNone/>
            </a:pPr>
            <a:endParaRPr lang="en-US" altLang="zh-CN" dirty="0" smtClean="0"/>
          </a:p>
          <a:p>
            <a:pPr marL="0" indent="0">
              <a:buNone/>
            </a:pPr>
            <a:r>
              <a:rPr lang="zh-CN" altLang="en-US" dirty="0" smtClean="0"/>
              <a:t>则低</a:t>
            </a:r>
            <a:r>
              <a:rPr lang="en-US" altLang="zh-CN" dirty="0" smtClean="0"/>
              <a:t>12</a:t>
            </a:r>
            <a:r>
              <a:rPr lang="zh-CN" altLang="en-US" dirty="0" smtClean="0"/>
              <a:t>位为页内偏移，高</a:t>
            </a:r>
            <a:r>
              <a:rPr lang="en-US" altLang="zh-CN" dirty="0" smtClean="0"/>
              <a:t>20</a:t>
            </a:r>
            <a:r>
              <a:rPr lang="zh-CN" altLang="en-US" dirty="0" smtClean="0"/>
              <a:t>位为页号</a:t>
            </a:r>
            <a:endParaRPr lang="en-US" altLang="zh-CN" dirty="0" smtClean="0"/>
          </a:p>
          <a:p>
            <a:r>
              <a:rPr lang="zh-CN" altLang="en-US" dirty="0" smtClean="0"/>
              <a:t>若逻辑地址为</a:t>
            </a:r>
            <a:r>
              <a:rPr lang="en-US" altLang="zh-CN" dirty="0" smtClean="0"/>
              <a:t>A</a:t>
            </a:r>
            <a:r>
              <a:rPr lang="zh-CN" altLang="en-US" dirty="0" smtClean="0"/>
              <a:t>，页面的大小为</a:t>
            </a:r>
            <a:r>
              <a:rPr lang="en-US" altLang="zh-CN" dirty="0" smtClean="0"/>
              <a:t>L</a:t>
            </a:r>
            <a:r>
              <a:rPr lang="zh-CN" altLang="en-US" dirty="0" smtClean="0"/>
              <a:t>，则页号</a:t>
            </a:r>
            <a:r>
              <a:rPr lang="en-US" altLang="zh-CN" dirty="0" smtClean="0"/>
              <a:t>P</a:t>
            </a:r>
            <a:r>
              <a:rPr lang="zh-CN" altLang="en-US" dirty="0" smtClean="0"/>
              <a:t>和页内偏移</a:t>
            </a:r>
            <a:r>
              <a:rPr lang="en-US" altLang="zh-CN" dirty="0" smtClean="0"/>
              <a:t>d</a:t>
            </a:r>
            <a:r>
              <a:rPr lang="zh-CN" altLang="en-US" dirty="0" smtClean="0"/>
              <a:t>可按下式求得：</a:t>
            </a:r>
            <a:endParaRPr lang="en-US" altLang="zh-CN" dirty="0" smtClean="0"/>
          </a:p>
          <a:p>
            <a:pPr>
              <a:buFont typeface="Wingdings 2" pitchFamily="18" charset="2"/>
              <a:buNone/>
            </a:pPr>
            <a:r>
              <a:rPr lang="zh-CN" altLang="en-US" dirty="0" smtClean="0"/>
              <a:t> </a:t>
            </a:r>
          </a:p>
        </p:txBody>
      </p:sp>
      <p:graphicFrame>
        <p:nvGraphicFramePr>
          <p:cNvPr id="53252" name="Object 2"/>
          <p:cNvGraphicFramePr>
            <a:graphicFrameLocks noChangeAspect="1"/>
          </p:cNvGraphicFramePr>
          <p:nvPr>
            <p:extLst>
              <p:ext uri="{D42A27DB-BD31-4B8C-83A1-F6EECF244321}">
                <p14:modId xmlns:p14="http://schemas.microsoft.com/office/powerpoint/2010/main" val="1121129612"/>
              </p:ext>
            </p:extLst>
          </p:nvPr>
        </p:nvGraphicFramePr>
        <p:xfrm>
          <a:off x="467544" y="5085184"/>
          <a:ext cx="2611438" cy="1100138"/>
        </p:xfrm>
        <a:graphic>
          <a:graphicData uri="http://schemas.openxmlformats.org/presentationml/2006/ole">
            <mc:AlternateContent xmlns:mc="http://schemas.openxmlformats.org/markup-compatibility/2006">
              <mc:Choice xmlns:v="urn:schemas-microsoft-com:vml" Requires="v">
                <p:oleObj spid="_x0000_s53302" name="Equation" r:id="rId3" imgW="964781" imgH="406224" progId="Equation.DSMT4">
                  <p:embed/>
                </p:oleObj>
              </mc:Choice>
              <mc:Fallback>
                <p:oleObj name="Equation" r:id="rId3" imgW="964781" imgH="406224"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085184"/>
                        <a:ext cx="2611438" cy="11001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Group 25"/>
          <p:cNvGraphicFramePr>
            <a:graphicFrameLocks noGrp="1"/>
          </p:cNvGraphicFramePr>
          <p:nvPr>
            <p:extLst>
              <p:ext uri="{D42A27DB-BD31-4B8C-83A1-F6EECF244321}">
                <p14:modId xmlns:p14="http://schemas.microsoft.com/office/powerpoint/2010/main" val="3266555479"/>
              </p:ext>
            </p:extLst>
          </p:nvPr>
        </p:nvGraphicFramePr>
        <p:xfrm>
          <a:off x="357188" y="2708920"/>
          <a:ext cx="4035425" cy="457200"/>
        </p:xfrm>
        <a:graphic>
          <a:graphicData uri="http://schemas.openxmlformats.org/drawingml/2006/table">
            <a:tbl>
              <a:tblPr/>
              <a:tblGrid>
                <a:gridCol w="2303463"/>
                <a:gridCol w="1731962"/>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页号</a:t>
                      </a:r>
                      <a:r>
                        <a:rPr kumimoji="0" lang="en-US" altLang="zh-CN" sz="2400" b="0" i="0" u="none" strike="noStrike" cap="none" normalizeH="0" baseline="0" dirty="0" smtClean="0">
                          <a:ln>
                            <a:noFill/>
                          </a:ln>
                          <a:solidFill>
                            <a:schemeClr val="tx1"/>
                          </a:solidFill>
                          <a:effectLst/>
                          <a:latin typeface="Times New Roman" pitchFamily="18" charset="0"/>
                          <a:ea typeface="宋体" charset="-122"/>
                        </a:rPr>
                        <a:t>P</a:t>
                      </a:r>
                      <a:endParaRPr kumimoji="0" lang="en-US" altLang="zh-CN"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页内偏移</a:t>
                      </a:r>
                      <a:r>
                        <a:rPr kumimoji="0" lang="en-US" altLang="zh-CN" sz="2400" b="0" i="0" u="none" strike="noStrike" cap="none" normalizeH="0" baseline="0" dirty="0" smtClean="0">
                          <a:ln>
                            <a:noFill/>
                          </a:ln>
                          <a:solidFill>
                            <a:schemeClr val="tx1"/>
                          </a:solidFill>
                          <a:effectLst/>
                          <a:latin typeface="Times New Roman" pitchFamily="18" charset="0"/>
                          <a:ea typeface="宋体" charset="-122"/>
                        </a:rPr>
                        <a:t>d</a:t>
                      </a:r>
                      <a:endParaRPr kumimoji="0" lang="en-US" altLang="zh-CN"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smtClean="0"/>
              <a:t>操作系统的内存寻址能力</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33607126"/>
              </p:ext>
            </p:extLst>
          </p:nvPr>
        </p:nvGraphicFramePr>
        <p:xfrm>
          <a:off x="457200" y="1600200"/>
          <a:ext cx="8229600" cy="38709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zh-CN" altLang="en-US" sz="3200" dirty="0" smtClean="0"/>
                        <a:t>操作系统</a:t>
                      </a:r>
                      <a:endParaRPr lang="zh-CN" altLang="en-US" sz="3200" dirty="0"/>
                    </a:p>
                  </a:txBody>
                  <a:tcPr/>
                </a:tc>
                <a:tc>
                  <a:txBody>
                    <a:bodyPr/>
                    <a:lstStyle/>
                    <a:p>
                      <a:r>
                        <a:rPr lang="zh-CN" altLang="en-US" sz="3200" dirty="0" smtClean="0"/>
                        <a:t>内存寻址</a:t>
                      </a:r>
                      <a:endParaRPr lang="zh-CN" altLang="en-US" sz="3200" dirty="0"/>
                    </a:p>
                  </a:txBody>
                  <a:tcPr/>
                </a:tc>
              </a:tr>
              <a:tr h="370840">
                <a:tc>
                  <a:txBody>
                    <a:bodyPr/>
                    <a:lstStyle/>
                    <a:p>
                      <a:r>
                        <a:rPr lang="en-US" altLang="zh-CN" sz="3200" dirty="0" smtClean="0"/>
                        <a:t>32</a:t>
                      </a:r>
                      <a:r>
                        <a:rPr lang="zh-CN" altLang="en-US" sz="3200" dirty="0" smtClean="0"/>
                        <a:t>位</a:t>
                      </a:r>
                      <a:r>
                        <a:rPr lang="en-US" altLang="zh-CN" sz="3200" dirty="0" err="1" smtClean="0"/>
                        <a:t>WindowsXP</a:t>
                      </a:r>
                      <a:endParaRPr lang="zh-CN" altLang="en-US" sz="3200" dirty="0"/>
                    </a:p>
                  </a:txBody>
                  <a:tcPr/>
                </a:tc>
                <a:tc>
                  <a:txBody>
                    <a:bodyPr/>
                    <a:lstStyle/>
                    <a:p>
                      <a:r>
                        <a:rPr lang="en-US" altLang="zh-CN" sz="3200" dirty="0" smtClean="0"/>
                        <a:t>3GB</a:t>
                      </a:r>
                      <a:endParaRPr lang="zh-CN" altLang="en-US" sz="3200" dirty="0"/>
                    </a:p>
                  </a:txBody>
                  <a:tcPr/>
                </a:tc>
              </a:tr>
              <a:tr h="370840">
                <a:tc>
                  <a:txBody>
                    <a:bodyPr/>
                    <a:lstStyle/>
                    <a:p>
                      <a:r>
                        <a:rPr lang="en-US" altLang="zh-CN" sz="3200" dirty="0" smtClean="0"/>
                        <a:t>64</a:t>
                      </a:r>
                      <a:r>
                        <a:rPr lang="zh-CN" altLang="en-US" sz="3200" dirty="0" smtClean="0"/>
                        <a:t>位</a:t>
                      </a:r>
                      <a:r>
                        <a:rPr lang="en-US" altLang="zh-CN" sz="3200" dirty="0" err="1" smtClean="0"/>
                        <a:t>WindowsXP</a:t>
                      </a:r>
                      <a:endParaRPr lang="zh-CN" altLang="en-US" sz="3200" dirty="0"/>
                    </a:p>
                  </a:txBody>
                  <a:tcPr/>
                </a:tc>
                <a:tc>
                  <a:txBody>
                    <a:bodyPr/>
                    <a:lstStyle/>
                    <a:p>
                      <a:r>
                        <a:rPr lang="en-US" altLang="zh-CN" sz="3200" dirty="0" smtClean="0"/>
                        <a:t>Professional: 128GB</a:t>
                      </a:r>
                      <a:endParaRPr lang="zh-CN" alt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t>64</a:t>
                      </a:r>
                      <a:r>
                        <a:rPr lang="zh-CN" altLang="en-US" sz="3200" dirty="0" smtClean="0"/>
                        <a:t>位</a:t>
                      </a:r>
                      <a:r>
                        <a:rPr lang="en-US" altLang="zh-CN" sz="3200" dirty="0" smtClean="0"/>
                        <a:t>Windows8</a:t>
                      </a:r>
                      <a:endParaRPr lang="zh-CN" altLang="en-US" sz="3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t>Basic: 8GB</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t>Premium:</a:t>
                      </a:r>
                      <a:r>
                        <a:rPr lang="en-US" altLang="zh-CN" sz="3200" baseline="0" dirty="0" smtClean="0"/>
                        <a:t> 16GB</a:t>
                      </a:r>
                      <a:endParaRPr lang="en-US" altLang="zh-CN" sz="3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t>Ultimate: 192GB</a:t>
                      </a:r>
                      <a:endParaRPr lang="zh-CN" altLang="en-US" sz="3200" dirty="0" smtClean="0"/>
                    </a:p>
                  </a:txBody>
                  <a:tcPr/>
                </a:tc>
              </a:tr>
              <a:tr h="370840">
                <a:tc>
                  <a:txBody>
                    <a:bodyPr/>
                    <a:lstStyle/>
                    <a:p>
                      <a:r>
                        <a:rPr lang="en-US" altLang="zh-CN" sz="3200" dirty="0" smtClean="0"/>
                        <a:t>64</a:t>
                      </a:r>
                      <a:r>
                        <a:rPr lang="zh-CN" altLang="en-US" sz="3200" dirty="0" smtClean="0"/>
                        <a:t>位操作系统理论值</a:t>
                      </a:r>
                      <a:endParaRPr lang="zh-CN" altLang="en-US" sz="3200" dirty="0"/>
                    </a:p>
                  </a:txBody>
                  <a:tcPr/>
                </a:tc>
                <a:tc>
                  <a:txBody>
                    <a:bodyPr/>
                    <a:lstStyle/>
                    <a:p>
                      <a:r>
                        <a:rPr lang="en-US" altLang="zh-CN" sz="3200" dirty="0" smtClean="0"/>
                        <a:t>2</a:t>
                      </a:r>
                      <a:r>
                        <a:rPr lang="en-US" altLang="zh-CN" sz="3200" baseline="30000" dirty="0" smtClean="0"/>
                        <a:t>64</a:t>
                      </a:r>
                      <a:r>
                        <a:rPr lang="en-US" altLang="zh-CN" sz="3200" dirty="0" smtClean="0"/>
                        <a:t>B</a:t>
                      </a:r>
                      <a:r>
                        <a:rPr lang="zh-CN" altLang="en-US" sz="3200" dirty="0" smtClean="0"/>
                        <a:t>（</a:t>
                      </a:r>
                      <a:r>
                        <a:rPr lang="en-US" altLang="zh-CN" sz="3200" dirty="0" smtClean="0"/>
                        <a:t>1T=2</a:t>
                      </a:r>
                      <a:r>
                        <a:rPr lang="en-US" altLang="zh-CN" sz="3200" baseline="30000" dirty="0" smtClean="0"/>
                        <a:t>40</a:t>
                      </a:r>
                      <a:r>
                        <a:rPr lang="zh-CN" altLang="en-US" sz="3200" dirty="0" smtClean="0"/>
                        <a:t>）</a:t>
                      </a:r>
                      <a:endParaRPr lang="zh-CN" altLang="en-US" sz="3200"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a:defRPr/>
            </a:pPr>
            <a:r>
              <a:rPr lang="zh-CN" altLang="en-US" dirty="0"/>
              <a:t>页表</a:t>
            </a:r>
          </a:p>
        </p:txBody>
      </p:sp>
      <p:sp>
        <p:nvSpPr>
          <p:cNvPr id="3" name="内容占位符 2"/>
          <p:cNvSpPr>
            <a:spLocks noGrp="1"/>
          </p:cNvSpPr>
          <p:nvPr>
            <p:ph idx="1"/>
          </p:nvPr>
        </p:nvSpPr>
        <p:spPr>
          <a:xfrm>
            <a:off x="179512" y="1600200"/>
            <a:ext cx="4463926" cy="4525963"/>
          </a:xfrm>
        </p:spPr>
        <p:txBody>
          <a:bodyPr>
            <a:normAutofit/>
          </a:bodyPr>
          <a:lstStyle/>
          <a:p>
            <a:pPr>
              <a:defRPr/>
            </a:pPr>
            <a:r>
              <a:rPr lang="zh-CN" altLang="en-US" sz="2800" dirty="0" smtClean="0"/>
              <a:t>每个进程对应一张页表</a:t>
            </a:r>
            <a:endParaRPr lang="en-US" altLang="zh-CN" sz="2800" dirty="0" smtClean="0"/>
          </a:p>
          <a:p>
            <a:pPr>
              <a:defRPr/>
            </a:pPr>
            <a:r>
              <a:rPr lang="zh-CN" altLang="en-US" sz="2800" dirty="0" smtClean="0"/>
              <a:t>页表占用一段连续的内存空间</a:t>
            </a:r>
            <a:endParaRPr lang="en-US" altLang="zh-CN" sz="2800" dirty="0" smtClean="0"/>
          </a:p>
          <a:p>
            <a:pPr>
              <a:defRPr/>
            </a:pPr>
            <a:r>
              <a:rPr lang="zh-CN" altLang="en-US" sz="2800" dirty="0" smtClean="0"/>
              <a:t>记录页号和块号的对应关系，每条记录需要的字节由内存总物理块数决定</a:t>
            </a:r>
            <a:endParaRPr lang="en-US" altLang="zh-CN" sz="2800" dirty="0" smtClean="0"/>
          </a:p>
          <a:p>
            <a:pPr>
              <a:defRPr/>
            </a:pPr>
            <a:r>
              <a:rPr lang="zh-CN" altLang="en-US" sz="2800" dirty="0" smtClean="0"/>
              <a:t>通过页表，程序中的逻辑地址能够转换为内存中的物理地址</a:t>
            </a:r>
            <a:endParaRPr lang="zh-CN" altLang="en-US" sz="2800" dirty="0"/>
          </a:p>
        </p:txBody>
      </p:sp>
      <p:pic>
        <p:nvPicPr>
          <p:cNvPr id="5530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28775"/>
            <a:ext cx="45720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箭头连接符 3"/>
          <p:cNvCxnSpPr/>
          <p:nvPr/>
        </p:nvCxnSpPr>
        <p:spPr>
          <a:xfrm>
            <a:off x="5076056" y="1196752"/>
            <a:ext cx="936104" cy="6480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5148064" y="5589240"/>
            <a:ext cx="2088232"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solidFill>
                  <a:srgbClr val="FF0000"/>
                </a:solidFill>
              </a:rPr>
              <a:t>这一列实际是不需要的</a:t>
            </a:r>
            <a:endParaRPr lang="zh-CN" altLang="en-US" sz="2400" dirty="0">
              <a:solidFill>
                <a:srgbClr val="FF0000"/>
              </a:solidFill>
            </a:endParaRPr>
          </a:p>
        </p:txBody>
      </p:sp>
      <p:cxnSp>
        <p:nvCxnSpPr>
          <p:cNvPr id="8" name="直接箭头连接符 7"/>
          <p:cNvCxnSpPr>
            <a:stCxn id="6" idx="0"/>
          </p:cNvCxnSpPr>
          <p:nvPr/>
        </p:nvCxnSpPr>
        <p:spPr>
          <a:xfrm flipH="1" flipV="1">
            <a:off x="6012160" y="4797152"/>
            <a:ext cx="18002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normAutofit/>
          </a:bodyPr>
          <a:lstStyle/>
          <a:p>
            <a:r>
              <a:rPr lang="zh-CN" altLang="en-US" dirty="0" smtClean="0"/>
              <a:t>逻辑地址</a:t>
            </a:r>
            <a:r>
              <a:rPr lang="en-US" altLang="zh-CN" dirty="0" smtClean="0">
                <a:sym typeface="Wingdings" pitchFamily="2" charset="2"/>
              </a:rPr>
              <a:t></a:t>
            </a:r>
            <a:r>
              <a:rPr lang="zh-CN" altLang="en-US" dirty="0" smtClean="0"/>
              <a:t>物理地址</a:t>
            </a:r>
            <a:r>
              <a:rPr lang="zh-CN" altLang="en-US" dirty="0"/>
              <a:t>的</a:t>
            </a:r>
            <a:r>
              <a:rPr lang="zh-CN" altLang="en-US" dirty="0" smtClean="0"/>
              <a:t>变换过程</a:t>
            </a:r>
          </a:p>
        </p:txBody>
      </p:sp>
      <p:pic>
        <p:nvPicPr>
          <p:cNvPr id="563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85" y="1340768"/>
            <a:ext cx="8011855" cy="551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smtClean="0"/>
              <a:t>具有快表的地址变换过程</a:t>
            </a:r>
          </a:p>
        </p:txBody>
      </p:sp>
      <p:pic>
        <p:nvPicPr>
          <p:cNvPr id="5734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2"/>
            <a:ext cx="878497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smtClean="0"/>
              <a:t>一级页表的问题</a:t>
            </a:r>
          </a:p>
        </p:txBody>
      </p:sp>
      <p:sp>
        <p:nvSpPr>
          <p:cNvPr id="58371" name="内容占位符 2"/>
          <p:cNvSpPr>
            <a:spLocks noGrp="1"/>
          </p:cNvSpPr>
          <p:nvPr>
            <p:ph idx="1"/>
          </p:nvPr>
        </p:nvSpPr>
        <p:spPr/>
        <p:txBody>
          <a:bodyPr/>
          <a:lstStyle/>
          <a:p>
            <a:r>
              <a:rPr lang="en-US" altLang="zh-CN" dirty="0" smtClean="0"/>
              <a:t>32</a:t>
            </a:r>
            <a:r>
              <a:rPr lang="zh-CN" altLang="en-US" dirty="0" smtClean="0"/>
              <a:t>位的分页系统，设页面大小为</a:t>
            </a:r>
            <a:r>
              <a:rPr lang="en-US" altLang="zh-CN" dirty="0" smtClean="0"/>
              <a:t>4KB</a:t>
            </a:r>
            <a:r>
              <a:rPr lang="zh-CN" altLang="en-US" dirty="0" smtClean="0"/>
              <a:t>，则每个进程的页表最多可以有</a:t>
            </a:r>
            <a:r>
              <a:rPr lang="en-US" altLang="zh-CN" dirty="0" smtClean="0"/>
              <a:t>1M</a:t>
            </a:r>
            <a:r>
              <a:rPr lang="zh-CN" altLang="en-US" dirty="0" smtClean="0"/>
              <a:t>个页表项（</a:t>
            </a:r>
            <a:r>
              <a:rPr lang="en-US" altLang="zh-CN" dirty="0" smtClean="0"/>
              <a:t>2</a:t>
            </a:r>
            <a:r>
              <a:rPr lang="en-US" altLang="zh-CN" baseline="30000" dirty="0" smtClean="0"/>
              <a:t>32</a:t>
            </a:r>
            <a:r>
              <a:rPr lang="en-US" altLang="zh-CN" dirty="0" smtClean="0"/>
              <a:t>/4K=1M</a:t>
            </a:r>
            <a:r>
              <a:rPr lang="zh-CN" altLang="en-US" dirty="0" smtClean="0"/>
              <a:t>），每个页表项假设为</a:t>
            </a:r>
            <a:r>
              <a:rPr lang="en-US" altLang="zh-CN" dirty="0" smtClean="0"/>
              <a:t>4B</a:t>
            </a:r>
            <a:r>
              <a:rPr lang="zh-CN" altLang="en-US" dirty="0" smtClean="0"/>
              <a:t>，需占</a:t>
            </a:r>
            <a:r>
              <a:rPr lang="en-US" altLang="zh-CN" dirty="0" smtClean="0"/>
              <a:t>4MB</a:t>
            </a:r>
            <a:r>
              <a:rPr lang="zh-CN" altLang="en-US" dirty="0" smtClean="0"/>
              <a:t>连续内存空间。</a:t>
            </a:r>
          </a:p>
          <a:p>
            <a:r>
              <a:rPr lang="zh-CN" altLang="en-US" dirty="0" smtClean="0"/>
              <a:t>解决方案：内存中只保留进程当前需要的页表项，其余放在硬盘中</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normAutofit/>
          </a:bodyPr>
          <a:lstStyle/>
          <a:p>
            <a:r>
              <a:rPr lang="zh-CN" altLang="en-US" dirty="0" smtClean="0"/>
              <a:t>两级页表结构</a:t>
            </a:r>
          </a:p>
        </p:txBody>
      </p:sp>
      <p:pic>
        <p:nvPicPr>
          <p:cNvPr id="5939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7650198"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两级页表</a:t>
            </a:r>
          </a:p>
        </p:txBody>
      </p:sp>
      <p:sp>
        <p:nvSpPr>
          <p:cNvPr id="60419" name="内容占位符 2"/>
          <p:cNvSpPr>
            <a:spLocks noGrp="1"/>
          </p:cNvSpPr>
          <p:nvPr>
            <p:ph idx="1"/>
          </p:nvPr>
        </p:nvSpPr>
        <p:spPr/>
        <p:txBody>
          <a:bodyPr/>
          <a:lstStyle/>
          <a:p>
            <a:r>
              <a:rPr lang="zh-CN" altLang="en-US" dirty="0" smtClean="0"/>
              <a:t>仅把当前需要列表调入内存，以减少页表占用的内存空间。</a:t>
            </a:r>
            <a:endParaRPr lang="en-US" altLang="zh-CN" dirty="0" smtClean="0"/>
          </a:p>
          <a:p>
            <a:r>
              <a:rPr lang="zh-CN" altLang="en-US" dirty="0" smtClean="0"/>
              <a:t>两级列表下，第一级页表始终在内存中，第二级页表只调入需要的。</a:t>
            </a:r>
            <a:endParaRPr lang="en-US" altLang="zh-CN" dirty="0" smtClean="0"/>
          </a:p>
          <a:p>
            <a:r>
              <a:rPr lang="zh-CN" altLang="en-US" dirty="0"/>
              <a:t>第</a:t>
            </a:r>
            <a:r>
              <a:rPr lang="zh-CN" altLang="en-US" dirty="0" smtClean="0"/>
              <a:t>一级页表的表项增加状态位</a:t>
            </a:r>
            <a:r>
              <a:rPr lang="en-US" altLang="zh-CN" dirty="0" smtClean="0"/>
              <a:t>S</a:t>
            </a:r>
            <a:r>
              <a:rPr lang="zh-CN" altLang="en-US" dirty="0" smtClean="0"/>
              <a:t>，</a:t>
            </a:r>
            <a:r>
              <a:rPr lang="en-US" altLang="zh-CN" dirty="0" smtClean="0"/>
              <a:t>0</a:t>
            </a:r>
            <a:r>
              <a:rPr lang="zh-CN" altLang="en-US" dirty="0" smtClean="0"/>
              <a:t>表示指向的第二级页表不在内存，需要的情况下产生中断并将第二级页表调入内存。</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smtClean="0"/>
              <a:t>对用户程序的处理步骤</a:t>
            </a:r>
          </a:p>
        </p:txBody>
      </p:sp>
      <p:pic>
        <p:nvPicPr>
          <p:cNvPr id="10243"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947231" y="2057942"/>
            <a:ext cx="7249537" cy="3610479"/>
          </a:xfr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两级页表下的逻辑地址</a:t>
            </a:r>
            <a:endParaRPr lang="zh-CN" alt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420888"/>
            <a:ext cx="8230598"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0574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多级页表</a:t>
            </a:r>
          </a:p>
        </p:txBody>
      </p:sp>
      <p:sp>
        <p:nvSpPr>
          <p:cNvPr id="61443" name="内容占位符 2"/>
          <p:cNvSpPr>
            <a:spLocks noGrp="1"/>
          </p:cNvSpPr>
          <p:nvPr>
            <p:ph idx="1"/>
          </p:nvPr>
        </p:nvSpPr>
        <p:spPr/>
        <p:txBody>
          <a:bodyPr/>
          <a:lstStyle/>
          <a:p>
            <a:r>
              <a:rPr lang="en-US" altLang="zh-CN" dirty="0" smtClean="0"/>
              <a:t>64</a:t>
            </a:r>
            <a:r>
              <a:rPr lang="zh-CN" altLang="en-US" dirty="0" smtClean="0"/>
              <a:t>位计算机若按两级列表，则外层页号占用</a:t>
            </a:r>
            <a:r>
              <a:rPr lang="en-US" altLang="zh-CN" dirty="0" smtClean="0"/>
              <a:t>42</a:t>
            </a:r>
            <a:r>
              <a:rPr lang="zh-CN" altLang="en-US" dirty="0" smtClean="0"/>
              <a:t>位，需要占用</a:t>
            </a:r>
            <a:r>
              <a:rPr lang="en-US" altLang="zh-CN" dirty="0" smtClean="0"/>
              <a:t>24TB</a:t>
            </a:r>
            <a:r>
              <a:rPr lang="zh-CN" altLang="en-US" dirty="0" smtClean="0"/>
              <a:t>连续内存空间。</a:t>
            </a:r>
            <a:endParaRPr lang="en-US" altLang="zh-CN" dirty="0" smtClean="0"/>
          </a:p>
          <a:p>
            <a:r>
              <a:rPr lang="zh-CN" altLang="en-US" dirty="0" smtClean="0"/>
              <a:t>使用多级页表将外层页表再次分页，将各页离散地装入到不相邻的物理块中，再利用二级外层页表映射关系。</a:t>
            </a:r>
            <a:endParaRPr lang="en-US" altLang="zh-CN" dirty="0" smtClean="0"/>
          </a:p>
          <a:p>
            <a:r>
              <a:rPr lang="en-US" altLang="zh-CN" dirty="0" smtClean="0"/>
              <a:t>64</a:t>
            </a:r>
            <a:r>
              <a:rPr lang="zh-CN" altLang="en-US" dirty="0" smtClean="0"/>
              <a:t>位计算机即使使用三级页表也不适合，目前寻址的存储器空间减少为</a:t>
            </a:r>
            <a:r>
              <a:rPr lang="en-US" altLang="zh-CN" dirty="0" smtClean="0"/>
              <a:t>45</a:t>
            </a:r>
            <a:r>
              <a:rPr lang="zh-CN" altLang="en-US" dirty="0" smtClean="0"/>
              <a:t>位。</a:t>
            </a:r>
          </a:p>
          <a:p>
            <a:endParaRPr lang="zh-CN" altLang="en-US" dirty="0" smtClean="0"/>
          </a:p>
        </p:txBody>
      </p:sp>
      <p:pic>
        <p:nvPicPr>
          <p:cNvPr id="6144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5348288"/>
            <a:ext cx="6069013"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哈希页表</a:t>
            </a:r>
          </a:p>
        </p:txBody>
      </p:sp>
      <p:pic>
        <p:nvPicPr>
          <p:cNvPr id="6349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1714500"/>
            <a:ext cx="8039100" cy="4286250"/>
          </a:xfr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反向页表</a:t>
            </a:r>
          </a:p>
        </p:txBody>
      </p:sp>
      <p:sp>
        <p:nvSpPr>
          <p:cNvPr id="64515" name="内容占位符 2"/>
          <p:cNvSpPr>
            <a:spLocks noGrp="1"/>
          </p:cNvSpPr>
          <p:nvPr>
            <p:ph idx="1"/>
          </p:nvPr>
        </p:nvSpPr>
        <p:spPr/>
        <p:txBody>
          <a:bodyPr>
            <a:normAutofit lnSpcReduction="10000"/>
          </a:bodyPr>
          <a:lstStyle/>
          <a:p>
            <a:r>
              <a:rPr lang="zh-CN" altLang="en-US" dirty="0" smtClean="0"/>
              <a:t>通常情况，每个进程都有一张页表，需要占用很多内存空间。</a:t>
            </a:r>
            <a:endParaRPr lang="en-US" altLang="zh-CN" dirty="0" smtClean="0"/>
          </a:p>
          <a:p>
            <a:r>
              <a:rPr lang="zh-CN" altLang="en-US" dirty="0" smtClean="0"/>
              <a:t>反向页表对于每个物理内存页只有一个条目，包含了保存在内存页中的虚拟页码和所属进程号。</a:t>
            </a:r>
            <a:endParaRPr lang="en-US" altLang="zh-CN" dirty="0" smtClean="0"/>
          </a:p>
          <a:p>
            <a:r>
              <a:rPr lang="en-US" altLang="zh-CN" dirty="0" smtClean="0"/>
              <a:t>64MB</a:t>
            </a:r>
            <a:r>
              <a:rPr lang="zh-CN" altLang="en-US" dirty="0" smtClean="0"/>
              <a:t>的机器，若页面大小为</a:t>
            </a:r>
            <a:r>
              <a:rPr lang="en-US" altLang="zh-CN" dirty="0" smtClean="0"/>
              <a:t>4KB</a:t>
            </a:r>
            <a:r>
              <a:rPr lang="zh-CN" altLang="en-US" dirty="0" smtClean="0"/>
              <a:t>，则反置页表只占用</a:t>
            </a:r>
            <a:r>
              <a:rPr lang="en-US" altLang="zh-CN" dirty="0" smtClean="0"/>
              <a:t>64KB</a:t>
            </a:r>
            <a:r>
              <a:rPr lang="zh-CN" altLang="en-US" dirty="0" smtClean="0"/>
              <a:t>空间。</a:t>
            </a:r>
            <a:endParaRPr lang="en-US" altLang="zh-CN" dirty="0" smtClean="0"/>
          </a:p>
          <a:p>
            <a:r>
              <a:rPr lang="zh-CN" altLang="en-US" dirty="0" smtClean="0"/>
              <a:t>针对查询速度慢的问题，可以使用哈希表和快表加速。</a:t>
            </a:r>
            <a:endParaRPr lang="en-US" altLang="zh-CN"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反向页表</a:t>
            </a:r>
          </a:p>
        </p:txBody>
      </p:sp>
      <p:pic>
        <p:nvPicPr>
          <p:cNvPr id="6553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99592" y="1484784"/>
            <a:ext cx="7272808" cy="5022833"/>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rmAutofit/>
          </a:bodyPr>
          <a:lstStyle/>
          <a:p>
            <a:r>
              <a:rPr lang="zh-CN" altLang="en-US" dirty="0" smtClean="0"/>
              <a:t>离散存储管理的三种类型</a:t>
            </a:r>
          </a:p>
        </p:txBody>
      </p:sp>
      <p:sp>
        <p:nvSpPr>
          <p:cNvPr id="51203" name="内容占位符 2"/>
          <p:cNvSpPr>
            <a:spLocks noGrp="1"/>
          </p:cNvSpPr>
          <p:nvPr>
            <p:ph idx="1"/>
          </p:nvPr>
        </p:nvSpPr>
        <p:spPr/>
        <p:txBody>
          <a:bodyPr>
            <a:normAutofit/>
          </a:bodyPr>
          <a:lstStyle/>
          <a:p>
            <a:r>
              <a:rPr lang="zh-CN" altLang="en-US" dirty="0" smtClean="0">
                <a:solidFill>
                  <a:schemeClr val="bg1">
                    <a:lumMod val="50000"/>
                  </a:schemeClr>
                </a:solidFill>
              </a:rPr>
              <a:t>分页</a:t>
            </a:r>
            <a:endParaRPr lang="en-US" altLang="zh-CN" dirty="0" smtClean="0">
              <a:solidFill>
                <a:schemeClr val="bg1">
                  <a:lumMod val="50000"/>
                </a:schemeClr>
              </a:solidFill>
            </a:endParaRPr>
          </a:p>
          <a:p>
            <a:r>
              <a:rPr lang="zh-CN" altLang="en-US" dirty="0" smtClean="0"/>
              <a:t>分段</a:t>
            </a:r>
            <a:endParaRPr lang="en-US" altLang="zh-CN" dirty="0" smtClean="0"/>
          </a:p>
          <a:p>
            <a:r>
              <a:rPr lang="zh-CN" altLang="en-US" dirty="0" smtClean="0">
                <a:solidFill>
                  <a:schemeClr val="bg1">
                    <a:lumMod val="50000"/>
                  </a:schemeClr>
                </a:solidFill>
              </a:rPr>
              <a:t>段页式</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14820882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dirty="0" smtClean="0"/>
              <a:t>分段存储管理</a:t>
            </a:r>
          </a:p>
        </p:txBody>
      </p:sp>
      <p:sp>
        <p:nvSpPr>
          <p:cNvPr id="3" name="内容占位符 2"/>
          <p:cNvSpPr>
            <a:spLocks noGrp="1"/>
          </p:cNvSpPr>
          <p:nvPr>
            <p:ph idx="1"/>
          </p:nvPr>
        </p:nvSpPr>
        <p:spPr>
          <a:xfrm>
            <a:off x="457200" y="1600200"/>
            <a:ext cx="8229600" cy="4925144"/>
          </a:xfrm>
        </p:spPr>
        <p:txBody>
          <a:bodyPr>
            <a:normAutofit/>
          </a:bodyPr>
          <a:lstStyle/>
          <a:p>
            <a:pPr>
              <a:defRPr/>
            </a:pPr>
            <a:r>
              <a:rPr lang="zh-CN" altLang="en-US" dirty="0" smtClean="0"/>
              <a:t>分页存储管理破坏了程序内部天然的逻辑结构，造成共享、保护困难。</a:t>
            </a:r>
            <a:endParaRPr lang="en-US" altLang="zh-CN" dirty="0" smtClean="0"/>
          </a:p>
          <a:p>
            <a:pPr>
              <a:defRPr/>
            </a:pPr>
            <a:r>
              <a:rPr lang="zh-CN" altLang="en-US" dirty="0" smtClean="0"/>
              <a:t>分段存储管理用于满足用户和程序员的下述需要：</a:t>
            </a:r>
          </a:p>
          <a:p>
            <a:pPr lvl="1">
              <a:defRPr/>
            </a:pPr>
            <a:r>
              <a:rPr lang="zh-CN" altLang="en-US" dirty="0" smtClean="0"/>
              <a:t>方便编程</a:t>
            </a:r>
            <a:endParaRPr lang="en-US" altLang="zh-CN" dirty="0" smtClean="0"/>
          </a:p>
          <a:p>
            <a:pPr lvl="1">
              <a:defRPr/>
            </a:pPr>
            <a:r>
              <a:rPr lang="zh-CN" altLang="en-US" dirty="0" smtClean="0"/>
              <a:t>信息共享 </a:t>
            </a:r>
          </a:p>
          <a:p>
            <a:pPr lvl="1">
              <a:defRPr/>
            </a:pPr>
            <a:r>
              <a:rPr lang="zh-CN" altLang="en-US" dirty="0" smtClean="0"/>
              <a:t>信息保护</a:t>
            </a:r>
            <a:endParaRPr lang="en-US" altLang="zh-CN" dirty="0" smtClean="0"/>
          </a:p>
          <a:p>
            <a:pPr lvl="1">
              <a:defRPr/>
            </a:pPr>
            <a:r>
              <a:rPr lang="zh-CN" altLang="en-US" dirty="0" smtClean="0"/>
              <a:t>动态增长</a:t>
            </a:r>
          </a:p>
          <a:p>
            <a:pPr lvl="1">
              <a:defRPr/>
            </a:pPr>
            <a:r>
              <a:rPr lang="zh-CN" altLang="en-US" dirty="0" smtClean="0"/>
              <a:t>动态链接 </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dirty="0" smtClean="0"/>
              <a:t>分段存储管理的逻辑地址</a:t>
            </a:r>
          </a:p>
        </p:txBody>
      </p:sp>
      <p:sp>
        <p:nvSpPr>
          <p:cNvPr id="68611" name="内容占位符 2"/>
          <p:cNvSpPr>
            <a:spLocks noGrp="1"/>
          </p:cNvSpPr>
          <p:nvPr>
            <p:ph idx="1"/>
          </p:nvPr>
        </p:nvSpPr>
        <p:spPr/>
        <p:txBody>
          <a:bodyPr/>
          <a:lstStyle/>
          <a:p>
            <a:r>
              <a:rPr lang="zh-CN" altLang="en-US" dirty="0" smtClean="0"/>
              <a:t>逻辑地址具有如下结构：</a:t>
            </a:r>
            <a:endParaRPr lang="en-US" altLang="zh-CN" dirty="0" smtClean="0"/>
          </a:p>
          <a:p>
            <a:endParaRPr lang="en-US" altLang="zh-CN" dirty="0" smtClean="0"/>
          </a:p>
          <a:p>
            <a:endParaRPr lang="en-US" altLang="zh-CN" dirty="0" smtClean="0"/>
          </a:p>
          <a:p>
            <a:endParaRPr lang="en-US" altLang="zh-CN" dirty="0" smtClean="0"/>
          </a:p>
          <a:p>
            <a:r>
              <a:rPr lang="zh-CN" altLang="en-US" dirty="0" smtClean="0"/>
              <a:t>段表</a:t>
            </a:r>
          </a:p>
          <a:p>
            <a:endParaRPr lang="zh-CN" altLang="en-US" dirty="0" smtClean="0"/>
          </a:p>
        </p:txBody>
      </p:sp>
      <p:graphicFrame>
        <p:nvGraphicFramePr>
          <p:cNvPr id="4" name="Group 6"/>
          <p:cNvGraphicFramePr>
            <a:graphicFrameLocks noGrp="1"/>
          </p:cNvGraphicFramePr>
          <p:nvPr>
            <p:extLst>
              <p:ext uri="{D42A27DB-BD31-4B8C-83A1-F6EECF244321}">
                <p14:modId xmlns:p14="http://schemas.microsoft.com/office/powerpoint/2010/main" val="50722128"/>
              </p:ext>
            </p:extLst>
          </p:nvPr>
        </p:nvGraphicFramePr>
        <p:xfrm>
          <a:off x="1116013" y="2420938"/>
          <a:ext cx="6096000" cy="722312"/>
        </p:xfrm>
        <a:graphic>
          <a:graphicData uri="http://schemas.openxmlformats.org/drawingml/2006/table">
            <a:tbl>
              <a:tblPr/>
              <a:tblGrid>
                <a:gridCol w="3048000"/>
                <a:gridCol w="3048000"/>
              </a:tblGrid>
              <a:tr h="7223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0" i="0" u="none" strike="noStrike" cap="none" normalizeH="0" baseline="0" dirty="0" smtClean="0">
                          <a:ln>
                            <a:noFill/>
                          </a:ln>
                          <a:solidFill>
                            <a:schemeClr val="tx1"/>
                          </a:solidFill>
                          <a:effectLst/>
                          <a:latin typeface="Arial" charset="0"/>
                          <a:ea typeface="宋体" charset="-122"/>
                        </a:rPr>
                        <a:t>段号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0" i="0" u="none" strike="noStrike" cap="none" normalizeH="0" baseline="0" dirty="0" smtClean="0">
                          <a:ln>
                            <a:noFill/>
                          </a:ln>
                          <a:solidFill>
                            <a:schemeClr val="tx1"/>
                          </a:solidFill>
                          <a:effectLst/>
                          <a:latin typeface="Arial" charset="0"/>
                          <a:ea typeface="宋体" charset="-122"/>
                        </a:rPr>
                        <a:t>段内偏移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20" name="Text Box 14"/>
          <p:cNvSpPr txBox="1">
            <a:spLocks noChangeArrowheads="1"/>
          </p:cNvSpPr>
          <p:nvPr/>
        </p:nvSpPr>
        <p:spPr bwMode="auto">
          <a:xfrm>
            <a:off x="1187450" y="3355975"/>
            <a:ext cx="6180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dirty="0">
                <a:latin typeface="Times New Roman" pitchFamily="18" charset="0"/>
                <a:ea typeface="华文楷体" pitchFamily="2" charset="-122"/>
              </a:rPr>
              <a:t>31                            16    15                              0</a:t>
            </a:r>
          </a:p>
        </p:txBody>
      </p:sp>
      <p:graphicFrame>
        <p:nvGraphicFramePr>
          <p:cNvPr id="3" name="表格 2"/>
          <p:cNvGraphicFramePr>
            <a:graphicFrameLocks noGrp="1"/>
          </p:cNvGraphicFramePr>
          <p:nvPr>
            <p:extLst>
              <p:ext uri="{D42A27DB-BD31-4B8C-83A1-F6EECF244321}">
                <p14:modId xmlns:p14="http://schemas.microsoft.com/office/powerpoint/2010/main" val="3227065969"/>
              </p:ext>
            </p:extLst>
          </p:nvPr>
        </p:nvGraphicFramePr>
        <p:xfrm>
          <a:off x="971600" y="4797152"/>
          <a:ext cx="6096000" cy="18288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sz="2400" dirty="0" smtClean="0"/>
                        <a:t>段号</a:t>
                      </a:r>
                      <a:endParaRPr lang="zh-CN" altLang="en-US" sz="2400" dirty="0"/>
                    </a:p>
                  </a:txBody>
                  <a:tcPr/>
                </a:tc>
                <a:tc>
                  <a:txBody>
                    <a:bodyPr/>
                    <a:lstStyle/>
                    <a:p>
                      <a:r>
                        <a:rPr lang="zh-CN" altLang="en-US" sz="2400" dirty="0" smtClean="0"/>
                        <a:t>段首址</a:t>
                      </a:r>
                      <a:endParaRPr lang="zh-CN" altLang="en-US" sz="2400" dirty="0"/>
                    </a:p>
                  </a:txBody>
                  <a:tcPr/>
                </a:tc>
                <a:tc>
                  <a:txBody>
                    <a:bodyPr/>
                    <a:lstStyle/>
                    <a:p>
                      <a:r>
                        <a:rPr lang="zh-CN" altLang="en-US" sz="2400" dirty="0" smtClean="0"/>
                        <a:t>段长度</a:t>
                      </a:r>
                      <a:endParaRPr lang="zh-CN" altLang="en-US" sz="2400" dirty="0"/>
                    </a:p>
                  </a:txBody>
                  <a:tcPr/>
                </a:tc>
              </a:tr>
              <a:tr h="370840">
                <a:tc>
                  <a:txBody>
                    <a:bodyPr/>
                    <a:lstStyle/>
                    <a:p>
                      <a:r>
                        <a:rPr lang="en-US" altLang="zh-CN" sz="2400" dirty="0" smtClean="0"/>
                        <a:t>0</a:t>
                      </a:r>
                      <a:endParaRPr lang="zh-CN" altLang="en-US" sz="2400" dirty="0"/>
                    </a:p>
                  </a:txBody>
                  <a:tcPr/>
                </a:tc>
                <a:tc>
                  <a:txBody>
                    <a:bodyPr/>
                    <a:lstStyle/>
                    <a:p>
                      <a:r>
                        <a:rPr lang="en-US" altLang="zh-CN" sz="2400" dirty="0" smtClean="0"/>
                        <a:t>58K</a:t>
                      </a:r>
                      <a:endParaRPr lang="zh-CN" altLang="en-US" sz="2400" dirty="0"/>
                    </a:p>
                  </a:txBody>
                  <a:tcPr/>
                </a:tc>
                <a:tc>
                  <a:txBody>
                    <a:bodyPr/>
                    <a:lstStyle/>
                    <a:p>
                      <a:r>
                        <a:rPr lang="en-US" altLang="zh-CN" sz="2400" dirty="0" smtClean="0"/>
                        <a:t>20K</a:t>
                      </a:r>
                      <a:endParaRPr lang="zh-CN" altLang="en-US" sz="2400" dirty="0"/>
                    </a:p>
                  </a:txBody>
                  <a:tcPr/>
                </a:tc>
              </a:tr>
              <a:tr h="370840">
                <a:tc>
                  <a:txBody>
                    <a:bodyPr/>
                    <a:lstStyle/>
                    <a:p>
                      <a:r>
                        <a:rPr lang="en-US" altLang="zh-CN" sz="2400" dirty="0" smtClean="0"/>
                        <a:t>1</a:t>
                      </a:r>
                      <a:endParaRPr lang="zh-CN" altLang="en-US" sz="2400" dirty="0"/>
                    </a:p>
                  </a:txBody>
                  <a:tcPr/>
                </a:tc>
                <a:tc>
                  <a:txBody>
                    <a:bodyPr/>
                    <a:lstStyle/>
                    <a:p>
                      <a:r>
                        <a:rPr lang="en-US" altLang="zh-CN" sz="2400" dirty="0" smtClean="0"/>
                        <a:t>100K</a:t>
                      </a:r>
                      <a:endParaRPr lang="zh-CN" altLang="en-US" sz="2400" dirty="0"/>
                    </a:p>
                  </a:txBody>
                  <a:tcPr/>
                </a:tc>
                <a:tc>
                  <a:txBody>
                    <a:bodyPr/>
                    <a:lstStyle/>
                    <a:p>
                      <a:r>
                        <a:rPr lang="en-US" altLang="zh-CN" sz="2400" dirty="0" smtClean="0"/>
                        <a:t>110K</a:t>
                      </a:r>
                      <a:endParaRPr lang="zh-CN" altLang="en-US" sz="2400" dirty="0"/>
                    </a:p>
                  </a:txBody>
                  <a:tcPr/>
                </a:tc>
              </a:tr>
              <a:tr h="370840">
                <a:tc>
                  <a:txBody>
                    <a:bodyPr/>
                    <a:lstStyle/>
                    <a:p>
                      <a:r>
                        <a:rPr lang="en-US" altLang="zh-CN" sz="2400" dirty="0" smtClean="0"/>
                        <a:t>2</a:t>
                      </a:r>
                      <a:endParaRPr lang="zh-CN" altLang="en-US" sz="2400" dirty="0"/>
                    </a:p>
                  </a:txBody>
                  <a:tcPr/>
                </a:tc>
                <a:tc>
                  <a:txBody>
                    <a:bodyPr/>
                    <a:lstStyle/>
                    <a:p>
                      <a:r>
                        <a:rPr lang="en-US" altLang="zh-CN" sz="2400" dirty="0" smtClean="0"/>
                        <a:t>260K</a:t>
                      </a:r>
                      <a:endParaRPr lang="zh-CN" altLang="en-US" sz="2400" dirty="0"/>
                    </a:p>
                  </a:txBody>
                  <a:tcPr/>
                </a:tc>
                <a:tc>
                  <a:txBody>
                    <a:bodyPr/>
                    <a:lstStyle/>
                    <a:p>
                      <a:r>
                        <a:rPr lang="en-US" altLang="zh-CN" sz="2400" dirty="0" smtClean="0"/>
                        <a:t>140K</a:t>
                      </a:r>
                      <a:endParaRPr lang="zh-CN" altLang="en-US" sz="2400" dirty="0"/>
                    </a:p>
                  </a:txBody>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dirty="0" smtClean="0"/>
              <a:t>段表</a:t>
            </a:r>
          </a:p>
        </p:txBody>
      </p:sp>
      <p:pic>
        <p:nvPicPr>
          <p:cNvPr id="69636"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58" y="1268760"/>
            <a:ext cx="8583614" cy="558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dirty="0"/>
              <a:t>逻辑地址</a:t>
            </a:r>
            <a:r>
              <a:rPr lang="en-US" altLang="zh-CN" dirty="0">
                <a:sym typeface="Wingdings" pitchFamily="2" charset="2"/>
              </a:rPr>
              <a:t></a:t>
            </a:r>
            <a:r>
              <a:rPr lang="zh-CN" altLang="en-US" dirty="0"/>
              <a:t>物理地址的变换过程</a:t>
            </a:r>
            <a:endParaRPr lang="zh-CN" altLang="en-US" dirty="0" smtClean="0"/>
          </a:p>
        </p:txBody>
      </p:sp>
      <p:pic>
        <p:nvPicPr>
          <p:cNvPr id="706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8064896" cy="551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绝对装入方式</a:t>
            </a:r>
          </a:p>
        </p:txBody>
      </p:sp>
      <p:sp>
        <p:nvSpPr>
          <p:cNvPr id="11267" name="内容占位符 2"/>
          <p:cNvSpPr>
            <a:spLocks noGrp="1"/>
          </p:cNvSpPr>
          <p:nvPr>
            <p:ph idx="1"/>
          </p:nvPr>
        </p:nvSpPr>
        <p:spPr/>
        <p:txBody>
          <a:bodyPr/>
          <a:lstStyle/>
          <a:p>
            <a:r>
              <a:rPr lang="zh-CN" altLang="en-US" dirty="0" smtClean="0"/>
              <a:t>程序的逻辑地址和物理地址一致</a:t>
            </a:r>
            <a:endParaRPr lang="en-US" altLang="zh-CN" dirty="0" smtClean="0"/>
          </a:p>
          <a:p>
            <a:r>
              <a:rPr lang="zh-CN" altLang="en-US" dirty="0" smtClean="0"/>
              <a:t>适用于仅能运行单道程序的小系统</a:t>
            </a:r>
          </a:p>
          <a:p>
            <a:r>
              <a:rPr lang="zh-CN" altLang="en-US" dirty="0" smtClean="0"/>
              <a:t>程序中的绝对地址由程序员直接给出</a:t>
            </a:r>
            <a:endParaRPr lang="en-US" altLang="zh-CN" dirty="0" smtClean="0"/>
          </a:p>
          <a:p>
            <a:pPr lvl="1"/>
            <a:r>
              <a:rPr lang="zh-CN" altLang="en-US" dirty="0" smtClean="0"/>
              <a:t>要求熟悉内存使用</a:t>
            </a:r>
            <a:endParaRPr lang="en-US" altLang="zh-CN" dirty="0" smtClean="0"/>
          </a:p>
          <a:p>
            <a:pPr lvl="1"/>
            <a:r>
              <a:rPr lang="zh-CN" altLang="en-US" dirty="0" smtClean="0"/>
              <a:t>数据结构或程序修改后可能要改程序中的很多处地址</a:t>
            </a:r>
            <a:endParaRPr lang="en-US" altLang="zh-CN" dirty="0" smtClean="0"/>
          </a:p>
          <a:p>
            <a:r>
              <a:rPr lang="zh-CN" altLang="en-US" dirty="0" smtClean="0"/>
              <a:t>绝对地址也可由程序编译器转换得出</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分页和分段的区别</a:t>
            </a:r>
          </a:p>
        </p:txBody>
      </p:sp>
      <p:sp>
        <p:nvSpPr>
          <p:cNvPr id="71683" name="内容占位符 2"/>
          <p:cNvSpPr>
            <a:spLocks noGrp="1"/>
          </p:cNvSpPr>
          <p:nvPr>
            <p:ph idx="1"/>
          </p:nvPr>
        </p:nvSpPr>
        <p:spPr/>
        <p:txBody>
          <a:bodyPr>
            <a:normAutofit/>
          </a:bodyPr>
          <a:lstStyle/>
          <a:p>
            <a:r>
              <a:rPr lang="zh-CN" altLang="en-US" dirty="0" smtClean="0"/>
              <a:t>页是信息的物理单位</a:t>
            </a:r>
            <a:r>
              <a:rPr lang="zh-CN" altLang="en-US" dirty="0"/>
              <a:t>，页的大小固定且由系统决定，</a:t>
            </a:r>
            <a:r>
              <a:rPr lang="zh-CN" altLang="en-US" dirty="0" smtClean="0"/>
              <a:t>与用户无关。</a:t>
            </a:r>
            <a:endParaRPr lang="en-US" altLang="zh-CN" dirty="0" smtClean="0"/>
          </a:p>
          <a:p>
            <a:r>
              <a:rPr lang="zh-CN" altLang="en-US" dirty="0" smtClean="0"/>
              <a:t>段是信息的逻辑单位，段</a:t>
            </a:r>
            <a:r>
              <a:rPr lang="zh-CN" altLang="en-US" dirty="0"/>
              <a:t>的长度不固定</a:t>
            </a:r>
            <a:r>
              <a:rPr lang="zh-CN" altLang="en-US" dirty="0" smtClean="0"/>
              <a:t>，取决于</a:t>
            </a:r>
            <a:r>
              <a:rPr lang="zh-CN" altLang="en-US" dirty="0"/>
              <a:t>每个程序，通常由编译程序根据源程序信息划分</a:t>
            </a:r>
            <a:r>
              <a:rPr lang="zh-CN" altLang="en-US" dirty="0"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信息共享</a:t>
            </a:r>
          </a:p>
        </p:txBody>
      </p:sp>
      <p:sp>
        <p:nvSpPr>
          <p:cNvPr id="72707" name="内容占位符 2"/>
          <p:cNvSpPr>
            <a:spLocks noGrp="1"/>
          </p:cNvSpPr>
          <p:nvPr>
            <p:ph idx="1"/>
          </p:nvPr>
        </p:nvSpPr>
        <p:spPr/>
        <p:txBody>
          <a:bodyPr/>
          <a:lstStyle/>
          <a:p>
            <a:r>
              <a:rPr lang="zh-CN" altLang="en-US" dirty="0" smtClean="0"/>
              <a:t>分页和分段系统都能实现信息共享，即多个进程共享一个或多个页</a:t>
            </a:r>
            <a:r>
              <a:rPr lang="zh-CN" altLang="en-US" dirty="0"/>
              <a:t>或</a:t>
            </a:r>
            <a:r>
              <a:rPr lang="zh-CN" altLang="en-US" dirty="0" smtClean="0"/>
              <a:t>段。</a:t>
            </a:r>
            <a:endParaRPr lang="en-US" altLang="zh-CN" dirty="0" smtClean="0"/>
          </a:p>
          <a:p>
            <a:r>
              <a:rPr lang="zh-CN" altLang="en-US" dirty="0" smtClean="0"/>
              <a:t>一个多用户系统，同时接纳</a:t>
            </a:r>
            <a:r>
              <a:rPr lang="en-US" altLang="zh-CN" dirty="0" smtClean="0"/>
              <a:t>40</a:t>
            </a:r>
            <a:r>
              <a:rPr lang="zh-CN" altLang="en-US" dirty="0" smtClean="0"/>
              <a:t>个用户，他们都执行一个文本编辑程序（</a:t>
            </a:r>
            <a:r>
              <a:rPr lang="en-US" altLang="zh-CN" dirty="0" smtClean="0"/>
              <a:t>Text</a:t>
            </a:r>
            <a:r>
              <a:rPr lang="zh-CN" altLang="en-US" dirty="0" smtClean="0"/>
              <a:t> </a:t>
            </a:r>
            <a:r>
              <a:rPr lang="en-US" altLang="zh-CN" dirty="0" smtClean="0"/>
              <a:t>Editor</a:t>
            </a:r>
            <a:r>
              <a:rPr lang="zh-CN" altLang="en-US" dirty="0" smtClean="0"/>
              <a:t>）。文本编辑程序包含</a:t>
            </a:r>
            <a:r>
              <a:rPr lang="en-US" altLang="zh-CN" dirty="0" smtClean="0"/>
              <a:t>160KB</a:t>
            </a:r>
            <a:r>
              <a:rPr lang="zh-CN" altLang="en-US" dirty="0" smtClean="0"/>
              <a:t>的代码和</a:t>
            </a:r>
            <a:r>
              <a:rPr lang="en-US" altLang="zh-CN" dirty="0" smtClean="0"/>
              <a:t>40KB</a:t>
            </a:r>
            <a:r>
              <a:rPr lang="zh-CN" altLang="en-US" dirty="0" smtClean="0"/>
              <a:t>的数据区。如果</a:t>
            </a:r>
            <a:r>
              <a:rPr lang="en-US" altLang="zh-CN" dirty="0" smtClean="0"/>
              <a:t>160KB</a:t>
            </a:r>
            <a:r>
              <a:rPr lang="zh-CN" altLang="en-US" dirty="0" smtClean="0"/>
              <a:t>的代码是可重入的，则只需</a:t>
            </a:r>
            <a:r>
              <a:rPr lang="en-US" altLang="zh-CN" dirty="0" smtClean="0"/>
              <a:t>1760KB</a:t>
            </a:r>
            <a:r>
              <a:rPr lang="zh-CN" altLang="en-US" dirty="0" smtClean="0"/>
              <a:t>内存。</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分页系统中的共享</a:t>
            </a:r>
          </a:p>
        </p:txBody>
      </p:sp>
      <p:pic>
        <p:nvPicPr>
          <p:cNvPr id="737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196752"/>
            <a:ext cx="8001000" cy="566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分段系统中的共享</a:t>
            </a:r>
          </a:p>
        </p:txBody>
      </p:sp>
      <p:pic>
        <p:nvPicPr>
          <p:cNvPr id="7475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500188"/>
            <a:ext cx="8545512"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rmAutofit/>
          </a:bodyPr>
          <a:lstStyle/>
          <a:p>
            <a:r>
              <a:rPr lang="zh-CN" altLang="en-US" dirty="0" smtClean="0"/>
              <a:t>离散存储管理的三种类型</a:t>
            </a:r>
          </a:p>
        </p:txBody>
      </p:sp>
      <p:sp>
        <p:nvSpPr>
          <p:cNvPr id="51203" name="内容占位符 2"/>
          <p:cNvSpPr>
            <a:spLocks noGrp="1"/>
          </p:cNvSpPr>
          <p:nvPr>
            <p:ph idx="1"/>
          </p:nvPr>
        </p:nvSpPr>
        <p:spPr/>
        <p:txBody>
          <a:bodyPr>
            <a:normAutofit/>
          </a:bodyPr>
          <a:lstStyle/>
          <a:p>
            <a:r>
              <a:rPr lang="zh-CN" altLang="en-US" dirty="0" smtClean="0">
                <a:solidFill>
                  <a:schemeClr val="bg1">
                    <a:lumMod val="50000"/>
                  </a:schemeClr>
                </a:solidFill>
              </a:rPr>
              <a:t>分页</a:t>
            </a:r>
            <a:endParaRPr lang="en-US" altLang="zh-CN" dirty="0" smtClean="0">
              <a:solidFill>
                <a:schemeClr val="bg1">
                  <a:lumMod val="50000"/>
                </a:schemeClr>
              </a:solidFill>
            </a:endParaRPr>
          </a:p>
          <a:p>
            <a:r>
              <a:rPr lang="zh-CN" altLang="en-US" dirty="0" smtClean="0">
                <a:solidFill>
                  <a:schemeClr val="bg1">
                    <a:lumMod val="50000"/>
                  </a:schemeClr>
                </a:solidFill>
              </a:rPr>
              <a:t>分段</a:t>
            </a:r>
            <a:endParaRPr lang="en-US" altLang="zh-CN" dirty="0" smtClean="0">
              <a:solidFill>
                <a:schemeClr val="bg1">
                  <a:lumMod val="50000"/>
                </a:schemeClr>
              </a:solidFill>
            </a:endParaRPr>
          </a:p>
          <a:p>
            <a:r>
              <a:rPr lang="zh-CN" altLang="en-US" dirty="0" smtClean="0"/>
              <a:t>段页式</a:t>
            </a:r>
            <a:endParaRPr lang="en-US" altLang="zh-CN" dirty="0" smtClean="0"/>
          </a:p>
        </p:txBody>
      </p:sp>
    </p:spTree>
    <p:extLst>
      <p:ext uri="{BB962C8B-B14F-4D97-AF65-F5344CB8AC3E}">
        <p14:creationId xmlns:p14="http://schemas.microsoft.com/office/powerpoint/2010/main" val="14820882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段页式存储管理方式</a:t>
            </a:r>
          </a:p>
        </p:txBody>
      </p:sp>
      <p:sp>
        <p:nvSpPr>
          <p:cNvPr id="75779" name="内容占位符 2"/>
          <p:cNvSpPr>
            <a:spLocks noGrp="1"/>
          </p:cNvSpPr>
          <p:nvPr>
            <p:ph idx="1"/>
          </p:nvPr>
        </p:nvSpPr>
        <p:spPr/>
        <p:txBody>
          <a:bodyPr/>
          <a:lstStyle/>
          <a:p>
            <a:r>
              <a:rPr lang="zh-CN" altLang="en-US" dirty="0" smtClean="0"/>
              <a:t>分页系统以页面作为内存分配的基本单位，能有效提高内存利用率</a:t>
            </a:r>
          </a:p>
          <a:p>
            <a:r>
              <a:rPr lang="zh-CN" altLang="en-US" dirty="0" smtClean="0"/>
              <a:t>分段系统是以段作为内存分配的基本单位，能更好地满足用户需要</a:t>
            </a:r>
          </a:p>
          <a:p>
            <a:r>
              <a:rPr lang="zh-CN" altLang="en-US" dirty="0" smtClean="0"/>
              <a:t>段页式存储管理方式既具有分段系统的便于实现、分段可共享、易于保护、可动态链接等一系列优点，又能像分页系统那样，很好地解决内存的外部碎片问题。</a:t>
            </a:r>
          </a:p>
          <a:p>
            <a:endParaRPr lang="zh-CN" alt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dirty="0" smtClean="0"/>
              <a:t>段表和页表</a:t>
            </a:r>
          </a:p>
        </p:txBody>
      </p:sp>
      <p:pic>
        <p:nvPicPr>
          <p:cNvPr id="768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500188"/>
            <a:ext cx="8215312"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dirty="0"/>
              <a:t>逻辑地址</a:t>
            </a:r>
            <a:r>
              <a:rPr lang="en-US" altLang="zh-CN" dirty="0">
                <a:sym typeface="Wingdings" pitchFamily="2" charset="2"/>
              </a:rPr>
              <a:t></a:t>
            </a:r>
            <a:r>
              <a:rPr lang="zh-CN" altLang="en-US" dirty="0"/>
              <a:t>物理地址的变换过程</a:t>
            </a:r>
            <a:endParaRPr lang="zh-CN" altLang="en-US" dirty="0" smtClean="0"/>
          </a:p>
        </p:txBody>
      </p:sp>
      <p:pic>
        <p:nvPicPr>
          <p:cNvPr id="7782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428750"/>
            <a:ext cx="833278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smtClean="0"/>
              <a:t>内存</a:t>
            </a:r>
          </a:p>
        </p:txBody>
      </p:sp>
      <p:sp>
        <p:nvSpPr>
          <p:cNvPr id="3" name="内容占位符 2"/>
          <p:cNvSpPr>
            <a:spLocks noGrp="1"/>
          </p:cNvSpPr>
          <p:nvPr>
            <p:ph idx="1"/>
          </p:nvPr>
        </p:nvSpPr>
        <p:spPr/>
        <p:txBody>
          <a:bodyPr>
            <a:normAutofit/>
          </a:bodyPr>
          <a:lstStyle/>
          <a:p>
            <a:pPr eaLnBrk="1" hangingPunct="1">
              <a:defRPr/>
            </a:pPr>
            <a:r>
              <a:rPr lang="zh-CN" altLang="en-US" dirty="0" smtClean="0">
                <a:solidFill>
                  <a:schemeClr val="bg1">
                    <a:lumMod val="50000"/>
                  </a:schemeClr>
                </a:solidFill>
              </a:rPr>
              <a:t>程序装载</a:t>
            </a:r>
            <a:endParaRPr lang="en-US" altLang="zh-CN" dirty="0" smtClean="0">
              <a:solidFill>
                <a:schemeClr val="bg1">
                  <a:lumMod val="50000"/>
                </a:schemeClr>
              </a:solidFill>
            </a:endParaRPr>
          </a:p>
          <a:p>
            <a:pPr eaLnBrk="1" hangingPunct="1">
              <a:defRPr/>
            </a:pPr>
            <a:r>
              <a:rPr lang="zh-CN" altLang="en-US" dirty="0" smtClean="0">
                <a:solidFill>
                  <a:schemeClr val="bg1">
                    <a:lumMod val="50000"/>
                  </a:schemeClr>
                </a:solidFill>
              </a:rPr>
              <a:t>连续存储管理</a:t>
            </a:r>
            <a:endParaRPr lang="en-US" altLang="zh-CN" dirty="0" smtClean="0">
              <a:solidFill>
                <a:schemeClr val="bg1">
                  <a:lumMod val="50000"/>
                </a:schemeClr>
              </a:solidFill>
            </a:endParaRPr>
          </a:p>
          <a:p>
            <a:pPr eaLnBrk="1" hangingPunct="1">
              <a:defRPr/>
            </a:pPr>
            <a:r>
              <a:rPr lang="zh-CN" altLang="en-US" dirty="0" smtClean="0">
                <a:solidFill>
                  <a:schemeClr val="bg1">
                    <a:lumMod val="50000"/>
                  </a:schemeClr>
                </a:solidFill>
              </a:rPr>
              <a:t>离散存储管理</a:t>
            </a:r>
            <a:endParaRPr lang="en-US" altLang="zh-CN" dirty="0" smtClean="0">
              <a:solidFill>
                <a:schemeClr val="bg1">
                  <a:lumMod val="50000"/>
                </a:schemeClr>
              </a:solidFill>
            </a:endParaRPr>
          </a:p>
          <a:p>
            <a:pPr eaLnBrk="1" hangingPunct="1">
              <a:defRPr/>
            </a:pPr>
            <a:r>
              <a:rPr lang="zh-CN" altLang="en-US" dirty="0" smtClean="0"/>
              <a:t>虚拟存储</a:t>
            </a:r>
          </a:p>
          <a:p>
            <a:pPr eaLnBrk="1" hangingPunct="1">
              <a:defRPr/>
            </a:pPr>
            <a:endParaRPr lang="zh-CN" altLang="en-US" dirty="0"/>
          </a:p>
        </p:txBody>
      </p:sp>
    </p:spTree>
    <p:extLst>
      <p:ext uri="{BB962C8B-B14F-4D97-AF65-F5344CB8AC3E}">
        <p14:creationId xmlns:p14="http://schemas.microsoft.com/office/powerpoint/2010/main" val="35450548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对换</a:t>
            </a:r>
          </a:p>
        </p:txBody>
      </p:sp>
      <p:sp>
        <p:nvSpPr>
          <p:cNvPr id="40963" name="内容占位符 2"/>
          <p:cNvSpPr>
            <a:spLocks noGrp="1"/>
          </p:cNvSpPr>
          <p:nvPr>
            <p:ph idx="1"/>
          </p:nvPr>
        </p:nvSpPr>
        <p:spPr/>
        <p:txBody>
          <a:bodyPr/>
          <a:lstStyle/>
          <a:p>
            <a:r>
              <a:rPr lang="zh-CN" altLang="en-US" dirty="0" smtClean="0"/>
              <a:t>内存和</a:t>
            </a:r>
            <a:r>
              <a:rPr lang="zh-CN" altLang="en-US" dirty="0"/>
              <a:t>硬盘</a:t>
            </a:r>
            <a:r>
              <a:rPr lang="zh-CN" altLang="en-US" dirty="0" smtClean="0"/>
              <a:t>间交换数据，用于解决内存太小的问题。</a:t>
            </a:r>
            <a:endParaRPr lang="en-US" altLang="zh-CN" dirty="0" smtClean="0"/>
          </a:p>
        </p:txBody>
      </p:sp>
    </p:spTree>
    <p:extLst>
      <p:ext uri="{BB962C8B-B14F-4D97-AF65-F5344CB8AC3E}">
        <p14:creationId xmlns:p14="http://schemas.microsoft.com/office/powerpoint/2010/main" val="1342512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smtClean="0"/>
              <a:t>静态重定位装入方式</a:t>
            </a:r>
          </a:p>
        </p:txBody>
      </p:sp>
      <p:sp>
        <p:nvSpPr>
          <p:cNvPr id="12291" name="内容占位符 2"/>
          <p:cNvSpPr>
            <a:spLocks noGrp="1"/>
          </p:cNvSpPr>
          <p:nvPr>
            <p:ph idx="1"/>
          </p:nvPr>
        </p:nvSpPr>
        <p:spPr>
          <a:xfrm>
            <a:off x="457200" y="1600200"/>
            <a:ext cx="4471988" cy="4525963"/>
          </a:xfrm>
        </p:spPr>
        <p:txBody>
          <a:bodyPr/>
          <a:lstStyle/>
          <a:p>
            <a:r>
              <a:rPr lang="zh-CN" altLang="en-US" smtClean="0"/>
              <a:t>程序中的逻辑地址从</a:t>
            </a:r>
            <a:r>
              <a:rPr lang="en-US" altLang="zh-CN" smtClean="0"/>
              <a:t>0</a:t>
            </a:r>
            <a:r>
              <a:rPr lang="zh-CN" altLang="en-US" smtClean="0"/>
              <a:t>地址开始</a:t>
            </a:r>
            <a:endParaRPr lang="en-US" altLang="zh-CN" smtClean="0"/>
          </a:p>
          <a:p>
            <a:r>
              <a:rPr lang="zh-CN" altLang="en-US" smtClean="0"/>
              <a:t>适用于多道程序环境</a:t>
            </a:r>
            <a:endParaRPr lang="en-US" altLang="zh-CN" smtClean="0"/>
          </a:p>
          <a:p>
            <a:r>
              <a:rPr lang="zh-CN" altLang="en-US" smtClean="0"/>
              <a:t>地址转换在程序装入时一次完成，不再改变</a:t>
            </a:r>
          </a:p>
        </p:txBody>
      </p:sp>
      <p:pic>
        <p:nvPicPr>
          <p:cNvPr id="12292" name="Picture 2" descr="C:\Users\Administrator\Desktop\无标题.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725" y="2286000"/>
            <a:ext cx="410527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早期的分时系统中的对换技术</a:t>
            </a:r>
            <a:endParaRPr lang="zh-CN" altLang="en-US" dirty="0"/>
          </a:p>
        </p:txBody>
      </p:sp>
      <p:sp>
        <p:nvSpPr>
          <p:cNvPr id="3" name="内容占位符 2"/>
          <p:cNvSpPr>
            <a:spLocks noGrp="1"/>
          </p:cNvSpPr>
          <p:nvPr>
            <p:ph idx="1"/>
          </p:nvPr>
        </p:nvSpPr>
        <p:spPr/>
        <p:txBody>
          <a:bodyPr/>
          <a:lstStyle/>
          <a:p>
            <a:r>
              <a:rPr lang="zh-CN" altLang="en-US" dirty="0" smtClean="0"/>
              <a:t>所有的用户作业放在硬盘上</a:t>
            </a:r>
            <a:endParaRPr lang="en-US" altLang="zh-CN" dirty="0" smtClean="0"/>
          </a:p>
          <a:p>
            <a:r>
              <a:rPr lang="zh-CN" altLang="en-US" dirty="0" smtClean="0"/>
              <a:t>每次调一个作业进内存</a:t>
            </a:r>
            <a:endParaRPr lang="en-US" altLang="zh-CN" dirty="0" smtClean="0"/>
          </a:p>
          <a:p>
            <a:r>
              <a:rPr lang="zh-CN" altLang="en-US" dirty="0" smtClean="0"/>
              <a:t>当时间片用完后再调至外存的后备队列，再从后备队列中调另一个作业进内存</a:t>
            </a:r>
            <a:endParaRPr lang="en-US" altLang="zh-CN" dirty="0" smtClean="0"/>
          </a:p>
          <a:p>
            <a:r>
              <a:rPr lang="zh-CN" altLang="en-US" dirty="0" smtClean="0"/>
              <a:t>已废弃</a:t>
            </a:r>
          </a:p>
        </p:txBody>
      </p:sp>
    </p:spTree>
    <p:extLst>
      <p:ext uri="{BB962C8B-B14F-4D97-AF65-F5344CB8AC3E}">
        <p14:creationId xmlns:p14="http://schemas.microsoft.com/office/powerpoint/2010/main" val="28083673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smtClean="0"/>
              <a:t>多道程序环境的对换技术</a:t>
            </a:r>
          </a:p>
        </p:txBody>
      </p:sp>
      <p:sp>
        <p:nvSpPr>
          <p:cNvPr id="41987" name="内容占位符 2"/>
          <p:cNvSpPr>
            <a:spLocks noGrp="1"/>
          </p:cNvSpPr>
          <p:nvPr>
            <p:ph idx="1"/>
          </p:nvPr>
        </p:nvSpPr>
        <p:spPr/>
        <p:txBody>
          <a:bodyPr/>
          <a:lstStyle/>
          <a:p>
            <a:r>
              <a:rPr lang="zh-CN" altLang="en-US" dirty="0" smtClean="0"/>
              <a:t>可能出现的情况</a:t>
            </a:r>
            <a:endParaRPr lang="en-US" altLang="zh-CN" dirty="0" smtClean="0"/>
          </a:p>
          <a:p>
            <a:pPr lvl="1"/>
            <a:r>
              <a:rPr lang="zh-CN" altLang="en-US" dirty="0" smtClean="0"/>
              <a:t>内存中的进程被阻塞（如等待</a:t>
            </a:r>
            <a:r>
              <a:rPr lang="en-US" altLang="zh-CN" dirty="0" smtClean="0"/>
              <a:t>I/O</a:t>
            </a:r>
            <a:r>
              <a:rPr lang="zh-CN" altLang="en-US" dirty="0" smtClean="0"/>
              <a:t>）</a:t>
            </a:r>
            <a:endParaRPr lang="en-US" altLang="zh-CN" dirty="0" smtClean="0"/>
          </a:p>
          <a:p>
            <a:pPr lvl="1"/>
            <a:r>
              <a:rPr lang="zh-CN" altLang="en-US" dirty="0" smtClean="0"/>
              <a:t>某些进程因内存空间不足，一直不能运行</a:t>
            </a:r>
          </a:p>
          <a:p>
            <a:r>
              <a:rPr lang="zh-CN" altLang="en-US" dirty="0" smtClean="0"/>
              <a:t>解决方案：</a:t>
            </a:r>
            <a:endParaRPr lang="en-US" altLang="zh-CN" dirty="0" smtClean="0"/>
          </a:p>
          <a:p>
            <a:pPr lvl="1"/>
            <a:r>
              <a:rPr lang="zh-CN" altLang="en-US" dirty="0" smtClean="0"/>
              <a:t>把内存中暂时不能运行的进程或者暂时不用的程序和数据换出到外存上</a:t>
            </a:r>
            <a:endParaRPr lang="en-US" altLang="zh-CN" dirty="0" smtClean="0"/>
          </a:p>
          <a:p>
            <a:pPr lvl="1"/>
            <a:r>
              <a:rPr lang="zh-CN" altLang="en-US" dirty="0" smtClean="0"/>
              <a:t>把已具备运行条件的进程或进程所需要的程序和数据换入内存</a:t>
            </a:r>
          </a:p>
        </p:txBody>
      </p:sp>
    </p:spTree>
    <p:extLst>
      <p:ext uri="{BB962C8B-B14F-4D97-AF65-F5344CB8AC3E}">
        <p14:creationId xmlns:p14="http://schemas.microsoft.com/office/powerpoint/2010/main" val="37378133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对换的类型 </a:t>
            </a:r>
          </a:p>
        </p:txBody>
      </p:sp>
      <p:sp>
        <p:nvSpPr>
          <p:cNvPr id="3" name="内容占位符 2"/>
          <p:cNvSpPr>
            <a:spLocks noGrp="1"/>
          </p:cNvSpPr>
          <p:nvPr>
            <p:ph idx="1"/>
          </p:nvPr>
        </p:nvSpPr>
        <p:spPr/>
        <p:txBody>
          <a:bodyPr/>
          <a:lstStyle/>
          <a:p>
            <a:pPr marL="514350" indent="-514350">
              <a:buFont typeface="+mj-lt"/>
              <a:buAutoNum type="arabicPeriod"/>
              <a:defRPr/>
            </a:pPr>
            <a:r>
              <a:rPr lang="zh-CN" altLang="en-US" dirty="0" smtClean="0"/>
              <a:t>整体对换：以进程为对换单位</a:t>
            </a:r>
          </a:p>
          <a:p>
            <a:pPr marL="514350" indent="-514350">
              <a:buFont typeface="+mj-lt"/>
              <a:buAutoNum type="arabicPeriod"/>
              <a:defRPr/>
            </a:pPr>
            <a:r>
              <a:rPr lang="zh-CN" altLang="en-US" dirty="0" smtClean="0"/>
              <a:t>页面（分段）对换 ：以进程的 “页面”或“分段”为单位进行对换。</a:t>
            </a:r>
          </a:p>
          <a:p>
            <a:pPr>
              <a:defRPr/>
            </a:pPr>
            <a:r>
              <a:rPr lang="zh-CN" altLang="en-US" dirty="0" smtClean="0"/>
              <a:t>为实现进程对换，系统必须实现的功能</a:t>
            </a:r>
            <a:r>
              <a:rPr lang="en-US" altLang="zh-CN" dirty="0" smtClean="0"/>
              <a:t>:       </a:t>
            </a:r>
          </a:p>
          <a:p>
            <a:pPr marL="971550" lvl="1" indent="-514350">
              <a:buFont typeface="+mj-lt"/>
              <a:buAutoNum type="arabicPeriod"/>
              <a:defRPr/>
            </a:pPr>
            <a:r>
              <a:rPr lang="zh-CN" altLang="en-US" dirty="0" smtClean="0"/>
              <a:t>对换空间管理</a:t>
            </a:r>
          </a:p>
          <a:p>
            <a:pPr marL="971550" lvl="1" indent="-514350">
              <a:buFont typeface="+mj-lt"/>
              <a:buAutoNum type="arabicPeriod"/>
              <a:defRPr/>
            </a:pPr>
            <a:r>
              <a:rPr lang="zh-CN" altLang="en-US" dirty="0" smtClean="0"/>
              <a:t>进程的换出</a:t>
            </a:r>
          </a:p>
          <a:p>
            <a:pPr marL="971550" lvl="1" indent="-514350">
              <a:buFont typeface="+mj-lt"/>
              <a:buAutoNum type="arabicPeriod"/>
              <a:defRPr/>
            </a:pPr>
            <a:r>
              <a:rPr lang="zh-CN" altLang="en-US" dirty="0" smtClean="0"/>
              <a:t>进程的换入</a:t>
            </a:r>
          </a:p>
          <a:p>
            <a:pPr>
              <a:defRPr/>
            </a:pPr>
            <a:endParaRPr lang="zh-CN" altLang="en-US" dirty="0"/>
          </a:p>
        </p:txBody>
      </p:sp>
    </p:spTree>
    <p:extLst>
      <p:ext uri="{BB962C8B-B14F-4D97-AF65-F5344CB8AC3E}">
        <p14:creationId xmlns:p14="http://schemas.microsoft.com/office/powerpoint/2010/main" val="17919610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marL="342900" indent="-342900"/>
            <a:r>
              <a:rPr lang="zh-CN" altLang="en-US" smtClean="0"/>
              <a:t>对换空间管理</a:t>
            </a:r>
          </a:p>
        </p:txBody>
      </p:sp>
      <p:sp>
        <p:nvSpPr>
          <p:cNvPr id="46083" name="内容占位符 2"/>
          <p:cNvSpPr>
            <a:spLocks noGrp="1"/>
          </p:cNvSpPr>
          <p:nvPr>
            <p:ph idx="1"/>
          </p:nvPr>
        </p:nvSpPr>
        <p:spPr/>
        <p:txBody>
          <a:bodyPr>
            <a:normAutofit/>
          </a:bodyPr>
          <a:lstStyle/>
          <a:p>
            <a:pPr>
              <a:defRPr/>
            </a:pPr>
            <a:r>
              <a:rPr lang="zh-CN" altLang="en-US" dirty="0" smtClean="0"/>
              <a:t>硬盘空间大部分为文件区，访问频率低。小部分对换区，用于存放内存中换出的进程和数据。</a:t>
            </a:r>
            <a:endParaRPr lang="en-US" altLang="zh-CN" dirty="0" smtClean="0"/>
          </a:p>
          <a:p>
            <a:pPr>
              <a:defRPr/>
            </a:pPr>
            <a:r>
              <a:rPr lang="zh-CN" altLang="en-US" dirty="0" smtClean="0"/>
              <a:t>文件区管理的主要目标：文件存储空间的利用率</a:t>
            </a:r>
            <a:endParaRPr lang="en-US" altLang="zh-CN" dirty="0" smtClean="0"/>
          </a:p>
          <a:p>
            <a:pPr>
              <a:defRPr/>
            </a:pPr>
            <a:r>
              <a:rPr lang="zh-CN" altLang="en-US" dirty="0" smtClean="0"/>
              <a:t>对换区管理的主要目标：提高进程换入和换出的速度</a:t>
            </a:r>
          </a:p>
        </p:txBody>
      </p:sp>
    </p:spTree>
    <p:extLst>
      <p:ext uri="{BB962C8B-B14F-4D97-AF65-F5344CB8AC3E}">
        <p14:creationId xmlns:p14="http://schemas.microsoft.com/office/powerpoint/2010/main" val="7139726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normAutofit/>
          </a:bodyPr>
          <a:lstStyle/>
          <a:p>
            <a:r>
              <a:rPr lang="zh-CN" altLang="en-US" dirty="0"/>
              <a:t>对换区空闲盘</a:t>
            </a:r>
            <a:r>
              <a:rPr lang="zh-CN" altLang="en-US" dirty="0" smtClean="0"/>
              <a:t>块的</a:t>
            </a:r>
            <a:r>
              <a:rPr lang="zh-CN" altLang="en-US" dirty="0"/>
              <a:t>数据结构</a:t>
            </a:r>
            <a:endParaRPr lang="en-US" altLang="zh-CN" dirty="0"/>
          </a:p>
        </p:txBody>
      </p:sp>
      <p:sp>
        <p:nvSpPr>
          <p:cNvPr id="45059" name="内容占位符 2"/>
          <p:cNvSpPr>
            <a:spLocks noGrp="1"/>
          </p:cNvSpPr>
          <p:nvPr>
            <p:ph idx="1"/>
          </p:nvPr>
        </p:nvSpPr>
        <p:spPr/>
        <p:txBody>
          <a:bodyPr/>
          <a:lstStyle/>
          <a:p>
            <a:r>
              <a:rPr lang="zh-CN" altLang="en-US" dirty="0" smtClean="0"/>
              <a:t>与内存动态分区中用到的空闲分区表或空闲分区链类似。</a:t>
            </a:r>
            <a:endParaRPr lang="en-US" altLang="zh-CN" dirty="0" smtClean="0"/>
          </a:p>
          <a:p>
            <a:r>
              <a:rPr lang="zh-CN" altLang="en-US" dirty="0" smtClean="0"/>
              <a:t>在空闲分区表中应增加两项：对换区的首址及其大小，分别用盘块号和盘块数表示。</a:t>
            </a:r>
          </a:p>
          <a:p>
            <a:endParaRPr lang="zh-CN" altLang="en-US" dirty="0" smtClean="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7" y="3620821"/>
            <a:ext cx="3623243" cy="319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 y="4404183"/>
            <a:ext cx="4931495" cy="2060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6965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dirty="0"/>
              <a:t>对换空间的分配与回收</a:t>
            </a:r>
          </a:p>
        </p:txBody>
      </p:sp>
      <p:sp>
        <p:nvSpPr>
          <p:cNvPr id="46083" name="内容占位符 2"/>
          <p:cNvSpPr>
            <a:spLocks noGrp="1"/>
          </p:cNvSpPr>
          <p:nvPr>
            <p:ph idx="1"/>
          </p:nvPr>
        </p:nvSpPr>
        <p:spPr/>
        <p:txBody>
          <a:bodyPr/>
          <a:lstStyle/>
          <a:p>
            <a:r>
              <a:rPr lang="zh-CN" altLang="en-US" dirty="0" smtClean="0"/>
              <a:t>采用</a:t>
            </a:r>
            <a:r>
              <a:rPr lang="zh-CN" altLang="en-US" dirty="0"/>
              <a:t>连续</a:t>
            </a:r>
            <a:r>
              <a:rPr lang="zh-CN" altLang="en-US" dirty="0" smtClean="0"/>
              <a:t>存储管理中的动态分区方式</a:t>
            </a:r>
            <a:endParaRPr lang="en-US" altLang="zh-CN" dirty="0" smtClean="0"/>
          </a:p>
          <a:p>
            <a:r>
              <a:rPr lang="zh-CN" altLang="en-US" dirty="0" smtClean="0"/>
              <a:t>分配算法是首次适应算法、循环首次适应算法或最佳适应算法等</a:t>
            </a:r>
            <a:r>
              <a:rPr lang="en-US" altLang="zh-CN" dirty="0" smtClean="0"/>
              <a:t>.</a:t>
            </a:r>
            <a:endParaRPr lang="zh-CN" altLang="en-US" dirty="0" smtClean="0"/>
          </a:p>
        </p:txBody>
      </p:sp>
    </p:spTree>
    <p:extLst>
      <p:ext uri="{BB962C8B-B14F-4D97-AF65-F5344CB8AC3E}">
        <p14:creationId xmlns:p14="http://schemas.microsoft.com/office/powerpoint/2010/main" val="35825001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t>进程的换出</a:t>
            </a:r>
          </a:p>
        </p:txBody>
      </p:sp>
      <p:sp>
        <p:nvSpPr>
          <p:cNvPr id="3" name="内容占位符 2"/>
          <p:cNvSpPr>
            <a:spLocks noGrp="1"/>
          </p:cNvSpPr>
          <p:nvPr>
            <p:ph idx="1"/>
          </p:nvPr>
        </p:nvSpPr>
        <p:spPr/>
        <p:txBody>
          <a:bodyPr>
            <a:normAutofit fontScale="92500" lnSpcReduction="10000"/>
          </a:bodyPr>
          <a:lstStyle/>
          <a:p>
            <a:pPr marL="514350" indent="-514350">
              <a:buFont typeface="+mj-lt"/>
              <a:buAutoNum type="arabicPeriod"/>
              <a:defRPr/>
            </a:pPr>
            <a:r>
              <a:rPr lang="zh-CN" altLang="en-US" dirty="0" smtClean="0"/>
              <a:t>选择被换出的进程 </a:t>
            </a:r>
          </a:p>
          <a:p>
            <a:pPr lvl="1">
              <a:defRPr/>
            </a:pPr>
            <a:r>
              <a:rPr lang="zh-CN" altLang="en-US" dirty="0" smtClean="0"/>
              <a:t>首先选择处于阻塞状态或睡眠状态的进程</a:t>
            </a:r>
          </a:p>
          <a:p>
            <a:pPr lvl="1">
              <a:defRPr/>
            </a:pPr>
            <a:r>
              <a:rPr lang="zh-CN" altLang="en-US" dirty="0" smtClean="0"/>
              <a:t>其次选择优先级最低的进程  </a:t>
            </a:r>
          </a:p>
          <a:p>
            <a:pPr marL="514350" indent="-514350">
              <a:buFont typeface="+mj-lt"/>
              <a:buAutoNum type="arabicPeriod"/>
              <a:defRPr/>
            </a:pPr>
            <a:r>
              <a:rPr lang="zh-CN" altLang="en-US" dirty="0" smtClean="0"/>
              <a:t>进程换出过程 </a:t>
            </a:r>
          </a:p>
          <a:p>
            <a:pPr lvl="1">
              <a:defRPr/>
            </a:pPr>
            <a:r>
              <a:rPr lang="zh-CN" altLang="en-US" dirty="0" smtClean="0"/>
              <a:t>申请对换空间。若成功就启动硬盘，将程序和数据传送</a:t>
            </a:r>
            <a:r>
              <a:rPr lang="zh-CN" altLang="en-US" dirty="0"/>
              <a:t>到硬盘的</a:t>
            </a:r>
            <a:r>
              <a:rPr lang="zh-CN" altLang="en-US" dirty="0" smtClean="0"/>
              <a:t>对换区上。</a:t>
            </a:r>
            <a:endParaRPr lang="en-US" altLang="zh-CN" dirty="0" smtClean="0"/>
          </a:p>
          <a:p>
            <a:pPr lvl="1">
              <a:defRPr/>
            </a:pPr>
            <a:r>
              <a:rPr lang="zh-CN" altLang="en-US" dirty="0" smtClean="0"/>
              <a:t>若传送过程未出现错误，则回收进程所占用的内存空间，并对进程控制块和内存分配表等数据结构做相应的修改。</a:t>
            </a:r>
            <a:endParaRPr lang="en-US" altLang="zh-CN" dirty="0" smtClean="0"/>
          </a:p>
          <a:p>
            <a:pPr lvl="1">
              <a:defRPr/>
            </a:pPr>
            <a:r>
              <a:rPr lang="zh-CN" altLang="en-US" dirty="0" smtClean="0"/>
              <a:t>若内存中还有阻塞进程，则继续执行换出过程。</a:t>
            </a:r>
            <a:endParaRPr lang="zh-CN" altLang="en-US" dirty="0"/>
          </a:p>
        </p:txBody>
      </p:sp>
    </p:spTree>
    <p:extLst>
      <p:ext uri="{BB962C8B-B14F-4D97-AF65-F5344CB8AC3E}">
        <p14:creationId xmlns:p14="http://schemas.microsoft.com/office/powerpoint/2010/main" val="634302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进程的换入</a:t>
            </a:r>
          </a:p>
        </p:txBody>
      </p:sp>
      <p:sp>
        <p:nvSpPr>
          <p:cNvPr id="48131" name="内容占位符 2"/>
          <p:cNvSpPr>
            <a:spLocks noGrp="1"/>
          </p:cNvSpPr>
          <p:nvPr>
            <p:ph idx="1"/>
          </p:nvPr>
        </p:nvSpPr>
        <p:spPr/>
        <p:txBody>
          <a:bodyPr>
            <a:normAutofit/>
          </a:bodyPr>
          <a:lstStyle/>
          <a:p>
            <a:r>
              <a:rPr lang="zh-CN" altLang="en-US" dirty="0"/>
              <a:t>对换</a:t>
            </a:r>
            <a:r>
              <a:rPr lang="zh-CN" altLang="en-US" dirty="0" smtClean="0"/>
              <a:t>进程定时</a:t>
            </a:r>
            <a:r>
              <a:rPr lang="zh-CN" altLang="en-US" dirty="0"/>
              <a:t>执行换入操作</a:t>
            </a:r>
          </a:p>
          <a:p>
            <a:r>
              <a:rPr lang="zh-CN" altLang="en-US" dirty="0" smtClean="0"/>
              <a:t>查看</a:t>
            </a:r>
            <a:r>
              <a:rPr lang="en-US" altLang="zh-CN" dirty="0" smtClean="0"/>
              <a:t>PCB</a:t>
            </a:r>
            <a:r>
              <a:rPr lang="zh-CN" altLang="en-US" dirty="0" smtClean="0"/>
              <a:t>集合</a:t>
            </a:r>
            <a:r>
              <a:rPr lang="zh-CN" altLang="en-US" dirty="0"/>
              <a:t>中的进程状态</a:t>
            </a:r>
            <a:r>
              <a:rPr lang="zh-CN" altLang="en-US" dirty="0" smtClean="0"/>
              <a:t>，为“就绪”已换出且换出时间最久的进程申请内存</a:t>
            </a:r>
          </a:p>
          <a:p>
            <a:r>
              <a:rPr lang="zh-CN" altLang="en-US" dirty="0" smtClean="0"/>
              <a:t>如果申请成功，则将进程调入内存；如果失败，则先执行换出，再将进程调入。</a:t>
            </a:r>
          </a:p>
          <a:p>
            <a:r>
              <a:rPr lang="zh-CN" altLang="en-US" dirty="0" smtClean="0"/>
              <a:t>若还有可换入的进程，则继续执行换入过程，直到再无“就绪且换出”状态的进程，或已无足够的内存来换入进程。</a:t>
            </a:r>
          </a:p>
        </p:txBody>
      </p:sp>
    </p:spTree>
    <p:extLst>
      <p:ext uri="{BB962C8B-B14F-4D97-AF65-F5344CB8AC3E}">
        <p14:creationId xmlns:p14="http://schemas.microsoft.com/office/powerpoint/2010/main" val="36150052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normAutofit/>
          </a:bodyPr>
          <a:lstStyle/>
          <a:p>
            <a:r>
              <a:rPr lang="zh-CN" altLang="en-US" smtClean="0"/>
              <a:t>常规</a:t>
            </a:r>
            <a:r>
              <a:rPr lang="zh-CN" altLang="en-US" dirty="0" smtClean="0"/>
              <a:t>存储器管理方式的特征</a:t>
            </a:r>
          </a:p>
        </p:txBody>
      </p:sp>
      <p:sp>
        <p:nvSpPr>
          <p:cNvPr id="79875" name="内容占位符 2"/>
          <p:cNvSpPr>
            <a:spLocks noGrp="1"/>
          </p:cNvSpPr>
          <p:nvPr>
            <p:ph idx="1"/>
          </p:nvPr>
        </p:nvSpPr>
        <p:spPr/>
        <p:txBody>
          <a:bodyPr/>
          <a:lstStyle/>
          <a:p>
            <a:r>
              <a:rPr lang="zh-CN" altLang="en-US" smtClean="0"/>
              <a:t>一次性：作业必须全部装入内存后才能开始运行。这一特征导致了：</a:t>
            </a:r>
          </a:p>
          <a:p>
            <a:pPr marL="971550" lvl="1" indent="-514350">
              <a:buFontTx/>
              <a:buAutoNum type="circleNumDbPlain"/>
            </a:pPr>
            <a:r>
              <a:rPr lang="zh-CN" altLang="en-US" smtClean="0"/>
              <a:t>当作业要求的内存空间超过内存总容量，会导致该作业无法运行</a:t>
            </a:r>
          </a:p>
          <a:p>
            <a:pPr marL="971550" lvl="1" indent="-514350">
              <a:buFontTx/>
              <a:buAutoNum type="circleNumDbPlain"/>
            </a:pPr>
            <a:r>
              <a:rPr lang="zh-CN" altLang="en-US" smtClean="0"/>
              <a:t>当大量作业要求运行时，由于每次只能装入少量作业，导致多道程序度下降。</a:t>
            </a:r>
          </a:p>
          <a:p>
            <a:r>
              <a:rPr lang="zh-CN" altLang="en-US" smtClean="0"/>
              <a:t>驻留性：作业被装入内存后，一直驻留在内存中，直至作业运行结束。</a:t>
            </a:r>
          </a:p>
          <a:p>
            <a:endParaRPr lang="zh-CN" alt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局部性原理</a:t>
            </a:r>
          </a:p>
        </p:txBody>
      </p:sp>
      <p:sp>
        <p:nvSpPr>
          <p:cNvPr id="80899" name="内容占位符 2"/>
          <p:cNvSpPr>
            <a:spLocks noGrp="1"/>
          </p:cNvSpPr>
          <p:nvPr>
            <p:ph idx="1"/>
          </p:nvPr>
        </p:nvSpPr>
        <p:spPr/>
        <p:txBody>
          <a:bodyPr>
            <a:normAutofit lnSpcReduction="10000"/>
          </a:bodyPr>
          <a:lstStyle/>
          <a:p>
            <a:r>
              <a:rPr lang="zh-CN" altLang="en-US" smtClean="0"/>
              <a:t>大多数情况下（除转移和过程调用），程序顺序执行。</a:t>
            </a:r>
          </a:p>
          <a:p>
            <a:r>
              <a:rPr lang="zh-CN" altLang="en-US" smtClean="0"/>
              <a:t>过程调用将会使程序的执行轨迹，由一部分区域转至另一部分区域。</a:t>
            </a:r>
          </a:p>
          <a:p>
            <a:r>
              <a:rPr lang="zh-CN" altLang="en-US" smtClean="0"/>
              <a:t>程序中存在许多循环结构，这些虽然只由少数指令构成，但是它们将多次执行。</a:t>
            </a:r>
          </a:p>
          <a:p>
            <a:r>
              <a:rPr lang="zh-CN" altLang="en-US" smtClean="0"/>
              <a:t>程序中包括许多对数据结构的处理，如对数组进行操作，它们往往都局限于很小的范围内。</a:t>
            </a:r>
          </a:p>
          <a:p>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动态重定位装入方式</a:t>
            </a:r>
          </a:p>
        </p:txBody>
      </p:sp>
      <p:sp>
        <p:nvSpPr>
          <p:cNvPr id="13315" name="内容占位符 2"/>
          <p:cNvSpPr>
            <a:spLocks noGrp="1"/>
          </p:cNvSpPr>
          <p:nvPr>
            <p:ph idx="1"/>
          </p:nvPr>
        </p:nvSpPr>
        <p:spPr/>
        <p:txBody>
          <a:bodyPr/>
          <a:lstStyle/>
          <a:p>
            <a:r>
              <a:rPr lang="zh-CN" altLang="en-US" smtClean="0"/>
              <a:t>静态装入不适用于进程切换，每次换入的内存位置可能不同</a:t>
            </a:r>
            <a:endParaRPr lang="en-US" altLang="zh-CN" smtClean="0"/>
          </a:p>
          <a:p>
            <a:r>
              <a:rPr lang="zh-CN" altLang="en-US" smtClean="0"/>
              <a:t>程序装入时保留相对地址，程序执行时进行地址转换</a:t>
            </a:r>
            <a:endParaRPr lang="en-US" altLang="zh-CN" smtClean="0"/>
          </a:p>
          <a:p>
            <a:r>
              <a:rPr lang="zh-CN" altLang="en-US" smtClean="0"/>
              <a:t>需要重定位寄存器加速地址转换</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局部性原理的表现</a:t>
            </a:r>
          </a:p>
        </p:txBody>
      </p:sp>
      <p:sp>
        <p:nvSpPr>
          <p:cNvPr id="81923" name="内容占位符 2"/>
          <p:cNvSpPr>
            <a:spLocks noGrp="1"/>
          </p:cNvSpPr>
          <p:nvPr>
            <p:ph idx="1"/>
          </p:nvPr>
        </p:nvSpPr>
        <p:spPr/>
        <p:txBody>
          <a:bodyPr/>
          <a:lstStyle/>
          <a:p>
            <a:r>
              <a:rPr lang="zh-CN" altLang="en-US" dirty="0" smtClean="0"/>
              <a:t>时间局部性：程序中的某条指令被执行，不久以后可能再次执行；某数据被访问，不久以后可能再次被访问。</a:t>
            </a:r>
          </a:p>
          <a:p>
            <a:r>
              <a:rPr lang="zh-CN" altLang="en-US" dirty="0" smtClean="0"/>
              <a:t>空间局部性：程序在一段时间内所访问的地址，可能集中在一定的范围之内。</a:t>
            </a:r>
          </a:p>
          <a:p>
            <a:endParaRPr lang="zh-CN" alt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虚拟存储器的基本工作情况</a:t>
            </a:r>
          </a:p>
        </p:txBody>
      </p:sp>
      <p:sp>
        <p:nvSpPr>
          <p:cNvPr id="82947" name="内容占位符 2"/>
          <p:cNvSpPr>
            <a:spLocks noGrp="1"/>
          </p:cNvSpPr>
          <p:nvPr>
            <p:ph idx="1"/>
          </p:nvPr>
        </p:nvSpPr>
        <p:spPr/>
        <p:txBody>
          <a:bodyPr/>
          <a:lstStyle/>
          <a:p>
            <a:r>
              <a:rPr lang="zh-CN" altLang="en-US" dirty="0" smtClean="0"/>
              <a:t>程序运行前，仅须将当前需要的少数页面或段装入内存，其余部分暂留在硬盘上。</a:t>
            </a:r>
          </a:p>
          <a:p>
            <a:r>
              <a:rPr lang="zh-CN" altLang="en-US" dirty="0" smtClean="0"/>
              <a:t>程序运行时，若需要的页（段）尚未调入内存（称为缺页或缺段），就发出中断请求，把页（段）调入内存。</a:t>
            </a:r>
          </a:p>
          <a:p>
            <a:r>
              <a:rPr lang="zh-CN" altLang="en-US" dirty="0" smtClean="0"/>
              <a:t>若内存已满，先利用页（段）的置换功能，将内存中暂时不用的页（段）调至硬盘上，再将要访问的页（段）调入内存。</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mtClean="0"/>
              <a:t>虚拟存储器的定义</a:t>
            </a:r>
          </a:p>
        </p:txBody>
      </p:sp>
      <p:sp>
        <p:nvSpPr>
          <p:cNvPr id="83971" name="内容占位符 2"/>
          <p:cNvSpPr>
            <a:spLocks noGrp="1"/>
          </p:cNvSpPr>
          <p:nvPr>
            <p:ph idx="1"/>
          </p:nvPr>
        </p:nvSpPr>
        <p:spPr/>
        <p:txBody>
          <a:bodyPr/>
          <a:lstStyle/>
          <a:p>
            <a:r>
              <a:rPr lang="zh-CN" altLang="en-US" smtClean="0"/>
              <a:t>具有请求调入功能和置换功能，能从逻辑上对内存容量加以扩充的一种存储器系统。其逻辑容量由内存容量和外存容量之和所决定，其运行速度接近于内存速度，而每位的成本却又接近于外存。</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虚拟存储器的特征</a:t>
            </a:r>
          </a:p>
        </p:txBody>
      </p:sp>
      <p:sp>
        <p:nvSpPr>
          <p:cNvPr id="84995" name="内容占位符 2"/>
          <p:cNvSpPr>
            <a:spLocks noGrp="1"/>
          </p:cNvSpPr>
          <p:nvPr>
            <p:ph idx="1"/>
          </p:nvPr>
        </p:nvSpPr>
        <p:spPr/>
        <p:txBody>
          <a:bodyPr/>
          <a:lstStyle/>
          <a:p>
            <a:r>
              <a:rPr lang="zh-CN" altLang="en-US" smtClean="0"/>
              <a:t>多次性：程序和数据分多次调入内存</a:t>
            </a:r>
          </a:p>
          <a:p>
            <a:r>
              <a:rPr lang="zh-CN" altLang="en-US" smtClean="0"/>
              <a:t>对换性：暂不使用的程序和数据换出内存</a:t>
            </a:r>
          </a:p>
          <a:p>
            <a:r>
              <a:rPr lang="zh-CN" altLang="en-US" smtClean="0"/>
              <a:t>虚拟性：逻辑上扩充内存容量</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dirty="0" smtClean="0"/>
              <a:t>虚拟存储器的实现方法</a:t>
            </a:r>
          </a:p>
        </p:txBody>
      </p:sp>
      <p:sp>
        <p:nvSpPr>
          <p:cNvPr id="3" name="内容占位符 2"/>
          <p:cNvSpPr>
            <a:spLocks noGrp="1"/>
          </p:cNvSpPr>
          <p:nvPr>
            <p:ph idx="1"/>
          </p:nvPr>
        </p:nvSpPr>
        <p:spPr/>
        <p:txBody>
          <a:bodyPr>
            <a:normAutofit lnSpcReduction="10000"/>
          </a:bodyPr>
          <a:lstStyle/>
          <a:p>
            <a:pPr marL="514350" indent="-514350">
              <a:buFont typeface="+mj-lt"/>
              <a:buAutoNum type="arabicPeriod"/>
              <a:defRPr/>
            </a:pPr>
            <a:r>
              <a:rPr lang="zh-CN" altLang="en-US" dirty="0" smtClean="0"/>
              <a:t>请求分页系统</a:t>
            </a:r>
          </a:p>
          <a:p>
            <a:pPr lvl="1">
              <a:defRPr/>
            </a:pPr>
            <a:r>
              <a:rPr lang="zh-CN" altLang="en-US" dirty="0" smtClean="0"/>
              <a:t>用户程序只需装入少数页面即可运行，通过调页功能及页面置换功能把即将要运行的页面调入内存，把暂不运行的页面换到硬盘中</a:t>
            </a:r>
          </a:p>
          <a:p>
            <a:pPr marL="514350" indent="-514350">
              <a:buFont typeface="+mj-lt"/>
              <a:buAutoNum type="arabicPeriod"/>
              <a:defRPr/>
            </a:pPr>
            <a:r>
              <a:rPr lang="zh-CN" altLang="en-US" dirty="0" smtClean="0"/>
              <a:t>请求分段系统</a:t>
            </a:r>
          </a:p>
          <a:p>
            <a:pPr lvl="1">
              <a:defRPr/>
            </a:pPr>
            <a:r>
              <a:rPr lang="zh-CN" altLang="en-US" dirty="0" smtClean="0"/>
              <a:t> 类似请求分页系统，置换以段为单位。由于段的长度可变，故实现比请求分页系统难。</a:t>
            </a:r>
            <a:endParaRPr lang="en-US" altLang="zh-CN" dirty="0" smtClean="0"/>
          </a:p>
          <a:p>
            <a:pPr>
              <a:defRPr/>
            </a:pPr>
            <a:r>
              <a:rPr lang="en-US" altLang="zh-CN" dirty="0" smtClean="0"/>
              <a:t>Intel80386</a:t>
            </a:r>
            <a:r>
              <a:rPr lang="zh-CN" altLang="en-US" dirty="0" smtClean="0"/>
              <a:t>以上</a:t>
            </a:r>
            <a:r>
              <a:rPr lang="en-US" altLang="zh-CN" dirty="0" smtClean="0"/>
              <a:t>CPU</a:t>
            </a:r>
            <a:r>
              <a:rPr lang="zh-CN" altLang="en-US" dirty="0" smtClean="0"/>
              <a:t>芯片支持段页式虚拟存储器系统。</a:t>
            </a:r>
          </a:p>
          <a:p>
            <a:pPr>
              <a:defRPr/>
            </a:pP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虚拟存储器的实现方法</a:t>
            </a:r>
          </a:p>
        </p:txBody>
      </p:sp>
      <p:sp>
        <p:nvSpPr>
          <p:cNvPr id="3" name="内容占位符 2"/>
          <p:cNvSpPr>
            <a:spLocks noGrp="1"/>
          </p:cNvSpPr>
          <p:nvPr>
            <p:ph idx="1"/>
          </p:nvPr>
        </p:nvSpPr>
        <p:spPr/>
        <p:txBody>
          <a:bodyPr/>
          <a:lstStyle/>
          <a:p>
            <a:pPr>
              <a:defRPr/>
            </a:pPr>
            <a:r>
              <a:rPr lang="zh-CN" altLang="en-US" dirty="0"/>
              <a:t>请求分页系统</a:t>
            </a:r>
          </a:p>
          <a:p>
            <a:pPr>
              <a:defRPr/>
            </a:pPr>
            <a:r>
              <a:rPr lang="zh-CN" altLang="en-US" dirty="0" smtClean="0">
                <a:solidFill>
                  <a:schemeClr val="bg1">
                    <a:lumMod val="50000"/>
                  </a:schemeClr>
                </a:solidFill>
              </a:rPr>
              <a:t>请求</a:t>
            </a:r>
            <a:r>
              <a:rPr lang="zh-CN" altLang="en-US" dirty="0">
                <a:solidFill>
                  <a:schemeClr val="bg1">
                    <a:lumMod val="50000"/>
                  </a:schemeClr>
                </a:solidFill>
              </a:rPr>
              <a:t>分段系统</a:t>
            </a:r>
          </a:p>
          <a:p>
            <a:endParaRPr lang="zh-CN" altLang="en-US" dirty="0"/>
          </a:p>
        </p:txBody>
      </p:sp>
    </p:spTree>
    <p:extLst>
      <p:ext uri="{BB962C8B-B14F-4D97-AF65-F5344CB8AC3E}">
        <p14:creationId xmlns:p14="http://schemas.microsoft.com/office/powerpoint/2010/main" val="5054535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硬件支持</a:t>
            </a:r>
          </a:p>
        </p:txBody>
      </p:sp>
      <p:sp>
        <p:nvSpPr>
          <p:cNvPr id="3" name="内容占位符 2"/>
          <p:cNvSpPr>
            <a:spLocks noGrp="1"/>
          </p:cNvSpPr>
          <p:nvPr>
            <p:ph idx="1"/>
          </p:nvPr>
        </p:nvSpPr>
        <p:spPr/>
        <p:txBody>
          <a:bodyPr>
            <a:normAutofit/>
          </a:bodyPr>
          <a:lstStyle/>
          <a:p>
            <a:pPr marL="514350" indent="-514350">
              <a:buFont typeface="+mj-lt"/>
              <a:buAutoNum type="arabicPeriod"/>
              <a:defRPr/>
            </a:pPr>
            <a:r>
              <a:rPr lang="zh-CN" altLang="en-US" dirty="0" smtClean="0"/>
              <a:t>请求页表机制</a:t>
            </a:r>
            <a:endParaRPr lang="en-US" altLang="zh-CN" dirty="0" smtClean="0"/>
          </a:p>
          <a:p>
            <a:pPr lvl="1">
              <a:defRPr/>
            </a:pPr>
            <a:r>
              <a:rPr lang="zh-CN" altLang="en-US" dirty="0" smtClean="0"/>
              <a:t>状态位</a:t>
            </a:r>
            <a:r>
              <a:rPr lang="en-US" altLang="zh-CN" dirty="0" smtClean="0"/>
              <a:t>P</a:t>
            </a:r>
            <a:r>
              <a:rPr lang="zh-CN" altLang="en-US" dirty="0" smtClean="0"/>
              <a:t>：</a:t>
            </a:r>
            <a:r>
              <a:rPr lang="en-US" altLang="zh-CN" dirty="0" smtClean="0"/>
              <a:t>1bit</a:t>
            </a:r>
            <a:r>
              <a:rPr lang="zh-CN" altLang="en-US" dirty="0" smtClean="0"/>
              <a:t>，用于指示该页是否已调入内存</a:t>
            </a:r>
          </a:p>
          <a:p>
            <a:pPr lvl="1">
              <a:defRPr/>
            </a:pPr>
            <a:r>
              <a:rPr lang="zh-CN" altLang="en-US" dirty="0" smtClean="0"/>
              <a:t>访问字段</a:t>
            </a:r>
            <a:r>
              <a:rPr lang="en-US" altLang="zh-CN" dirty="0" smtClean="0"/>
              <a:t>A</a:t>
            </a:r>
            <a:r>
              <a:rPr lang="zh-CN" altLang="en-US" dirty="0" smtClean="0"/>
              <a:t>：记录本页在一段时间内被访问的次数，或本页最近已有多长时间未被访问</a:t>
            </a:r>
          </a:p>
          <a:p>
            <a:pPr lvl="1">
              <a:defRPr/>
            </a:pPr>
            <a:r>
              <a:rPr lang="zh-CN" altLang="en-US" dirty="0" smtClean="0"/>
              <a:t>修改位</a:t>
            </a:r>
            <a:r>
              <a:rPr lang="en-US" altLang="zh-CN" dirty="0" smtClean="0"/>
              <a:t>M</a:t>
            </a:r>
            <a:r>
              <a:rPr lang="zh-CN" altLang="en-US" dirty="0" smtClean="0"/>
              <a:t>：标识该页在调入内存后是否被修改</a:t>
            </a:r>
          </a:p>
          <a:p>
            <a:pPr lvl="1">
              <a:defRPr/>
            </a:pPr>
            <a:r>
              <a:rPr lang="zh-CN" altLang="en-US" dirty="0" smtClean="0"/>
              <a:t>外存地址：用于指出该页在外存上的地址，通常是物理块号</a:t>
            </a:r>
          </a:p>
          <a:p>
            <a:pPr>
              <a:defRPr/>
            </a:pPr>
            <a:endParaRPr lang="zh-CN" altLang="en-US" dirty="0"/>
          </a:p>
        </p:txBody>
      </p:sp>
      <p:graphicFrame>
        <p:nvGraphicFramePr>
          <p:cNvPr id="5" name="Group 40"/>
          <p:cNvGraphicFramePr>
            <a:graphicFrameLocks noGrp="1"/>
          </p:cNvGraphicFramePr>
          <p:nvPr/>
        </p:nvGraphicFramePr>
        <p:xfrm>
          <a:off x="1000125" y="5214938"/>
          <a:ext cx="7200900" cy="503237"/>
        </p:xfrm>
        <a:graphic>
          <a:graphicData uri="http://schemas.openxmlformats.org/drawingml/2006/table">
            <a:tbl>
              <a:tblPr/>
              <a:tblGrid>
                <a:gridCol w="900112"/>
                <a:gridCol w="1335088"/>
                <a:gridCol w="1336675"/>
                <a:gridCol w="1335087"/>
                <a:gridCol w="1120775"/>
                <a:gridCol w="1173163"/>
              </a:tblGrid>
              <a:tr h="5032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仿宋_GB2312"/>
                          <a:ea typeface="仿宋_GB2312"/>
                          <a:cs typeface="宋体" pitchFamily="2" charset="-122"/>
                        </a:rPr>
                        <a:t>页号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仿宋_GB2312"/>
                          <a:ea typeface="仿宋_GB2312"/>
                          <a:cs typeface="宋体" pitchFamily="2" charset="-122"/>
                        </a:rPr>
                        <a:t>物理块号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仿宋_GB2312"/>
                          <a:ea typeface="仿宋_GB2312"/>
                          <a:cs typeface="宋体" pitchFamily="2" charset="-122"/>
                        </a:rPr>
                        <a:t>状态位</a:t>
                      </a:r>
                      <a:r>
                        <a:rPr kumimoji="0" lang="en-US" altLang="zh-CN" sz="1800" b="1" i="0" u="none" strike="noStrike" cap="none" normalizeH="0" baseline="0" dirty="0" smtClean="0">
                          <a:ln>
                            <a:noFill/>
                          </a:ln>
                          <a:solidFill>
                            <a:schemeClr val="tx1"/>
                          </a:solidFill>
                          <a:effectLst/>
                          <a:latin typeface="仿宋_GB2312"/>
                          <a:ea typeface="仿宋_GB2312"/>
                          <a:cs typeface="宋体" pitchFamily="2" charset="-122"/>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仿宋_GB2312"/>
                          <a:ea typeface="仿宋_GB2312"/>
                          <a:cs typeface="宋体" pitchFamily="2" charset="-122"/>
                        </a:rPr>
                        <a:t>访问字段</a:t>
                      </a:r>
                      <a:r>
                        <a:rPr kumimoji="0" lang="en-US" altLang="zh-CN" sz="1800" b="1" i="0" u="none" strike="noStrike" cap="none" normalizeH="0" baseline="0" smtClean="0">
                          <a:ln>
                            <a:noFill/>
                          </a:ln>
                          <a:solidFill>
                            <a:schemeClr val="tx1"/>
                          </a:solidFill>
                          <a:effectLst/>
                          <a:latin typeface="仿宋_GB2312"/>
                          <a:ea typeface="仿宋_GB2312"/>
                          <a:cs typeface="宋体" pitchFamily="2"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仿宋_GB2312"/>
                          <a:ea typeface="仿宋_GB2312"/>
                          <a:cs typeface="宋体" pitchFamily="2" charset="-122"/>
                        </a:rPr>
                        <a:t>修改位</a:t>
                      </a:r>
                      <a:r>
                        <a:rPr kumimoji="0" lang="en-US" altLang="zh-CN" sz="1800" b="1" i="0" u="none" strike="noStrike" cap="none" normalizeH="0" baseline="0" smtClean="0">
                          <a:ln>
                            <a:noFill/>
                          </a:ln>
                          <a:solidFill>
                            <a:schemeClr val="tx1"/>
                          </a:solidFill>
                          <a:effectLst/>
                          <a:latin typeface="仿宋_GB2312"/>
                          <a:ea typeface="仿宋_GB2312"/>
                          <a:cs typeface="宋体" pitchFamily="2" charset="-122"/>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仿宋_GB2312"/>
                          <a:ea typeface="仿宋_GB2312"/>
                          <a:cs typeface="宋体" pitchFamily="2" charset="-122"/>
                        </a:rPr>
                        <a:t>外存地址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mtClean="0"/>
              <a:t>硬件支持</a:t>
            </a:r>
          </a:p>
        </p:txBody>
      </p:sp>
      <p:sp>
        <p:nvSpPr>
          <p:cNvPr id="89091" name="内容占位符 2"/>
          <p:cNvSpPr>
            <a:spLocks noGrp="1"/>
          </p:cNvSpPr>
          <p:nvPr>
            <p:ph idx="1"/>
          </p:nvPr>
        </p:nvSpPr>
        <p:spPr/>
        <p:txBody>
          <a:bodyPr/>
          <a:lstStyle/>
          <a:p>
            <a:pPr marL="514350" indent="-514350">
              <a:buFont typeface="Maiandra GD" pitchFamily="34" charset="0"/>
              <a:buAutoNum type="arabicPeriod" startAt="2"/>
            </a:pPr>
            <a:r>
              <a:rPr lang="zh-CN" altLang="en-US" smtClean="0"/>
              <a:t>缺页中断机构</a:t>
            </a:r>
          </a:p>
          <a:p>
            <a:pPr lvl="1"/>
            <a:r>
              <a:rPr lang="zh-CN" altLang="en-US" smtClean="0"/>
              <a:t>在指令执行期间，若请求的页面不在内存时触发缺页中断</a:t>
            </a:r>
          </a:p>
          <a:p>
            <a:pPr lvl="1"/>
            <a:r>
              <a:rPr lang="zh-CN" altLang="en-US" smtClean="0"/>
              <a:t>一条指令在执行期间，可能产生多次缺页中断</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smtClean="0"/>
              <a:t>硬件支持</a:t>
            </a:r>
          </a:p>
        </p:txBody>
      </p:sp>
      <p:sp>
        <p:nvSpPr>
          <p:cNvPr id="90115" name="内容占位符 2"/>
          <p:cNvSpPr>
            <a:spLocks noGrp="1"/>
          </p:cNvSpPr>
          <p:nvPr>
            <p:ph idx="1"/>
          </p:nvPr>
        </p:nvSpPr>
        <p:spPr/>
        <p:txBody>
          <a:bodyPr/>
          <a:lstStyle/>
          <a:p>
            <a:pPr marL="514350" indent="-514350">
              <a:buFont typeface="Maiandra GD" pitchFamily="34" charset="0"/>
              <a:buAutoNum type="arabicPeriod" startAt="3"/>
            </a:pPr>
            <a:r>
              <a:rPr lang="zh-CN" altLang="en-US" smtClean="0"/>
              <a:t>地址变换机构</a:t>
            </a:r>
          </a:p>
        </p:txBody>
      </p:sp>
      <p:pic>
        <p:nvPicPr>
          <p:cNvPr id="901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2071688"/>
            <a:ext cx="696595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mtClean="0"/>
              <a:t>内存分配</a:t>
            </a:r>
          </a:p>
        </p:txBody>
      </p:sp>
      <p:sp>
        <p:nvSpPr>
          <p:cNvPr id="91139" name="内容占位符 2"/>
          <p:cNvSpPr>
            <a:spLocks noGrp="1"/>
          </p:cNvSpPr>
          <p:nvPr>
            <p:ph idx="1"/>
          </p:nvPr>
        </p:nvSpPr>
        <p:spPr/>
        <p:txBody>
          <a:bodyPr/>
          <a:lstStyle/>
          <a:p>
            <a:pPr marL="514350" indent="-514350">
              <a:buFont typeface="Maiandra GD" pitchFamily="34" charset="0"/>
              <a:buAutoNum type="arabicPeriod"/>
            </a:pPr>
            <a:r>
              <a:rPr lang="zh-CN" altLang="en-US" smtClean="0"/>
              <a:t>最小物理块数的确定</a:t>
            </a:r>
          </a:p>
          <a:p>
            <a:pPr lvl="1"/>
            <a:r>
              <a:rPr lang="zh-CN" altLang="en-US" smtClean="0"/>
              <a:t>进程多时，进程在内存中能分配到的物理块少，缺页率上升，会降低进程的执行速度。</a:t>
            </a:r>
          </a:p>
          <a:p>
            <a:pPr lvl="1"/>
            <a:r>
              <a:rPr lang="zh-CN" altLang="en-US" smtClean="0"/>
              <a:t>最小物理块数：能保证进程正常运行所需的最小物理块数。</a:t>
            </a:r>
          </a:p>
          <a:p>
            <a:pPr lvl="1"/>
            <a:r>
              <a:rPr lang="zh-CN" altLang="en-US" smtClean="0"/>
              <a:t>每条指令需要的物理块数与指令的复杂程度有关。</a:t>
            </a:r>
            <a:endParaRPr lang="en-US" altLang="zh-CN" smtClean="0"/>
          </a:p>
          <a:p>
            <a:pPr lvl="1"/>
            <a:r>
              <a:rPr lang="zh-CN" altLang="en-US" smtClean="0"/>
              <a:t>直接寻址</a:t>
            </a:r>
            <a:r>
              <a:rPr lang="en-US" altLang="zh-CN" smtClean="0"/>
              <a:t>		MOV AX,[2000H]	2</a:t>
            </a:r>
            <a:r>
              <a:rPr lang="zh-CN" altLang="en-US" smtClean="0"/>
              <a:t>块</a:t>
            </a:r>
            <a:endParaRPr lang="en-US" smtClean="0">
              <a:ea typeface="华文楷体" pitchFamily="2" charset="-122"/>
            </a:endParaRPr>
          </a:p>
          <a:p>
            <a:pPr lvl="1"/>
            <a:r>
              <a:rPr lang="zh-CN" altLang="en-US" smtClean="0"/>
              <a:t>寄存器间接寻址</a:t>
            </a:r>
            <a:r>
              <a:rPr lang="en-US" altLang="zh-CN" smtClean="0"/>
              <a:t>	MOV EAX, [EBX]	3</a:t>
            </a:r>
            <a:r>
              <a:rPr lang="zh-CN" altLang="en-US" smtClean="0"/>
              <a:t>块</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smtClean="0"/>
              <a:t>程序装入时的静态链接方式</a:t>
            </a:r>
          </a:p>
        </p:txBody>
      </p:sp>
      <p:sp>
        <p:nvSpPr>
          <p:cNvPr id="14339" name="内容占位符 2"/>
          <p:cNvSpPr>
            <a:spLocks noGrp="1"/>
          </p:cNvSpPr>
          <p:nvPr>
            <p:ph idx="1"/>
          </p:nvPr>
        </p:nvSpPr>
        <p:spPr>
          <a:xfrm>
            <a:off x="457200" y="1412776"/>
            <a:ext cx="8229600" cy="1873349"/>
          </a:xfrm>
        </p:spPr>
        <p:txBody>
          <a:bodyPr>
            <a:normAutofit fontScale="92500" lnSpcReduction="20000"/>
          </a:bodyPr>
          <a:lstStyle/>
          <a:p>
            <a:r>
              <a:rPr lang="zh-CN" altLang="en-US" dirty="0" smtClean="0"/>
              <a:t>在程序运行前，将各模块及所需库函数链接成完整的装配模块。</a:t>
            </a:r>
            <a:endParaRPr lang="en-US" altLang="zh-CN" dirty="0" smtClean="0"/>
          </a:p>
          <a:p>
            <a:pPr marL="514350" indent="-514350">
              <a:buFont typeface="Maiandra GD" pitchFamily="34" charset="0"/>
              <a:buAutoNum type="arabicPeriod"/>
            </a:pPr>
            <a:r>
              <a:rPr lang="zh-CN" altLang="en-US" dirty="0" smtClean="0"/>
              <a:t>修改各模块的起始地址</a:t>
            </a:r>
            <a:endParaRPr lang="en-US" altLang="zh-CN" dirty="0" smtClean="0"/>
          </a:p>
          <a:p>
            <a:pPr marL="514350" indent="-514350">
              <a:buFont typeface="Maiandra GD" pitchFamily="34" charset="0"/>
              <a:buAutoNum type="arabicPeriod"/>
            </a:pPr>
            <a:r>
              <a:rPr lang="zh-CN" altLang="en-US" dirty="0" smtClean="0"/>
              <a:t>修改模块中所有涉及相对地址的指令</a:t>
            </a:r>
            <a:endParaRPr lang="en-US" altLang="zh-CN" dirty="0" smtClean="0"/>
          </a:p>
          <a:p>
            <a:endParaRPr lang="zh-CN" altLang="en-US" dirty="0" smtClean="0"/>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3286125"/>
            <a:ext cx="6913562"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en-US" smtClean="0"/>
              <a:t>内存分配</a:t>
            </a:r>
          </a:p>
        </p:txBody>
      </p:sp>
      <p:sp>
        <p:nvSpPr>
          <p:cNvPr id="92163" name="内容占位符 8"/>
          <p:cNvSpPr>
            <a:spLocks noGrp="1"/>
          </p:cNvSpPr>
          <p:nvPr>
            <p:ph idx="1"/>
          </p:nvPr>
        </p:nvSpPr>
        <p:spPr/>
        <p:txBody>
          <a:bodyPr/>
          <a:lstStyle/>
          <a:p>
            <a:pPr marL="514350" indent="-514350">
              <a:buFont typeface="Maiandra GD" pitchFamily="34" charset="0"/>
              <a:buAutoNum type="arabicPeriod" startAt="2"/>
            </a:pPr>
            <a:r>
              <a:rPr lang="zh-CN" altLang="en-US" dirty="0" smtClean="0"/>
              <a:t>内存分配策略</a:t>
            </a:r>
          </a:p>
        </p:txBody>
      </p:sp>
      <p:graphicFrame>
        <p:nvGraphicFramePr>
          <p:cNvPr id="10" name="内容占位符 6"/>
          <p:cNvGraphicFramePr>
            <a:graphicFrameLocks/>
          </p:cNvGraphicFramePr>
          <p:nvPr>
            <p:extLst>
              <p:ext uri="{D42A27DB-BD31-4B8C-83A1-F6EECF244321}">
                <p14:modId xmlns:p14="http://schemas.microsoft.com/office/powerpoint/2010/main" val="1405545429"/>
              </p:ext>
            </p:extLst>
          </p:nvPr>
        </p:nvGraphicFramePr>
        <p:xfrm>
          <a:off x="457200" y="2222500"/>
          <a:ext cx="8229603" cy="4206876"/>
        </p:xfrm>
        <a:graphic>
          <a:graphicData uri="http://schemas.openxmlformats.org/drawingml/2006/table">
            <a:tbl>
              <a:tblPr firstRow="1" bandRow="1">
                <a:tableStyleId>{5C22544A-7EE6-4342-B048-85BDC9FD1C3A}</a:tableStyleId>
              </a:tblPr>
              <a:tblGrid>
                <a:gridCol w="2098576"/>
                <a:gridCol w="2232248"/>
                <a:gridCol w="3898779"/>
              </a:tblGrid>
              <a:tr h="9450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内存分配策略</a:t>
                      </a:r>
                    </a:p>
                  </a:txBody>
                  <a:tcPr marT="45727" marB="45727"/>
                </a:tc>
                <a:tc>
                  <a:txBody>
                    <a:bodyPr/>
                    <a:lstStyle/>
                    <a:p>
                      <a:r>
                        <a:rPr lang="zh-CN" altLang="en-US" sz="2800" dirty="0" smtClean="0"/>
                        <a:t>进程分配的物理块数量</a:t>
                      </a:r>
                      <a:endParaRPr lang="zh-CN" altLang="en-US" sz="2800" dirty="0"/>
                    </a:p>
                  </a:txBody>
                  <a:tcPr marT="45727" marB="45727"/>
                </a:tc>
                <a:tc>
                  <a:txBody>
                    <a:bodyPr/>
                    <a:lstStyle/>
                    <a:p>
                      <a:r>
                        <a:rPr lang="zh-CN" altLang="en-US" sz="2800" dirty="0" smtClean="0"/>
                        <a:t>缺页时的置换策略</a:t>
                      </a:r>
                      <a:endParaRPr lang="zh-CN" altLang="en-US" sz="2800" dirty="0"/>
                    </a:p>
                  </a:txBody>
                  <a:tcPr marT="45727" marB="45727"/>
                </a:tc>
              </a:tr>
              <a:tr h="945023">
                <a:tc>
                  <a:txBody>
                    <a:bodyPr/>
                    <a:lstStyle/>
                    <a:p>
                      <a:r>
                        <a:rPr lang="zh-CN" altLang="en-US" sz="2800" dirty="0" smtClean="0"/>
                        <a:t>固定分配局部置换</a:t>
                      </a:r>
                      <a:endParaRPr lang="zh-CN" altLang="en-US" sz="2800" dirty="0"/>
                    </a:p>
                  </a:txBody>
                  <a:tcPr marT="45727" marB="45727"/>
                </a:tc>
                <a:tc>
                  <a:txBody>
                    <a:bodyPr/>
                    <a:lstStyle/>
                    <a:p>
                      <a:r>
                        <a:rPr lang="zh-CN" altLang="en-US" sz="2800" dirty="0" smtClean="0"/>
                        <a:t>固定</a:t>
                      </a:r>
                      <a:endParaRPr lang="zh-CN" altLang="en-US" sz="2800" dirty="0"/>
                    </a:p>
                  </a:txBody>
                  <a:tcPr marT="45727" marB="45727"/>
                </a:tc>
                <a:tc>
                  <a:txBody>
                    <a:bodyPr/>
                    <a:lstStyle/>
                    <a:p>
                      <a:r>
                        <a:rPr lang="zh-CN" altLang="en-US" sz="2800" dirty="0" smtClean="0"/>
                        <a:t>与本进程的页面交换</a:t>
                      </a:r>
                      <a:endParaRPr lang="zh-CN" altLang="en-US" sz="2800" dirty="0"/>
                    </a:p>
                  </a:txBody>
                  <a:tcPr marT="45727" marB="45727"/>
                </a:tc>
              </a:tr>
              <a:tr h="94502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可变分配全局置换</a:t>
                      </a:r>
                    </a:p>
                  </a:txBody>
                  <a:tcPr marT="45727" marB="45727"/>
                </a:tc>
                <a:tc>
                  <a:txBody>
                    <a:bodyPr/>
                    <a:lstStyle/>
                    <a:p>
                      <a:r>
                        <a:rPr lang="zh-CN" altLang="en-US" sz="2800" dirty="0" smtClean="0"/>
                        <a:t>可变</a:t>
                      </a:r>
                      <a:endParaRPr lang="zh-CN" altLang="en-US" sz="2800" dirty="0"/>
                    </a:p>
                  </a:txBody>
                  <a:tcPr marT="45727" marB="45727"/>
                </a:tc>
                <a:tc>
                  <a:txBody>
                    <a:bodyPr/>
                    <a:lstStyle/>
                    <a:p>
                      <a:r>
                        <a:rPr lang="zh-CN" altLang="en-US" sz="2800" dirty="0" smtClean="0"/>
                        <a:t>与空闲块和所有进程页面交换</a:t>
                      </a:r>
                      <a:endParaRPr lang="zh-CN" altLang="en-US" sz="2800" dirty="0"/>
                    </a:p>
                  </a:txBody>
                  <a:tcPr marT="45727" marB="45727"/>
                </a:tc>
              </a:tr>
              <a:tr h="137180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可变分配局部置换</a:t>
                      </a:r>
                    </a:p>
                  </a:txBody>
                  <a:tcPr marT="45727" marB="45727"/>
                </a:tc>
                <a:tc>
                  <a:txBody>
                    <a:bodyPr/>
                    <a:lstStyle/>
                    <a:p>
                      <a:r>
                        <a:rPr lang="zh-CN" altLang="en-US" sz="2800" dirty="0" smtClean="0"/>
                        <a:t>可变</a:t>
                      </a:r>
                      <a:endParaRPr lang="zh-CN" altLang="en-US" sz="2800" dirty="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与本进程的页面交换，若频繁缺页则增加物理块</a:t>
                      </a:r>
                    </a:p>
                  </a:txBody>
                  <a:tcPr marT="45727" marB="45727"/>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smtClean="0"/>
              <a:t>内存分配</a:t>
            </a:r>
          </a:p>
        </p:txBody>
      </p:sp>
      <p:sp>
        <p:nvSpPr>
          <p:cNvPr id="3" name="内容占位符 2"/>
          <p:cNvSpPr>
            <a:spLocks noGrp="1"/>
          </p:cNvSpPr>
          <p:nvPr>
            <p:ph idx="1"/>
          </p:nvPr>
        </p:nvSpPr>
        <p:spPr/>
        <p:txBody>
          <a:bodyPr/>
          <a:lstStyle/>
          <a:p>
            <a:pPr marL="514350" indent="-514350">
              <a:buFont typeface="+mj-lt"/>
              <a:buAutoNum type="arabicPeriod" startAt="3"/>
              <a:defRPr/>
            </a:pPr>
            <a:r>
              <a:rPr lang="zh-CN" altLang="en-US" dirty="0" smtClean="0"/>
              <a:t>物理块分配算法</a:t>
            </a:r>
          </a:p>
          <a:p>
            <a:pPr lvl="1">
              <a:defRPr/>
            </a:pPr>
            <a:r>
              <a:rPr lang="zh-CN" altLang="en-US" dirty="0" smtClean="0"/>
              <a:t>平均分配算法</a:t>
            </a:r>
          </a:p>
          <a:p>
            <a:pPr lvl="1">
              <a:defRPr/>
            </a:pPr>
            <a:r>
              <a:rPr lang="zh-CN" altLang="en-US" dirty="0" smtClean="0"/>
              <a:t>按比例分配算法：根据进程的大小</a:t>
            </a:r>
          </a:p>
          <a:p>
            <a:pPr lvl="1">
              <a:defRPr/>
            </a:pPr>
            <a:r>
              <a:rPr lang="zh-CN" altLang="en-US" dirty="0" smtClean="0"/>
              <a:t>考虑优先权的分配算法：内存物理块一部分按比例分配，另一部分根据进程优先权分配</a:t>
            </a:r>
          </a:p>
          <a:p>
            <a:pPr>
              <a:defRPr/>
            </a:pPr>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smtClean="0"/>
              <a:t>页面调入策略</a:t>
            </a:r>
          </a:p>
        </p:txBody>
      </p:sp>
      <p:sp>
        <p:nvSpPr>
          <p:cNvPr id="3" name="内容占位符 2"/>
          <p:cNvSpPr>
            <a:spLocks noGrp="1"/>
          </p:cNvSpPr>
          <p:nvPr>
            <p:ph idx="1"/>
          </p:nvPr>
        </p:nvSpPr>
        <p:spPr/>
        <p:txBody>
          <a:bodyPr/>
          <a:lstStyle/>
          <a:p>
            <a:pPr marL="514350" indent="-514350">
              <a:buFont typeface="+mj-lt"/>
              <a:buAutoNum type="arabicPeriod"/>
              <a:defRPr/>
            </a:pPr>
            <a:r>
              <a:rPr lang="zh-CN" altLang="en-US" dirty="0" smtClean="0"/>
              <a:t>页面调入时机</a:t>
            </a:r>
          </a:p>
          <a:p>
            <a:pPr lvl="1">
              <a:defRPr/>
            </a:pPr>
            <a:r>
              <a:rPr lang="zh-CN" altLang="en-US" dirty="0" smtClean="0"/>
              <a:t>预调页策略：将要访问的页面预先调入内存。若命中率高（目前只有</a:t>
            </a:r>
            <a:r>
              <a:rPr lang="en-US" altLang="zh-CN" dirty="0" smtClean="0"/>
              <a:t>50%</a:t>
            </a:r>
            <a:r>
              <a:rPr lang="zh-CN" altLang="en-US" dirty="0" smtClean="0"/>
              <a:t>），则一次预调多页的效率高于请求调页策略。</a:t>
            </a:r>
          </a:p>
          <a:p>
            <a:pPr lvl="1">
              <a:defRPr/>
            </a:pPr>
            <a:r>
              <a:rPr lang="zh-CN" altLang="en-US" dirty="0" smtClean="0"/>
              <a:t>请求调页策略：需要的页面调入内存。一次调入一页，主流选择。</a:t>
            </a:r>
          </a:p>
          <a:p>
            <a:pPr>
              <a:defRPr/>
            </a:pPr>
            <a:endParaRPr lang="zh-CN" alt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smtClean="0"/>
              <a:t>页面调入策略</a:t>
            </a:r>
          </a:p>
        </p:txBody>
      </p:sp>
      <p:sp>
        <p:nvSpPr>
          <p:cNvPr id="3" name="内容占位符 2"/>
          <p:cNvSpPr>
            <a:spLocks noGrp="1"/>
          </p:cNvSpPr>
          <p:nvPr>
            <p:ph idx="1"/>
          </p:nvPr>
        </p:nvSpPr>
        <p:spPr/>
        <p:txBody>
          <a:bodyPr/>
          <a:lstStyle/>
          <a:p>
            <a:pPr marL="514350" indent="-514350">
              <a:buFont typeface="+mj-lt"/>
              <a:buAutoNum type="arabicPeriod" startAt="2"/>
              <a:defRPr/>
            </a:pPr>
            <a:r>
              <a:rPr lang="zh-CN" altLang="en-US" dirty="0" smtClean="0"/>
              <a:t>页面调入过程</a:t>
            </a:r>
          </a:p>
          <a:p>
            <a:pPr lvl="1">
              <a:defRPr/>
            </a:pPr>
            <a:r>
              <a:rPr lang="zh-CN" altLang="en-US" dirty="0" smtClean="0"/>
              <a:t>保留</a:t>
            </a:r>
            <a:r>
              <a:rPr lang="en-US" altLang="zh-CN" dirty="0" smtClean="0"/>
              <a:t>CPU</a:t>
            </a:r>
            <a:r>
              <a:rPr lang="zh-CN" altLang="en-US" dirty="0" smtClean="0"/>
              <a:t>环境。</a:t>
            </a:r>
            <a:endParaRPr lang="en-US" altLang="zh-CN" dirty="0" smtClean="0"/>
          </a:p>
          <a:p>
            <a:pPr lvl="1">
              <a:defRPr/>
            </a:pPr>
            <a:r>
              <a:rPr lang="zh-CN" altLang="en-US" dirty="0" smtClean="0"/>
              <a:t>若内存足够，将缺页调入内存，并修改页表。</a:t>
            </a:r>
            <a:endParaRPr lang="en-US" altLang="zh-CN" dirty="0" smtClean="0"/>
          </a:p>
          <a:p>
            <a:pPr lvl="1">
              <a:defRPr/>
            </a:pPr>
            <a:r>
              <a:rPr lang="zh-CN" altLang="en-US" dirty="0" smtClean="0"/>
              <a:t>若内存已满，则按照某种置换算法，从内存中选出待换页，若该页修改位为</a:t>
            </a:r>
            <a:r>
              <a:rPr lang="en-US" altLang="zh-CN" dirty="0" smtClean="0"/>
              <a:t>1</a:t>
            </a:r>
            <a:r>
              <a:rPr lang="zh-CN" altLang="en-US" dirty="0" smtClean="0"/>
              <a:t>，则写回磁盘。再把缺页调入内存，并修改存在位为</a:t>
            </a:r>
            <a:r>
              <a:rPr lang="en-US" altLang="zh-CN" dirty="0" smtClean="0"/>
              <a:t>1</a:t>
            </a:r>
            <a:r>
              <a:rPr lang="zh-CN" altLang="en-US" dirty="0" smtClean="0"/>
              <a:t>，将页表项写入快表。</a:t>
            </a:r>
            <a:endParaRPr lang="en-US" altLang="zh-CN" dirty="0" smtClean="0"/>
          </a:p>
          <a:p>
            <a:pPr lvl="1">
              <a:defRPr/>
            </a:pPr>
            <a:r>
              <a:rPr lang="zh-CN" altLang="en-US" dirty="0" smtClean="0"/>
              <a:t>缺页调入内存后，即可通过页表读取其在内存中的物理地址。页面的调入过程对用户透明。</a:t>
            </a:r>
          </a:p>
          <a:p>
            <a:pPr>
              <a:defRPr/>
            </a:pPr>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页面置换</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a:t>最佳置换</a:t>
            </a:r>
            <a:r>
              <a:rPr lang="zh-CN" altLang="en-US" dirty="0" smtClean="0"/>
              <a:t>算法</a:t>
            </a:r>
            <a:r>
              <a:rPr lang="en-US" altLang="zh-CN" dirty="0" smtClean="0"/>
              <a:t>OPT</a:t>
            </a:r>
          </a:p>
          <a:p>
            <a:r>
              <a:rPr lang="zh-CN" altLang="en-US" dirty="0"/>
              <a:t>先进先出置换</a:t>
            </a:r>
            <a:r>
              <a:rPr lang="zh-CN" altLang="en-US" dirty="0" smtClean="0"/>
              <a:t>算法</a:t>
            </a:r>
            <a:r>
              <a:rPr lang="en-US" altLang="zh-CN" dirty="0" smtClean="0"/>
              <a:t>FIFO</a:t>
            </a:r>
          </a:p>
          <a:p>
            <a:r>
              <a:rPr lang="zh-CN" altLang="en-US" dirty="0"/>
              <a:t>最近最久未使用</a:t>
            </a:r>
            <a:r>
              <a:rPr lang="zh-CN" altLang="en-US" dirty="0" smtClean="0"/>
              <a:t>算法</a:t>
            </a:r>
            <a:r>
              <a:rPr lang="en-US" altLang="zh-CN" dirty="0" smtClean="0"/>
              <a:t>LRU</a:t>
            </a:r>
          </a:p>
          <a:p>
            <a:r>
              <a:rPr lang="en-US" altLang="zh-CN" dirty="0"/>
              <a:t>Clock</a:t>
            </a:r>
            <a:r>
              <a:rPr lang="zh-CN" altLang="en-US" dirty="0"/>
              <a:t>置换算法</a:t>
            </a:r>
          </a:p>
        </p:txBody>
      </p:sp>
    </p:spTree>
    <p:extLst>
      <p:ext uri="{BB962C8B-B14F-4D97-AF65-F5344CB8AC3E}">
        <p14:creationId xmlns:p14="http://schemas.microsoft.com/office/powerpoint/2010/main" val="31485790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dirty="0" smtClean="0"/>
              <a:t>最佳置换算法</a:t>
            </a:r>
          </a:p>
        </p:txBody>
      </p:sp>
      <p:sp>
        <p:nvSpPr>
          <p:cNvPr id="97283" name="内容占位符 2"/>
          <p:cNvSpPr>
            <a:spLocks noGrp="1"/>
          </p:cNvSpPr>
          <p:nvPr>
            <p:ph idx="1"/>
          </p:nvPr>
        </p:nvSpPr>
        <p:spPr/>
        <p:txBody>
          <a:bodyPr/>
          <a:lstStyle/>
          <a:p>
            <a:r>
              <a:rPr lang="zh-CN" altLang="en-US" smtClean="0"/>
              <a:t>理论算法，最低的缺页率。无法实现。</a:t>
            </a:r>
            <a:endParaRPr lang="en-US" altLang="zh-CN" smtClean="0"/>
          </a:p>
          <a:p>
            <a:r>
              <a:rPr lang="zh-CN" altLang="en-US" smtClean="0"/>
              <a:t>换出的页面是以后永不使用的， 或者是在最长时间内不再被访问的页面。</a:t>
            </a:r>
          </a:p>
          <a:p>
            <a:endParaRPr lang="zh-CN" altLang="en-US" smtClean="0"/>
          </a:p>
        </p:txBody>
      </p:sp>
      <p:pic>
        <p:nvPicPr>
          <p:cNvPr id="9728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3429000"/>
            <a:ext cx="846931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dirty="0" smtClean="0"/>
              <a:t>先进先出置换算法（</a:t>
            </a:r>
            <a:r>
              <a:rPr lang="en-US" altLang="zh-CN" dirty="0" smtClean="0"/>
              <a:t>FIFO</a:t>
            </a:r>
            <a:r>
              <a:rPr lang="zh-CN" altLang="en-US" dirty="0" smtClean="0"/>
              <a:t>）</a:t>
            </a:r>
          </a:p>
        </p:txBody>
      </p:sp>
      <p:sp>
        <p:nvSpPr>
          <p:cNvPr id="98307" name="内容占位符 2"/>
          <p:cNvSpPr>
            <a:spLocks noGrp="1"/>
          </p:cNvSpPr>
          <p:nvPr>
            <p:ph idx="1"/>
          </p:nvPr>
        </p:nvSpPr>
        <p:spPr/>
        <p:txBody>
          <a:bodyPr/>
          <a:lstStyle/>
          <a:p>
            <a:r>
              <a:rPr lang="zh-CN" altLang="en-US" smtClean="0"/>
              <a:t>换出的页面在内存中驻留时间最长</a:t>
            </a:r>
          </a:p>
        </p:txBody>
      </p:sp>
      <p:pic>
        <p:nvPicPr>
          <p:cNvPr id="9830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2500313"/>
            <a:ext cx="8348663"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dirty="0" smtClean="0"/>
              <a:t>最近最久未使用算法（</a:t>
            </a:r>
            <a:r>
              <a:rPr lang="en-US" altLang="zh-CN" dirty="0" smtClean="0"/>
              <a:t>LRU</a:t>
            </a:r>
            <a:r>
              <a:rPr lang="zh-CN" altLang="en-US" dirty="0" smtClean="0"/>
              <a:t>）</a:t>
            </a:r>
          </a:p>
        </p:txBody>
      </p:sp>
      <p:sp>
        <p:nvSpPr>
          <p:cNvPr id="99331" name="内容占位符 2"/>
          <p:cNvSpPr>
            <a:spLocks noGrp="1"/>
          </p:cNvSpPr>
          <p:nvPr>
            <p:ph idx="1"/>
          </p:nvPr>
        </p:nvSpPr>
        <p:spPr/>
        <p:txBody>
          <a:bodyPr/>
          <a:lstStyle/>
          <a:p>
            <a:r>
              <a:rPr lang="zh-CN" altLang="en-US" smtClean="0"/>
              <a:t>换出的页面是最后一次访问时间距离当前时间最长的一页。</a:t>
            </a:r>
            <a:endParaRPr lang="en-US" altLang="zh-CN" smtClean="0"/>
          </a:p>
          <a:p>
            <a:r>
              <a:rPr lang="zh-CN" altLang="en-US" smtClean="0"/>
              <a:t>需要用硬件来实现最久未使用页的搜索。</a:t>
            </a:r>
            <a:endParaRPr lang="en-US" altLang="zh-CN" smtClean="0"/>
          </a:p>
          <a:p>
            <a:r>
              <a:rPr lang="zh-CN" altLang="en-US" smtClean="0"/>
              <a:t>实际效果比较好。</a:t>
            </a:r>
          </a:p>
        </p:txBody>
      </p:sp>
      <p:pic>
        <p:nvPicPr>
          <p:cNvPr id="9933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786188"/>
            <a:ext cx="85359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en-US" altLang="zh-CN" smtClean="0"/>
              <a:t>LRU</a:t>
            </a:r>
            <a:r>
              <a:rPr lang="zh-CN" altLang="en-US" smtClean="0"/>
              <a:t>置换算法的硬件支持</a:t>
            </a:r>
          </a:p>
        </p:txBody>
      </p:sp>
      <p:sp>
        <p:nvSpPr>
          <p:cNvPr id="100355" name="内容占位符 2"/>
          <p:cNvSpPr>
            <a:spLocks noGrp="1"/>
          </p:cNvSpPr>
          <p:nvPr>
            <p:ph idx="1"/>
          </p:nvPr>
        </p:nvSpPr>
        <p:spPr/>
        <p:txBody>
          <a:bodyPr/>
          <a:lstStyle/>
          <a:p>
            <a:r>
              <a:rPr lang="zh-CN" altLang="en-US" dirty="0" smtClean="0"/>
              <a:t>方法一：寄存器</a:t>
            </a:r>
          </a:p>
          <a:p>
            <a:pPr lvl="1"/>
            <a:r>
              <a:rPr lang="zh-CN" altLang="en-US" dirty="0" smtClean="0"/>
              <a:t>为内存中的每个页面配置移位寄存器，把</a:t>
            </a:r>
            <a:r>
              <a:rPr lang="en-US" altLang="zh-CN" dirty="0" smtClean="0"/>
              <a:t>n</a:t>
            </a:r>
            <a:r>
              <a:rPr lang="zh-CN" altLang="en-US" dirty="0" smtClean="0"/>
              <a:t>位寄存器上的数看成一个整数，定期右移，置换数值最小的寄存器对应的页。</a:t>
            </a:r>
          </a:p>
          <a:p>
            <a:endParaRPr lang="zh-CN" altLang="en-US" dirty="0" smtClean="0"/>
          </a:p>
        </p:txBody>
      </p:sp>
      <p:pic>
        <p:nvPicPr>
          <p:cNvPr id="10035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3500438"/>
            <a:ext cx="56896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en-US" altLang="zh-CN" smtClean="0"/>
              <a:t>LRU</a:t>
            </a:r>
            <a:r>
              <a:rPr lang="zh-CN" altLang="en-US" smtClean="0"/>
              <a:t>置换算法的硬件支持</a:t>
            </a:r>
          </a:p>
        </p:txBody>
      </p:sp>
      <p:sp>
        <p:nvSpPr>
          <p:cNvPr id="101379" name="内容占位符 2"/>
          <p:cNvSpPr>
            <a:spLocks noGrp="1"/>
          </p:cNvSpPr>
          <p:nvPr>
            <p:ph idx="1"/>
          </p:nvPr>
        </p:nvSpPr>
        <p:spPr/>
        <p:txBody>
          <a:bodyPr/>
          <a:lstStyle/>
          <a:p>
            <a:r>
              <a:rPr lang="zh-CN" altLang="en-US" dirty="0" smtClean="0"/>
              <a:t>方法二：栈</a:t>
            </a:r>
          </a:p>
          <a:p>
            <a:pPr lvl="1"/>
            <a:r>
              <a:rPr lang="zh-CN" altLang="en-US" dirty="0" smtClean="0"/>
              <a:t>堆栈中保存最近访问的页号。</a:t>
            </a:r>
            <a:endParaRPr lang="en-US" altLang="zh-CN" dirty="0" smtClean="0"/>
          </a:p>
          <a:p>
            <a:pPr lvl="1"/>
            <a:r>
              <a:rPr lang="zh-CN" altLang="en-US" dirty="0" smtClean="0"/>
              <a:t>当进程访问某页时，把该页号从栈中取出，放在栈顶。</a:t>
            </a:r>
            <a:endParaRPr lang="en-US" altLang="zh-CN" dirty="0" smtClean="0"/>
          </a:p>
          <a:p>
            <a:pPr lvl="1"/>
            <a:r>
              <a:rPr lang="zh-CN" altLang="en-US" dirty="0" smtClean="0"/>
              <a:t>需要换出时，取栈底的页面。</a:t>
            </a:r>
          </a:p>
          <a:p>
            <a:endParaRPr lang="zh-CN" altLang="en-US" dirty="0" smtClean="0"/>
          </a:p>
        </p:txBody>
      </p:sp>
      <p:pic>
        <p:nvPicPr>
          <p:cNvPr id="10138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4143375"/>
            <a:ext cx="540067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9450</TotalTime>
  <Words>5277</Words>
  <Application>Microsoft Office PowerPoint</Application>
  <PresentationFormat>全屏显示(4:3)</PresentationFormat>
  <Paragraphs>620</Paragraphs>
  <Slides>119</Slides>
  <Notes>27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119</vt:i4>
      </vt:variant>
    </vt:vector>
  </HeadingPairs>
  <TitlesOfParts>
    <vt:vector size="130" baseType="lpstr">
      <vt:lpstr>仿宋_GB2312</vt:lpstr>
      <vt:lpstr>华文楷体</vt:lpstr>
      <vt:lpstr>宋体</vt:lpstr>
      <vt:lpstr>Arial</vt:lpstr>
      <vt:lpstr>Calibri</vt:lpstr>
      <vt:lpstr>Maiandra GD</vt:lpstr>
      <vt:lpstr>Times New Roman</vt:lpstr>
      <vt:lpstr>Wingdings</vt:lpstr>
      <vt:lpstr>Wingdings 2</vt:lpstr>
      <vt:lpstr>Office 主题​​</vt:lpstr>
      <vt:lpstr>Equation</vt:lpstr>
      <vt:lpstr>第4章 内存</vt:lpstr>
      <vt:lpstr>存储器的多层结构</vt:lpstr>
      <vt:lpstr>存储器的层次结构</vt:lpstr>
      <vt:lpstr>内存</vt:lpstr>
      <vt:lpstr>对用户程序的处理步骤</vt:lpstr>
      <vt:lpstr>绝对装入方式</vt:lpstr>
      <vt:lpstr>静态重定位装入方式</vt:lpstr>
      <vt:lpstr>动态重定位装入方式</vt:lpstr>
      <vt:lpstr>程序装入时的静态链接方式</vt:lpstr>
      <vt:lpstr>程序装入时的动态链接方式</vt:lpstr>
      <vt:lpstr>程序运行时的动态链接方式</vt:lpstr>
      <vt:lpstr>内存</vt:lpstr>
      <vt:lpstr>连续存储管理</vt:lpstr>
      <vt:lpstr>1、单一连续分配</vt:lpstr>
      <vt:lpstr>连续存储管理</vt:lpstr>
      <vt:lpstr>2、固定分区分配</vt:lpstr>
      <vt:lpstr>固定分区划分分区的方法</vt:lpstr>
      <vt:lpstr>固定分区内存分配</vt:lpstr>
      <vt:lpstr>固定分区分配</vt:lpstr>
      <vt:lpstr>连续存储管理</vt:lpstr>
      <vt:lpstr>3、动态分区分配</vt:lpstr>
      <vt:lpstr>动态分区分配中的数据结构 空闲分区表</vt:lpstr>
      <vt:lpstr>动态分区分配中的数据结构 空闲分区链</vt:lpstr>
      <vt:lpstr>动态分区分配算法</vt:lpstr>
      <vt:lpstr>基于顺序搜索的分区分配算法</vt:lpstr>
      <vt:lpstr>基于索引搜索的分区分配算法</vt:lpstr>
      <vt:lpstr>基于索引搜索的分区分配算法</vt:lpstr>
      <vt:lpstr>基于索引搜索的分区分配算法</vt:lpstr>
      <vt:lpstr>分区分配和回收的具体操作</vt:lpstr>
      <vt:lpstr>PowerPoint 演示文稿</vt:lpstr>
      <vt:lpstr>PowerPoint 演示文稿</vt:lpstr>
      <vt:lpstr>连续存储管理</vt:lpstr>
      <vt:lpstr>4、可重定位分区分配</vt:lpstr>
      <vt:lpstr>紧凑</vt:lpstr>
      <vt:lpstr>动态重定位</vt:lpstr>
      <vt:lpstr>动态重定位分区分配算法 </vt:lpstr>
      <vt:lpstr>内存</vt:lpstr>
      <vt:lpstr>离散存储管理</vt:lpstr>
      <vt:lpstr>离散存储管理的三种类型</vt:lpstr>
      <vt:lpstr>离散存储管理的三种类型</vt:lpstr>
      <vt:lpstr>分页存储管理中页面大小的选择</vt:lpstr>
      <vt:lpstr>逻辑地址与页号、页内偏移的对应关系</vt:lpstr>
      <vt:lpstr>操作系统的内存寻址能力</vt:lpstr>
      <vt:lpstr>页表</vt:lpstr>
      <vt:lpstr>逻辑地址物理地址的变换过程</vt:lpstr>
      <vt:lpstr>具有快表的地址变换过程</vt:lpstr>
      <vt:lpstr>一级页表的问题</vt:lpstr>
      <vt:lpstr>两级页表结构</vt:lpstr>
      <vt:lpstr>两级页表</vt:lpstr>
      <vt:lpstr>两级页表下的逻辑地址</vt:lpstr>
      <vt:lpstr>多级页表</vt:lpstr>
      <vt:lpstr>哈希页表</vt:lpstr>
      <vt:lpstr>反向页表</vt:lpstr>
      <vt:lpstr>反向页表</vt:lpstr>
      <vt:lpstr>离散存储管理的三种类型</vt:lpstr>
      <vt:lpstr>分段存储管理</vt:lpstr>
      <vt:lpstr>分段存储管理的逻辑地址</vt:lpstr>
      <vt:lpstr>段表</vt:lpstr>
      <vt:lpstr>逻辑地址物理地址的变换过程</vt:lpstr>
      <vt:lpstr>分页和分段的区别</vt:lpstr>
      <vt:lpstr>信息共享</vt:lpstr>
      <vt:lpstr>分页系统中的共享</vt:lpstr>
      <vt:lpstr>分段系统中的共享</vt:lpstr>
      <vt:lpstr>离散存储管理的三种类型</vt:lpstr>
      <vt:lpstr>段页式存储管理方式</vt:lpstr>
      <vt:lpstr>段表和页表</vt:lpstr>
      <vt:lpstr>逻辑地址物理地址的变换过程</vt:lpstr>
      <vt:lpstr>内存</vt:lpstr>
      <vt:lpstr>对换</vt:lpstr>
      <vt:lpstr>早期的分时系统中的对换技术</vt:lpstr>
      <vt:lpstr>多道程序环境的对换技术</vt:lpstr>
      <vt:lpstr>对换的类型 </vt:lpstr>
      <vt:lpstr>对换空间管理</vt:lpstr>
      <vt:lpstr>对换区空闲盘块的数据结构</vt:lpstr>
      <vt:lpstr>对换空间的分配与回收</vt:lpstr>
      <vt:lpstr>进程的换出</vt:lpstr>
      <vt:lpstr>进程的换入</vt:lpstr>
      <vt:lpstr>常规存储器管理方式的特征</vt:lpstr>
      <vt:lpstr>局部性原理</vt:lpstr>
      <vt:lpstr>局部性原理的表现</vt:lpstr>
      <vt:lpstr>虚拟存储器的基本工作情况</vt:lpstr>
      <vt:lpstr>虚拟存储器的定义</vt:lpstr>
      <vt:lpstr>虚拟存储器的特征</vt:lpstr>
      <vt:lpstr>虚拟存储器的实现方法</vt:lpstr>
      <vt:lpstr>虚拟存储器的实现方法</vt:lpstr>
      <vt:lpstr>硬件支持</vt:lpstr>
      <vt:lpstr>硬件支持</vt:lpstr>
      <vt:lpstr>硬件支持</vt:lpstr>
      <vt:lpstr>内存分配</vt:lpstr>
      <vt:lpstr>内存分配</vt:lpstr>
      <vt:lpstr>内存分配</vt:lpstr>
      <vt:lpstr>页面调入策略</vt:lpstr>
      <vt:lpstr>页面调入策略</vt:lpstr>
      <vt:lpstr>页面置换算法</vt:lpstr>
      <vt:lpstr>最佳置换算法</vt:lpstr>
      <vt:lpstr>先进先出置换算法（FIFO）</vt:lpstr>
      <vt:lpstr>最近最久未使用算法（LRU）</vt:lpstr>
      <vt:lpstr>LRU置换算法的硬件支持</vt:lpstr>
      <vt:lpstr>LRU置换算法的硬件支持</vt:lpstr>
      <vt:lpstr>Clock置换算法</vt:lpstr>
      <vt:lpstr>Clock置换算法</vt:lpstr>
      <vt:lpstr>改进的Clock置换算法</vt:lpstr>
      <vt:lpstr>改进的Clock置换算法</vt:lpstr>
      <vt:lpstr>页面缓冲</vt:lpstr>
      <vt:lpstr>抖动现象</vt:lpstr>
      <vt:lpstr>工作集</vt:lpstr>
      <vt:lpstr>工作集</vt:lpstr>
      <vt:lpstr>PowerPoint 演示文稿</vt:lpstr>
      <vt:lpstr>抖动的预防方法</vt:lpstr>
      <vt:lpstr>虚拟存储器的实现方法</vt:lpstr>
      <vt:lpstr>请求分段存储管理</vt:lpstr>
      <vt:lpstr>请求分段中的硬件支持</vt:lpstr>
      <vt:lpstr>请求分段中的硬件支持</vt:lpstr>
      <vt:lpstr>请求分段中的硬件支持</vt:lpstr>
      <vt:lpstr>分段的共享与保护</vt:lpstr>
      <vt:lpstr>分段的共享与保护</vt:lpstr>
      <vt:lpstr>分段的共享与保护</vt:lpstr>
      <vt:lpstr>环保护机制</vt:lpstr>
      <vt:lpstr>本章要点回顾</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5、存储器</dc:title>
  <dc:creator>Administrator</dc:creator>
  <cp:lastModifiedBy>蔡明</cp:lastModifiedBy>
  <cp:revision>381</cp:revision>
  <dcterms:created xsi:type="dcterms:W3CDTF">2011-09-23T18:05:33Z</dcterms:created>
  <dcterms:modified xsi:type="dcterms:W3CDTF">2016-12-12T19:39:45Z</dcterms:modified>
</cp:coreProperties>
</file>