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141"/>
  </p:notesMasterIdLst>
  <p:sldIdLst>
    <p:sldId id="256" r:id="rId2"/>
    <p:sldId id="321" r:id="rId3"/>
    <p:sldId id="438" r:id="rId4"/>
    <p:sldId id="571" r:id="rId5"/>
    <p:sldId id="439" r:id="rId6"/>
    <p:sldId id="440" r:id="rId7"/>
    <p:sldId id="441" r:id="rId8"/>
    <p:sldId id="572" r:id="rId9"/>
    <p:sldId id="442" r:id="rId10"/>
    <p:sldId id="443" r:id="rId11"/>
    <p:sldId id="445" r:id="rId12"/>
    <p:sldId id="444" r:id="rId13"/>
    <p:sldId id="573" r:id="rId14"/>
    <p:sldId id="447" r:id="rId15"/>
    <p:sldId id="448" r:id="rId16"/>
    <p:sldId id="449" r:id="rId17"/>
    <p:sldId id="450" r:id="rId18"/>
    <p:sldId id="451" r:id="rId19"/>
    <p:sldId id="452" r:id="rId20"/>
    <p:sldId id="453" r:id="rId21"/>
    <p:sldId id="574" r:id="rId22"/>
    <p:sldId id="457" r:id="rId23"/>
    <p:sldId id="458" r:id="rId24"/>
    <p:sldId id="575" r:id="rId25"/>
    <p:sldId id="459" r:id="rId26"/>
    <p:sldId id="460" r:id="rId27"/>
    <p:sldId id="576" r:id="rId28"/>
    <p:sldId id="461" r:id="rId29"/>
    <p:sldId id="462" r:id="rId30"/>
    <p:sldId id="463" r:id="rId31"/>
    <p:sldId id="467" r:id="rId32"/>
    <p:sldId id="577" r:id="rId33"/>
    <p:sldId id="468" r:id="rId34"/>
    <p:sldId id="469" r:id="rId35"/>
    <p:sldId id="470" r:id="rId36"/>
    <p:sldId id="471" r:id="rId37"/>
    <p:sldId id="472" r:id="rId38"/>
    <p:sldId id="473" r:id="rId39"/>
    <p:sldId id="578" r:id="rId40"/>
    <p:sldId id="474" r:id="rId41"/>
    <p:sldId id="579" r:id="rId42"/>
    <p:sldId id="475" r:id="rId43"/>
    <p:sldId id="476" r:id="rId44"/>
    <p:sldId id="478" r:id="rId45"/>
    <p:sldId id="479" r:id="rId46"/>
    <p:sldId id="481" r:id="rId47"/>
    <p:sldId id="482" r:id="rId48"/>
    <p:sldId id="580" r:id="rId49"/>
    <p:sldId id="483" r:id="rId50"/>
    <p:sldId id="484" r:id="rId51"/>
    <p:sldId id="581" r:id="rId52"/>
    <p:sldId id="485" r:id="rId53"/>
    <p:sldId id="487" r:id="rId54"/>
    <p:sldId id="488" r:id="rId55"/>
    <p:sldId id="489" r:id="rId56"/>
    <p:sldId id="490" r:id="rId57"/>
    <p:sldId id="491" r:id="rId58"/>
    <p:sldId id="492" r:id="rId59"/>
    <p:sldId id="493" r:id="rId60"/>
    <p:sldId id="494" r:id="rId61"/>
    <p:sldId id="495" r:id="rId62"/>
    <p:sldId id="496" r:id="rId63"/>
    <p:sldId id="497" r:id="rId64"/>
    <p:sldId id="582" r:id="rId65"/>
    <p:sldId id="498" r:id="rId66"/>
    <p:sldId id="499" r:id="rId67"/>
    <p:sldId id="501" r:id="rId68"/>
    <p:sldId id="500" r:id="rId69"/>
    <p:sldId id="502" r:id="rId70"/>
    <p:sldId id="503" r:id="rId71"/>
    <p:sldId id="504" r:id="rId72"/>
    <p:sldId id="505" r:id="rId73"/>
    <p:sldId id="506" r:id="rId74"/>
    <p:sldId id="507" r:id="rId75"/>
    <p:sldId id="508" r:id="rId76"/>
    <p:sldId id="509" r:id="rId77"/>
    <p:sldId id="583" r:id="rId78"/>
    <p:sldId id="511" r:id="rId79"/>
    <p:sldId id="512" r:id="rId80"/>
    <p:sldId id="513" r:id="rId81"/>
    <p:sldId id="514" r:id="rId82"/>
    <p:sldId id="515" r:id="rId83"/>
    <p:sldId id="516" r:id="rId84"/>
    <p:sldId id="517" r:id="rId85"/>
    <p:sldId id="519" r:id="rId86"/>
    <p:sldId id="520" r:id="rId87"/>
    <p:sldId id="480" r:id="rId88"/>
    <p:sldId id="522" r:id="rId89"/>
    <p:sldId id="523" r:id="rId90"/>
    <p:sldId id="524" r:id="rId91"/>
    <p:sldId id="525" r:id="rId92"/>
    <p:sldId id="526" r:id="rId93"/>
    <p:sldId id="527" r:id="rId94"/>
    <p:sldId id="528" r:id="rId95"/>
    <p:sldId id="529" r:id="rId96"/>
    <p:sldId id="530" r:id="rId97"/>
    <p:sldId id="531" r:id="rId98"/>
    <p:sldId id="532" r:id="rId99"/>
    <p:sldId id="533" r:id="rId100"/>
    <p:sldId id="534" r:id="rId101"/>
    <p:sldId id="535" r:id="rId102"/>
    <p:sldId id="536" r:id="rId103"/>
    <p:sldId id="537" r:id="rId104"/>
    <p:sldId id="584" r:id="rId105"/>
    <p:sldId id="585" r:id="rId106"/>
    <p:sldId id="539" r:id="rId107"/>
    <p:sldId id="540" r:id="rId108"/>
    <p:sldId id="586" r:id="rId109"/>
    <p:sldId id="541" r:id="rId110"/>
    <p:sldId id="542" r:id="rId111"/>
    <p:sldId id="587" r:id="rId112"/>
    <p:sldId id="543" r:id="rId113"/>
    <p:sldId id="588" r:id="rId114"/>
    <p:sldId id="544" r:id="rId115"/>
    <p:sldId id="547" r:id="rId116"/>
    <p:sldId id="548" r:id="rId117"/>
    <p:sldId id="549" r:id="rId118"/>
    <p:sldId id="589" r:id="rId119"/>
    <p:sldId id="550" r:id="rId120"/>
    <p:sldId id="551" r:id="rId121"/>
    <p:sldId id="552" r:id="rId122"/>
    <p:sldId id="553" r:id="rId123"/>
    <p:sldId id="554" r:id="rId124"/>
    <p:sldId id="555" r:id="rId125"/>
    <p:sldId id="556" r:id="rId126"/>
    <p:sldId id="557" r:id="rId127"/>
    <p:sldId id="558" r:id="rId128"/>
    <p:sldId id="559" r:id="rId129"/>
    <p:sldId id="560" r:id="rId130"/>
    <p:sldId id="561" r:id="rId131"/>
    <p:sldId id="562" r:id="rId132"/>
    <p:sldId id="563" r:id="rId133"/>
    <p:sldId id="565" r:id="rId134"/>
    <p:sldId id="590" r:id="rId135"/>
    <p:sldId id="591" r:id="rId136"/>
    <p:sldId id="568" r:id="rId137"/>
    <p:sldId id="569" r:id="rId138"/>
    <p:sldId id="570" r:id="rId139"/>
    <p:sldId id="592" r:id="rId14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60" autoAdjust="0"/>
  </p:normalViewPr>
  <p:slideViewPr>
    <p:cSldViewPr>
      <p:cViewPr varScale="1">
        <p:scale>
          <a:sx n="93" d="100"/>
          <a:sy n="93" d="100"/>
        </p:scale>
        <p:origin x="-50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5ADC55A0-1334-4F96-8C16-5E1761FE5BA9}" type="datetimeFigureOut">
              <a:rPr lang="zh-CN" altLang="en-US"/>
              <a:pPr>
                <a:defRPr/>
              </a:pPr>
              <a:t>2016/12/14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08E2BD32-4F94-4A1A-A37C-EC61C8B364A9}" type="slidenum">
              <a:rPr lang="zh-CN" altLang="en-US"/>
              <a:pPr>
                <a:defRPr/>
              </a:pPr>
              <a:t>‹#›</a:t>
            </a:fld>
            <a:endParaRPr lang="zh-CN" altLang="en-US"/>
          </a:p>
        </p:txBody>
      </p:sp>
    </p:spTree>
    <p:extLst>
      <p:ext uri="{BB962C8B-B14F-4D97-AF65-F5344CB8AC3E}">
        <p14:creationId xmlns:p14="http://schemas.microsoft.com/office/powerpoint/2010/main" val="28324290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a:t>
            </a:r>
            <a:r>
              <a:rPr lang="zh-CN" altLang="en-US" dirty="0" smtClean="0"/>
              <a:t>软件</a:t>
            </a:r>
            <a:r>
              <a:rPr lang="en-US" altLang="zh-CN" dirty="0" smtClean="0"/>
              <a:t>1</a:t>
            </a:r>
            <a:r>
              <a:rPr lang="zh-CN" altLang="en-US" smtClean="0"/>
              <a:t>班</a:t>
            </a:r>
            <a:endParaRPr lang="zh-CN" altLang="en-US"/>
          </a:p>
        </p:txBody>
      </p:sp>
      <p:sp>
        <p:nvSpPr>
          <p:cNvPr id="4" name="灯片编号占位符 3"/>
          <p:cNvSpPr>
            <a:spLocks noGrp="1"/>
          </p:cNvSpPr>
          <p:nvPr>
            <p:ph type="sldNum" sz="quarter" idx="10"/>
          </p:nvPr>
        </p:nvSpPr>
        <p:spPr/>
        <p:txBody>
          <a:bodyPr/>
          <a:lstStyle/>
          <a:p>
            <a:pPr>
              <a:defRPr/>
            </a:pPr>
            <a:fld id="{08E2BD32-4F94-4A1A-A37C-EC61C8B364A9}" type="slidenum">
              <a:rPr lang="zh-CN" altLang="en-US" smtClean="0"/>
              <a:pPr>
                <a:defRPr/>
              </a:pPr>
              <a:t>13</a:t>
            </a:fld>
            <a:endParaRPr lang="zh-CN" altLang="en-US"/>
          </a:p>
        </p:txBody>
      </p:sp>
    </p:spTree>
    <p:extLst>
      <p:ext uri="{BB962C8B-B14F-4D97-AF65-F5344CB8AC3E}">
        <p14:creationId xmlns:p14="http://schemas.microsoft.com/office/powerpoint/2010/main" val="3582562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12</a:t>
            </a:r>
            <a:r>
              <a:rPr lang="zh-CN" altLang="en-US" smtClean="0"/>
              <a:t>软件</a:t>
            </a:r>
            <a:endParaRPr lang="zh-CN" altLang="en-US"/>
          </a:p>
        </p:txBody>
      </p:sp>
      <p:sp>
        <p:nvSpPr>
          <p:cNvPr id="4" name="灯片编号占位符 3"/>
          <p:cNvSpPr>
            <a:spLocks noGrp="1"/>
          </p:cNvSpPr>
          <p:nvPr>
            <p:ph type="sldNum" sz="quarter" idx="10"/>
          </p:nvPr>
        </p:nvSpPr>
        <p:spPr/>
        <p:txBody>
          <a:bodyPr/>
          <a:lstStyle/>
          <a:p>
            <a:pPr>
              <a:defRPr/>
            </a:pPr>
            <a:fld id="{08E2BD32-4F94-4A1A-A37C-EC61C8B364A9}" type="slidenum">
              <a:rPr lang="zh-CN" altLang="en-US" smtClean="0"/>
              <a:pPr>
                <a:defRPr/>
              </a:pPr>
              <a:t>39</a:t>
            </a:fld>
            <a:endParaRPr lang="zh-CN" altLang="en-US"/>
          </a:p>
        </p:txBody>
      </p:sp>
    </p:spTree>
    <p:extLst>
      <p:ext uri="{BB962C8B-B14F-4D97-AF65-F5344CB8AC3E}">
        <p14:creationId xmlns:p14="http://schemas.microsoft.com/office/powerpoint/2010/main" val="1056868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extLst>
      <p:ext uri="{BB962C8B-B14F-4D97-AF65-F5344CB8AC3E}">
        <p14:creationId xmlns:p14="http://schemas.microsoft.com/office/powerpoint/2010/main" val="905046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a:t>
            </a:r>
            <a:r>
              <a:rPr lang="zh-CN" altLang="en-US" dirty="0" smtClean="0"/>
              <a:t>软件</a:t>
            </a:r>
            <a:r>
              <a:rPr lang="en-US" altLang="zh-CN" dirty="0" smtClean="0"/>
              <a:t>2</a:t>
            </a:r>
            <a:r>
              <a:rPr lang="zh-CN" altLang="en-US" smtClean="0"/>
              <a:t>班</a:t>
            </a:r>
            <a:endParaRPr lang="zh-CN" altLang="en-US"/>
          </a:p>
        </p:txBody>
      </p:sp>
      <p:sp>
        <p:nvSpPr>
          <p:cNvPr id="4" name="灯片编号占位符 3"/>
          <p:cNvSpPr>
            <a:spLocks noGrp="1"/>
          </p:cNvSpPr>
          <p:nvPr>
            <p:ph type="sldNum" sz="quarter" idx="10"/>
          </p:nvPr>
        </p:nvSpPr>
        <p:spPr/>
        <p:txBody>
          <a:bodyPr/>
          <a:lstStyle/>
          <a:p>
            <a:pPr>
              <a:defRPr/>
            </a:pPr>
            <a:fld id="{08E2BD32-4F94-4A1A-A37C-EC61C8B364A9}" type="slidenum">
              <a:rPr lang="zh-CN" altLang="en-US" smtClean="0"/>
              <a:pPr>
                <a:defRPr/>
              </a:pPr>
              <a:t>47</a:t>
            </a:fld>
            <a:endParaRPr lang="zh-CN" altLang="en-US"/>
          </a:p>
        </p:txBody>
      </p:sp>
    </p:spTree>
    <p:extLst>
      <p:ext uri="{BB962C8B-B14F-4D97-AF65-F5344CB8AC3E}">
        <p14:creationId xmlns:p14="http://schemas.microsoft.com/office/powerpoint/2010/main" val="2914791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a:t>
            </a:r>
            <a:r>
              <a:rPr lang="zh-CN" altLang="en-US" dirty="0" smtClean="0"/>
              <a:t>软件</a:t>
            </a:r>
            <a:r>
              <a:rPr lang="en-US" altLang="zh-CN" dirty="0" smtClean="0"/>
              <a:t>1</a:t>
            </a:r>
            <a:r>
              <a:rPr lang="zh-CN" altLang="en-US" dirty="0" smtClean="0"/>
              <a:t>班</a:t>
            </a:r>
            <a:endParaRPr lang="zh-CN" altLang="en-US" dirty="0"/>
          </a:p>
        </p:txBody>
      </p:sp>
      <p:sp>
        <p:nvSpPr>
          <p:cNvPr id="4" name="灯片编号占位符 3"/>
          <p:cNvSpPr>
            <a:spLocks noGrp="1"/>
          </p:cNvSpPr>
          <p:nvPr>
            <p:ph type="sldNum" sz="quarter" idx="10"/>
          </p:nvPr>
        </p:nvSpPr>
        <p:spPr/>
        <p:txBody>
          <a:bodyPr/>
          <a:lstStyle/>
          <a:p>
            <a:pPr>
              <a:defRPr/>
            </a:pPr>
            <a:fld id="{08E2BD32-4F94-4A1A-A37C-EC61C8B364A9}" type="slidenum">
              <a:rPr lang="zh-CN" altLang="en-US" smtClean="0"/>
              <a:pPr>
                <a:defRPr/>
              </a:pPr>
              <a:t>54</a:t>
            </a:fld>
            <a:endParaRPr lang="zh-CN" altLang="en-US"/>
          </a:p>
        </p:txBody>
      </p:sp>
    </p:spTree>
    <p:extLst>
      <p:ext uri="{BB962C8B-B14F-4D97-AF65-F5344CB8AC3E}">
        <p14:creationId xmlns:p14="http://schemas.microsoft.com/office/powerpoint/2010/main" val="3539010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8E2BD32-4F94-4A1A-A37C-EC61C8B364A9}" type="slidenum">
              <a:rPr lang="zh-CN" altLang="en-US" smtClean="0"/>
              <a:pPr>
                <a:defRPr/>
              </a:pPr>
              <a:t>57</a:t>
            </a:fld>
            <a:endParaRPr lang="zh-CN" altLang="en-US"/>
          </a:p>
        </p:txBody>
      </p:sp>
    </p:spTree>
    <p:extLst>
      <p:ext uri="{BB962C8B-B14F-4D97-AF65-F5344CB8AC3E}">
        <p14:creationId xmlns:p14="http://schemas.microsoft.com/office/powerpoint/2010/main" val="1497949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p>
        </p:txBody>
      </p:sp>
    </p:spTree>
    <p:extLst>
      <p:ext uri="{BB962C8B-B14F-4D97-AF65-F5344CB8AC3E}">
        <p14:creationId xmlns:p14="http://schemas.microsoft.com/office/powerpoint/2010/main" val="1983724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32500" lnSpcReduction="20000"/>
          </a:bodyPr>
          <a:lstStyle/>
          <a:p>
            <a:pPr eaLnBrk="1" hangingPunct="1">
              <a:defRPr/>
            </a:pPr>
            <a:r>
              <a:rPr lang="en-US" altLang="zh-CN" dirty="0" smtClean="0"/>
              <a:t>/**</a:t>
            </a:r>
          </a:p>
          <a:p>
            <a:pPr eaLnBrk="1" hangingPunct="1">
              <a:defRPr/>
            </a:pPr>
            <a:r>
              <a:rPr lang="en-US" altLang="zh-CN" dirty="0" smtClean="0"/>
              <a:t> * </a:t>
            </a:r>
            <a:r>
              <a:rPr lang="en-US" altLang="zh-CN" dirty="0" err="1" smtClean="0"/>
              <a:t>ntfs_rl_vcn_to_lcn</a:t>
            </a:r>
            <a:r>
              <a:rPr lang="en-US" altLang="zh-CN" dirty="0" smtClean="0"/>
              <a:t> - convert a </a:t>
            </a:r>
            <a:r>
              <a:rPr lang="en-US" altLang="zh-CN" dirty="0" err="1" smtClean="0"/>
              <a:t>vcn</a:t>
            </a:r>
            <a:r>
              <a:rPr lang="en-US" altLang="zh-CN" dirty="0" smtClean="0"/>
              <a:t> into a </a:t>
            </a:r>
            <a:r>
              <a:rPr lang="en-US" altLang="zh-CN" dirty="0" err="1" smtClean="0"/>
              <a:t>lcn</a:t>
            </a:r>
            <a:r>
              <a:rPr lang="en-US" altLang="zh-CN" dirty="0" smtClean="0"/>
              <a:t> given a </a:t>
            </a:r>
            <a:r>
              <a:rPr lang="en-US" altLang="zh-CN" dirty="0" err="1" smtClean="0"/>
              <a:t>runlist</a:t>
            </a:r>
            <a:endParaRPr lang="en-US" altLang="zh-CN" dirty="0" smtClean="0"/>
          </a:p>
          <a:p>
            <a:pPr eaLnBrk="1" hangingPunct="1">
              <a:defRPr/>
            </a:pPr>
            <a:r>
              <a:rPr lang="en-US" altLang="zh-CN" dirty="0" smtClean="0"/>
              <a:t> * @</a:t>
            </a:r>
            <a:r>
              <a:rPr lang="en-US" altLang="zh-CN" dirty="0" err="1" smtClean="0"/>
              <a:t>rl</a:t>
            </a:r>
            <a:r>
              <a:rPr lang="en-US" altLang="zh-CN" dirty="0" smtClean="0"/>
              <a:t>:    </a:t>
            </a:r>
            <a:r>
              <a:rPr lang="en-US" altLang="zh-CN" dirty="0" err="1" smtClean="0"/>
              <a:t>runlist</a:t>
            </a:r>
            <a:r>
              <a:rPr lang="en-US" altLang="zh-CN" dirty="0" smtClean="0"/>
              <a:t> to use for conversion</a:t>
            </a:r>
          </a:p>
          <a:p>
            <a:pPr eaLnBrk="1" hangingPunct="1">
              <a:defRPr/>
            </a:pPr>
            <a:r>
              <a:rPr lang="en-US" altLang="zh-CN" dirty="0" smtClean="0"/>
              <a:t> * @</a:t>
            </a:r>
            <a:r>
              <a:rPr lang="en-US" altLang="zh-CN" dirty="0" err="1" smtClean="0"/>
              <a:t>vcn</a:t>
            </a:r>
            <a:r>
              <a:rPr lang="en-US" altLang="zh-CN" dirty="0" smtClean="0"/>
              <a:t>:  </a:t>
            </a:r>
            <a:r>
              <a:rPr lang="en-US" altLang="zh-CN" dirty="0" err="1" smtClean="0"/>
              <a:t>vcn</a:t>
            </a:r>
            <a:r>
              <a:rPr lang="en-US" altLang="zh-CN" dirty="0" smtClean="0"/>
              <a:t> to convert</a:t>
            </a:r>
          </a:p>
          <a:p>
            <a:pPr eaLnBrk="1" hangingPunct="1">
              <a:defRPr/>
            </a:pPr>
            <a:r>
              <a:rPr lang="en-US" altLang="zh-CN" dirty="0" smtClean="0"/>
              <a:t> *</a:t>
            </a:r>
          </a:p>
          <a:p>
            <a:pPr eaLnBrk="1" hangingPunct="1">
              <a:defRPr/>
            </a:pPr>
            <a:r>
              <a:rPr lang="en-US" altLang="zh-CN" dirty="0" smtClean="0"/>
              <a:t> * Convert the virtual cluster number @</a:t>
            </a:r>
            <a:r>
              <a:rPr lang="en-US" altLang="zh-CN" dirty="0" err="1" smtClean="0"/>
              <a:t>vcn</a:t>
            </a:r>
            <a:r>
              <a:rPr lang="en-US" altLang="zh-CN" dirty="0" smtClean="0"/>
              <a:t> of an attribute into a logical</a:t>
            </a:r>
          </a:p>
          <a:p>
            <a:pPr eaLnBrk="1" hangingPunct="1">
              <a:defRPr/>
            </a:pPr>
            <a:r>
              <a:rPr lang="en-US" altLang="zh-CN" dirty="0" smtClean="0"/>
              <a:t> * cluster number (</a:t>
            </a:r>
            <a:r>
              <a:rPr lang="en-US" altLang="zh-CN" dirty="0" err="1" smtClean="0"/>
              <a:t>lcn</a:t>
            </a:r>
            <a:r>
              <a:rPr lang="en-US" altLang="zh-CN" dirty="0" smtClean="0"/>
              <a:t>) of a device using the </a:t>
            </a:r>
            <a:r>
              <a:rPr lang="en-US" altLang="zh-CN" dirty="0" err="1" smtClean="0"/>
              <a:t>runlist</a:t>
            </a:r>
            <a:r>
              <a:rPr lang="en-US" altLang="zh-CN" dirty="0" smtClean="0"/>
              <a:t> @</a:t>
            </a:r>
            <a:r>
              <a:rPr lang="en-US" altLang="zh-CN" dirty="0" err="1" smtClean="0"/>
              <a:t>rl</a:t>
            </a:r>
            <a:r>
              <a:rPr lang="en-US" altLang="zh-CN" dirty="0" smtClean="0"/>
              <a:t> to map </a:t>
            </a:r>
            <a:r>
              <a:rPr lang="en-US" altLang="zh-CN" dirty="0" err="1" smtClean="0"/>
              <a:t>vcns</a:t>
            </a:r>
            <a:r>
              <a:rPr lang="en-US" altLang="zh-CN" dirty="0" smtClean="0"/>
              <a:t> to their</a:t>
            </a:r>
          </a:p>
          <a:p>
            <a:pPr eaLnBrk="1" hangingPunct="1">
              <a:defRPr/>
            </a:pPr>
            <a:r>
              <a:rPr lang="en-US" altLang="zh-CN" dirty="0" smtClean="0"/>
              <a:t> * corresponding </a:t>
            </a:r>
            <a:r>
              <a:rPr lang="en-US" altLang="zh-CN" dirty="0" err="1" smtClean="0"/>
              <a:t>lcns</a:t>
            </a:r>
            <a:r>
              <a:rPr lang="en-US" altLang="zh-CN" dirty="0" smtClean="0"/>
              <a:t>.</a:t>
            </a:r>
          </a:p>
          <a:p>
            <a:pPr eaLnBrk="1" hangingPunct="1">
              <a:defRPr/>
            </a:pPr>
            <a:r>
              <a:rPr lang="en-US" altLang="zh-CN" dirty="0" smtClean="0"/>
              <a:t> *</a:t>
            </a:r>
          </a:p>
          <a:p>
            <a:pPr eaLnBrk="1" hangingPunct="1">
              <a:defRPr/>
            </a:pPr>
            <a:r>
              <a:rPr lang="en-US" altLang="zh-CN" dirty="0" smtClean="0"/>
              <a:t> * Since </a:t>
            </a:r>
            <a:r>
              <a:rPr lang="en-US" altLang="zh-CN" dirty="0" err="1" smtClean="0"/>
              <a:t>lcns</a:t>
            </a:r>
            <a:r>
              <a:rPr lang="en-US" altLang="zh-CN" dirty="0" smtClean="0"/>
              <a:t> must be &gt;= 0, we use negative return values with special meaning:</a:t>
            </a:r>
          </a:p>
          <a:p>
            <a:pPr eaLnBrk="1" hangingPunct="1">
              <a:defRPr/>
            </a:pPr>
            <a:r>
              <a:rPr lang="en-US" altLang="zh-CN" dirty="0" smtClean="0"/>
              <a:t> *</a:t>
            </a:r>
          </a:p>
          <a:p>
            <a:pPr eaLnBrk="1" hangingPunct="1">
              <a:defRPr/>
            </a:pPr>
            <a:r>
              <a:rPr lang="en-US" altLang="zh-CN" dirty="0" smtClean="0"/>
              <a:t> * Return value      Meaning / Description</a:t>
            </a:r>
          </a:p>
          <a:p>
            <a:pPr eaLnBrk="1" hangingPunct="1">
              <a:defRPr/>
            </a:pPr>
            <a:r>
              <a:rPr lang="en-US" altLang="zh-CN" dirty="0" smtClean="0"/>
              <a:t> * ==================================================</a:t>
            </a:r>
          </a:p>
          <a:p>
            <a:pPr eaLnBrk="1" hangingPunct="1">
              <a:defRPr/>
            </a:pPr>
            <a:r>
              <a:rPr lang="en-US" altLang="zh-CN" dirty="0" smtClean="0"/>
              <a:t> *  -1 = LCN_HOLE    Hole / not allocated on disk.</a:t>
            </a:r>
          </a:p>
          <a:p>
            <a:pPr eaLnBrk="1" hangingPunct="1">
              <a:defRPr/>
            </a:pPr>
            <a:r>
              <a:rPr lang="en-US" altLang="zh-CN" dirty="0" smtClean="0"/>
              <a:t> *  -2 = LCN_RL_NOT_MAPPED  This is part of the </a:t>
            </a:r>
            <a:r>
              <a:rPr lang="en-US" altLang="zh-CN" dirty="0" err="1" smtClean="0"/>
              <a:t>runlist</a:t>
            </a:r>
            <a:r>
              <a:rPr lang="en-US" altLang="zh-CN" dirty="0" smtClean="0"/>
              <a:t> which has not been</a:t>
            </a:r>
          </a:p>
          <a:p>
            <a:pPr eaLnBrk="1" hangingPunct="1">
              <a:defRPr/>
            </a:pPr>
            <a:r>
              <a:rPr lang="en-US" altLang="zh-CN" dirty="0" smtClean="0"/>
              <a:t> *        inserted into the </a:t>
            </a:r>
            <a:r>
              <a:rPr lang="en-US" altLang="zh-CN" dirty="0" err="1" smtClean="0"/>
              <a:t>runlist</a:t>
            </a:r>
            <a:r>
              <a:rPr lang="en-US" altLang="zh-CN" dirty="0" smtClean="0"/>
              <a:t> yet.</a:t>
            </a:r>
          </a:p>
          <a:p>
            <a:pPr eaLnBrk="1" hangingPunct="1">
              <a:defRPr/>
            </a:pPr>
            <a:r>
              <a:rPr lang="en-US" altLang="zh-CN" dirty="0" smtClean="0"/>
              <a:t> *  -3 = LCN_ENOENT    There is no such </a:t>
            </a:r>
            <a:r>
              <a:rPr lang="en-US" altLang="zh-CN" dirty="0" err="1" smtClean="0"/>
              <a:t>vcn</a:t>
            </a:r>
            <a:r>
              <a:rPr lang="en-US" altLang="zh-CN" dirty="0" smtClean="0"/>
              <a:t> in the attribute.</a:t>
            </a:r>
          </a:p>
          <a:p>
            <a:pPr eaLnBrk="1" hangingPunct="1">
              <a:defRPr/>
            </a:pPr>
            <a:r>
              <a:rPr lang="en-US" altLang="zh-CN" dirty="0" smtClean="0"/>
              <a:t> *  -4 = LCN_EINVAL    Input parameter error.</a:t>
            </a:r>
          </a:p>
          <a:p>
            <a:pPr eaLnBrk="1" hangingPunct="1">
              <a:defRPr/>
            </a:pPr>
            <a:r>
              <a:rPr lang="en-US" altLang="zh-CN" dirty="0" smtClean="0"/>
              <a:t> */</a:t>
            </a:r>
          </a:p>
          <a:p>
            <a:pPr eaLnBrk="1" hangingPunct="1">
              <a:defRPr/>
            </a:pPr>
            <a:r>
              <a:rPr lang="en-US" altLang="zh-CN" dirty="0" smtClean="0"/>
              <a:t>LCN </a:t>
            </a:r>
            <a:r>
              <a:rPr lang="en-US" altLang="zh-CN" dirty="0" err="1" smtClean="0"/>
              <a:t>ntfs_rl_vcn_to_lcn</a:t>
            </a:r>
            <a:r>
              <a:rPr lang="en-US" altLang="zh-CN" dirty="0" smtClean="0"/>
              <a:t>(const </a:t>
            </a:r>
            <a:r>
              <a:rPr lang="en-US" altLang="zh-CN" dirty="0" err="1" smtClean="0"/>
              <a:t>runlist_element</a:t>
            </a:r>
            <a:r>
              <a:rPr lang="en-US" altLang="zh-CN" dirty="0" smtClean="0"/>
              <a:t> *</a:t>
            </a:r>
            <a:r>
              <a:rPr lang="en-US" altLang="zh-CN" dirty="0" err="1" smtClean="0"/>
              <a:t>rl</a:t>
            </a:r>
            <a:r>
              <a:rPr lang="en-US" altLang="zh-CN" dirty="0" smtClean="0"/>
              <a:t>, const VCN </a:t>
            </a:r>
            <a:r>
              <a:rPr lang="en-US" altLang="zh-CN" dirty="0" err="1" smtClean="0"/>
              <a:t>vcn</a:t>
            </a:r>
            <a:r>
              <a:rPr lang="en-US" altLang="zh-CN" dirty="0" smtClean="0"/>
              <a:t>)</a:t>
            </a:r>
          </a:p>
          <a:p>
            <a:pPr eaLnBrk="1" hangingPunct="1">
              <a:defRPr/>
            </a:pPr>
            <a:r>
              <a:rPr lang="en-US" altLang="zh-CN" dirty="0" smtClean="0"/>
              <a:t>{</a:t>
            </a:r>
          </a:p>
          <a:p>
            <a:pPr eaLnBrk="1" hangingPunct="1">
              <a:defRPr/>
            </a:pPr>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a:t>
            </a:r>
          </a:p>
          <a:p>
            <a:pPr eaLnBrk="1" hangingPunct="1">
              <a:defRPr/>
            </a:pPr>
            <a:endParaRPr lang="en-US" altLang="zh-CN" dirty="0" smtClean="0"/>
          </a:p>
          <a:p>
            <a:pPr eaLnBrk="1" hangingPunct="1">
              <a:defRPr/>
            </a:pPr>
            <a:r>
              <a:rPr lang="en-US" altLang="zh-CN" dirty="0" smtClean="0"/>
              <a:t>  if (</a:t>
            </a:r>
            <a:r>
              <a:rPr lang="en-US" altLang="zh-CN" dirty="0" err="1" smtClean="0"/>
              <a:t>vcn</a:t>
            </a:r>
            <a:r>
              <a:rPr lang="en-US" altLang="zh-CN" dirty="0" smtClean="0"/>
              <a:t> &lt; (VCN)0)</a:t>
            </a:r>
          </a:p>
          <a:p>
            <a:pPr eaLnBrk="1" hangingPunct="1">
              <a:defRPr/>
            </a:pPr>
            <a:r>
              <a:rPr lang="en-US" altLang="zh-CN" dirty="0" smtClean="0"/>
              <a:t>    return (LCN)LCN_EINVAL;</a:t>
            </a:r>
          </a:p>
          <a:p>
            <a:pPr eaLnBrk="1" hangingPunct="1">
              <a:defRPr/>
            </a:pPr>
            <a:r>
              <a:rPr lang="en-US" altLang="zh-CN" dirty="0" smtClean="0"/>
              <a:t>  /*</a:t>
            </a:r>
          </a:p>
          <a:p>
            <a:pPr eaLnBrk="1" hangingPunct="1">
              <a:defRPr/>
            </a:pPr>
            <a:r>
              <a:rPr lang="en-US" altLang="zh-CN" dirty="0" smtClean="0"/>
              <a:t>   * If </a:t>
            </a:r>
            <a:r>
              <a:rPr lang="en-US" altLang="zh-CN" dirty="0" err="1" smtClean="0"/>
              <a:t>rl</a:t>
            </a:r>
            <a:r>
              <a:rPr lang="en-US" altLang="zh-CN" dirty="0" smtClean="0"/>
              <a:t> is NULL, assume that we have found an unmapped </a:t>
            </a:r>
            <a:r>
              <a:rPr lang="en-US" altLang="zh-CN" dirty="0" err="1" smtClean="0"/>
              <a:t>runlist</a:t>
            </a:r>
            <a:r>
              <a:rPr lang="en-US" altLang="zh-CN" dirty="0" smtClean="0"/>
              <a:t>. The</a:t>
            </a:r>
          </a:p>
          <a:p>
            <a:pPr eaLnBrk="1" hangingPunct="1">
              <a:defRPr/>
            </a:pPr>
            <a:r>
              <a:rPr lang="en-US" altLang="zh-CN" dirty="0" smtClean="0"/>
              <a:t>   * caller can then attempt to map it and fail appropriately if</a:t>
            </a:r>
          </a:p>
          <a:p>
            <a:pPr eaLnBrk="1" hangingPunct="1">
              <a:defRPr/>
            </a:pPr>
            <a:r>
              <a:rPr lang="en-US" altLang="zh-CN" dirty="0" smtClean="0"/>
              <a:t>   * necessary.</a:t>
            </a:r>
          </a:p>
          <a:p>
            <a:pPr eaLnBrk="1" hangingPunct="1">
              <a:defRPr/>
            </a:pPr>
            <a:r>
              <a:rPr lang="en-US" altLang="zh-CN" dirty="0" smtClean="0"/>
              <a:t>   */</a:t>
            </a:r>
          </a:p>
          <a:p>
            <a:pPr eaLnBrk="1" hangingPunct="1">
              <a:defRPr/>
            </a:pPr>
            <a:r>
              <a:rPr lang="en-US" altLang="zh-CN" dirty="0" smtClean="0"/>
              <a:t>  if (!</a:t>
            </a:r>
            <a:r>
              <a:rPr lang="en-US" altLang="zh-CN" dirty="0" err="1" smtClean="0"/>
              <a:t>rl</a:t>
            </a:r>
            <a:r>
              <a:rPr lang="en-US" altLang="zh-CN" dirty="0" smtClean="0"/>
              <a:t>)</a:t>
            </a:r>
          </a:p>
          <a:p>
            <a:pPr eaLnBrk="1" hangingPunct="1">
              <a:defRPr/>
            </a:pPr>
            <a:r>
              <a:rPr lang="en-US" altLang="zh-CN" dirty="0" smtClean="0"/>
              <a:t>    return (LCN)LCN_RL_NOT_MAPPED;</a:t>
            </a:r>
          </a:p>
          <a:p>
            <a:pPr eaLnBrk="1" hangingPunct="1">
              <a:defRPr/>
            </a:pPr>
            <a:endParaRPr lang="en-US" altLang="zh-CN" dirty="0" smtClean="0"/>
          </a:p>
          <a:p>
            <a:pPr eaLnBrk="1" hangingPunct="1">
              <a:defRPr/>
            </a:pPr>
            <a:r>
              <a:rPr lang="en-US" altLang="zh-CN" dirty="0" smtClean="0"/>
              <a:t>  /* Catch out of lower bounds </a:t>
            </a:r>
            <a:r>
              <a:rPr lang="en-US" altLang="zh-CN" dirty="0" err="1" smtClean="0"/>
              <a:t>vcn</a:t>
            </a:r>
            <a:r>
              <a:rPr lang="en-US" altLang="zh-CN" dirty="0" smtClean="0"/>
              <a:t>. */</a:t>
            </a:r>
          </a:p>
          <a:p>
            <a:pPr eaLnBrk="1" hangingPunct="1">
              <a:defRPr/>
            </a:pPr>
            <a:r>
              <a:rPr lang="en-US" altLang="zh-CN" dirty="0" smtClean="0"/>
              <a:t>  if (</a:t>
            </a:r>
            <a:r>
              <a:rPr lang="en-US" altLang="zh-CN" dirty="0" err="1" smtClean="0"/>
              <a:t>vcn</a:t>
            </a:r>
            <a:r>
              <a:rPr lang="en-US" altLang="zh-CN" dirty="0" smtClean="0"/>
              <a:t> &lt; </a:t>
            </a:r>
            <a:r>
              <a:rPr lang="en-US" altLang="zh-CN" dirty="0" err="1" smtClean="0"/>
              <a:t>rl</a:t>
            </a:r>
            <a:r>
              <a:rPr lang="en-US" altLang="zh-CN" dirty="0" smtClean="0"/>
              <a:t>[0].</a:t>
            </a:r>
            <a:r>
              <a:rPr lang="en-US" altLang="zh-CN" dirty="0" err="1" smtClean="0"/>
              <a:t>vcn</a:t>
            </a:r>
            <a:r>
              <a:rPr lang="en-US" altLang="zh-CN" dirty="0" smtClean="0"/>
              <a:t>)</a:t>
            </a:r>
          </a:p>
          <a:p>
            <a:pPr eaLnBrk="1" hangingPunct="1">
              <a:defRPr/>
            </a:pPr>
            <a:r>
              <a:rPr lang="en-US" altLang="zh-CN" dirty="0" smtClean="0"/>
              <a:t>    return (LCN)LCN_ENOENT;</a:t>
            </a:r>
          </a:p>
          <a:p>
            <a:pPr eaLnBrk="1" hangingPunct="1">
              <a:defRPr/>
            </a:pPr>
            <a:endParaRPr lang="en-US" altLang="zh-CN" dirty="0" smtClean="0"/>
          </a:p>
          <a:p>
            <a:pPr eaLnBrk="1" hangingPunct="1">
              <a:defRPr/>
            </a:pPr>
            <a:r>
              <a:rPr lang="en-US" altLang="zh-CN" dirty="0" smtClean="0"/>
              <a:t>  for (</a:t>
            </a:r>
            <a:r>
              <a:rPr lang="en-US" altLang="zh-CN" dirty="0" err="1" smtClean="0"/>
              <a:t>i</a:t>
            </a:r>
            <a:r>
              <a:rPr lang="en-US" altLang="zh-CN" dirty="0" smtClean="0"/>
              <a:t> = 0; </a:t>
            </a:r>
            <a:r>
              <a:rPr lang="en-US" altLang="zh-CN" dirty="0" err="1" smtClean="0"/>
              <a:t>rl</a:t>
            </a:r>
            <a:r>
              <a:rPr lang="en-US" altLang="zh-CN" dirty="0" smtClean="0"/>
              <a:t>[</a:t>
            </a:r>
            <a:r>
              <a:rPr lang="en-US" altLang="zh-CN" dirty="0" err="1" smtClean="0"/>
              <a:t>i</a:t>
            </a:r>
            <a:r>
              <a:rPr lang="en-US" altLang="zh-CN" dirty="0" smtClean="0"/>
              <a:t>].length; </a:t>
            </a:r>
            <a:r>
              <a:rPr lang="en-US" altLang="zh-CN" dirty="0" err="1" smtClean="0"/>
              <a:t>i</a:t>
            </a:r>
            <a:r>
              <a:rPr lang="en-US" altLang="zh-CN" dirty="0" smtClean="0"/>
              <a:t>++) {</a:t>
            </a:r>
          </a:p>
          <a:p>
            <a:pPr eaLnBrk="1" hangingPunct="1">
              <a:defRPr/>
            </a:pPr>
            <a:r>
              <a:rPr lang="en-US" altLang="zh-CN" dirty="0" smtClean="0"/>
              <a:t>    if (</a:t>
            </a:r>
            <a:r>
              <a:rPr lang="en-US" altLang="zh-CN" dirty="0" err="1" smtClean="0"/>
              <a:t>vcn</a:t>
            </a:r>
            <a:r>
              <a:rPr lang="en-US" altLang="zh-CN" dirty="0" smtClean="0"/>
              <a:t> &lt; </a:t>
            </a:r>
            <a:r>
              <a:rPr lang="en-US" altLang="zh-CN" dirty="0" err="1" smtClean="0"/>
              <a:t>rl</a:t>
            </a:r>
            <a:r>
              <a:rPr lang="en-US" altLang="zh-CN" dirty="0" smtClean="0"/>
              <a:t>[i+1].</a:t>
            </a:r>
            <a:r>
              <a:rPr lang="en-US" altLang="zh-CN" dirty="0" err="1" smtClean="0"/>
              <a:t>vcn</a:t>
            </a:r>
            <a:r>
              <a:rPr lang="en-US" altLang="zh-CN" dirty="0" smtClean="0"/>
              <a:t>) {</a:t>
            </a:r>
          </a:p>
          <a:p>
            <a:pPr eaLnBrk="1" hangingPunct="1">
              <a:defRPr/>
            </a:pPr>
            <a:r>
              <a:rPr lang="en-US" altLang="zh-CN" dirty="0" smtClean="0"/>
              <a:t>      if (</a:t>
            </a:r>
            <a:r>
              <a:rPr lang="en-US" altLang="zh-CN" dirty="0" err="1" smtClean="0"/>
              <a:t>rl</a:t>
            </a:r>
            <a:r>
              <a:rPr lang="en-US" altLang="zh-CN" dirty="0" smtClean="0"/>
              <a:t>[</a:t>
            </a:r>
            <a:r>
              <a:rPr lang="en-US" altLang="zh-CN" dirty="0" err="1" smtClean="0"/>
              <a:t>i</a:t>
            </a:r>
            <a:r>
              <a:rPr lang="en-US" altLang="zh-CN" dirty="0" smtClean="0"/>
              <a:t>].</a:t>
            </a:r>
            <a:r>
              <a:rPr lang="en-US" altLang="zh-CN" dirty="0" err="1" smtClean="0"/>
              <a:t>lcn</a:t>
            </a:r>
            <a:r>
              <a:rPr lang="en-US" altLang="zh-CN" dirty="0" smtClean="0"/>
              <a:t> &gt;= (LCN)0)</a:t>
            </a:r>
          </a:p>
          <a:p>
            <a:pPr eaLnBrk="1" hangingPunct="1">
              <a:defRPr/>
            </a:pPr>
            <a:r>
              <a:rPr lang="en-US" altLang="zh-CN" dirty="0" smtClean="0"/>
              <a:t>        return </a:t>
            </a:r>
            <a:r>
              <a:rPr lang="en-US" altLang="zh-CN" dirty="0" err="1" smtClean="0"/>
              <a:t>rl</a:t>
            </a:r>
            <a:r>
              <a:rPr lang="en-US" altLang="zh-CN" dirty="0" smtClean="0"/>
              <a:t>[</a:t>
            </a:r>
            <a:r>
              <a:rPr lang="en-US" altLang="zh-CN" dirty="0" err="1" smtClean="0"/>
              <a:t>i</a:t>
            </a:r>
            <a:r>
              <a:rPr lang="en-US" altLang="zh-CN" dirty="0" smtClean="0"/>
              <a:t>].</a:t>
            </a:r>
            <a:r>
              <a:rPr lang="en-US" altLang="zh-CN" dirty="0" err="1" smtClean="0"/>
              <a:t>lcn</a:t>
            </a:r>
            <a:r>
              <a:rPr lang="en-US" altLang="zh-CN" dirty="0" smtClean="0"/>
              <a:t> + (</a:t>
            </a:r>
            <a:r>
              <a:rPr lang="en-US" altLang="zh-CN" dirty="0" err="1" smtClean="0"/>
              <a:t>vcn</a:t>
            </a:r>
            <a:r>
              <a:rPr lang="en-US" altLang="zh-CN" dirty="0" smtClean="0"/>
              <a:t> - </a:t>
            </a:r>
            <a:r>
              <a:rPr lang="en-US" altLang="zh-CN" dirty="0" err="1" smtClean="0"/>
              <a:t>rl</a:t>
            </a:r>
            <a:r>
              <a:rPr lang="en-US" altLang="zh-CN" dirty="0" smtClean="0"/>
              <a:t>[</a:t>
            </a:r>
            <a:r>
              <a:rPr lang="en-US" altLang="zh-CN" dirty="0" err="1" smtClean="0"/>
              <a:t>i</a:t>
            </a:r>
            <a:r>
              <a:rPr lang="en-US" altLang="zh-CN" dirty="0" smtClean="0"/>
              <a:t>].</a:t>
            </a:r>
            <a:r>
              <a:rPr lang="en-US" altLang="zh-CN" dirty="0" err="1" smtClean="0"/>
              <a:t>vcn</a:t>
            </a:r>
            <a:r>
              <a:rPr lang="en-US" altLang="zh-CN" dirty="0" smtClean="0"/>
              <a:t>);</a:t>
            </a:r>
          </a:p>
          <a:p>
            <a:pPr eaLnBrk="1" hangingPunct="1">
              <a:defRPr/>
            </a:pPr>
            <a:r>
              <a:rPr lang="en-US" altLang="zh-CN" dirty="0" smtClean="0"/>
              <a:t>      return </a:t>
            </a:r>
            <a:r>
              <a:rPr lang="en-US" altLang="zh-CN" dirty="0" err="1" smtClean="0"/>
              <a:t>rl</a:t>
            </a:r>
            <a:r>
              <a:rPr lang="en-US" altLang="zh-CN" dirty="0" smtClean="0"/>
              <a:t>[</a:t>
            </a:r>
            <a:r>
              <a:rPr lang="en-US" altLang="zh-CN" dirty="0" err="1" smtClean="0"/>
              <a:t>i</a:t>
            </a:r>
            <a:r>
              <a:rPr lang="en-US" altLang="zh-CN" dirty="0" smtClean="0"/>
              <a:t>].</a:t>
            </a:r>
            <a:r>
              <a:rPr lang="en-US" altLang="zh-CN" dirty="0" err="1" smtClean="0"/>
              <a:t>lcn</a:t>
            </a:r>
            <a:r>
              <a:rPr lang="en-US" altLang="zh-CN" dirty="0" smtClean="0"/>
              <a:t>;</a:t>
            </a:r>
          </a:p>
          <a:p>
            <a:pPr eaLnBrk="1" hangingPunct="1">
              <a:defRPr/>
            </a:pPr>
            <a:r>
              <a:rPr lang="en-US" altLang="zh-CN" dirty="0" smtClean="0"/>
              <a:t>    }</a:t>
            </a:r>
          </a:p>
          <a:p>
            <a:pPr eaLnBrk="1" hangingPunct="1">
              <a:defRPr/>
            </a:pPr>
            <a:r>
              <a:rPr lang="en-US" altLang="zh-CN" dirty="0" smtClean="0"/>
              <a:t>  }</a:t>
            </a:r>
          </a:p>
          <a:p>
            <a:pPr eaLnBrk="1" hangingPunct="1">
              <a:defRPr/>
            </a:pPr>
            <a:r>
              <a:rPr lang="en-US" altLang="zh-CN" dirty="0" smtClean="0"/>
              <a:t>  /*</a:t>
            </a:r>
          </a:p>
          <a:p>
            <a:pPr eaLnBrk="1" hangingPunct="1">
              <a:defRPr/>
            </a:pPr>
            <a:r>
              <a:rPr lang="en-US" altLang="zh-CN" dirty="0" smtClean="0"/>
              <a:t>   * The terminator element is setup to the correct value, i.e. one of</a:t>
            </a:r>
          </a:p>
          <a:p>
            <a:pPr eaLnBrk="1" hangingPunct="1">
              <a:defRPr/>
            </a:pPr>
            <a:r>
              <a:rPr lang="en-US" altLang="zh-CN" dirty="0" smtClean="0"/>
              <a:t>   * LCN_HOLE, LCN_RL_NOT_MAPPED, or LCN_ENOENT.</a:t>
            </a:r>
          </a:p>
          <a:p>
            <a:pPr eaLnBrk="1" hangingPunct="1">
              <a:defRPr/>
            </a:pPr>
            <a:r>
              <a:rPr lang="en-US" altLang="zh-CN" dirty="0" smtClean="0"/>
              <a:t>   */</a:t>
            </a:r>
          </a:p>
          <a:p>
            <a:pPr eaLnBrk="1" hangingPunct="1">
              <a:defRPr/>
            </a:pPr>
            <a:r>
              <a:rPr lang="en-US" altLang="zh-CN" dirty="0" smtClean="0"/>
              <a:t>  if (</a:t>
            </a:r>
            <a:r>
              <a:rPr lang="en-US" altLang="zh-CN" dirty="0" err="1" smtClean="0"/>
              <a:t>rl</a:t>
            </a:r>
            <a:r>
              <a:rPr lang="en-US" altLang="zh-CN" dirty="0" smtClean="0"/>
              <a:t>[</a:t>
            </a:r>
            <a:r>
              <a:rPr lang="en-US" altLang="zh-CN" dirty="0" err="1" smtClean="0"/>
              <a:t>i</a:t>
            </a:r>
            <a:r>
              <a:rPr lang="en-US" altLang="zh-CN" dirty="0" smtClean="0"/>
              <a:t>].</a:t>
            </a:r>
            <a:r>
              <a:rPr lang="en-US" altLang="zh-CN" dirty="0" err="1" smtClean="0"/>
              <a:t>lcn</a:t>
            </a:r>
            <a:r>
              <a:rPr lang="en-US" altLang="zh-CN" dirty="0" smtClean="0"/>
              <a:t> &lt; (LCN)0)</a:t>
            </a:r>
          </a:p>
          <a:p>
            <a:pPr eaLnBrk="1" hangingPunct="1">
              <a:defRPr/>
            </a:pPr>
            <a:r>
              <a:rPr lang="en-US" altLang="zh-CN" dirty="0" smtClean="0"/>
              <a:t>    return </a:t>
            </a:r>
            <a:r>
              <a:rPr lang="en-US" altLang="zh-CN" dirty="0" err="1" smtClean="0"/>
              <a:t>rl</a:t>
            </a:r>
            <a:r>
              <a:rPr lang="en-US" altLang="zh-CN" dirty="0" smtClean="0"/>
              <a:t>[</a:t>
            </a:r>
            <a:r>
              <a:rPr lang="en-US" altLang="zh-CN" dirty="0" err="1" smtClean="0"/>
              <a:t>i</a:t>
            </a:r>
            <a:r>
              <a:rPr lang="en-US" altLang="zh-CN" dirty="0" smtClean="0"/>
              <a:t>].</a:t>
            </a:r>
            <a:r>
              <a:rPr lang="en-US" altLang="zh-CN" dirty="0" err="1" smtClean="0"/>
              <a:t>lcn</a:t>
            </a:r>
            <a:r>
              <a:rPr lang="en-US" altLang="zh-CN" dirty="0" smtClean="0"/>
              <a:t>;</a:t>
            </a:r>
          </a:p>
          <a:p>
            <a:pPr eaLnBrk="1" hangingPunct="1">
              <a:defRPr/>
            </a:pPr>
            <a:r>
              <a:rPr lang="en-US" altLang="zh-CN" dirty="0" smtClean="0"/>
              <a:t>  /* Just in case... We could replace this with BUG() some day. */</a:t>
            </a:r>
          </a:p>
          <a:p>
            <a:pPr eaLnBrk="1" hangingPunct="1">
              <a:defRPr/>
            </a:pPr>
            <a:r>
              <a:rPr lang="en-US" altLang="zh-CN" dirty="0" smtClean="0"/>
              <a:t>  return (LCN)LCN_ENOENT;</a:t>
            </a:r>
          </a:p>
          <a:p>
            <a:pPr eaLnBrk="1" hangingPunct="1">
              <a:defRPr/>
            </a:pPr>
            <a:r>
              <a:rPr lang="en-US" altLang="zh-CN" dirty="0" smtClean="0"/>
              <a:t>}</a:t>
            </a:r>
            <a:endParaRPr lang="zh-CN" altLang="en-US" dirty="0"/>
          </a:p>
        </p:txBody>
      </p:sp>
      <p:sp>
        <p:nvSpPr>
          <p:cNvPr id="4" name="灯片编号占位符 3"/>
          <p:cNvSpPr>
            <a:spLocks noGrp="1"/>
          </p:cNvSpPr>
          <p:nvPr>
            <p:ph type="sldNum" sz="quarter" idx="5"/>
          </p:nvPr>
        </p:nvSpPr>
        <p:spPr/>
        <p:txBody>
          <a:bodyPr/>
          <a:lstStyle/>
          <a:p>
            <a:pPr>
              <a:defRPr/>
            </a:pPr>
            <a:fld id="{A2BB58B3-59C0-44E0-92CE-4F07916ECE59}" type="slidenum">
              <a:rPr lang="zh-CN" altLang="en-US" smtClean="0"/>
              <a:pPr>
                <a:defRPr/>
              </a:pPr>
              <a:t>62</a:t>
            </a:fld>
            <a:endParaRPr lang="zh-CN" altLang="en-US"/>
          </a:p>
        </p:txBody>
      </p:sp>
    </p:spTree>
    <p:extLst>
      <p:ext uri="{BB962C8B-B14F-4D97-AF65-F5344CB8AC3E}">
        <p14:creationId xmlns:p14="http://schemas.microsoft.com/office/powerpoint/2010/main" val="3921477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p>
        </p:txBody>
      </p:sp>
    </p:spTree>
    <p:extLst>
      <p:ext uri="{BB962C8B-B14F-4D97-AF65-F5344CB8AC3E}">
        <p14:creationId xmlns:p14="http://schemas.microsoft.com/office/powerpoint/2010/main" val="367811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13</a:t>
            </a:r>
            <a:r>
              <a:rPr lang="zh-CN" altLang="en-US" dirty="0" smtClean="0"/>
              <a:t>软件</a:t>
            </a:r>
            <a:r>
              <a:rPr lang="en-US" altLang="zh-CN" dirty="0" smtClean="0"/>
              <a:t>2</a:t>
            </a:r>
            <a:r>
              <a:rPr lang="zh-CN" altLang="en-US" smtClean="0"/>
              <a:t>班</a:t>
            </a:r>
            <a:endParaRPr lang="zh-CN" altLang="en-US" dirty="0" smtClean="0"/>
          </a:p>
        </p:txBody>
      </p:sp>
    </p:spTree>
    <p:extLst>
      <p:ext uri="{BB962C8B-B14F-4D97-AF65-F5344CB8AC3E}">
        <p14:creationId xmlns:p14="http://schemas.microsoft.com/office/powerpoint/2010/main" val="2604903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14</a:t>
            </a:r>
            <a:r>
              <a:rPr lang="zh-CN" altLang="en-US" smtClean="0"/>
              <a:t>软件</a:t>
            </a:r>
            <a:endParaRPr lang="zh-CN" altLang="en-US" dirty="0"/>
          </a:p>
        </p:txBody>
      </p:sp>
      <p:sp>
        <p:nvSpPr>
          <p:cNvPr id="4" name="灯片编号占位符 3"/>
          <p:cNvSpPr>
            <a:spLocks noGrp="1"/>
          </p:cNvSpPr>
          <p:nvPr>
            <p:ph type="sldNum" sz="quarter" idx="10"/>
          </p:nvPr>
        </p:nvSpPr>
        <p:spPr/>
        <p:txBody>
          <a:bodyPr/>
          <a:lstStyle/>
          <a:p>
            <a:pPr>
              <a:defRPr/>
            </a:pPr>
            <a:fld id="{08E2BD32-4F94-4A1A-A37C-EC61C8B364A9}" type="slidenum">
              <a:rPr lang="zh-CN" altLang="en-US" smtClean="0"/>
              <a:pPr>
                <a:defRPr/>
              </a:pPr>
              <a:t>73</a:t>
            </a:fld>
            <a:endParaRPr lang="zh-CN" altLang="en-US"/>
          </a:p>
        </p:txBody>
      </p:sp>
    </p:spTree>
    <p:extLst>
      <p:ext uri="{BB962C8B-B14F-4D97-AF65-F5344CB8AC3E}">
        <p14:creationId xmlns:p14="http://schemas.microsoft.com/office/powerpoint/2010/main" val="72773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a:t>
            </a:r>
            <a:r>
              <a:rPr lang="zh-CN" altLang="en-US" dirty="0" smtClean="0"/>
              <a:t>软件</a:t>
            </a:r>
            <a:r>
              <a:rPr lang="en-US" altLang="zh-CN" dirty="0" smtClean="0"/>
              <a:t>2</a:t>
            </a:r>
            <a:r>
              <a:rPr lang="zh-CN" altLang="en-US" smtClean="0"/>
              <a:t>班</a:t>
            </a:r>
            <a:endParaRPr lang="zh-CN" altLang="en-US"/>
          </a:p>
        </p:txBody>
      </p:sp>
      <p:sp>
        <p:nvSpPr>
          <p:cNvPr id="4" name="灯片编号占位符 3"/>
          <p:cNvSpPr>
            <a:spLocks noGrp="1"/>
          </p:cNvSpPr>
          <p:nvPr>
            <p:ph type="sldNum" sz="quarter" idx="10"/>
          </p:nvPr>
        </p:nvSpPr>
        <p:spPr/>
        <p:txBody>
          <a:bodyPr/>
          <a:lstStyle/>
          <a:p>
            <a:pPr>
              <a:defRPr/>
            </a:pPr>
            <a:fld id="{08E2BD32-4F94-4A1A-A37C-EC61C8B364A9}" type="slidenum">
              <a:rPr lang="zh-CN" altLang="en-US" smtClean="0"/>
              <a:pPr>
                <a:defRPr/>
              </a:pPr>
              <a:t>16</a:t>
            </a:fld>
            <a:endParaRPr lang="zh-CN" altLang="en-US"/>
          </a:p>
        </p:txBody>
      </p:sp>
    </p:spTree>
    <p:extLst>
      <p:ext uri="{BB962C8B-B14F-4D97-AF65-F5344CB8AC3E}">
        <p14:creationId xmlns:p14="http://schemas.microsoft.com/office/powerpoint/2010/main" val="3403583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13</a:t>
            </a:r>
            <a:r>
              <a:rPr lang="zh-CN" altLang="en-US" dirty="0" smtClean="0"/>
              <a:t>软件</a:t>
            </a:r>
            <a:r>
              <a:rPr lang="en-US" altLang="zh-CN" dirty="0" smtClean="0"/>
              <a:t>2</a:t>
            </a:r>
            <a:r>
              <a:rPr lang="zh-CN" altLang="en-US" smtClean="0"/>
              <a:t>班</a:t>
            </a:r>
            <a:endParaRPr lang="zh-CN" altLang="en-US" dirty="0" smtClean="0"/>
          </a:p>
        </p:txBody>
      </p:sp>
    </p:spTree>
    <p:extLst>
      <p:ext uri="{BB962C8B-B14F-4D97-AF65-F5344CB8AC3E}">
        <p14:creationId xmlns:p14="http://schemas.microsoft.com/office/powerpoint/2010/main" val="2090341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a:t>
            </a:r>
            <a:r>
              <a:rPr lang="zh-CN" altLang="en-US" dirty="0" smtClean="0"/>
              <a:t>软件</a:t>
            </a:r>
            <a:r>
              <a:rPr lang="en-US" altLang="zh-CN" dirty="0" smtClean="0"/>
              <a:t>1</a:t>
            </a:r>
            <a:r>
              <a:rPr lang="zh-CN" altLang="en-US" smtClean="0"/>
              <a:t>班</a:t>
            </a:r>
            <a:endParaRPr lang="zh-CN" altLang="en-US"/>
          </a:p>
        </p:txBody>
      </p:sp>
      <p:sp>
        <p:nvSpPr>
          <p:cNvPr id="4" name="灯片编号占位符 3"/>
          <p:cNvSpPr>
            <a:spLocks noGrp="1"/>
          </p:cNvSpPr>
          <p:nvPr>
            <p:ph type="sldNum" sz="quarter" idx="10"/>
          </p:nvPr>
        </p:nvSpPr>
        <p:spPr/>
        <p:txBody>
          <a:bodyPr/>
          <a:lstStyle/>
          <a:p>
            <a:pPr>
              <a:defRPr/>
            </a:pPr>
            <a:fld id="{08E2BD32-4F94-4A1A-A37C-EC61C8B364A9}" type="slidenum">
              <a:rPr lang="zh-CN" altLang="en-US" smtClean="0"/>
              <a:pPr>
                <a:defRPr/>
              </a:pPr>
              <a:t>75</a:t>
            </a:fld>
            <a:endParaRPr lang="zh-CN" altLang="en-US"/>
          </a:p>
        </p:txBody>
      </p:sp>
    </p:spTree>
    <p:extLst>
      <p:ext uri="{BB962C8B-B14F-4D97-AF65-F5344CB8AC3E}">
        <p14:creationId xmlns:p14="http://schemas.microsoft.com/office/powerpoint/2010/main" val="1187632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a:t>
            </a:r>
            <a:r>
              <a:rPr lang="zh-CN" altLang="en-US" dirty="0" smtClean="0"/>
              <a:t>软件</a:t>
            </a:r>
            <a:r>
              <a:rPr lang="en-US" altLang="zh-CN" dirty="0" smtClean="0"/>
              <a:t>1</a:t>
            </a:r>
            <a:r>
              <a:rPr lang="zh-CN" altLang="en-US" dirty="0" smtClean="0"/>
              <a:t>班</a:t>
            </a:r>
            <a:endParaRPr lang="zh-CN" altLang="en-US" dirty="0"/>
          </a:p>
        </p:txBody>
      </p:sp>
      <p:sp>
        <p:nvSpPr>
          <p:cNvPr id="4" name="灯片编号占位符 3"/>
          <p:cNvSpPr>
            <a:spLocks noGrp="1"/>
          </p:cNvSpPr>
          <p:nvPr>
            <p:ph type="sldNum" sz="quarter" idx="10"/>
          </p:nvPr>
        </p:nvSpPr>
        <p:spPr/>
        <p:txBody>
          <a:bodyPr/>
          <a:lstStyle/>
          <a:p>
            <a:pPr>
              <a:defRPr/>
            </a:pPr>
            <a:fld id="{08E2BD32-4F94-4A1A-A37C-EC61C8B364A9}" type="slidenum">
              <a:rPr lang="zh-CN" altLang="en-US" smtClean="0"/>
              <a:pPr>
                <a:defRPr/>
              </a:pPr>
              <a:t>77</a:t>
            </a:fld>
            <a:endParaRPr lang="zh-CN" altLang="en-US"/>
          </a:p>
        </p:txBody>
      </p:sp>
    </p:spTree>
    <p:extLst>
      <p:ext uri="{BB962C8B-B14F-4D97-AF65-F5344CB8AC3E}">
        <p14:creationId xmlns:p14="http://schemas.microsoft.com/office/powerpoint/2010/main" val="579445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13</a:t>
            </a:r>
            <a:r>
              <a:rPr lang="zh-CN" altLang="en-US" dirty="0" smtClean="0"/>
              <a:t>软件</a:t>
            </a:r>
            <a:r>
              <a:rPr lang="en-US" altLang="zh-CN" dirty="0" smtClean="0"/>
              <a:t>2</a:t>
            </a:r>
            <a:r>
              <a:rPr lang="zh-CN" altLang="en-US" smtClean="0"/>
              <a:t>班</a:t>
            </a:r>
            <a:endParaRPr lang="zh-CN" altLang="en-US" dirty="0" smtClean="0"/>
          </a:p>
        </p:txBody>
      </p:sp>
    </p:spTree>
    <p:extLst>
      <p:ext uri="{BB962C8B-B14F-4D97-AF65-F5344CB8AC3E}">
        <p14:creationId xmlns:p14="http://schemas.microsoft.com/office/powerpoint/2010/main" val="21239347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12</a:t>
            </a:r>
            <a:r>
              <a:rPr lang="zh-CN" altLang="en-US" smtClean="0"/>
              <a:t>软件</a:t>
            </a:r>
            <a:endParaRPr lang="zh-CN" altLang="en-US"/>
          </a:p>
        </p:txBody>
      </p:sp>
      <p:sp>
        <p:nvSpPr>
          <p:cNvPr id="4" name="灯片编号占位符 3"/>
          <p:cNvSpPr>
            <a:spLocks noGrp="1"/>
          </p:cNvSpPr>
          <p:nvPr>
            <p:ph type="sldNum" sz="quarter" idx="10"/>
          </p:nvPr>
        </p:nvSpPr>
        <p:spPr/>
        <p:txBody>
          <a:bodyPr/>
          <a:lstStyle/>
          <a:p>
            <a:pPr>
              <a:defRPr/>
            </a:pPr>
            <a:fld id="{08E2BD32-4F94-4A1A-A37C-EC61C8B364A9}" type="slidenum">
              <a:rPr lang="zh-CN" altLang="en-US" smtClean="0"/>
              <a:pPr>
                <a:defRPr/>
              </a:pPr>
              <a:t>90</a:t>
            </a:fld>
            <a:endParaRPr lang="zh-CN" altLang="en-US"/>
          </a:p>
        </p:txBody>
      </p:sp>
    </p:spTree>
    <p:extLst>
      <p:ext uri="{BB962C8B-B14F-4D97-AF65-F5344CB8AC3E}">
        <p14:creationId xmlns:p14="http://schemas.microsoft.com/office/powerpoint/2010/main" val="38055607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14</a:t>
            </a:r>
            <a:r>
              <a:rPr lang="zh-CN" altLang="en-US" smtClean="0"/>
              <a:t>软工</a:t>
            </a:r>
            <a:endParaRPr lang="zh-CN" altLang="en-US"/>
          </a:p>
        </p:txBody>
      </p:sp>
      <p:sp>
        <p:nvSpPr>
          <p:cNvPr id="4" name="灯片编号占位符 3"/>
          <p:cNvSpPr>
            <a:spLocks noGrp="1"/>
          </p:cNvSpPr>
          <p:nvPr>
            <p:ph type="sldNum" sz="quarter" idx="10"/>
          </p:nvPr>
        </p:nvSpPr>
        <p:spPr/>
        <p:txBody>
          <a:bodyPr/>
          <a:lstStyle/>
          <a:p>
            <a:pPr>
              <a:defRPr/>
            </a:pPr>
            <a:fld id="{08E2BD32-4F94-4A1A-A37C-EC61C8B364A9}" type="slidenum">
              <a:rPr lang="zh-CN" altLang="en-US" smtClean="0"/>
              <a:pPr>
                <a:defRPr/>
              </a:pPr>
              <a:t>91</a:t>
            </a:fld>
            <a:endParaRPr lang="zh-CN" altLang="en-US"/>
          </a:p>
        </p:txBody>
      </p:sp>
    </p:spTree>
    <p:extLst>
      <p:ext uri="{BB962C8B-B14F-4D97-AF65-F5344CB8AC3E}">
        <p14:creationId xmlns:p14="http://schemas.microsoft.com/office/powerpoint/2010/main" val="6486728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extLst>
      <p:ext uri="{BB962C8B-B14F-4D97-AF65-F5344CB8AC3E}">
        <p14:creationId xmlns:p14="http://schemas.microsoft.com/office/powerpoint/2010/main" val="13607242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dirty="0" smtClean="0"/>
              <a:t>12</a:t>
            </a:r>
            <a:r>
              <a:rPr lang="zh-CN" altLang="en-US" smtClean="0"/>
              <a:t>软件</a:t>
            </a:r>
            <a:endParaRPr lang="zh-CN" altLang="en-US" dirty="0" smtClean="0"/>
          </a:p>
        </p:txBody>
      </p:sp>
    </p:spTree>
    <p:extLst>
      <p:ext uri="{BB962C8B-B14F-4D97-AF65-F5344CB8AC3E}">
        <p14:creationId xmlns:p14="http://schemas.microsoft.com/office/powerpoint/2010/main" val="25690069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a:t>
            </a:r>
            <a:r>
              <a:rPr lang="zh-CN" altLang="en-US" dirty="0" smtClean="0"/>
              <a:t>软件</a:t>
            </a:r>
            <a:r>
              <a:rPr lang="en-US" altLang="zh-CN" dirty="0" smtClean="0"/>
              <a:t>2</a:t>
            </a:r>
            <a:r>
              <a:rPr lang="zh-CN" altLang="en-US" smtClean="0"/>
              <a:t>班</a:t>
            </a:r>
            <a:endParaRPr lang="zh-CN" altLang="en-US"/>
          </a:p>
        </p:txBody>
      </p:sp>
      <p:sp>
        <p:nvSpPr>
          <p:cNvPr id="4" name="灯片编号占位符 3"/>
          <p:cNvSpPr>
            <a:spLocks noGrp="1"/>
          </p:cNvSpPr>
          <p:nvPr>
            <p:ph type="sldNum" sz="quarter" idx="10"/>
          </p:nvPr>
        </p:nvSpPr>
        <p:spPr/>
        <p:txBody>
          <a:bodyPr/>
          <a:lstStyle/>
          <a:p>
            <a:pPr>
              <a:defRPr/>
            </a:pPr>
            <a:fld id="{08E2BD32-4F94-4A1A-A37C-EC61C8B364A9}" type="slidenum">
              <a:rPr lang="zh-CN" altLang="en-US" smtClean="0"/>
              <a:pPr>
                <a:defRPr/>
              </a:pPr>
              <a:t>115</a:t>
            </a:fld>
            <a:endParaRPr lang="zh-CN" altLang="en-US"/>
          </a:p>
        </p:txBody>
      </p:sp>
    </p:spTree>
    <p:extLst>
      <p:ext uri="{BB962C8B-B14F-4D97-AF65-F5344CB8AC3E}">
        <p14:creationId xmlns:p14="http://schemas.microsoft.com/office/powerpoint/2010/main" val="35273457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a:t>
            </a:r>
            <a:r>
              <a:rPr lang="zh-CN" altLang="en-US" dirty="0" smtClean="0"/>
              <a:t>软工</a:t>
            </a:r>
            <a:r>
              <a:rPr lang="en-US" altLang="zh-CN" dirty="0" smtClean="0"/>
              <a:t>1</a:t>
            </a:r>
            <a:r>
              <a:rPr lang="zh-CN" altLang="en-US" dirty="0" smtClean="0"/>
              <a:t>班</a:t>
            </a:r>
            <a:endParaRPr lang="zh-CN" altLang="en-US" dirty="0"/>
          </a:p>
        </p:txBody>
      </p:sp>
      <p:sp>
        <p:nvSpPr>
          <p:cNvPr id="4" name="灯片编号占位符 3"/>
          <p:cNvSpPr>
            <a:spLocks noGrp="1"/>
          </p:cNvSpPr>
          <p:nvPr>
            <p:ph type="sldNum" sz="quarter" idx="10"/>
          </p:nvPr>
        </p:nvSpPr>
        <p:spPr/>
        <p:txBody>
          <a:bodyPr/>
          <a:lstStyle/>
          <a:p>
            <a:pPr>
              <a:defRPr/>
            </a:pPr>
            <a:fld id="{08E2BD32-4F94-4A1A-A37C-EC61C8B364A9}" type="slidenum">
              <a:rPr lang="zh-CN" altLang="en-US" smtClean="0"/>
              <a:pPr>
                <a:defRPr/>
              </a:pPr>
              <a:t>117</a:t>
            </a:fld>
            <a:endParaRPr lang="zh-CN" altLang="en-US"/>
          </a:p>
        </p:txBody>
      </p:sp>
    </p:spTree>
    <p:extLst>
      <p:ext uri="{BB962C8B-B14F-4D97-AF65-F5344CB8AC3E}">
        <p14:creationId xmlns:p14="http://schemas.microsoft.com/office/powerpoint/2010/main" val="3317972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12</a:t>
            </a:r>
            <a:r>
              <a:rPr lang="zh-CN" altLang="en-US" smtClean="0"/>
              <a:t>软件</a:t>
            </a:r>
            <a:endParaRPr lang="zh-CN" altLang="en-US"/>
          </a:p>
        </p:txBody>
      </p:sp>
      <p:sp>
        <p:nvSpPr>
          <p:cNvPr id="4" name="灯片编号占位符 3"/>
          <p:cNvSpPr>
            <a:spLocks noGrp="1"/>
          </p:cNvSpPr>
          <p:nvPr>
            <p:ph type="sldNum" sz="quarter" idx="10"/>
          </p:nvPr>
        </p:nvSpPr>
        <p:spPr/>
        <p:txBody>
          <a:bodyPr/>
          <a:lstStyle/>
          <a:p>
            <a:pPr>
              <a:defRPr/>
            </a:pPr>
            <a:fld id="{08E2BD32-4F94-4A1A-A37C-EC61C8B364A9}" type="slidenum">
              <a:rPr lang="zh-CN" altLang="en-US" smtClean="0"/>
              <a:pPr>
                <a:defRPr/>
              </a:pPr>
              <a:t>17</a:t>
            </a:fld>
            <a:endParaRPr lang="zh-CN" altLang="en-US"/>
          </a:p>
        </p:txBody>
      </p:sp>
    </p:spTree>
    <p:extLst>
      <p:ext uri="{BB962C8B-B14F-4D97-AF65-F5344CB8AC3E}">
        <p14:creationId xmlns:p14="http://schemas.microsoft.com/office/powerpoint/2010/main" val="9102190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14</a:t>
            </a:r>
            <a:r>
              <a:rPr lang="zh-CN" altLang="en-US" smtClean="0"/>
              <a:t>软工</a:t>
            </a:r>
            <a:endParaRPr lang="zh-CN" altLang="en-US" dirty="0" smtClean="0"/>
          </a:p>
        </p:txBody>
      </p:sp>
    </p:spTree>
    <p:extLst>
      <p:ext uri="{BB962C8B-B14F-4D97-AF65-F5344CB8AC3E}">
        <p14:creationId xmlns:p14="http://schemas.microsoft.com/office/powerpoint/2010/main" val="22266787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13517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7EC13C-D46A-4CA2-A9AC-D1C98E305B6D}" type="slidenum">
              <a:rPr lang="zh-CN" altLang="en-US" smtClean="0"/>
              <a:pPr fontAlgn="base">
                <a:spcBef>
                  <a:spcPct val="0"/>
                </a:spcBef>
                <a:spcAft>
                  <a:spcPct val="0"/>
                </a:spcAft>
                <a:defRPr/>
              </a:pPr>
              <a:t>127</a:t>
            </a:fld>
            <a:endParaRPr lang="en-US" altLang="zh-CN" smtClean="0"/>
          </a:p>
        </p:txBody>
      </p:sp>
    </p:spTree>
    <p:extLst>
      <p:ext uri="{BB962C8B-B14F-4D97-AF65-F5344CB8AC3E}">
        <p14:creationId xmlns:p14="http://schemas.microsoft.com/office/powerpoint/2010/main" val="8840526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extLst>
      <p:ext uri="{BB962C8B-B14F-4D97-AF65-F5344CB8AC3E}">
        <p14:creationId xmlns:p14="http://schemas.microsoft.com/office/powerpoint/2010/main" val="3987995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extLst>
      <p:ext uri="{BB962C8B-B14F-4D97-AF65-F5344CB8AC3E}">
        <p14:creationId xmlns:p14="http://schemas.microsoft.com/office/powerpoint/2010/main" val="4602982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a:t>
            </a:r>
            <a:r>
              <a:rPr lang="zh-CN" altLang="en-US" dirty="0" smtClean="0"/>
              <a:t>软工</a:t>
            </a:r>
            <a:r>
              <a:rPr lang="en-US" altLang="zh-CN" dirty="0" smtClean="0"/>
              <a:t>2</a:t>
            </a:r>
            <a:r>
              <a:rPr lang="zh-CN" altLang="en-US" dirty="0" smtClean="0"/>
              <a:t>班</a:t>
            </a:r>
            <a:endParaRPr lang="zh-CN" altLang="en-US" dirty="0"/>
          </a:p>
        </p:txBody>
      </p:sp>
      <p:sp>
        <p:nvSpPr>
          <p:cNvPr id="4" name="灯片编号占位符 3"/>
          <p:cNvSpPr>
            <a:spLocks noGrp="1"/>
          </p:cNvSpPr>
          <p:nvPr>
            <p:ph type="sldNum" sz="quarter" idx="10"/>
          </p:nvPr>
        </p:nvSpPr>
        <p:spPr/>
        <p:txBody>
          <a:bodyPr/>
          <a:lstStyle/>
          <a:p>
            <a:pPr>
              <a:defRPr/>
            </a:pPr>
            <a:fld id="{08E2BD32-4F94-4A1A-A37C-EC61C8B364A9}" type="slidenum">
              <a:rPr lang="zh-CN" altLang="en-US" smtClean="0"/>
              <a:pPr>
                <a:defRPr/>
              </a:pPr>
              <a:t>132</a:t>
            </a:fld>
            <a:endParaRPr lang="zh-CN" altLang="en-US"/>
          </a:p>
        </p:txBody>
      </p:sp>
    </p:spTree>
    <p:extLst>
      <p:ext uri="{BB962C8B-B14F-4D97-AF65-F5344CB8AC3E}">
        <p14:creationId xmlns:p14="http://schemas.microsoft.com/office/powerpoint/2010/main" val="3923763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Intel X25-M</a:t>
            </a:r>
            <a:r>
              <a:rPr lang="zh-CN" altLang="en-US" smtClean="0"/>
              <a:t>硬盘的持续读取速度为</a:t>
            </a:r>
            <a:r>
              <a:rPr lang="en-US" altLang="zh-CN" smtClean="0"/>
              <a:t>250MB/s</a:t>
            </a:r>
            <a:r>
              <a:rPr lang="zh-CN" altLang="en-US" smtClean="0"/>
              <a:t>，一块常见</a:t>
            </a:r>
            <a:r>
              <a:rPr lang="en-US" altLang="zh-CN" smtClean="0"/>
              <a:t>SATA</a:t>
            </a:r>
            <a:r>
              <a:rPr lang="zh-CN" altLang="en-US" smtClean="0"/>
              <a:t>硬盘则为</a:t>
            </a:r>
            <a:r>
              <a:rPr lang="en-US" altLang="zh-CN" smtClean="0"/>
              <a:t>100MB/s</a:t>
            </a:r>
            <a:r>
              <a:rPr lang="zh-CN" altLang="en-US" smtClean="0"/>
              <a:t>，从字面上来看</a:t>
            </a:r>
            <a:r>
              <a:rPr lang="en-US" altLang="zh-CN" smtClean="0"/>
              <a:t>SSD</a:t>
            </a:r>
            <a:r>
              <a:rPr lang="zh-CN" altLang="en-US" smtClean="0"/>
              <a:t>速度是</a:t>
            </a:r>
            <a:r>
              <a:rPr lang="en-US" altLang="zh-CN" smtClean="0"/>
              <a:t>HDD</a:t>
            </a:r>
            <a:r>
              <a:rPr lang="zh-CN" altLang="en-US" smtClean="0"/>
              <a:t>的</a:t>
            </a:r>
            <a:r>
              <a:rPr lang="en-US" altLang="zh-CN" smtClean="0"/>
              <a:t>2.5</a:t>
            </a:r>
            <a:r>
              <a:rPr lang="zh-CN" altLang="en-US" smtClean="0"/>
              <a:t>倍。这时你就忽略随机访问时间的问题。</a:t>
            </a:r>
            <a:r>
              <a:rPr lang="en-US" altLang="zh-CN" smtClean="0"/>
              <a:t>X25-M</a:t>
            </a:r>
            <a:r>
              <a:rPr lang="zh-CN" altLang="en-US" smtClean="0"/>
              <a:t>的平均“寻道时间”仅为</a:t>
            </a:r>
            <a:r>
              <a:rPr lang="en-US" altLang="zh-CN" smtClean="0"/>
              <a:t>85</a:t>
            </a:r>
            <a:r>
              <a:rPr lang="zh-CN" altLang="en-US" smtClean="0"/>
              <a:t>微妙，而传统硬盘大多在</a:t>
            </a:r>
            <a:r>
              <a:rPr lang="en-US" altLang="zh-CN" smtClean="0"/>
              <a:t>4</a:t>
            </a:r>
            <a:r>
              <a:rPr lang="zh-CN" altLang="en-US" smtClean="0"/>
              <a:t>到</a:t>
            </a:r>
            <a:r>
              <a:rPr lang="en-US" altLang="zh-CN" smtClean="0"/>
              <a:t>15</a:t>
            </a:r>
            <a:r>
              <a:rPr lang="zh-CN" altLang="en-US" smtClean="0"/>
              <a:t>毫秒，差距达到</a:t>
            </a:r>
            <a:r>
              <a:rPr lang="en-US" altLang="zh-CN" smtClean="0"/>
              <a:t>50</a:t>
            </a:r>
            <a:r>
              <a:rPr lang="zh-CN" altLang="en-US" smtClean="0"/>
              <a:t>甚至</a:t>
            </a:r>
            <a:r>
              <a:rPr lang="en-US" altLang="zh-CN" smtClean="0"/>
              <a:t>150</a:t>
            </a:r>
            <a:r>
              <a:rPr lang="zh-CN" altLang="en-US" smtClean="0"/>
              <a:t>倍。</a:t>
            </a:r>
          </a:p>
          <a:p>
            <a:r>
              <a:rPr lang="zh-CN" altLang="en-US" smtClean="0"/>
              <a:t>因此，两者的性能区别要视应用而定。操作系统启动主要依赖随机读取小块数据，因此固态硬盘可比传统硬盘快</a:t>
            </a:r>
            <a:r>
              <a:rPr lang="en-US" altLang="zh-CN" smtClean="0"/>
              <a:t>100</a:t>
            </a:r>
            <a:r>
              <a:rPr lang="zh-CN" altLang="en-US" smtClean="0"/>
              <a:t>倍。而在应用程序连续读取大尺寸文件时，固态硬盘的优势就只有</a:t>
            </a:r>
            <a:r>
              <a:rPr lang="en-US" altLang="zh-CN" smtClean="0"/>
              <a:t>2.5</a:t>
            </a:r>
            <a:r>
              <a:rPr lang="zh-CN" altLang="en-US" smtClean="0"/>
              <a:t>倍左右了。</a:t>
            </a:r>
          </a:p>
          <a:p>
            <a:endParaRPr lang="zh-CN" altLang="en-US" smtClean="0"/>
          </a:p>
        </p:txBody>
      </p:sp>
      <p:sp>
        <p:nvSpPr>
          <p:cNvPr id="4" name="灯片编号占位符 3"/>
          <p:cNvSpPr>
            <a:spLocks noGrp="1"/>
          </p:cNvSpPr>
          <p:nvPr>
            <p:ph type="sldNum" sz="quarter" idx="5"/>
          </p:nvPr>
        </p:nvSpPr>
        <p:spPr/>
        <p:txBody>
          <a:bodyPr/>
          <a:lstStyle/>
          <a:p>
            <a:pPr>
              <a:defRPr/>
            </a:pPr>
            <a:fld id="{05619B18-E235-43D3-AB40-C714842B5CB8}" type="slidenum">
              <a:rPr lang="zh-CN" altLang="en-US" smtClean="0"/>
              <a:pPr>
                <a:defRPr/>
              </a:pPr>
              <a:t>136</a:t>
            </a:fld>
            <a:endParaRPr lang="zh-CN" altLang="en-US"/>
          </a:p>
        </p:txBody>
      </p:sp>
    </p:spTree>
    <p:extLst>
      <p:ext uri="{BB962C8B-B14F-4D97-AF65-F5344CB8AC3E}">
        <p14:creationId xmlns:p14="http://schemas.microsoft.com/office/powerpoint/2010/main" val="65284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14</a:t>
            </a:r>
            <a:r>
              <a:rPr lang="zh-CN" altLang="en-US" smtClean="0"/>
              <a:t>软件</a:t>
            </a:r>
            <a:endParaRPr lang="zh-CN" altLang="en-US" dirty="0"/>
          </a:p>
        </p:txBody>
      </p:sp>
      <p:sp>
        <p:nvSpPr>
          <p:cNvPr id="4" name="灯片编号占位符 3"/>
          <p:cNvSpPr>
            <a:spLocks noGrp="1"/>
          </p:cNvSpPr>
          <p:nvPr>
            <p:ph type="sldNum" sz="quarter" idx="10"/>
          </p:nvPr>
        </p:nvSpPr>
        <p:spPr/>
        <p:txBody>
          <a:bodyPr/>
          <a:lstStyle/>
          <a:p>
            <a:pPr>
              <a:defRPr/>
            </a:pPr>
            <a:fld id="{08E2BD32-4F94-4A1A-A37C-EC61C8B364A9}" type="slidenum">
              <a:rPr lang="zh-CN" altLang="en-US" smtClean="0"/>
              <a:pPr>
                <a:defRPr/>
              </a:pPr>
              <a:t>18</a:t>
            </a:fld>
            <a:endParaRPr lang="zh-CN" altLang="en-US"/>
          </a:p>
        </p:txBody>
      </p:sp>
    </p:spTree>
    <p:extLst>
      <p:ext uri="{BB962C8B-B14F-4D97-AF65-F5344CB8AC3E}">
        <p14:creationId xmlns:p14="http://schemas.microsoft.com/office/powerpoint/2010/main" val="1802300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p>
        </p:txBody>
      </p:sp>
    </p:spTree>
    <p:extLst>
      <p:ext uri="{BB962C8B-B14F-4D97-AF65-F5344CB8AC3E}">
        <p14:creationId xmlns:p14="http://schemas.microsoft.com/office/powerpoint/2010/main" val="288685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p>
        </p:txBody>
      </p:sp>
    </p:spTree>
    <p:extLst>
      <p:ext uri="{BB962C8B-B14F-4D97-AF65-F5344CB8AC3E}">
        <p14:creationId xmlns:p14="http://schemas.microsoft.com/office/powerpoint/2010/main" val="1542687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kumimoji="1" lang="zh-CN" altLang="en-US" dirty="0" smtClean="0">
                <a:latin typeface="仿宋_GB2312" pitchFamily="49" charset="-122"/>
                <a:ea typeface="仿宋_GB2312" pitchFamily="49" charset="-122"/>
              </a:rPr>
              <a:t>文件</a:t>
            </a:r>
            <a:r>
              <a:rPr kumimoji="1" lang="en-US" altLang="zh-CN" dirty="0" smtClean="0">
                <a:latin typeface="仿宋_GB2312" pitchFamily="49" charset="-122"/>
                <a:ea typeface="仿宋_GB2312" pitchFamily="49" charset="-122"/>
              </a:rPr>
              <a:t>F8</a:t>
            </a:r>
            <a:r>
              <a:rPr kumimoji="1" lang="zh-CN" altLang="en-US" dirty="0" smtClean="0">
                <a:latin typeface="仿宋_GB2312" pitchFamily="49" charset="-122"/>
                <a:ea typeface="仿宋_GB2312" pitchFamily="49" charset="-122"/>
              </a:rPr>
              <a:t>有三个父目录，它们分别是</a:t>
            </a:r>
            <a:r>
              <a:rPr kumimoji="1" lang="en-US" altLang="zh-CN" dirty="0" smtClean="0">
                <a:latin typeface="仿宋_GB2312" pitchFamily="49" charset="-122"/>
                <a:ea typeface="仿宋_GB2312" pitchFamily="49" charset="-122"/>
              </a:rPr>
              <a:t>D5</a:t>
            </a:r>
            <a:r>
              <a:rPr kumimoji="1" lang="zh-CN" altLang="en-US" dirty="0" smtClean="0">
                <a:latin typeface="仿宋_GB2312" pitchFamily="49" charset="-122"/>
                <a:ea typeface="仿宋_GB2312" pitchFamily="49" charset="-122"/>
              </a:rPr>
              <a:t>、</a:t>
            </a:r>
            <a:r>
              <a:rPr kumimoji="1" lang="en-US" altLang="zh-CN" dirty="0" smtClean="0">
                <a:latin typeface="仿宋_GB2312" pitchFamily="49" charset="-122"/>
                <a:ea typeface="仿宋_GB2312" pitchFamily="49" charset="-122"/>
              </a:rPr>
              <a:t>D6</a:t>
            </a:r>
            <a:r>
              <a:rPr kumimoji="1" lang="zh-CN" altLang="en-US" dirty="0" smtClean="0">
                <a:latin typeface="仿宋_GB2312" pitchFamily="49" charset="-122"/>
                <a:ea typeface="仿宋_GB2312" pitchFamily="49" charset="-122"/>
              </a:rPr>
              <a:t>和</a:t>
            </a:r>
            <a:r>
              <a:rPr kumimoji="1" lang="en-US" altLang="zh-CN" dirty="0" smtClean="0">
                <a:latin typeface="仿宋_GB2312" pitchFamily="49" charset="-122"/>
                <a:ea typeface="仿宋_GB2312" pitchFamily="49" charset="-122"/>
              </a:rPr>
              <a:t>D3</a:t>
            </a:r>
            <a:r>
              <a:rPr kumimoji="1" lang="zh-CN" altLang="en-US" dirty="0" smtClean="0">
                <a:latin typeface="仿宋_GB2312" pitchFamily="49" charset="-122"/>
                <a:ea typeface="仿宋_GB2312" pitchFamily="49" charset="-122"/>
              </a:rPr>
              <a:t>，其中</a:t>
            </a:r>
            <a:r>
              <a:rPr kumimoji="1" lang="en-US" altLang="zh-CN" dirty="0" smtClean="0">
                <a:latin typeface="仿宋_GB2312" pitchFamily="49" charset="-122"/>
                <a:ea typeface="仿宋_GB2312" pitchFamily="49" charset="-122"/>
              </a:rPr>
              <a:t>D5</a:t>
            </a:r>
            <a:r>
              <a:rPr kumimoji="1" lang="zh-CN" altLang="en-US" dirty="0" smtClean="0">
                <a:latin typeface="仿宋_GB2312" pitchFamily="49" charset="-122"/>
                <a:ea typeface="仿宋_GB2312" pitchFamily="49" charset="-122"/>
              </a:rPr>
              <a:t>和</a:t>
            </a:r>
            <a:r>
              <a:rPr kumimoji="1" lang="en-US" altLang="zh-CN" dirty="0" smtClean="0">
                <a:latin typeface="仿宋_GB2312" pitchFamily="49" charset="-122"/>
                <a:ea typeface="仿宋_GB2312" pitchFamily="49" charset="-122"/>
              </a:rPr>
              <a:t>D3</a:t>
            </a:r>
            <a:r>
              <a:rPr kumimoji="1" lang="zh-CN" altLang="en-US" dirty="0" smtClean="0">
                <a:latin typeface="仿宋_GB2312" pitchFamily="49" charset="-122"/>
                <a:ea typeface="仿宋_GB2312" pitchFamily="49" charset="-122"/>
              </a:rPr>
              <a:t>还使用了相同的名字</a:t>
            </a:r>
            <a:r>
              <a:rPr kumimoji="1" lang="en-US" altLang="zh-CN" dirty="0" smtClean="0">
                <a:latin typeface="仿宋_GB2312" pitchFamily="49" charset="-122"/>
                <a:ea typeface="仿宋_GB2312" pitchFamily="49" charset="-122"/>
              </a:rPr>
              <a:t>p</a:t>
            </a:r>
            <a:r>
              <a:rPr kumimoji="1" lang="zh-CN" altLang="en-US" dirty="0" smtClean="0">
                <a:latin typeface="仿宋_GB2312" pitchFamily="49" charset="-122"/>
                <a:ea typeface="仿宋_GB2312" pitchFamily="49" charset="-122"/>
              </a:rPr>
              <a:t>，目录</a:t>
            </a:r>
            <a:r>
              <a:rPr kumimoji="1" lang="en-US" altLang="zh-CN" dirty="0" smtClean="0">
                <a:latin typeface="仿宋_GB2312" pitchFamily="49" charset="-122"/>
                <a:ea typeface="仿宋_GB2312" pitchFamily="49" charset="-122"/>
              </a:rPr>
              <a:t>D6</a:t>
            </a:r>
            <a:r>
              <a:rPr kumimoji="1" lang="zh-CN" altLang="en-US" dirty="0" smtClean="0">
                <a:latin typeface="仿宋_GB2312" pitchFamily="49" charset="-122"/>
                <a:ea typeface="仿宋_GB2312" pitchFamily="49" charset="-122"/>
              </a:rPr>
              <a:t>有两个父目录</a:t>
            </a:r>
            <a:r>
              <a:rPr kumimoji="1" lang="en-US" altLang="zh-CN" dirty="0" smtClean="0">
                <a:latin typeface="仿宋_GB2312" pitchFamily="49" charset="-122"/>
                <a:ea typeface="仿宋_GB2312" pitchFamily="49" charset="-122"/>
              </a:rPr>
              <a:t>D2</a:t>
            </a:r>
            <a:r>
              <a:rPr kumimoji="1" lang="zh-CN" altLang="en-US" dirty="0" smtClean="0">
                <a:latin typeface="仿宋_GB2312" pitchFamily="49" charset="-122"/>
                <a:ea typeface="仿宋_GB2312" pitchFamily="49" charset="-122"/>
              </a:rPr>
              <a:t>和</a:t>
            </a:r>
            <a:r>
              <a:rPr kumimoji="1" lang="en-US" altLang="zh-CN" dirty="0" smtClean="0">
                <a:latin typeface="仿宋_GB2312" pitchFamily="49" charset="-122"/>
                <a:ea typeface="仿宋_GB2312" pitchFamily="49" charset="-122"/>
              </a:rPr>
              <a:t>D1</a:t>
            </a:r>
            <a:r>
              <a:rPr kumimoji="1" lang="zh-CN" altLang="en-US" dirty="0" smtClean="0">
                <a:latin typeface="仿宋_GB2312" pitchFamily="49" charset="-122"/>
                <a:ea typeface="仿宋_GB2312" pitchFamily="49" charset="-122"/>
              </a:rPr>
              <a:t>。</a:t>
            </a:r>
            <a:endParaRPr kumimoji="1" lang="en-US" altLang="zh-CN" dirty="0" smtClean="0">
              <a:latin typeface="仿宋_GB2312" pitchFamily="49" charset="-122"/>
              <a:ea typeface="仿宋_GB2312" pitchFamily="49" charset="-122"/>
            </a:endParaRPr>
          </a:p>
          <a:p>
            <a:pPr eaLnBrk="1" hangingPunct="1">
              <a:spcBef>
                <a:spcPct val="0"/>
              </a:spcBef>
            </a:pPr>
            <a:r>
              <a:rPr kumimoji="1" lang="zh-CN" altLang="en-US" dirty="0" smtClean="0">
                <a:latin typeface="仿宋_GB2312" pitchFamily="49" charset="-122"/>
                <a:ea typeface="仿宋_GB2312" pitchFamily="49" charset="-122"/>
              </a:rPr>
              <a:t>在严格的树形结构目录中，每个文件只允许有一个父目录，父目录可以有效地拥有该文件，其它用户要想访问它，必须经过其属主目录来访问该文件。这就是说，对文件的共享是不对称的，或者说，树形结构目录是不适合文件共享的。如果允许一个文件可以有多个父目录，即有多个属于不同用户的多个目录，同时指向同一个文件，这样虽会破坏树的特性，但这些用户可用对称的方式，实现文件共享，而不必再通过其属主目录来访问。</a:t>
            </a:r>
          </a:p>
          <a:p>
            <a:pPr eaLnBrk="1" hangingPunct="1">
              <a:spcBef>
                <a:spcPct val="0"/>
              </a:spcBef>
            </a:pPr>
            <a:endParaRPr lang="zh-CN" altLang="en-US" dirty="0" smtClean="0"/>
          </a:p>
        </p:txBody>
      </p:sp>
      <p:sp>
        <p:nvSpPr>
          <p:cNvPr id="1341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115C8AB-0343-44AF-978E-1D8FEDFA62FC}" type="slidenum">
              <a:rPr lang="zh-CN" altLang="en-US" smtClean="0"/>
              <a:pPr fontAlgn="base">
                <a:spcBef>
                  <a:spcPct val="0"/>
                </a:spcBef>
                <a:spcAft>
                  <a:spcPct val="0"/>
                </a:spcAft>
                <a:defRPr/>
              </a:pPr>
              <a:t>28</a:t>
            </a:fld>
            <a:endParaRPr lang="en-US" altLang="zh-CN" smtClean="0"/>
          </a:p>
        </p:txBody>
      </p:sp>
    </p:spTree>
    <p:extLst>
      <p:ext uri="{BB962C8B-B14F-4D97-AF65-F5344CB8AC3E}">
        <p14:creationId xmlns:p14="http://schemas.microsoft.com/office/powerpoint/2010/main" val="1546620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p>
        </p:txBody>
      </p:sp>
    </p:spTree>
    <p:extLst>
      <p:ext uri="{BB962C8B-B14F-4D97-AF65-F5344CB8AC3E}">
        <p14:creationId xmlns:p14="http://schemas.microsoft.com/office/powerpoint/2010/main" val="3351979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8E2BD32-4F94-4A1A-A37C-EC61C8B364A9}" type="slidenum">
              <a:rPr lang="zh-CN" altLang="en-US" smtClean="0"/>
              <a:pPr>
                <a:defRPr/>
              </a:pPr>
              <a:t>38</a:t>
            </a:fld>
            <a:endParaRPr lang="zh-CN" altLang="en-US"/>
          </a:p>
        </p:txBody>
      </p:sp>
    </p:spTree>
    <p:extLst>
      <p:ext uri="{BB962C8B-B14F-4D97-AF65-F5344CB8AC3E}">
        <p14:creationId xmlns:p14="http://schemas.microsoft.com/office/powerpoint/2010/main" val="2410665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fld id="{C5B53669-A203-4B09-B385-4B5445069D6F}" type="datetimeFigureOut">
              <a:rPr lang="zh-CN" altLang="en-US" smtClean="0"/>
              <a:pPr>
                <a:defRPr/>
              </a:pPr>
              <a:t>2016/12/14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56502ACC-880C-4BC4-97FB-094756A778D0}" type="slidenum">
              <a:rPr lang="zh-CN" altLang="en-US" smtClean="0"/>
              <a:pPr>
                <a:defRPr/>
              </a:pPr>
              <a:t>‹#›</a:t>
            </a:fld>
            <a:endParaRPr lang="zh-CN" altLang="en-US"/>
          </a:p>
        </p:txBody>
      </p:sp>
    </p:spTree>
    <p:extLst>
      <p:ext uri="{BB962C8B-B14F-4D97-AF65-F5344CB8AC3E}">
        <p14:creationId xmlns:p14="http://schemas.microsoft.com/office/powerpoint/2010/main" val="2478527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ADCEF734-CC61-48DE-8AD0-ED7569C84BF8}" type="datetimeFigureOut">
              <a:rPr lang="zh-CN" altLang="en-US" smtClean="0"/>
              <a:pPr>
                <a:defRPr/>
              </a:pPr>
              <a:t>2016/12/14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F399798E-D4EF-4663-BFE2-A315FBD220F0}" type="slidenum">
              <a:rPr lang="zh-CN" altLang="en-US" smtClean="0"/>
              <a:pPr>
                <a:defRPr/>
              </a:pPr>
              <a:t>‹#›</a:t>
            </a:fld>
            <a:endParaRPr lang="zh-CN" altLang="en-US"/>
          </a:p>
        </p:txBody>
      </p:sp>
    </p:spTree>
    <p:extLst>
      <p:ext uri="{BB962C8B-B14F-4D97-AF65-F5344CB8AC3E}">
        <p14:creationId xmlns:p14="http://schemas.microsoft.com/office/powerpoint/2010/main" val="1666883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488C981D-2918-4200-8E0E-D3FDA391E6B8}" type="datetimeFigureOut">
              <a:rPr lang="zh-CN" altLang="en-US" smtClean="0"/>
              <a:pPr>
                <a:defRPr/>
              </a:pPr>
              <a:t>2016/12/14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F2047393-2CA7-4EE6-9261-BC742C0ABFDA}" type="slidenum">
              <a:rPr lang="zh-CN" altLang="en-US" smtClean="0"/>
              <a:pPr>
                <a:defRPr/>
              </a:pPr>
              <a:t>‹#›</a:t>
            </a:fld>
            <a:endParaRPr lang="zh-CN" altLang="en-US"/>
          </a:p>
        </p:txBody>
      </p:sp>
    </p:spTree>
    <p:extLst>
      <p:ext uri="{BB962C8B-B14F-4D97-AF65-F5344CB8AC3E}">
        <p14:creationId xmlns:p14="http://schemas.microsoft.com/office/powerpoint/2010/main" val="3027008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AE4B02C9-B50D-46FE-B4D4-0737A2A3DA2E}" type="datetimeFigureOut">
              <a:rPr lang="zh-CN" altLang="en-US" smtClean="0"/>
              <a:pPr>
                <a:defRPr/>
              </a:pPr>
              <a:t>2016/12/14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B65CDD28-46AD-4755-9098-BBD70D95CE7C}" type="slidenum">
              <a:rPr lang="zh-CN" altLang="en-US" smtClean="0"/>
              <a:pPr>
                <a:defRPr/>
              </a:pPr>
              <a:t>‹#›</a:t>
            </a:fld>
            <a:endParaRPr lang="zh-CN" altLang="en-US"/>
          </a:p>
        </p:txBody>
      </p:sp>
    </p:spTree>
    <p:extLst>
      <p:ext uri="{BB962C8B-B14F-4D97-AF65-F5344CB8AC3E}">
        <p14:creationId xmlns:p14="http://schemas.microsoft.com/office/powerpoint/2010/main" val="1643116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fld id="{136C5241-81BA-44BF-AE72-CCA313DFF4A0}" type="datetimeFigureOut">
              <a:rPr lang="zh-CN" altLang="en-US" smtClean="0"/>
              <a:pPr>
                <a:defRPr/>
              </a:pPr>
              <a:t>2016/12/14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E9946FE3-5BF7-4807-BCA8-F405220FDB88}" type="slidenum">
              <a:rPr lang="zh-CN" altLang="en-US" smtClean="0"/>
              <a:pPr>
                <a:defRPr/>
              </a:pPr>
              <a:t>‹#›</a:t>
            </a:fld>
            <a:endParaRPr lang="zh-CN" altLang="en-US"/>
          </a:p>
        </p:txBody>
      </p:sp>
    </p:spTree>
    <p:extLst>
      <p:ext uri="{BB962C8B-B14F-4D97-AF65-F5344CB8AC3E}">
        <p14:creationId xmlns:p14="http://schemas.microsoft.com/office/powerpoint/2010/main" val="2364790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fld id="{376B7313-E84B-4D72-ACE5-1E6A0E5C7DD9}" type="datetimeFigureOut">
              <a:rPr lang="zh-CN" altLang="en-US" smtClean="0"/>
              <a:pPr>
                <a:defRPr/>
              </a:pPr>
              <a:t>2016/12/14</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8776881C-FB7E-454A-83C1-C98E1D002C11}" type="slidenum">
              <a:rPr lang="zh-CN" altLang="en-US" smtClean="0"/>
              <a:pPr>
                <a:defRPr/>
              </a:pPr>
              <a:t>‹#›</a:t>
            </a:fld>
            <a:endParaRPr lang="zh-CN" altLang="en-US"/>
          </a:p>
        </p:txBody>
      </p:sp>
    </p:spTree>
    <p:extLst>
      <p:ext uri="{BB962C8B-B14F-4D97-AF65-F5344CB8AC3E}">
        <p14:creationId xmlns:p14="http://schemas.microsoft.com/office/powerpoint/2010/main" val="752587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fld id="{01144784-8433-41B5-B01F-F9919A177DC0}" type="datetimeFigureOut">
              <a:rPr lang="zh-CN" altLang="en-US" smtClean="0"/>
              <a:pPr>
                <a:defRPr/>
              </a:pPr>
              <a:t>2016/12/14</a:t>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a:defRPr/>
            </a:pPr>
            <a:fld id="{209215DD-AAD1-44DC-B4EE-9B17DCF6A24B}" type="slidenum">
              <a:rPr lang="zh-CN" altLang="en-US" smtClean="0"/>
              <a:pPr>
                <a:defRPr/>
              </a:pPr>
              <a:t>‹#›</a:t>
            </a:fld>
            <a:endParaRPr lang="zh-CN" altLang="en-US"/>
          </a:p>
        </p:txBody>
      </p:sp>
    </p:spTree>
    <p:extLst>
      <p:ext uri="{BB962C8B-B14F-4D97-AF65-F5344CB8AC3E}">
        <p14:creationId xmlns:p14="http://schemas.microsoft.com/office/powerpoint/2010/main" val="951951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370CFC3B-E8CE-4AA7-8E53-9DB5B9D01825}" type="datetimeFigureOut">
              <a:rPr lang="zh-CN" altLang="en-US" smtClean="0"/>
              <a:pPr>
                <a:defRPr/>
              </a:pPr>
              <a:t>2016/12/14</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BB02BD8A-A747-4D4F-908C-3CD7745EF2F7}" type="slidenum">
              <a:rPr lang="zh-CN" altLang="en-US" smtClean="0"/>
              <a:pPr>
                <a:defRPr/>
              </a:pPr>
              <a:t>‹#›</a:t>
            </a:fld>
            <a:endParaRPr lang="zh-CN" altLang="en-US"/>
          </a:p>
        </p:txBody>
      </p:sp>
    </p:spTree>
    <p:extLst>
      <p:ext uri="{BB962C8B-B14F-4D97-AF65-F5344CB8AC3E}">
        <p14:creationId xmlns:p14="http://schemas.microsoft.com/office/powerpoint/2010/main" val="3836567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D838739B-625C-468E-BEF7-E013C8F581E1}" type="datetimeFigureOut">
              <a:rPr lang="zh-CN" altLang="en-US" smtClean="0"/>
              <a:pPr>
                <a:defRPr/>
              </a:pPr>
              <a:t>2016/12/14</a:t>
            </a:fld>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pPr>
              <a:defRPr/>
            </a:pPr>
            <a:fld id="{51FB2557-3121-4A13-9E41-5E51EDBA78EC}" type="slidenum">
              <a:rPr lang="zh-CN" altLang="en-US" smtClean="0"/>
              <a:pPr>
                <a:defRPr/>
              </a:pPr>
              <a:t>‹#›</a:t>
            </a:fld>
            <a:endParaRPr lang="zh-CN" altLang="en-US"/>
          </a:p>
        </p:txBody>
      </p:sp>
    </p:spTree>
    <p:extLst>
      <p:ext uri="{BB962C8B-B14F-4D97-AF65-F5344CB8AC3E}">
        <p14:creationId xmlns:p14="http://schemas.microsoft.com/office/powerpoint/2010/main" val="246442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fld id="{BFFFF5D1-C0EE-4E9E-BEAD-A028321DFD82}" type="datetimeFigureOut">
              <a:rPr lang="zh-CN" altLang="en-US" smtClean="0"/>
              <a:pPr>
                <a:defRPr/>
              </a:pPr>
              <a:t>2016/12/14</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B1AC479E-9F00-4239-BB4A-8001498FB96F}" type="slidenum">
              <a:rPr lang="zh-CN" altLang="en-US" smtClean="0"/>
              <a:pPr>
                <a:defRPr/>
              </a:pPr>
              <a:t>‹#›</a:t>
            </a:fld>
            <a:endParaRPr lang="zh-CN" altLang="en-US"/>
          </a:p>
        </p:txBody>
      </p:sp>
    </p:spTree>
    <p:extLst>
      <p:ext uri="{BB962C8B-B14F-4D97-AF65-F5344CB8AC3E}">
        <p14:creationId xmlns:p14="http://schemas.microsoft.com/office/powerpoint/2010/main" val="4205484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fld id="{0CE8511A-ED33-4D81-B08D-A44BBA22AFF9}" type="datetimeFigureOut">
              <a:rPr lang="zh-CN" altLang="en-US" smtClean="0"/>
              <a:pPr>
                <a:defRPr/>
              </a:pPr>
              <a:t>2016/12/14</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0E7BE08D-4CB0-4973-8602-016EE82C5BA4}" type="slidenum">
              <a:rPr lang="zh-CN" altLang="en-US" smtClean="0"/>
              <a:pPr>
                <a:defRPr/>
              </a:pPr>
              <a:t>‹#›</a:t>
            </a:fld>
            <a:endParaRPr lang="zh-CN" altLang="en-US"/>
          </a:p>
        </p:txBody>
      </p:sp>
    </p:spTree>
    <p:extLst>
      <p:ext uri="{BB962C8B-B14F-4D97-AF65-F5344CB8AC3E}">
        <p14:creationId xmlns:p14="http://schemas.microsoft.com/office/powerpoint/2010/main" val="17297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97967AE-0CFA-4A6E-AD6C-4045F7B0BFE4}" type="datetimeFigureOut">
              <a:rPr lang="zh-CN" altLang="en-US" smtClean="0"/>
              <a:pPr>
                <a:defRPr/>
              </a:pPr>
              <a:t>2016/12/14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BFBABA2-781A-4400-8612-4C7B69C7C61A}" type="slidenum">
              <a:rPr lang="zh-CN" altLang="en-US" smtClean="0"/>
              <a:pPr>
                <a:defRPr/>
              </a:pPr>
              <a:t>‹#›</a:t>
            </a:fld>
            <a:endParaRPr lang="zh-CN" altLang="en-US"/>
          </a:p>
        </p:txBody>
      </p:sp>
    </p:spTree>
    <p:extLst>
      <p:ext uri="{BB962C8B-B14F-4D97-AF65-F5344CB8AC3E}">
        <p14:creationId xmlns:p14="http://schemas.microsoft.com/office/powerpoint/2010/main" val="1048184252"/>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1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p:txBody>
          <a:bodyPr/>
          <a:lstStyle/>
          <a:p>
            <a:pPr eaLnBrk="1" hangingPunct="1"/>
            <a:r>
              <a:rPr lang="zh-CN" altLang="en-US" dirty="0" smtClean="0"/>
              <a:t>第</a:t>
            </a:r>
            <a:r>
              <a:rPr lang="en-US" altLang="zh-CN" dirty="0" smtClean="0"/>
              <a:t>5</a:t>
            </a:r>
            <a:r>
              <a:rPr lang="zh-CN" altLang="en-US" dirty="0" smtClean="0"/>
              <a:t>章 磁盘和文件系统</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r>
              <a:rPr lang="zh-CN" altLang="en-US" smtClean="0"/>
              <a:t>索引文件</a:t>
            </a:r>
          </a:p>
        </p:txBody>
      </p:sp>
      <p:sp>
        <p:nvSpPr>
          <p:cNvPr id="11267" name="内容占位符 2"/>
          <p:cNvSpPr>
            <a:spLocks noGrp="1"/>
          </p:cNvSpPr>
          <p:nvPr>
            <p:ph idx="1"/>
          </p:nvPr>
        </p:nvSpPr>
        <p:spPr/>
        <p:txBody>
          <a:bodyPr/>
          <a:lstStyle/>
          <a:p>
            <a:pPr eaLnBrk="1" hangingPunct="1"/>
            <a:r>
              <a:rPr lang="zh-CN" altLang="en-US" dirty="0" smtClean="0"/>
              <a:t>优点：</a:t>
            </a:r>
          </a:p>
          <a:p>
            <a:pPr lvl="1" eaLnBrk="1" hangingPunct="1"/>
            <a:r>
              <a:rPr lang="zh-CN" altLang="en-US" dirty="0" smtClean="0"/>
              <a:t>文件查找速度快</a:t>
            </a:r>
          </a:p>
          <a:p>
            <a:pPr lvl="1" eaLnBrk="1" hangingPunct="1"/>
            <a:r>
              <a:rPr lang="zh-CN" altLang="en-US" dirty="0" smtClean="0"/>
              <a:t>容易增加或删除记录</a:t>
            </a:r>
          </a:p>
          <a:p>
            <a:pPr eaLnBrk="1" hangingPunct="1"/>
            <a:r>
              <a:rPr lang="zh-CN" altLang="en-US" dirty="0" smtClean="0"/>
              <a:t>缺点</a:t>
            </a:r>
          </a:p>
          <a:p>
            <a:pPr lvl="1" eaLnBrk="1" hangingPunct="1"/>
            <a:r>
              <a:rPr lang="zh-CN" altLang="en-US" dirty="0" smtClean="0"/>
              <a:t>增加了存储开销 </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a:lstStyle/>
          <a:p>
            <a:pPr eaLnBrk="1" hangingPunct="1"/>
            <a:r>
              <a:rPr lang="zh-CN" altLang="en-US" smtClean="0"/>
              <a:t>中断处理流程</a:t>
            </a:r>
          </a:p>
        </p:txBody>
      </p:sp>
      <p:pic>
        <p:nvPicPr>
          <p:cNvPr id="99331"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00249" y="1124744"/>
            <a:ext cx="4659983" cy="5697260"/>
          </a:xfrm>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pPr eaLnBrk="1" hangingPunct="1"/>
            <a:r>
              <a:rPr lang="zh-CN" altLang="en-US" smtClean="0"/>
              <a:t>设备驱动程序</a:t>
            </a:r>
          </a:p>
        </p:txBody>
      </p:sp>
      <p:sp>
        <p:nvSpPr>
          <p:cNvPr id="3" name="内容占位符 2"/>
          <p:cNvSpPr>
            <a:spLocks noGrp="1"/>
          </p:cNvSpPr>
          <p:nvPr>
            <p:ph idx="1"/>
          </p:nvPr>
        </p:nvSpPr>
        <p:spPr/>
        <p:txBody>
          <a:bodyPr>
            <a:normAutofit fontScale="92500" lnSpcReduction="10000"/>
          </a:bodyPr>
          <a:lstStyle/>
          <a:p>
            <a:pPr eaLnBrk="1" hangingPunct="1">
              <a:defRPr/>
            </a:pPr>
            <a:r>
              <a:rPr lang="zh-CN" altLang="en-US" dirty="0" smtClean="0"/>
              <a:t>设备驱动程序的功能   </a:t>
            </a:r>
          </a:p>
          <a:p>
            <a:pPr lvl="1" eaLnBrk="1" hangingPunct="1">
              <a:defRPr/>
            </a:pPr>
            <a:r>
              <a:rPr lang="zh-CN" altLang="en-US" dirty="0" smtClean="0"/>
              <a:t>接收由软件发来的指令，转换为与设备相关的底层操作序列</a:t>
            </a:r>
          </a:p>
          <a:p>
            <a:pPr lvl="1" eaLnBrk="1" hangingPunct="1">
              <a:defRPr/>
            </a:pPr>
            <a:r>
              <a:rPr lang="zh-CN" altLang="en-US" dirty="0" smtClean="0"/>
              <a:t>检查用户</a:t>
            </a:r>
            <a:r>
              <a:rPr lang="en-US" altLang="zh-CN" dirty="0" smtClean="0"/>
              <a:t>I/O</a:t>
            </a:r>
            <a:r>
              <a:rPr lang="zh-CN" altLang="en-US" dirty="0" smtClean="0"/>
              <a:t>请求的合法性，了解</a:t>
            </a:r>
            <a:r>
              <a:rPr lang="en-US" altLang="zh-CN" dirty="0" smtClean="0"/>
              <a:t>I/O</a:t>
            </a:r>
            <a:r>
              <a:rPr lang="zh-CN" altLang="en-US" dirty="0" smtClean="0"/>
              <a:t>设备的工作状态，传递与</a:t>
            </a:r>
            <a:r>
              <a:rPr lang="en-US" altLang="zh-CN" dirty="0" smtClean="0"/>
              <a:t>I/O</a:t>
            </a:r>
            <a:r>
              <a:rPr lang="zh-CN" altLang="en-US" dirty="0" smtClean="0"/>
              <a:t>设备操作有关的参数，设置设备的工作方式</a:t>
            </a:r>
          </a:p>
          <a:p>
            <a:pPr lvl="1" eaLnBrk="1" hangingPunct="1">
              <a:defRPr/>
            </a:pPr>
            <a:r>
              <a:rPr lang="zh-CN" altLang="en-US" dirty="0" smtClean="0"/>
              <a:t>发出</a:t>
            </a:r>
            <a:r>
              <a:rPr lang="en-US" altLang="zh-CN" dirty="0" smtClean="0"/>
              <a:t>I/O</a:t>
            </a:r>
            <a:r>
              <a:rPr lang="zh-CN" altLang="en-US" dirty="0" smtClean="0"/>
              <a:t>命令，如果设备空闲，便立即启动</a:t>
            </a:r>
            <a:r>
              <a:rPr lang="en-US" altLang="zh-CN" dirty="0" smtClean="0"/>
              <a:t>I/O</a:t>
            </a:r>
            <a:r>
              <a:rPr lang="zh-CN" altLang="en-US" dirty="0" smtClean="0"/>
              <a:t>设备，完成指定的</a:t>
            </a:r>
            <a:r>
              <a:rPr lang="en-US" altLang="zh-CN" dirty="0" smtClean="0"/>
              <a:t>I/O</a:t>
            </a:r>
            <a:r>
              <a:rPr lang="zh-CN" altLang="en-US" dirty="0" smtClean="0"/>
              <a:t>操作；如果设备忙碌，则将请求者的请求块，挂在设备队列上等待</a:t>
            </a:r>
          </a:p>
          <a:p>
            <a:pPr lvl="1" eaLnBrk="1" hangingPunct="1">
              <a:defRPr/>
            </a:pPr>
            <a:r>
              <a:rPr lang="zh-CN" altLang="en-US" dirty="0" smtClean="0"/>
              <a:t>及时响应由设备控制器发来的中断请求，并根据其中断类型，调用相应的中断处理程序进行处理</a:t>
            </a:r>
            <a:endParaRPr lang="zh-CN" alt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pPr eaLnBrk="1" hangingPunct="1"/>
            <a:r>
              <a:rPr lang="zh-CN" altLang="en-US" smtClean="0"/>
              <a:t>设备驱动程序</a:t>
            </a:r>
          </a:p>
        </p:txBody>
      </p:sp>
      <p:sp>
        <p:nvSpPr>
          <p:cNvPr id="3" name="内容占位符 2"/>
          <p:cNvSpPr>
            <a:spLocks noGrp="1"/>
          </p:cNvSpPr>
          <p:nvPr>
            <p:ph idx="1"/>
          </p:nvPr>
        </p:nvSpPr>
        <p:spPr/>
        <p:txBody>
          <a:bodyPr>
            <a:normAutofit/>
          </a:bodyPr>
          <a:lstStyle/>
          <a:p>
            <a:pPr eaLnBrk="1" hangingPunct="1">
              <a:defRPr/>
            </a:pPr>
            <a:r>
              <a:rPr lang="zh-CN" altLang="en-US" dirty="0" smtClean="0"/>
              <a:t>设备驱动程序的特点：</a:t>
            </a:r>
          </a:p>
          <a:p>
            <a:pPr lvl="1" eaLnBrk="1" hangingPunct="1">
              <a:defRPr/>
            </a:pPr>
            <a:r>
              <a:rPr lang="zh-CN" altLang="en-US" dirty="0" smtClean="0"/>
              <a:t>驱动程序是与设备无关的软件和设备控制器之间通信和转换的程序。</a:t>
            </a:r>
          </a:p>
          <a:p>
            <a:pPr lvl="1">
              <a:defRPr/>
            </a:pPr>
            <a:r>
              <a:rPr lang="zh-CN" altLang="en-US" dirty="0" smtClean="0"/>
              <a:t>驱动程序与设备控制器和</a:t>
            </a:r>
            <a:r>
              <a:rPr lang="en-US" altLang="zh-CN" dirty="0" smtClean="0"/>
              <a:t>I/O</a:t>
            </a:r>
            <a:r>
              <a:rPr lang="zh-CN" altLang="en-US" dirty="0" smtClean="0"/>
              <a:t>设备的硬件特性和</a:t>
            </a:r>
            <a:r>
              <a:rPr lang="en-US" altLang="zh-CN" dirty="0"/>
              <a:t>I/O</a:t>
            </a:r>
            <a:r>
              <a:rPr lang="zh-CN" altLang="en-US" dirty="0"/>
              <a:t>控制方式紧密</a:t>
            </a:r>
            <a:r>
              <a:rPr lang="zh-CN" altLang="en-US" dirty="0" smtClean="0"/>
              <a:t>相关。      </a:t>
            </a:r>
          </a:p>
          <a:p>
            <a:pPr lvl="1" eaLnBrk="1" hangingPunct="1">
              <a:defRPr/>
            </a:pPr>
            <a:r>
              <a:rPr lang="zh-CN" altLang="en-US" dirty="0" smtClean="0"/>
              <a:t>由于驱动程序与硬件紧密相关，因而其中的一部分必须用汇编语言书写。 </a:t>
            </a:r>
          </a:p>
          <a:p>
            <a:pPr lvl="1" eaLnBrk="1" hangingPunct="1">
              <a:defRPr/>
            </a:pPr>
            <a:r>
              <a:rPr lang="zh-CN" altLang="en-US" dirty="0" smtClean="0"/>
              <a:t>驱动程序应允许可重入，一个正在运行的驱动程序常会在一次调用完成前被再次调用。</a:t>
            </a:r>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pPr eaLnBrk="1" hangingPunct="1"/>
            <a:r>
              <a:rPr lang="zh-CN" altLang="en-US" dirty="0" smtClean="0"/>
              <a:t>设备驱动程序</a:t>
            </a:r>
          </a:p>
        </p:txBody>
      </p:sp>
      <p:sp>
        <p:nvSpPr>
          <p:cNvPr id="3" name="内容占位符 2"/>
          <p:cNvSpPr>
            <a:spLocks noGrp="1"/>
          </p:cNvSpPr>
          <p:nvPr>
            <p:ph idx="1"/>
          </p:nvPr>
        </p:nvSpPr>
        <p:spPr/>
        <p:txBody>
          <a:bodyPr>
            <a:normAutofit/>
          </a:bodyPr>
          <a:lstStyle/>
          <a:p>
            <a:pPr>
              <a:defRPr/>
            </a:pPr>
            <a:r>
              <a:rPr lang="zh-CN" altLang="en-US" dirty="0" smtClean="0"/>
              <a:t>设备驱动程序的</a:t>
            </a:r>
            <a:r>
              <a:rPr lang="en-US" altLang="zh-CN" dirty="0" smtClean="0"/>
              <a:t>3</a:t>
            </a:r>
            <a:r>
              <a:rPr lang="zh-CN" altLang="en-US" dirty="0" smtClean="0"/>
              <a:t>种不同工作方式  </a:t>
            </a:r>
          </a:p>
          <a:p>
            <a:pPr marL="971550" lvl="1" indent="-514350">
              <a:buFont typeface="+mj-lt"/>
              <a:buAutoNum type="arabicPeriod"/>
              <a:defRPr/>
            </a:pPr>
            <a:r>
              <a:rPr lang="zh-CN" altLang="en-US" dirty="0"/>
              <a:t>为整个系统设置一个</a:t>
            </a:r>
            <a:r>
              <a:rPr lang="en-US" altLang="zh-CN" dirty="0"/>
              <a:t>I/O</a:t>
            </a:r>
            <a:r>
              <a:rPr lang="zh-CN" altLang="en-US" dirty="0"/>
              <a:t>进程，专门用于执行系统中所有各类设备的</a:t>
            </a:r>
            <a:r>
              <a:rPr lang="en-US" altLang="zh-CN" dirty="0"/>
              <a:t>I/O</a:t>
            </a:r>
            <a:r>
              <a:rPr lang="zh-CN" altLang="en-US" dirty="0"/>
              <a:t>操作</a:t>
            </a:r>
            <a:r>
              <a:rPr lang="zh-CN" altLang="en-US" dirty="0" smtClean="0"/>
              <a:t>。</a:t>
            </a:r>
            <a:endParaRPr lang="en-US" altLang="zh-CN" dirty="0" smtClean="0"/>
          </a:p>
          <a:p>
            <a:pPr marL="971550" lvl="1" indent="-514350" eaLnBrk="1" hangingPunct="1">
              <a:buFont typeface="+mj-lt"/>
              <a:buAutoNum type="arabicPeriod"/>
              <a:defRPr/>
            </a:pPr>
            <a:r>
              <a:rPr lang="zh-CN" altLang="en-US" dirty="0" smtClean="0"/>
              <a:t>为每一类设备设置一个进程，专门用于执行这类设备的</a:t>
            </a:r>
            <a:r>
              <a:rPr lang="en-US" altLang="zh-CN" dirty="0" smtClean="0"/>
              <a:t>I/O</a:t>
            </a:r>
            <a:r>
              <a:rPr lang="zh-CN" altLang="en-US" dirty="0" smtClean="0"/>
              <a:t>操作。这种方式比较适合于较大的系统</a:t>
            </a:r>
          </a:p>
          <a:p>
            <a:pPr marL="971550" lvl="1" indent="-514350" eaLnBrk="1" hangingPunct="1">
              <a:buFont typeface="+mj-lt"/>
              <a:buAutoNum type="arabicPeriod"/>
              <a:defRPr/>
            </a:pPr>
            <a:r>
              <a:rPr lang="zh-CN" altLang="en-US" dirty="0" smtClean="0"/>
              <a:t>不设置专门的设备处理进程，而只为各个设备设置相应的设备驱动程序，供用户或系统进程调用。这种方式目前用得较多。</a:t>
            </a:r>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设备的控制方式</a:t>
            </a:r>
            <a:endParaRPr lang="zh-CN" altLang="en-US" dirty="0"/>
          </a:p>
        </p:txBody>
      </p:sp>
      <p:sp>
        <p:nvSpPr>
          <p:cNvPr id="3" name="内容占位符 2"/>
          <p:cNvSpPr>
            <a:spLocks noGrp="1"/>
          </p:cNvSpPr>
          <p:nvPr>
            <p:ph idx="1"/>
          </p:nvPr>
        </p:nvSpPr>
        <p:spPr/>
        <p:txBody>
          <a:bodyPr/>
          <a:lstStyle/>
          <a:p>
            <a:r>
              <a:rPr lang="en-US" altLang="zh-CN" dirty="0" smtClean="0"/>
              <a:t>I/O</a:t>
            </a:r>
            <a:r>
              <a:rPr lang="zh-CN" altLang="en-US" dirty="0" smtClean="0"/>
              <a:t>设备控制的宗旨：尽量减少主机对</a:t>
            </a:r>
            <a:r>
              <a:rPr lang="en-US" altLang="zh-CN" dirty="0" smtClean="0"/>
              <a:t>I/O</a:t>
            </a:r>
            <a:r>
              <a:rPr lang="zh-CN" altLang="en-US" dirty="0" smtClean="0"/>
              <a:t>控制的干预，把主机从繁杂的</a:t>
            </a:r>
            <a:r>
              <a:rPr lang="en-US" altLang="zh-CN" dirty="0" smtClean="0"/>
              <a:t>I/O</a:t>
            </a:r>
            <a:r>
              <a:rPr lang="zh-CN" altLang="en-US" dirty="0" smtClean="0"/>
              <a:t>控制事务中解脱出来，以便更多地去完成数据处理任务。</a:t>
            </a:r>
            <a:endParaRPr lang="en-US" altLang="zh-CN" dirty="0" smtClean="0"/>
          </a:p>
          <a:p>
            <a:endParaRPr lang="zh-CN" altLang="en-US" dirty="0"/>
          </a:p>
        </p:txBody>
      </p:sp>
    </p:spTree>
    <p:extLst>
      <p:ext uri="{BB962C8B-B14F-4D97-AF65-F5344CB8AC3E}">
        <p14:creationId xmlns:p14="http://schemas.microsoft.com/office/powerpoint/2010/main" val="25440183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设备的控制方式</a:t>
            </a:r>
            <a:endParaRPr lang="zh-CN" altLang="en-US" dirty="0"/>
          </a:p>
        </p:txBody>
      </p:sp>
      <p:sp>
        <p:nvSpPr>
          <p:cNvPr id="3" name="内容占位符 2"/>
          <p:cNvSpPr>
            <a:spLocks noGrp="1"/>
          </p:cNvSpPr>
          <p:nvPr>
            <p:ph idx="1"/>
          </p:nvPr>
        </p:nvSpPr>
        <p:spPr/>
        <p:txBody>
          <a:bodyPr/>
          <a:lstStyle/>
          <a:p>
            <a:r>
              <a:rPr lang="zh-CN" altLang="en-US" dirty="0" smtClean="0"/>
              <a:t>轮询</a:t>
            </a:r>
            <a:endParaRPr lang="en-US" altLang="zh-CN" dirty="0" smtClean="0"/>
          </a:p>
          <a:p>
            <a:r>
              <a:rPr lang="zh-CN" altLang="en-US" dirty="0" smtClean="0">
                <a:solidFill>
                  <a:schemeClr val="bg1">
                    <a:lumMod val="50000"/>
                  </a:schemeClr>
                </a:solidFill>
              </a:rPr>
              <a:t>中断</a:t>
            </a:r>
            <a:endParaRPr lang="en-US" altLang="zh-CN" dirty="0" smtClean="0">
              <a:solidFill>
                <a:schemeClr val="bg1">
                  <a:lumMod val="50000"/>
                </a:schemeClr>
              </a:solidFill>
            </a:endParaRPr>
          </a:p>
          <a:p>
            <a:r>
              <a:rPr lang="en-US" altLang="zh-CN" dirty="0" smtClean="0">
                <a:solidFill>
                  <a:schemeClr val="bg1">
                    <a:lumMod val="50000"/>
                  </a:schemeClr>
                </a:solidFill>
              </a:rPr>
              <a:t>DMA</a:t>
            </a:r>
            <a:endParaRPr lang="zh-CN" altLang="en-US" dirty="0" smtClean="0">
              <a:solidFill>
                <a:schemeClr val="bg1">
                  <a:lumMod val="50000"/>
                </a:schemeClr>
              </a:solidFill>
            </a:endParaRPr>
          </a:p>
          <a:p>
            <a:endParaRPr lang="zh-CN" altLang="en-US" dirty="0" smtClean="0"/>
          </a:p>
          <a:p>
            <a:endParaRPr lang="zh-CN" altLang="en-US" dirty="0"/>
          </a:p>
        </p:txBody>
      </p:sp>
    </p:spTree>
    <p:extLst>
      <p:ext uri="{BB962C8B-B14F-4D97-AF65-F5344CB8AC3E}">
        <p14:creationId xmlns:p14="http://schemas.microsoft.com/office/powerpoint/2010/main" val="213803623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r>
              <a:rPr lang="zh-CN" altLang="en-US" dirty="0" smtClean="0"/>
              <a:t>轮询</a:t>
            </a:r>
            <a:endParaRPr lang="en-US" altLang="zh-CN" dirty="0" smtClean="0"/>
          </a:p>
        </p:txBody>
      </p:sp>
      <p:sp>
        <p:nvSpPr>
          <p:cNvPr id="3" name="内容占位符 2"/>
          <p:cNvSpPr>
            <a:spLocks noGrp="1"/>
          </p:cNvSpPr>
          <p:nvPr>
            <p:ph idx="1"/>
          </p:nvPr>
        </p:nvSpPr>
        <p:spPr>
          <a:xfrm>
            <a:off x="457200" y="1600200"/>
            <a:ext cx="8229600" cy="4900613"/>
          </a:xfrm>
        </p:spPr>
        <p:txBody>
          <a:bodyPr>
            <a:normAutofit fontScale="92500"/>
          </a:bodyPr>
          <a:lstStyle/>
          <a:p>
            <a:pPr>
              <a:defRPr/>
            </a:pPr>
            <a:r>
              <a:rPr lang="zh-CN" altLang="en-US" dirty="0" smtClean="0"/>
              <a:t>输入时，</a:t>
            </a:r>
            <a:r>
              <a:rPr lang="en-US" altLang="zh-CN" dirty="0" smtClean="0"/>
              <a:t>CPU</a:t>
            </a:r>
            <a:r>
              <a:rPr lang="zh-CN" altLang="en-US" dirty="0" smtClean="0"/>
              <a:t>把</a:t>
            </a:r>
            <a:r>
              <a:rPr lang="en-US" altLang="zh-CN" dirty="0"/>
              <a:t>busy</a:t>
            </a:r>
            <a:r>
              <a:rPr lang="zh-CN" altLang="en-US" dirty="0" smtClean="0"/>
              <a:t>标志置</a:t>
            </a:r>
            <a:r>
              <a:rPr lang="en-US" altLang="zh-CN" dirty="0" smtClean="0"/>
              <a:t>1</a:t>
            </a:r>
            <a:r>
              <a:rPr lang="zh-CN" altLang="en-US" dirty="0" smtClean="0"/>
              <a:t>，然后不断地循环测试</a:t>
            </a:r>
            <a:r>
              <a:rPr lang="en-US" altLang="zh-CN" dirty="0" smtClean="0"/>
              <a:t>busy</a:t>
            </a:r>
            <a:r>
              <a:rPr lang="zh-CN" altLang="en-US" dirty="0" smtClean="0"/>
              <a:t>。</a:t>
            </a:r>
            <a:endParaRPr lang="en-US" altLang="zh-CN" dirty="0" smtClean="0"/>
          </a:p>
          <a:p>
            <a:pPr>
              <a:defRPr/>
            </a:pPr>
            <a:r>
              <a:rPr lang="zh-CN" altLang="en-US" dirty="0" smtClean="0"/>
              <a:t>当</a:t>
            </a:r>
            <a:r>
              <a:rPr lang="en-US" altLang="zh-CN" dirty="0" smtClean="0"/>
              <a:t>busy=1</a:t>
            </a:r>
            <a:r>
              <a:rPr lang="zh-CN" altLang="en-US" dirty="0" smtClean="0"/>
              <a:t>时，表示尚未传输完一个字符，</a:t>
            </a:r>
            <a:r>
              <a:rPr lang="en-US" altLang="zh-CN" dirty="0" smtClean="0"/>
              <a:t>CPU</a:t>
            </a:r>
            <a:r>
              <a:rPr lang="zh-CN" altLang="en-US" dirty="0" smtClean="0"/>
              <a:t>应继续对该标志进行测试。当</a:t>
            </a:r>
            <a:r>
              <a:rPr lang="en-US" altLang="zh-CN" dirty="0" smtClean="0"/>
              <a:t>busy=0</a:t>
            </a:r>
            <a:r>
              <a:rPr lang="zh-CN" altLang="en-US" dirty="0" smtClean="0"/>
              <a:t>时，表明</a:t>
            </a:r>
            <a:r>
              <a:rPr lang="en-US" altLang="zh-CN" dirty="0" smtClean="0"/>
              <a:t>I/O</a:t>
            </a:r>
            <a:r>
              <a:rPr lang="zh-CN" altLang="en-US" dirty="0" smtClean="0"/>
              <a:t>设备的数据已送入控制器的数据寄存器中。</a:t>
            </a:r>
            <a:endParaRPr lang="en-US" altLang="zh-CN" dirty="0" smtClean="0"/>
          </a:p>
          <a:p>
            <a:pPr>
              <a:defRPr/>
            </a:pPr>
            <a:r>
              <a:rPr lang="en-US" altLang="zh-CN" dirty="0" smtClean="0"/>
              <a:t>CPU</a:t>
            </a:r>
            <a:r>
              <a:rPr lang="zh-CN" altLang="en-US" dirty="0" smtClean="0"/>
              <a:t>将数据寄存器中的数据取出，送入内存指定单元中，这样完成了一个字符的</a:t>
            </a:r>
            <a:r>
              <a:rPr lang="en-US" altLang="zh-CN" dirty="0" smtClean="0"/>
              <a:t>I/O</a:t>
            </a:r>
            <a:r>
              <a:rPr lang="zh-CN" altLang="en-US" dirty="0" smtClean="0"/>
              <a:t>。</a:t>
            </a:r>
          </a:p>
          <a:p>
            <a:pPr>
              <a:defRPr/>
            </a:pPr>
            <a:r>
              <a:rPr lang="en-US" altLang="zh-CN" dirty="0" smtClean="0"/>
              <a:t>CPU</a:t>
            </a:r>
            <a:r>
              <a:rPr lang="zh-CN" altLang="en-US" dirty="0" smtClean="0"/>
              <a:t>的大部分时间都处于等待</a:t>
            </a:r>
            <a:r>
              <a:rPr lang="en-US" altLang="zh-CN" dirty="0" smtClean="0"/>
              <a:t>I/O</a:t>
            </a:r>
            <a:r>
              <a:rPr lang="zh-CN" altLang="en-US" dirty="0" smtClean="0"/>
              <a:t>设备完成数据</a:t>
            </a:r>
            <a:r>
              <a:rPr lang="en-US" altLang="zh-CN" dirty="0" smtClean="0"/>
              <a:t>I/O</a:t>
            </a:r>
            <a:r>
              <a:rPr lang="zh-CN" altLang="en-US" dirty="0" smtClean="0"/>
              <a:t>的循环测试中，造成对</a:t>
            </a:r>
            <a:r>
              <a:rPr lang="en-US" altLang="zh-CN" dirty="0" smtClean="0"/>
              <a:t>CPU</a:t>
            </a:r>
            <a:r>
              <a:rPr lang="zh-CN" altLang="en-US" dirty="0" smtClean="0"/>
              <a:t>的极大浪费。</a:t>
            </a:r>
          </a:p>
          <a:p>
            <a:pPr eaLnBrk="1" hangingPunct="1">
              <a:defRPr/>
            </a:pPr>
            <a:endParaRPr lang="zh-CN" altLang="en-US" dirty="0" smtClean="0"/>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00313" y="0"/>
            <a:ext cx="3643312" cy="6845300"/>
          </a:xfrm>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设备的控制方式</a:t>
            </a:r>
            <a:endParaRPr lang="zh-CN" altLang="en-US" dirty="0"/>
          </a:p>
        </p:txBody>
      </p:sp>
      <p:sp>
        <p:nvSpPr>
          <p:cNvPr id="3" name="内容占位符 2"/>
          <p:cNvSpPr>
            <a:spLocks noGrp="1"/>
          </p:cNvSpPr>
          <p:nvPr>
            <p:ph idx="1"/>
          </p:nvPr>
        </p:nvSpPr>
        <p:spPr/>
        <p:txBody>
          <a:bodyPr/>
          <a:lstStyle/>
          <a:p>
            <a:r>
              <a:rPr lang="zh-CN" altLang="en-US" dirty="0" smtClean="0">
                <a:solidFill>
                  <a:schemeClr val="bg1">
                    <a:lumMod val="50000"/>
                  </a:schemeClr>
                </a:solidFill>
              </a:rPr>
              <a:t>轮询</a:t>
            </a:r>
            <a:endParaRPr lang="en-US" altLang="zh-CN" dirty="0" smtClean="0">
              <a:solidFill>
                <a:schemeClr val="bg1">
                  <a:lumMod val="50000"/>
                </a:schemeClr>
              </a:solidFill>
            </a:endParaRPr>
          </a:p>
          <a:p>
            <a:r>
              <a:rPr lang="zh-CN" altLang="en-US" dirty="0" smtClean="0"/>
              <a:t>中断</a:t>
            </a:r>
            <a:endParaRPr lang="en-US" altLang="zh-CN" dirty="0" smtClean="0"/>
          </a:p>
          <a:p>
            <a:r>
              <a:rPr lang="en-US" altLang="zh-CN" dirty="0" smtClean="0">
                <a:solidFill>
                  <a:schemeClr val="bg1">
                    <a:lumMod val="50000"/>
                  </a:schemeClr>
                </a:solidFill>
              </a:rPr>
              <a:t>DMA</a:t>
            </a:r>
            <a:endParaRPr lang="zh-CN" altLang="en-US" dirty="0" smtClean="0">
              <a:solidFill>
                <a:schemeClr val="bg1">
                  <a:lumMod val="50000"/>
                </a:schemeClr>
              </a:solidFill>
            </a:endParaRPr>
          </a:p>
          <a:p>
            <a:endParaRPr lang="zh-CN" altLang="en-US" dirty="0" smtClean="0"/>
          </a:p>
          <a:p>
            <a:endParaRPr lang="zh-CN" altLang="en-US" dirty="0"/>
          </a:p>
        </p:txBody>
      </p:sp>
    </p:spTree>
    <p:extLst>
      <p:ext uri="{BB962C8B-B14F-4D97-AF65-F5344CB8AC3E}">
        <p14:creationId xmlns:p14="http://schemas.microsoft.com/office/powerpoint/2010/main" val="428248360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r>
              <a:rPr lang="zh-CN" altLang="en-US" dirty="0" smtClean="0"/>
              <a:t>中断</a:t>
            </a:r>
          </a:p>
        </p:txBody>
      </p:sp>
      <p:sp>
        <p:nvSpPr>
          <p:cNvPr id="3" name="内容占位符 2"/>
          <p:cNvSpPr>
            <a:spLocks noGrp="1"/>
          </p:cNvSpPr>
          <p:nvPr>
            <p:ph idx="1"/>
          </p:nvPr>
        </p:nvSpPr>
        <p:spPr/>
        <p:txBody>
          <a:bodyPr>
            <a:normAutofit fontScale="92500"/>
          </a:bodyPr>
          <a:lstStyle/>
          <a:p>
            <a:pPr>
              <a:defRPr/>
            </a:pPr>
            <a:r>
              <a:rPr lang="zh-CN" altLang="en-US" dirty="0" smtClean="0"/>
              <a:t>输入输出时，由</a:t>
            </a:r>
            <a:r>
              <a:rPr lang="en-US" altLang="zh-CN" dirty="0" smtClean="0"/>
              <a:t>CPU</a:t>
            </a:r>
            <a:r>
              <a:rPr lang="zh-CN" altLang="en-US" dirty="0" smtClean="0"/>
              <a:t>向相应的设备控制器发出</a:t>
            </a:r>
            <a:r>
              <a:rPr lang="en-US" altLang="zh-CN" dirty="0" smtClean="0"/>
              <a:t>I/O</a:t>
            </a:r>
            <a:r>
              <a:rPr lang="zh-CN" altLang="en-US" dirty="0" smtClean="0"/>
              <a:t>命令，然后立即返回继续执行原来的任务。此时</a:t>
            </a:r>
            <a:r>
              <a:rPr lang="en-US" altLang="zh-CN" dirty="0" smtClean="0"/>
              <a:t>CPU</a:t>
            </a:r>
            <a:r>
              <a:rPr lang="zh-CN" altLang="en-US" dirty="0" smtClean="0"/>
              <a:t>与</a:t>
            </a:r>
            <a:r>
              <a:rPr lang="en-US" altLang="zh-CN" dirty="0" smtClean="0"/>
              <a:t>I/O</a:t>
            </a:r>
            <a:r>
              <a:rPr lang="zh-CN" altLang="en-US" dirty="0" smtClean="0"/>
              <a:t>设备并行操作。</a:t>
            </a:r>
          </a:p>
          <a:p>
            <a:pPr>
              <a:defRPr/>
            </a:pPr>
            <a:r>
              <a:rPr lang="zh-CN" altLang="en-US" dirty="0" smtClean="0"/>
              <a:t>一旦数据进入数据寄存器，控制器通过控制线向</a:t>
            </a:r>
            <a:r>
              <a:rPr lang="en-US" altLang="zh-CN" dirty="0" smtClean="0"/>
              <a:t>CPU</a:t>
            </a:r>
            <a:r>
              <a:rPr lang="zh-CN" altLang="en-US" dirty="0" smtClean="0"/>
              <a:t>发送中断信号，由</a:t>
            </a:r>
            <a:r>
              <a:rPr lang="en-US" altLang="zh-CN" dirty="0" smtClean="0"/>
              <a:t>CPU</a:t>
            </a:r>
            <a:r>
              <a:rPr lang="zh-CN" altLang="en-US" dirty="0" smtClean="0"/>
              <a:t>检查输入过程中是否出错，若无错，就向控制器发送取走数据的信号，然后再通过控制器及数据线，将数据写入内存指定单元中。</a:t>
            </a:r>
          </a:p>
          <a:p>
            <a:pPr>
              <a:defRPr/>
            </a:pPr>
            <a:r>
              <a:rPr lang="zh-CN" altLang="en-US" dirty="0" smtClean="0"/>
              <a:t>中断驱动方式可以成百倍地提高</a:t>
            </a:r>
            <a:r>
              <a:rPr lang="en-US" altLang="zh-CN" dirty="0" smtClean="0"/>
              <a:t>CPU</a:t>
            </a:r>
            <a:r>
              <a:rPr lang="zh-CN" altLang="en-US" dirty="0" smtClean="0"/>
              <a:t>的利用率。</a:t>
            </a:r>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zh-CN" altLang="en-US" smtClean="0"/>
              <a:t>文件控制块</a:t>
            </a:r>
            <a:r>
              <a:rPr lang="en-US" altLang="zh-CN" smtClean="0"/>
              <a:t>FCB</a:t>
            </a:r>
            <a:endParaRPr lang="zh-CN" altLang="en-US" smtClean="0"/>
          </a:p>
        </p:txBody>
      </p:sp>
      <p:sp>
        <p:nvSpPr>
          <p:cNvPr id="3" name="内容占位符 2"/>
          <p:cNvSpPr>
            <a:spLocks noGrp="1"/>
          </p:cNvSpPr>
          <p:nvPr>
            <p:ph idx="1"/>
          </p:nvPr>
        </p:nvSpPr>
        <p:spPr/>
        <p:txBody>
          <a:bodyPr>
            <a:normAutofit fontScale="92500" lnSpcReduction="10000"/>
          </a:bodyPr>
          <a:lstStyle/>
          <a:p>
            <a:pPr eaLnBrk="1" hangingPunct="1">
              <a:defRPr/>
            </a:pPr>
            <a:r>
              <a:rPr lang="zh-CN" altLang="en-US" dirty="0" smtClean="0"/>
              <a:t>文件控制块是用于描述和控制文件的数据结构，文件与文件控制块一一对应。</a:t>
            </a:r>
          </a:p>
          <a:p>
            <a:pPr eaLnBrk="1" hangingPunct="1">
              <a:defRPr/>
            </a:pPr>
            <a:r>
              <a:rPr lang="zh-CN" altLang="en-US" dirty="0" smtClean="0"/>
              <a:t>文件控制块包含的信息</a:t>
            </a:r>
          </a:p>
          <a:p>
            <a:pPr marL="971550" lvl="1" indent="-514350" eaLnBrk="1" hangingPunct="1">
              <a:buFont typeface="+mj-lt"/>
              <a:buAutoNum type="arabicPeriod"/>
              <a:defRPr/>
            </a:pPr>
            <a:r>
              <a:rPr lang="zh-CN" altLang="en-US" dirty="0" smtClean="0"/>
              <a:t>基本信息类：文件名、文件物理位置、文件逻辑结构、文件的物理结构。</a:t>
            </a:r>
          </a:p>
          <a:p>
            <a:pPr marL="971550" lvl="1" indent="-514350" eaLnBrk="1" hangingPunct="1">
              <a:buFont typeface="+mj-lt"/>
              <a:buAutoNum type="arabicPeriod"/>
              <a:defRPr/>
            </a:pPr>
            <a:r>
              <a:rPr lang="zh-CN" altLang="en-US" dirty="0" smtClean="0"/>
              <a:t>存取控制信息类：文件主的存取权限、核准用户的存取权限以及一般用户的存取权限。</a:t>
            </a:r>
          </a:p>
          <a:p>
            <a:pPr marL="971550" lvl="1" indent="-514350" eaLnBrk="1" hangingPunct="1">
              <a:buFont typeface="+mj-lt"/>
              <a:buAutoNum type="arabicPeriod"/>
              <a:defRPr/>
            </a:pPr>
            <a:r>
              <a:rPr lang="zh-CN" altLang="en-US" dirty="0" smtClean="0"/>
              <a:t>使用信息类：文件的建立日期和时间、文件上一次修改的日期和时间、当前已打开该文件的进程数、是否被其它进程锁住、文件在内存中是否已被修改但尚未拷贝到盘上等。</a:t>
            </a:r>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71688" y="0"/>
            <a:ext cx="3929062" cy="6869113"/>
          </a:xfrm>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设备的控制方式</a:t>
            </a:r>
            <a:endParaRPr lang="zh-CN" altLang="en-US" dirty="0"/>
          </a:p>
        </p:txBody>
      </p:sp>
      <p:sp>
        <p:nvSpPr>
          <p:cNvPr id="3" name="内容占位符 2"/>
          <p:cNvSpPr>
            <a:spLocks noGrp="1"/>
          </p:cNvSpPr>
          <p:nvPr>
            <p:ph idx="1"/>
          </p:nvPr>
        </p:nvSpPr>
        <p:spPr/>
        <p:txBody>
          <a:bodyPr/>
          <a:lstStyle/>
          <a:p>
            <a:r>
              <a:rPr lang="zh-CN" altLang="en-US" dirty="0" smtClean="0">
                <a:solidFill>
                  <a:schemeClr val="bg1">
                    <a:lumMod val="50000"/>
                  </a:schemeClr>
                </a:solidFill>
              </a:rPr>
              <a:t>轮询</a:t>
            </a:r>
            <a:endParaRPr lang="en-US" altLang="zh-CN" dirty="0" smtClean="0">
              <a:solidFill>
                <a:schemeClr val="bg1">
                  <a:lumMod val="50000"/>
                </a:schemeClr>
              </a:solidFill>
            </a:endParaRPr>
          </a:p>
          <a:p>
            <a:r>
              <a:rPr lang="zh-CN" altLang="en-US" dirty="0" smtClean="0">
                <a:solidFill>
                  <a:schemeClr val="bg1">
                    <a:lumMod val="50000"/>
                  </a:schemeClr>
                </a:solidFill>
              </a:rPr>
              <a:t>中断</a:t>
            </a:r>
            <a:endParaRPr lang="en-US" altLang="zh-CN" dirty="0" smtClean="0">
              <a:solidFill>
                <a:schemeClr val="bg1">
                  <a:lumMod val="50000"/>
                </a:schemeClr>
              </a:solidFill>
            </a:endParaRPr>
          </a:p>
          <a:p>
            <a:r>
              <a:rPr lang="en-US" altLang="zh-CN" dirty="0" smtClean="0"/>
              <a:t>DMA</a:t>
            </a:r>
            <a:endParaRPr lang="zh-CN" altLang="en-US" dirty="0" smtClean="0"/>
          </a:p>
          <a:p>
            <a:endParaRPr lang="zh-CN" altLang="en-US" dirty="0" smtClean="0"/>
          </a:p>
          <a:p>
            <a:endParaRPr lang="zh-CN" altLang="en-US" dirty="0"/>
          </a:p>
        </p:txBody>
      </p:sp>
    </p:spTree>
    <p:extLst>
      <p:ext uri="{BB962C8B-B14F-4D97-AF65-F5344CB8AC3E}">
        <p14:creationId xmlns:p14="http://schemas.microsoft.com/office/powerpoint/2010/main" val="428248360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normAutofit fontScale="90000"/>
          </a:bodyPr>
          <a:lstStyle/>
          <a:p>
            <a:pPr marL="514350" indent="-514350">
              <a:defRPr/>
            </a:pPr>
            <a:r>
              <a:rPr lang="zh-CN" altLang="en-US" dirty="0"/>
              <a:t>直接存储器访问方式</a:t>
            </a:r>
            <a:r>
              <a:rPr lang="en-US" altLang="zh-CN" dirty="0"/>
              <a:t>(DMA, Direct Memory Access)</a:t>
            </a:r>
            <a:endParaRPr lang="zh-CN" altLang="en-US" dirty="0"/>
          </a:p>
        </p:txBody>
      </p:sp>
      <p:sp>
        <p:nvSpPr>
          <p:cNvPr id="3" name="内容占位符 2"/>
          <p:cNvSpPr>
            <a:spLocks noGrp="1"/>
          </p:cNvSpPr>
          <p:nvPr>
            <p:ph idx="1"/>
          </p:nvPr>
        </p:nvSpPr>
        <p:spPr/>
        <p:txBody>
          <a:bodyPr>
            <a:normAutofit/>
          </a:bodyPr>
          <a:lstStyle/>
          <a:p>
            <a:pPr>
              <a:defRPr/>
            </a:pPr>
            <a:r>
              <a:rPr lang="zh-CN" altLang="en-US" dirty="0" smtClean="0"/>
              <a:t>数据传输以数据块为单位</a:t>
            </a:r>
          </a:p>
          <a:p>
            <a:pPr>
              <a:defRPr/>
            </a:pPr>
            <a:r>
              <a:rPr lang="zh-CN" altLang="en-US" dirty="0" smtClean="0"/>
              <a:t>传送数据从设备直接送入内存，或者相反，不需经过</a:t>
            </a:r>
            <a:r>
              <a:rPr lang="en-US" dirty="0" smtClean="0"/>
              <a:t>CPU</a:t>
            </a:r>
            <a:endParaRPr lang="zh-CN" altLang="en-US" dirty="0" smtClean="0"/>
          </a:p>
          <a:p>
            <a:pPr>
              <a:defRPr/>
            </a:pPr>
            <a:r>
              <a:rPr lang="zh-CN" altLang="en-US" dirty="0" smtClean="0"/>
              <a:t>仅在传送一个或多个数据块的开始和结束时，才需</a:t>
            </a:r>
            <a:r>
              <a:rPr lang="en-US" altLang="zh-CN" dirty="0" smtClean="0"/>
              <a:t>CPU</a:t>
            </a:r>
            <a:r>
              <a:rPr lang="zh-CN" altLang="en-US" dirty="0" smtClean="0"/>
              <a:t>干预，整块数据的传送在控制器的控制下完成</a:t>
            </a:r>
          </a:p>
          <a:p>
            <a:pPr eaLnBrk="1" hangingPunct="1">
              <a:defRPr/>
            </a:pPr>
            <a:r>
              <a:rPr lang="en-US" altLang="zh-CN" dirty="0" smtClean="0"/>
              <a:t>DMA</a:t>
            </a:r>
            <a:r>
              <a:rPr lang="zh-CN" altLang="en-US" dirty="0" smtClean="0"/>
              <a:t>方式进一步提高了</a:t>
            </a:r>
            <a:r>
              <a:rPr lang="en-US" altLang="zh-CN" dirty="0" smtClean="0"/>
              <a:t>CPU</a:t>
            </a:r>
            <a:r>
              <a:rPr lang="zh-CN" altLang="en-US" dirty="0" smtClean="0"/>
              <a:t>与</a:t>
            </a:r>
            <a:r>
              <a:rPr lang="en-US" altLang="zh-CN" dirty="0" smtClean="0"/>
              <a:t>I/O</a:t>
            </a:r>
            <a:r>
              <a:rPr lang="zh-CN" altLang="en-US" dirty="0" smtClean="0"/>
              <a:t>设备的并行程度。</a:t>
            </a:r>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DMA</a:t>
            </a:r>
            <a:r>
              <a:rPr lang="zh-CN" altLang="en-US" dirty="0" smtClean="0"/>
              <a:t>方式</a:t>
            </a:r>
            <a:endParaRPr lang="zh-CN" altLang="en-US" dirty="0"/>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916832"/>
            <a:ext cx="8371110"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43495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4"/>
          <p:cNvSpPr>
            <a:spLocks noGrp="1"/>
          </p:cNvSpPr>
          <p:nvPr>
            <p:ph type="title"/>
          </p:nvPr>
        </p:nvSpPr>
        <p:spPr/>
        <p:txBody>
          <a:bodyPr/>
          <a:lstStyle/>
          <a:p>
            <a:pPr eaLnBrk="1" hangingPunct="1"/>
            <a:r>
              <a:rPr lang="en-US" altLang="zh-CN" dirty="0" smtClean="0"/>
              <a:t>DMA</a:t>
            </a:r>
            <a:r>
              <a:rPr lang="zh-CN" altLang="en-US" dirty="0" smtClean="0"/>
              <a:t>方式流程图</a:t>
            </a:r>
          </a:p>
        </p:txBody>
      </p:sp>
      <p:pic>
        <p:nvPicPr>
          <p:cNvPr id="4" name="Picture 7" descr="C:\Users\Administrator\Desktop\图片1.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332101" y="1234470"/>
            <a:ext cx="6587613" cy="5572228"/>
          </a:xfrm>
          <a:prstGeom prst="rect">
            <a:avLst/>
          </a:prstGeom>
          <a:noFill/>
        </p:spPr>
      </p:pic>
      <p:sp>
        <p:nvSpPr>
          <p:cNvPr id="6" name="内容占位符 2"/>
          <p:cNvSpPr txBox="1">
            <a:spLocks/>
          </p:cNvSpPr>
          <p:nvPr/>
        </p:nvSpPr>
        <p:spPr bwMode="auto">
          <a:xfrm>
            <a:off x="5148064" y="1387599"/>
            <a:ext cx="3995936"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accent1"/>
              </a:buClr>
              <a:buSzPct val="50000"/>
              <a:buFont typeface="Wingdings 2" pitchFamily="18" charset="2"/>
              <a:buChar char=""/>
            </a:pPr>
            <a:r>
              <a:rPr lang="zh-CN" altLang="en-US" sz="2800" dirty="0">
                <a:latin typeface="Cambria" pitchFamily="18" charset="0"/>
                <a:ea typeface="华文楷体" pitchFamily="2" charset="-122"/>
              </a:rPr>
              <a:t>命令</a:t>
            </a:r>
            <a:r>
              <a:rPr lang="en-US" altLang="zh-CN" sz="2800" dirty="0">
                <a:latin typeface="Cambria" pitchFamily="18" charset="0"/>
                <a:ea typeface="华文楷体" pitchFamily="2" charset="-122"/>
              </a:rPr>
              <a:t>/</a:t>
            </a:r>
            <a:r>
              <a:rPr lang="zh-CN" altLang="en-US" sz="2800" dirty="0">
                <a:latin typeface="Cambria" pitchFamily="18" charset="0"/>
                <a:ea typeface="华文楷体" pitchFamily="2" charset="-122"/>
              </a:rPr>
              <a:t>状态寄存器</a:t>
            </a:r>
            <a:r>
              <a:rPr lang="en-US" altLang="zh-CN" sz="2800" dirty="0">
                <a:latin typeface="Cambria" pitchFamily="18" charset="0"/>
                <a:ea typeface="华文楷体" pitchFamily="2" charset="-122"/>
              </a:rPr>
              <a:t>CR</a:t>
            </a:r>
            <a:endParaRPr lang="zh-CN" altLang="en-US" sz="2800" dirty="0">
              <a:latin typeface="Cambria" pitchFamily="18" charset="0"/>
              <a:ea typeface="华文楷体" pitchFamily="2" charset="-122"/>
            </a:endParaRPr>
          </a:p>
          <a:p>
            <a:pPr eaLnBrk="1" hangingPunct="1">
              <a:spcBef>
                <a:spcPct val="20000"/>
              </a:spcBef>
              <a:buClr>
                <a:schemeClr val="accent1"/>
              </a:buClr>
              <a:buSzPct val="50000"/>
              <a:buFont typeface="Wingdings 2" pitchFamily="18" charset="2"/>
              <a:buChar char=""/>
            </a:pPr>
            <a:r>
              <a:rPr lang="zh-CN" altLang="en-US" sz="2800" dirty="0">
                <a:latin typeface="Cambria" pitchFamily="18" charset="0"/>
                <a:ea typeface="华文楷体" pitchFamily="2" charset="-122"/>
              </a:rPr>
              <a:t>内存地址寄存器</a:t>
            </a:r>
            <a:r>
              <a:rPr lang="en-US" altLang="zh-CN" sz="2800" dirty="0">
                <a:latin typeface="Cambria" pitchFamily="18" charset="0"/>
                <a:ea typeface="华文楷体" pitchFamily="2" charset="-122"/>
              </a:rPr>
              <a:t>MAR</a:t>
            </a:r>
            <a:endParaRPr lang="zh-CN" altLang="en-US" sz="2800" dirty="0">
              <a:latin typeface="Cambria" pitchFamily="18" charset="0"/>
              <a:ea typeface="华文楷体" pitchFamily="2" charset="-122"/>
            </a:endParaRPr>
          </a:p>
          <a:p>
            <a:pPr eaLnBrk="1" hangingPunct="1">
              <a:spcBef>
                <a:spcPct val="20000"/>
              </a:spcBef>
              <a:buClr>
                <a:schemeClr val="accent1"/>
              </a:buClr>
              <a:buSzPct val="50000"/>
              <a:buFont typeface="Wingdings 2" pitchFamily="18" charset="2"/>
              <a:buChar char=""/>
            </a:pPr>
            <a:r>
              <a:rPr lang="zh-CN" altLang="en-US" sz="2800" dirty="0">
                <a:latin typeface="Cambria" pitchFamily="18" charset="0"/>
                <a:ea typeface="华文楷体" pitchFamily="2" charset="-122"/>
              </a:rPr>
              <a:t>数据寄存器</a:t>
            </a:r>
            <a:r>
              <a:rPr lang="en-US" altLang="zh-CN" sz="2800" dirty="0">
                <a:latin typeface="Cambria" pitchFamily="18" charset="0"/>
                <a:ea typeface="华文楷体" pitchFamily="2" charset="-122"/>
              </a:rPr>
              <a:t>DR</a:t>
            </a:r>
            <a:endParaRPr lang="zh-CN" altLang="en-US" sz="2800" dirty="0">
              <a:latin typeface="Cambria" pitchFamily="18" charset="0"/>
              <a:ea typeface="华文楷体" pitchFamily="2" charset="-122"/>
            </a:endParaRPr>
          </a:p>
          <a:p>
            <a:pPr eaLnBrk="1" hangingPunct="1">
              <a:spcBef>
                <a:spcPct val="20000"/>
              </a:spcBef>
              <a:buClr>
                <a:schemeClr val="accent1"/>
              </a:buClr>
              <a:buSzPct val="50000"/>
              <a:buFont typeface="Wingdings 2" pitchFamily="18" charset="2"/>
              <a:buChar char=""/>
            </a:pPr>
            <a:r>
              <a:rPr lang="zh-CN" altLang="en-US" sz="2800" dirty="0">
                <a:latin typeface="Cambria" pitchFamily="18" charset="0"/>
                <a:ea typeface="华文楷体" pitchFamily="2" charset="-122"/>
              </a:rPr>
              <a:t>数据计数器</a:t>
            </a:r>
            <a:r>
              <a:rPr lang="en-US" altLang="zh-CN" sz="2800" dirty="0">
                <a:latin typeface="Cambria" pitchFamily="18" charset="0"/>
                <a:ea typeface="华文楷体" pitchFamily="2" charset="-122"/>
              </a:rPr>
              <a:t>DC</a:t>
            </a:r>
          </a:p>
          <a:p>
            <a:pPr eaLnBrk="1" hangingPunct="1">
              <a:spcBef>
                <a:spcPct val="20000"/>
              </a:spcBef>
              <a:buClr>
                <a:schemeClr val="accent1"/>
              </a:buClr>
              <a:buSzPct val="50000"/>
              <a:buFont typeface="Wingdings 2" pitchFamily="18" charset="2"/>
              <a:buChar char=""/>
            </a:pPr>
            <a:endParaRPr lang="zh-CN" altLang="en-US" sz="2800" dirty="0">
              <a:latin typeface="Cambria" pitchFamily="18" charset="0"/>
              <a:ea typeface="华文楷体" pitchFamily="2" charset="-122"/>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p:txBody>
          <a:bodyPr/>
          <a:lstStyle/>
          <a:p>
            <a:pPr eaLnBrk="1" hangingPunct="1"/>
            <a:r>
              <a:rPr lang="zh-CN" altLang="en-US" smtClean="0"/>
              <a:t>打印机原理</a:t>
            </a:r>
          </a:p>
        </p:txBody>
      </p:sp>
      <p:sp>
        <p:nvSpPr>
          <p:cNvPr id="111619" name="内容占位符 2"/>
          <p:cNvSpPr>
            <a:spLocks noGrp="1"/>
          </p:cNvSpPr>
          <p:nvPr>
            <p:ph idx="1"/>
          </p:nvPr>
        </p:nvSpPr>
        <p:spPr/>
        <p:txBody>
          <a:bodyPr/>
          <a:lstStyle/>
          <a:p>
            <a:pPr eaLnBrk="1" hangingPunct="1"/>
            <a:r>
              <a:rPr lang="zh-CN" altLang="en-US" smtClean="0"/>
              <a:t>打印机属于独占设备。利用假脱机技术，可改造为共享设备。</a:t>
            </a:r>
          </a:p>
          <a:p>
            <a:pPr eaLnBrk="1" hangingPunct="1"/>
            <a:r>
              <a:rPr lang="zh-CN" altLang="en-US" smtClean="0"/>
              <a:t>打印系统的构成</a:t>
            </a:r>
          </a:p>
          <a:p>
            <a:pPr lvl="1" eaLnBrk="1" hangingPunct="1"/>
            <a:r>
              <a:rPr lang="zh-CN" altLang="en-US" smtClean="0"/>
              <a:t>磁盘缓冲区：磁盘存储空间，存用户输出数据</a:t>
            </a:r>
            <a:endParaRPr lang="en-US" altLang="zh-CN" smtClean="0"/>
          </a:p>
          <a:p>
            <a:pPr lvl="1" eaLnBrk="1" hangingPunct="1"/>
            <a:r>
              <a:rPr lang="zh-CN" altLang="en-US" smtClean="0"/>
              <a:t>打印缓冲区：内存空间，存磁盘缓冲区送来的打印数据</a:t>
            </a:r>
          </a:p>
          <a:p>
            <a:pPr lvl="1" eaLnBrk="1" hangingPunct="1"/>
            <a:r>
              <a:rPr lang="zh-CN" altLang="en-US" smtClean="0"/>
              <a:t>假脱机管理进程和假脱机打印进程：为每个要求打印的用户数据建立一个假脱机文件，并放入假脱机文件队列中依次打印。</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p:txBody>
          <a:bodyPr/>
          <a:lstStyle/>
          <a:p>
            <a:pPr eaLnBrk="1" hangingPunct="1"/>
            <a:r>
              <a:rPr lang="zh-CN" altLang="en-US" smtClean="0"/>
              <a:t>打印机原理</a:t>
            </a:r>
          </a:p>
        </p:txBody>
      </p:sp>
      <p:pic>
        <p:nvPicPr>
          <p:cNvPr id="112643" name="Picture 5" descr="C:\Users\Administrator\Desktop\图片2.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457200" y="2052177"/>
            <a:ext cx="8229600" cy="3622009"/>
          </a:xfrm>
          <a:noFill/>
        </p:spPr>
      </p:pic>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p:cNvSpPr>
          <p:nvPr>
            <p:ph type="title"/>
          </p:nvPr>
        </p:nvSpPr>
        <p:spPr/>
        <p:txBody>
          <a:bodyPr/>
          <a:lstStyle/>
          <a:p>
            <a:pPr eaLnBrk="1" hangingPunct="1"/>
            <a:r>
              <a:rPr lang="zh-CN" altLang="en-US" dirty="0" smtClean="0"/>
              <a:t>缓冲区</a:t>
            </a:r>
          </a:p>
        </p:txBody>
      </p:sp>
      <p:sp>
        <p:nvSpPr>
          <p:cNvPr id="113667" name="内容占位符 2"/>
          <p:cNvSpPr>
            <a:spLocks noGrp="1"/>
          </p:cNvSpPr>
          <p:nvPr>
            <p:ph idx="1"/>
          </p:nvPr>
        </p:nvSpPr>
        <p:spPr/>
        <p:txBody>
          <a:bodyPr/>
          <a:lstStyle/>
          <a:p>
            <a:pPr eaLnBrk="1" hangingPunct="1"/>
            <a:r>
              <a:rPr lang="zh-CN" altLang="en-US" smtClean="0"/>
              <a:t>缓和</a:t>
            </a:r>
            <a:r>
              <a:rPr lang="en-US" altLang="zh-CN" smtClean="0"/>
              <a:t>CPU</a:t>
            </a:r>
            <a:r>
              <a:rPr lang="zh-CN" altLang="en-US" smtClean="0"/>
              <a:t>与</a:t>
            </a:r>
            <a:r>
              <a:rPr lang="en-US" altLang="zh-CN" smtClean="0"/>
              <a:t>I/O</a:t>
            </a:r>
            <a:r>
              <a:rPr lang="zh-CN" altLang="en-US" smtClean="0"/>
              <a:t>设备间速度不匹配的矛盾</a:t>
            </a:r>
          </a:p>
          <a:p>
            <a:pPr eaLnBrk="1" hangingPunct="1"/>
            <a:r>
              <a:rPr lang="zh-CN" altLang="en-US" smtClean="0"/>
              <a:t>减少对</a:t>
            </a:r>
            <a:r>
              <a:rPr lang="en-US" altLang="zh-CN" smtClean="0"/>
              <a:t>CPU</a:t>
            </a:r>
            <a:r>
              <a:rPr lang="zh-CN" altLang="en-US" smtClean="0"/>
              <a:t>的中断频率，放宽对</a:t>
            </a:r>
            <a:r>
              <a:rPr lang="en-US" altLang="zh-CN" smtClean="0"/>
              <a:t>CPU</a:t>
            </a:r>
            <a:r>
              <a:rPr lang="zh-CN" altLang="en-US" smtClean="0"/>
              <a:t>中断响应时间的限制</a:t>
            </a:r>
          </a:p>
          <a:p>
            <a:pPr eaLnBrk="1" hangingPunct="1"/>
            <a:r>
              <a:rPr lang="zh-CN" altLang="en-US" smtClean="0"/>
              <a:t>解决数据粒度不匹配的问题</a:t>
            </a:r>
          </a:p>
          <a:p>
            <a:pPr eaLnBrk="1" hangingPunct="1"/>
            <a:r>
              <a:rPr lang="zh-CN" altLang="en-US" smtClean="0"/>
              <a:t>提高</a:t>
            </a:r>
            <a:r>
              <a:rPr lang="en-US" altLang="zh-CN" smtClean="0"/>
              <a:t>CPU</a:t>
            </a:r>
            <a:r>
              <a:rPr lang="zh-CN" altLang="en-US" smtClean="0"/>
              <a:t>和</a:t>
            </a:r>
            <a:r>
              <a:rPr lang="en-US" altLang="zh-CN" smtClean="0"/>
              <a:t>I/O</a:t>
            </a:r>
            <a:r>
              <a:rPr lang="zh-CN" altLang="en-US" smtClean="0"/>
              <a:t>设备之间的并行性</a:t>
            </a:r>
          </a:p>
          <a:p>
            <a:pPr eaLnBrk="1" hangingPunct="1"/>
            <a:endParaRPr lang="zh-CN" altLang="en-US"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缓冲区类型</a:t>
            </a:r>
            <a:endParaRPr lang="zh-CN" altLang="en-US" dirty="0"/>
          </a:p>
        </p:txBody>
      </p:sp>
      <p:sp>
        <p:nvSpPr>
          <p:cNvPr id="3" name="内容占位符 2"/>
          <p:cNvSpPr>
            <a:spLocks noGrp="1"/>
          </p:cNvSpPr>
          <p:nvPr>
            <p:ph idx="1"/>
          </p:nvPr>
        </p:nvSpPr>
        <p:spPr/>
        <p:txBody>
          <a:bodyPr/>
          <a:lstStyle/>
          <a:p>
            <a:r>
              <a:rPr lang="zh-CN" altLang="en-US" dirty="0" smtClean="0"/>
              <a:t>单缓冲区</a:t>
            </a:r>
            <a:endParaRPr lang="en-US" altLang="zh-CN" dirty="0" smtClean="0"/>
          </a:p>
          <a:p>
            <a:r>
              <a:rPr lang="zh-CN" altLang="en-US" dirty="0" smtClean="0"/>
              <a:t>双缓冲区</a:t>
            </a:r>
            <a:endParaRPr lang="en-US" altLang="zh-CN" dirty="0" smtClean="0"/>
          </a:p>
          <a:p>
            <a:r>
              <a:rPr lang="zh-CN" altLang="en-US" dirty="0" smtClean="0"/>
              <a:t>环形缓冲区</a:t>
            </a:r>
            <a:endParaRPr lang="en-US" altLang="zh-CN" dirty="0" smtClean="0"/>
          </a:p>
          <a:p>
            <a:r>
              <a:rPr lang="zh-CN" altLang="en-US" dirty="0"/>
              <a:t>缓冲池</a:t>
            </a:r>
          </a:p>
        </p:txBody>
      </p:sp>
    </p:spTree>
    <p:extLst>
      <p:ext uri="{BB962C8B-B14F-4D97-AF65-F5344CB8AC3E}">
        <p14:creationId xmlns:p14="http://schemas.microsoft.com/office/powerpoint/2010/main" val="102395080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p:txBody>
          <a:bodyPr/>
          <a:lstStyle/>
          <a:p>
            <a:pPr eaLnBrk="1" hangingPunct="1"/>
            <a:r>
              <a:rPr lang="zh-CN" altLang="en-US" smtClean="0"/>
              <a:t>单缓冲区</a:t>
            </a:r>
          </a:p>
        </p:txBody>
      </p:sp>
      <p:sp>
        <p:nvSpPr>
          <p:cNvPr id="114691" name="内容占位符 2"/>
          <p:cNvSpPr>
            <a:spLocks noGrp="1"/>
          </p:cNvSpPr>
          <p:nvPr>
            <p:ph idx="1"/>
          </p:nvPr>
        </p:nvSpPr>
        <p:spPr/>
        <p:txBody>
          <a:bodyPr/>
          <a:lstStyle/>
          <a:p>
            <a:pPr eaLnBrk="1" hangingPunct="1"/>
            <a:r>
              <a:rPr lang="zh-CN" altLang="en-US" dirty="0" smtClean="0"/>
              <a:t>每当用户进程发出</a:t>
            </a:r>
            <a:r>
              <a:rPr lang="en-US" altLang="zh-CN" dirty="0" smtClean="0"/>
              <a:t>I/O</a:t>
            </a:r>
            <a:r>
              <a:rPr lang="zh-CN" altLang="en-US" dirty="0" smtClean="0"/>
              <a:t>请求，操作系统在主存中分配一缓冲区。系统对每一块数据的处理时间表示为</a:t>
            </a:r>
            <a:r>
              <a:rPr lang="en-US" altLang="zh-CN" dirty="0" smtClean="0"/>
              <a:t>Max(C,T)+M</a:t>
            </a:r>
            <a:r>
              <a:rPr lang="zh-CN" altLang="en-US" dirty="0" smtClean="0"/>
              <a:t>。</a:t>
            </a:r>
          </a:p>
        </p:txBody>
      </p:sp>
      <p:pic>
        <p:nvPicPr>
          <p:cNvPr id="11469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3140968"/>
            <a:ext cx="7099126" cy="3634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pPr eaLnBrk="1" hangingPunct="1"/>
            <a:r>
              <a:rPr lang="zh-CN" altLang="en-US" dirty="0" smtClean="0"/>
              <a:t>文件目录</a:t>
            </a:r>
          </a:p>
        </p:txBody>
      </p:sp>
      <p:sp>
        <p:nvSpPr>
          <p:cNvPr id="3" name="内容占位符 2"/>
          <p:cNvSpPr>
            <a:spLocks noGrp="1"/>
          </p:cNvSpPr>
          <p:nvPr>
            <p:ph idx="1"/>
          </p:nvPr>
        </p:nvSpPr>
        <p:spPr>
          <a:xfrm>
            <a:off x="457200" y="1600200"/>
            <a:ext cx="8229600" cy="5069160"/>
          </a:xfrm>
        </p:spPr>
        <p:txBody>
          <a:bodyPr>
            <a:normAutofit/>
          </a:bodyPr>
          <a:lstStyle/>
          <a:p>
            <a:pPr>
              <a:defRPr/>
            </a:pPr>
            <a:r>
              <a:rPr lang="zh-CN" altLang="en-US" dirty="0"/>
              <a:t>文件目录是文件控制</a:t>
            </a:r>
            <a:r>
              <a:rPr lang="zh-CN" altLang="en-US" dirty="0" smtClean="0"/>
              <a:t>块</a:t>
            </a:r>
            <a:r>
              <a:rPr lang="en-US" altLang="zh-CN" dirty="0" smtClean="0"/>
              <a:t>FCB</a:t>
            </a:r>
            <a:r>
              <a:rPr lang="zh-CN" altLang="en-US" dirty="0" smtClean="0"/>
              <a:t>的</a:t>
            </a:r>
            <a:r>
              <a:rPr lang="zh-CN" altLang="en-US" dirty="0"/>
              <a:t>有序集合。</a:t>
            </a:r>
          </a:p>
          <a:p>
            <a:pPr>
              <a:defRPr/>
            </a:pPr>
            <a:r>
              <a:rPr lang="zh-CN" altLang="en-US" dirty="0" smtClean="0"/>
              <a:t>文件目录作为一</a:t>
            </a:r>
            <a:r>
              <a:rPr lang="zh-CN" altLang="en-US" dirty="0"/>
              <a:t>个</a:t>
            </a:r>
            <a:r>
              <a:rPr lang="zh-CN" altLang="en-US" dirty="0" smtClean="0"/>
              <a:t>文件，常驻内存，包括文件名、</a:t>
            </a:r>
            <a:r>
              <a:rPr lang="zh-CN" altLang="en-US" dirty="0"/>
              <a:t>物理地址</a:t>
            </a:r>
            <a:r>
              <a:rPr lang="zh-CN" altLang="en-US" dirty="0" smtClean="0"/>
              <a:t>和文件</a:t>
            </a:r>
            <a:r>
              <a:rPr lang="zh-CN" altLang="en-US" dirty="0"/>
              <a:t>描述信息</a:t>
            </a:r>
            <a:r>
              <a:rPr lang="zh-CN" altLang="en-US" dirty="0" smtClean="0"/>
              <a:t>。</a:t>
            </a:r>
            <a:endParaRPr lang="zh-CN" altLang="en-US" dirty="0"/>
          </a:p>
          <a:p>
            <a:r>
              <a:rPr lang="zh-CN" altLang="en-US" dirty="0" smtClean="0"/>
              <a:t>检索文件时，只需以文件名为关键字查找</a:t>
            </a:r>
            <a:endParaRPr lang="en-US" altLang="zh-CN" dirty="0" smtClean="0"/>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title"/>
          </p:nvPr>
        </p:nvSpPr>
        <p:spPr/>
        <p:txBody>
          <a:bodyPr/>
          <a:lstStyle/>
          <a:p>
            <a:pPr eaLnBrk="1" hangingPunct="1"/>
            <a:r>
              <a:rPr lang="zh-CN" altLang="en-US" smtClean="0"/>
              <a:t>双缓冲区</a:t>
            </a:r>
          </a:p>
        </p:txBody>
      </p:sp>
      <p:sp>
        <p:nvSpPr>
          <p:cNvPr id="115715" name="内容占位符 2"/>
          <p:cNvSpPr>
            <a:spLocks noGrp="1"/>
          </p:cNvSpPr>
          <p:nvPr>
            <p:ph idx="1"/>
          </p:nvPr>
        </p:nvSpPr>
        <p:spPr/>
        <p:txBody>
          <a:bodyPr/>
          <a:lstStyle/>
          <a:p>
            <a:pPr eaLnBrk="1" hangingPunct="1"/>
            <a:r>
              <a:rPr lang="zh-CN" altLang="en-US" smtClean="0"/>
              <a:t>轮流使用两块缓冲区。系统对每一块数据的处理时间可以粗略地认为是</a:t>
            </a:r>
            <a:r>
              <a:rPr lang="en-US" altLang="zh-CN" smtClean="0"/>
              <a:t>Max(C,T) </a:t>
            </a:r>
            <a:r>
              <a:rPr lang="zh-CN" altLang="en-US" smtClean="0"/>
              <a:t>。</a:t>
            </a:r>
          </a:p>
        </p:txBody>
      </p:sp>
      <p:pic>
        <p:nvPicPr>
          <p:cNvPr id="11571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3000375"/>
            <a:ext cx="7858125" cy="343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p:txBody>
          <a:bodyPr/>
          <a:lstStyle/>
          <a:p>
            <a:pPr eaLnBrk="1" hangingPunct="1"/>
            <a:r>
              <a:rPr lang="zh-CN" altLang="en-US" dirty="0" smtClean="0"/>
              <a:t>环形缓冲区</a:t>
            </a:r>
          </a:p>
        </p:txBody>
      </p:sp>
      <p:sp>
        <p:nvSpPr>
          <p:cNvPr id="3" name="内容占位符 2"/>
          <p:cNvSpPr>
            <a:spLocks noGrp="1"/>
          </p:cNvSpPr>
          <p:nvPr>
            <p:ph idx="1"/>
          </p:nvPr>
        </p:nvSpPr>
        <p:spPr>
          <a:xfrm>
            <a:off x="457200" y="1600200"/>
            <a:ext cx="5186363" cy="4900613"/>
          </a:xfrm>
        </p:spPr>
        <p:txBody>
          <a:bodyPr>
            <a:normAutofit fontScale="92500"/>
          </a:bodyPr>
          <a:lstStyle/>
          <a:p>
            <a:pPr eaLnBrk="1" hangingPunct="1">
              <a:defRPr/>
            </a:pPr>
            <a:r>
              <a:rPr lang="zh-CN" altLang="en-US" dirty="0" smtClean="0"/>
              <a:t>多个缓冲区，每个缓冲区的大小相同。</a:t>
            </a:r>
            <a:endParaRPr lang="en-US" altLang="zh-CN" dirty="0" smtClean="0"/>
          </a:p>
          <a:p>
            <a:pPr eaLnBrk="1" hangingPunct="1">
              <a:defRPr/>
            </a:pPr>
            <a:r>
              <a:rPr lang="zh-CN" altLang="en-US" dirty="0" smtClean="0"/>
              <a:t>作为输入的多缓冲区可分为三种类型：</a:t>
            </a:r>
            <a:endParaRPr lang="en-US" altLang="zh-CN" dirty="0" smtClean="0"/>
          </a:p>
          <a:p>
            <a:pPr lvl="1" eaLnBrk="1" hangingPunct="1">
              <a:defRPr/>
            </a:pPr>
            <a:r>
              <a:rPr lang="zh-CN" altLang="en-US" dirty="0" smtClean="0"/>
              <a:t>用于装输入数据的空缓冲区</a:t>
            </a:r>
            <a:r>
              <a:rPr lang="en-US" altLang="zh-CN" dirty="0" smtClean="0"/>
              <a:t>R</a:t>
            </a:r>
          </a:p>
          <a:p>
            <a:pPr lvl="1" eaLnBrk="1" hangingPunct="1">
              <a:defRPr/>
            </a:pPr>
            <a:r>
              <a:rPr lang="zh-CN" altLang="en-US" dirty="0" smtClean="0"/>
              <a:t>已装满数据的缓冲区</a:t>
            </a:r>
            <a:r>
              <a:rPr lang="en-US" altLang="zh-CN" dirty="0" smtClean="0"/>
              <a:t>G</a:t>
            </a:r>
          </a:p>
          <a:p>
            <a:pPr lvl="1" eaLnBrk="1" hangingPunct="1">
              <a:defRPr/>
            </a:pPr>
            <a:r>
              <a:rPr lang="zh-CN" altLang="en-US" dirty="0" smtClean="0"/>
              <a:t>计算进程正在使用的现行工作缓冲区</a:t>
            </a:r>
            <a:r>
              <a:rPr lang="en-US" altLang="zh-CN" dirty="0" smtClean="0"/>
              <a:t>C</a:t>
            </a:r>
            <a:endParaRPr lang="zh-CN" altLang="en-US" dirty="0" smtClean="0"/>
          </a:p>
          <a:p>
            <a:pPr eaLnBrk="1" hangingPunct="1">
              <a:defRPr/>
            </a:pPr>
            <a:r>
              <a:rPr lang="zh-CN" altLang="en-US" dirty="0" smtClean="0"/>
              <a:t>多个指针，指向下一个</a:t>
            </a:r>
            <a:r>
              <a:rPr lang="en-US" altLang="zh-CN" dirty="0" smtClean="0"/>
              <a:t>R</a:t>
            </a:r>
            <a:r>
              <a:rPr lang="zh-CN" altLang="en-US" dirty="0" smtClean="0"/>
              <a:t>，下一个</a:t>
            </a:r>
            <a:r>
              <a:rPr lang="en-US" altLang="zh-CN" dirty="0" smtClean="0"/>
              <a:t>G</a:t>
            </a:r>
            <a:r>
              <a:rPr lang="zh-CN" altLang="en-US" dirty="0" smtClean="0"/>
              <a:t>，</a:t>
            </a:r>
            <a:r>
              <a:rPr lang="en-US" altLang="zh-CN" dirty="0" smtClean="0"/>
              <a:t>C</a:t>
            </a:r>
            <a:endParaRPr lang="zh-CN" altLang="en-US" dirty="0" smtClean="0"/>
          </a:p>
          <a:p>
            <a:pPr eaLnBrk="1" hangingPunct="1">
              <a:defRPr/>
            </a:pPr>
            <a:endParaRPr lang="zh-CN" altLang="en-US" dirty="0"/>
          </a:p>
        </p:txBody>
      </p:sp>
      <p:pic>
        <p:nvPicPr>
          <p:cNvPr id="1167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75" y="2500313"/>
            <a:ext cx="3476625"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p:txBody>
          <a:bodyPr/>
          <a:lstStyle/>
          <a:p>
            <a:r>
              <a:rPr lang="zh-CN" altLang="en-US" dirty="0" smtClean="0"/>
              <a:t>环形缓冲区的使用</a:t>
            </a:r>
          </a:p>
        </p:txBody>
      </p:sp>
      <p:sp>
        <p:nvSpPr>
          <p:cNvPr id="117763" name="内容占位符 2"/>
          <p:cNvSpPr>
            <a:spLocks noGrp="1"/>
          </p:cNvSpPr>
          <p:nvPr>
            <p:ph idx="1"/>
          </p:nvPr>
        </p:nvSpPr>
        <p:spPr/>
        <p:txBody>
          <a:bodyPr/>
          <a:lstStyle/>
          <a:p>
            <a:r>
              <a:rPr lang="en-US" altLang="zh-CN" dirty="0" err="1" smtClean="0"/>
              <a:t>Getbuf</a:t>
            </a:r>
            <a:r>
              <a:rPr lang="zh-CN" altLang="en-US" dirty="0" smtClean="0"/>
              <a:t>过程：由指针</a:t>
            </a:r>
            <a:r>
              <a:rPr lang="en-US" altLang="zh-CN" dirty="0" err="1" smtClean="0"/>
              <a:t>Nextg</a:t>
            </a:r>
            <a:r>
              <a:rPr lang="zh-CN" altLang="en-US" dirty="0" smtClean="0"/>
              <a:t>所指的缓冲区提供给进程使用，令</a:t>
            </a:r>
            <a:r>
              <a:rPr lang="en-US" altLang="zh-CN" dirty="0" smtClean="0"/>
              <a:t>Current</a:t>
            </a:r>
            <a:r>
              <a:rPr lang="zh-CN" altLang="en-US" dirty="0" smtClean="0"/>
              <a:t>指针指向该缓冲区的第一个单元，同时将</a:t>
            </a:r>
            <a:r>
              <a:rPr lang="en-US" altLang="zh-CN" dirty="0" err="1" smtClean="0"/>
              <a:t>Nextg</a:t>
            </a:r>
            <a:r>
              <a:rPr lang="zh-CN" altLang="en-US" dirty="0" smtClean="0"/>
              <a:t>移向下一个</a:t>
            </a:r>
            <a:r>
              <a:rPr lang="en-US" altLang="zh-CN" dirty="0" smtClean="0"/>
              <a:t>G</a:t>
            </a:r>
            <a:r>
              <a:rPr lang="zh-CN" altLang="en-US" dirty="0" smtClean="0"/>
              <a:t>缓冲区。</a:t>
            </a:r>
          </a:p>
          <a:p>
            <a:r>
              <a:rPr lang="en-US" altLang="zh-CN" dirty="0" err="1" smtClean="0"/>
              <a:t>Releasebuf</a:t>
            </a:r>
            <a:r>
              <a:rPr lang="zh-CN" altLang="en-US" dirty="0" smtClean="0"/>
              <a:t>过程：当进程把</a:t>
            </a:r>
            <a:r>
              <a:rPr lang="en-US" altLang="zh-CN" dirty="0" smtClean="0"/>
              <a:t>C</a:t>
            </a:r>
            <a:r>
              <a:rPr lang="zh-CN" altLang="en-US" dirty="0" smtClean="0"/>
              <a:t>缓冲区中的数据提取完毕时，释放缓冲区</a:t>
            </a:r>
            <a:r>
              <a:rPr lang="en-US" altLang="zh-CN" dirty="0" smtClean="0"/>
              <a:t>C</a:t>
            </a:r>
            <a:r>
              <a:rPr lang="zh-CN" altLang="en-US" dirty="0" smtClean="0"/>
              <a:t>。</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p:txBody>
          <a:bodyPr>
            <a:normAutofit/>
          </a:bodyPr>
          <a:lstStyle/>
          <a:p>
            <a:r>
              <a:rPr lang="zh-CN" altLang="en-US" dirty="0" smtClean="0"/>
              <a:t>环形缓冲区进程之间的同步问题</a:t>
            </a:r>
          </a:p>
        </p:txBody>
      </p:sp>
      <p:sp>
        <p:nvSpPr>
          <p:cNvPr id="3" name="内容占位符 2"/>
          <p:cNvSpPr>
            <a:spLocks noGrp="1"/>
          </p:cNvSpPr>
          <p:nvPr>
            <p:ph idx="1"/>
          </p:nvPr>
        </p:nvSpPr>
        <p:spPr/>
        <p:txBody>
          <a:bodyPr>
            <a:normAutofit/>
          </a:bodyPr>
          <a:lstStyle/>
          <a:p>
            <a:pPr>
              <a:defRPr/>
            </a:pPr>
            <a:r>
              <a:rPr lang="en-US" altLang="zh-CN" dirty="0" err="1" smtClean="0"/>
              <a:t>Nexti</a:t>
            </a:r>
            <a:r>
              <a:rPr lang="zh-CN" altLang="en-US" dirty="0" smtClean="0"/>
              <a:t>指针追赶上</a:t>
            </a:r>
            <a:r>
              <a:rPr lang="en-US" altLang="zh-CN" dirty="0" err="1" smtClean="0"/>
              <a:t>Nextg</a:t>
            </a:r>
            <a:r>
              <a:rPr lang="zh-CN" altLang="en-US" dirty="0" smtClean="0"/>
              <a:t>指针</a:t>
            </a:r>
            <a:r>
              <a:rPr lang="zh-CN" altLang="en-US" dirty="0"/>
              <a:t>：数据输入</a:t>
            </a:r>
            <a:r>
              <a:rPr lang="zh-CN" altLang="en-US" dirty="0" smtClean="0"/>
              <a:t>的速度高于数据</a:t>
            </a:r>
            <a:r>
              <a:rPr lang="zh-CN" altLang="en-US" dirty="0"/>
              <a:t>计算的</a:t>
            </a:r>
            <a:r>
              <a:rPr lang="zh-CN" altLang="en-US" dirty="0" smtClean="0"/>
              <a:t>速度，</a:t>
            </a:r>
            <a:r>
              <a:rPr lang="zh-CN" altLang="en-US" dirty="0"/>
              <a:t>已装满</a:t>
            </a:r>
            <a:r>
              <a:rPr lang="zh-CN" altLang="en-US" dirty="0" smtClean="0"/>
              <a:t>缓冲区。称系统受计算限制。</a:t>
            </a:r>
          </a:p>
          <a:p>
            <a:pPr>
              <a:defRPr/>
            </a:pPr>
            <a:r>
              <a:rPr lang="en-US" altLang="zh-CN" dirty="0" err="1" smtClean="0"/>
              <a:t>Nextg</a:t>
            </a:r>
            <a:r>
              <a:rPr lang="zh-CN" altLang="en-US" dirty="0" smtClean="0"/>
              <a:t>指针追赶上</a:t>
            </a:r>
            <a:r>
              <a:rPr lang="en-US" altLang="zh-CN" dirty="0" err="1" smtClean="0"/>
              <a:t>Nexti</a:t>
            </a:r>
            <a:r>
              <a:rPr lang="zh-CN" altLang="en-US" dirty="0" smtClean="0"/>
              <a:t>指针</a:t>
            </a:r>
            <a:r>
              <a:rPr lang="zh-CN" altLang="en-US" dirty="0"/>
              <a:t>：数据输入的</a:t>
            </a:r>
            <a:r>
              <a:rPr lang="zh-CN" altLang="en-US" dirty="0" smtClean="0"/>
              <a:t>速度低于数据</a:t>
            </a:r>
            <a:r>
              <a:rPr lang="zh-CN" altLang="en-US" dirty="0"/>
              <a:t>计算的速度</a:t>
            </a:r>
            <a:r>
              <a:rPr lang="zh-CN" altLang="en-US" dirty="0" smtClean="0"/>
              <a:t>，</a:t>
            </a:r>
            <a:r>
              <a:rPr lang="zh-CN" altLang="en-US" dirty="0"/>
              <a:t>已</a:t>
            </a:r>
            <a:r>
              <a:rPr lang="zh-CN" altLang="en-US" dirty="0" smtClean="0"/>
              <a:t>抽空缓冲区。称系统受</a:t>
            </a:r>
            <a:r>
              <a:rPr lang="en-US" altLang="zh-CN" dirty="0" smtClean="0"/>
              <a:t>I/O</a:t>
            </a:r>
            <a:r>
              <a:rPr lang="zh-CN" altLang="en-US" dirty="0" smtClean="0"/>
              <a:t>限制。</a:t>
            </a:r>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p:txBody>
          <a:bodyPr/>
          <a:lstStyle/>
          <a:p>
            <a:pPr eaLnBrk="1" hangingPunct="1"/>
            <a:r>
              <a:rPr lang="zh-CN" altLang="en-US" smtClean="0"/>
              <a:t>缓冲池</a:t>
            </a:r>
            <a:r>
              <a:rPr lang="en-US" altLang="zh-CN" smtClean="0"/>
              <a:t>(Buffer Pool)</a:t>
            </a:r>
            <a:endParaRPr lang="zh-CN" altLang="en-US" smtClean="0"/>
          </a:p>
        </p:txBody>
      </p:sp>
      <p:sp>
        <p:nvSpPr>
          <p:cNvPr id="119811" name="内容占位符 2"/>
          <p:cNvSpPr>
            <a:spLocks noGrp="1"/>
          </p:cNvSpPr>
          <p:nvPr>
            <p:ph idx="1"/>
          </p:nvPr>
        </p:nvSpPr>
        <p:spPr/>
        <p:txBody>
          <a:bodyPr>
            <a:normAutofit/>
          </a:bodyPr>
          <a:lstStyle/>
          <a:p>
            <a:pPr eaLnBrk="1" hangingPunct="1"/>
            <a:r>
              <a:rPr lang="zh-CN" altLang="en-US" dirty="0" smtClean="0"/>
              <a:t>缓冲区的缺点</a:t>
            </a:r>
            <a:endParaRPr lang="en-US" altLang="zh-CN" dirty="0" smtClean="0"/>
          </a:p>
          <a:p>
            <a:pPr lvl="1"/>
            <a:r>
              <a:rPr lang="zh-CN" altLang="en-US" dirty="0" smtClean="0"/>
              <a:t>每个进程单独设置缓冲区</a:t>
            </a:r>
            <a:endParaRPr lang="en-US" altLang="zh-CN" dirty="0" smtClean="0"/>
          </a:p>
          <a:p>
            <a:pPr lvl="1"/>
            <a:r>
              <a:rPr lang="zh-CN" altLang="en-US" dirty="0" smtClean="0"/>
              <a:t>消耗大量内存空间</a:t>
            </a:r>
            <a:endParaRPr lang="en-US" altLang="zh-CN" dirty="0" smtClean="0"/>
          </a:p>
          <a:p>
            <a:pPr lvl="1"/>
            <a:r>
              <a:rPr lang="zh-CN" altLang="en-US" dirty="0" smtClean="0"/>
              <a:t>利用率不高</a:t>
            </a:r>
            <a:endParaRPr lang="en-US" altLang="zh-CN" dirty="0" smtClean="0"/>
          </a:p>
          <a:p>
            <a:r>
              <a:rPr lang="zh-CN" altLang="en-US" dirty="0" smtClean="0"/>
              <a:t>缓冲池</a:t>
            </a:r>
            <a:endParaRPr lang="en-US" altLang="zh-CN" dirty="0" smtClean="0"/>
          </a:p>
          <a:p>
            <a:pPr lvl="1"/>
            <a:r>
              <a:rPr lang="zh-CN" altLang="en-US" dirty="0" smtClean="0"/>
              <a:t>包含多个可供若干个进程共享的缓冲区</a:t>
            </a:r>
            <a:endParaRPr lang="en-US" altLang="zh-CN" dirty="0" smtClean="0"/>
          </a:p>
          <a:p>
            <a:pPr lvl="1"/>
            <a:r>
              <a:rPr lang="zh-CN" altLang="en-US" dirty="0" smtClean="0"/>
              <a:t>提高利用率</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p:cNvSpPr>
            <a:spLocks noGrp="1"/>
          </p:cNvSpPr>
          <p:nvPr>
            <p:ph type="title"/>
          </p:nvPr>
        </p:nvSpPr>
        <p:spPr/>
        <p:txBody>
          <a:bodyPr/>
          <a:lstStyle/>
          <a:p>
            <a:pPr eaLnBrk="1" hangingPunct="1"/>
            <a:r>
              <a:rPr lang="zh-CN" altLang="en-US" smtClean="0"/>
              <a:t>磁盘存储器的性能</a:t>
            </a:r>
          </a:p>
        </p:txBody>
      </p:sp>
      <p:sp>
        <p:nvSpPr>
          <p:cNvPr id="120835" name="内容占位符 2"/>
          <p:cNvSpPr>
            <a:spLocks noGrp="1"/>
          </p:cNvSpPr>
          <p:nvPr>
            <p:ph idx="1"/>
          </p:nvPr>
        </p:nvSpPr>
        <p:spPr/>
        <p:txBody>
          <a:bodyPr/>
          <a:lstStyle/>
          <a:p>
            <a:pPr eaLnBrk="1" hangingPunct="1"/>
            <a:r>
              <a:rPr lang="zh-CN" altLang="en-US" smtClean="0"/>
              <a:t>数据的组织和格式</a:t>
            </a:r>
          </a:p>
          <a:p>
            <a:pPr lvl="1" eaLnBrk="1" hangingPunct="1"/>
            <a:r>
              <a:rPr lang="zh-CN" altLang="en-US" smtClean="0"/>
              <a:t>磁盘设备可包括一个或多个物理盘片</a:t>
            </a:r>
          </a:p>
          <a:p>
            <a:pPr lvl="1" eaLnBrk="1" hangingPunct="1"/>
            <a:r>
              <a:rPr lang="zh-CN" altLang="en-US" smtClean="0"/>
              <a:t>每个磁盘片分一个或两个存储面</a:t>
            </a:r>
          </a:p>
          <a:p>
            <a:pPr lvl="1" eaLnBrk="1" hangingPunct="1"/>
            <a:r>
              <a:rPr lang="zh-CN" altLang="en-US" smtClean="0"/>
              <a:t>每个盘面上有若干个磁道</a:t>
            </a:r>
          </a:p>
          <a:p>
            <a:pPr lvl="1" eaLnBrk="1" hangingPunct="1"/>
            <a:r>
              <a:rPr lang="zh-CN" altLang="en-US" smtClean="0"/>
              <a:t>每条磁道划分成若干个扇区（</a:t>
            </a:r>
            <a:r>
              <a:rPr lang="en-US" altLang="zh-CN" smtClean="0"/>
              <a:t>sectors</a:t>
            </a:r>
            <a:r>
              <a:rPr lang="zh-CN" altLang="en-US" smtClean="0"/>
              <a:t>），一个扇区称为一个盘块（或数据块）</a:t>
            </a:r>
          </a:p>
          <a:p>
            <a:pPr lvl="1" eaLnBrk="1" hangingPunct="1"/>
            <a:r>
              <a:rPr lang="zh-CN" altLang="en-US" smtClean="0"/>
              <a:t>磁盘上能存储的物理记录块数目，是由扇区数、磁道数以及磁盘面数所决定的</a:t>
            </a:r>
          </a:p>
          <a:p>
            <a:pPr eaLnBrk="1" hangingPunct="1"/>
            <a:endParaRPr lang="zh-CN" altLang="en-US" smtClean="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62" y="836713"/>
            <a:ext cx="4293476" cy="518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5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099" y="1773238"/>
            <a:ext cx="4695849" cy="359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p:cNvSpPr>
            <a:spLocks noGrp="1"/>
          </p:cNvSpPr>
          <p:nvPr>
            <p:ph type="title"/>
          </p:nvPr>
        </p:nvSpPr>
        <p:spPr/>
        <p:txBody>
          <a:bodyPr/>
          <a:lstStyle/>
          <a:p>
            <a:pPr eaLnBrk="1" hangingPunct="1"/>
            <a:r>
              <a:rPr lang="zh-CN" altLang="en-US" smtClean="0"/>
              <a:t>磁盘格式化</a:t>
            </a:r>
          </a:p>
        </p:txBody>
      </p:sp>
      <p:sp>
        <p:nvSpPr>
          <p:cNvPr id="2" name="内容占位符 1"/>
          <p:cNvSpPr>
            <a:spLocks noGrp="1"/>
          </p:cNvSpPr>
          <p:nvPr>
            <p:ph idx="1"/>
          </p:nvPr>
        </p:nvSpPr>
        <p:spPr/>
        <p:txBody>
          <a:bodyPr/>
          <a:lstStyle/>
          <a:p>
            <a:r>
              <a:rPr lang="zh-CN" altLang="en-US" dirty="0" smtClean="0"/>
              <a:t>图中每条磁道含有</a:t>
            </a:r>
            <a:r>
              <a:rPr lang="en-US" altLang="zh-CN" dirty="0" smtClean="0"/>
              <a:t>30</a:t>
            </a:r>
            <a:r>
              <a:rPr lang="zh-CN" altLang="en-US" dirty="0" smtClean="0"/>
              <a:t>个固定大小的扇区，每个扇区容量为</a:t>
            </a:r>
            <a:r>
              <a:rPr lang="en-US" altLang="zh-CN" dirty="0" smtClean="0"/>
              <a:t>600</a:t>
            </a:r>
            <a:r>
              <a:rPr lang="zh-CN" altLang="en-US" dirty="0" smtClean="0"/>
              <a:t>个字节，其中</a:t>
            </a:r>
            <a:r>
              <a:rPr lang="en-US" altLang="zh-CN" dirty="0" smtClean="0"/>
              <a:t>512</a:t>
            </a:r>
            <a:r>
              <a:rPr lang="zh-CN" altLang="en-US" dirty="0" smtClean="0"/>
              <a:t>个字节存放数据，其余的用于存放控制信息。</a:t>
            </a:r>
          </a:p>
          <a:p>
            <a:endParaRPr lang="zh-CN" altLang="en-US" dirty="0"/>
          </a:p>
        </p:txBody>
      </p:sp>
      <p:pic>
        <p:nvPicPr>
          <p:cNvPr id="12288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460" y="3429000"/>
            <a:ext cx="8705277"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1"/>
          <p:cNvSpPr>
            <a:spLocks noGrp="1"/>
          </p:cNvSpPr>
          <p:nvPr>
            <p:ph type="title"/>
          </p:nvPr>
        </p:nvSpPr>
        <p:spPr/>
        <p:txBody>
          <a:bodyPr/>
          <a:lstStyle/>
          <a:p>
            <a:pPr eaLnBrk="1" hangingPunct="1"/>
            <a:r>
              <a:rPr lang="zh-CN" altLang="en-US" smtClean="0"/>
              <a:t>磁盘分区</a:t>
            </a:r>
          </a:p>
        </p:txBody>
      </p:sp>
      <p:sp>
        <p:nvSpPr>
          <p:cNvPr id="123907" name="内容占位符 2"/>
          <p:cNvSpPr>
            <a:spLocks noGrp="1"/>
          </p:cNvSpPr>
          <p:nvPr>
            <p:ph idx="1"/>
          </p:nvPr>
        </p:nvSpPr>
        <p:spPr/>
        <p:txBody>
          <a:bodyPr/>
          <a:lstStyle/>
          <a:p>
            <a:pPr eaLnBrk="1" hangingPunct="1"/>
            <a:r>
              <a:rPr lang="zh-CN" altLang="en-US" dirty="0" smtClean="0"/>
              <a:t>在磁盘格式化完成后，要对磁盘进行分区</a:t>
            </a:r>
          </a:p>
          <a:p>
            <a:r>
              <a:rPr lang="zh-CN" altLang="en-US" dirty="0" smtClean="0"/>
              <a:t>每个分区是一个逻辑上独立的磁盘</a:t>
            </a:r>
          </a:p>
          <a:p>
            <a:pPr eaLnBrk="1" hangingPunct="1"/>
            <a:r>
              <a:rPr lang="zh-CN" altLang="en-US" dirty="0" smtClean="0"/>
              <a:t>每个分区的起始扇区和大小都记录在磁盘</a:t>
            </a:r>
            <a:r>
              <a:rPr lang="en-US" altLang="zh-CN" dirty="0" smtClean="0"/>
              <a:t>0</a:t>
            </a:r>
            <a:r>
              <a:rPr lang="zh-CN" altLang="en-US" dirty="0" smtClean="0"/>
              <a:t>扇区的主引导记录分区表中。在这个分区表中必须有一个分区被标记成活动的，以保证能够从硬盘引导系统。</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p:cNvSpPr>
            <a:spLocks noGrp="1"/>
          </p:cNvSpPr>
          <p:nvPr>
            <p:ph type="title"/>
          </p:nvPr>
        </p:nvSpPr>
        <p:spPr/>
        <p:txBody>
          <a:bodyPr/>
          <a:lstStyle/>
          <a:p>
            <a:pPr eaLnBrk="1" hangingPunct="1"/>
            <a:r>
              <a:rPr lang="zh-CN" altLang="en-US" smtClean="0"/>
              <a:t>磁盘高级格式化</a:t>
            </a:r>
          </a:p>
        </p:txBody>
      </p:sp>
      <p:sp>
        <p:nvSpPr>
          <p:cNvPr id="124931" name="内容占位符 2"/>
          <p:cNvSpPr>
            <a:spLocks noGrp="1"/>
          </p:cNvSpPr>
          <p:nvPr>
            <p:ph idx="1"/>
          </p:nvPr>
        </p:nvSpPr>
        <p:spPr/>
        <p:txBody>
          <a:bodyPr/>
          <a:lstStyle/>
          <a:p>
            <a:pPr eaLnBrk="1" hangingPunct="1"/>
            <a:r>
              <a:rPr lang="zh-CN" altLang="en-US" smtClean="0"/>
              <a:t>在真正可以使用磁盘前，还需要对磁盘进行一次高级格式化，即设置一个引导块、空闲存储管理、根目录和一个空文件系统，同时在分区表中标记该分区所使用的文件系统。</a:t>
            </a:r>
          </a:p>
          <a:p>
            <a:pPr eaLnBrk="1" hangingPunct="1"/>
            <a:endParaRPr lang="zh-CN" alt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文件目录管理的要求</a:t>
            </a:r>
            <a:endParaRPr lang="zh-CN" altLang="en-US" dirty="0"/>
          </a:p>
        </p:txBody>
      </p:sp>
      <p:sp>
        <p:nvSpPr>
          <p:cNvPr id="3" name="内容占位符 2"/>
          <p:cNvSpPr>
            <a:spLocks noGrp="1"/>
          </p:cNvSpPr>
          <p:nvPr>
            <p:ph idx="1"/>
          </p:nvPr>
        </p:nvSpPr>
        <p:spPr/>
        <p:txBody>
          <a:bodyPr>
            <a:normAutofit lnSpcReduction="10000"/>
          </a:bodyPr>
          <a:lstStyle/>
          <a:p>
            <a:pPr marL="571500" indent="-514350">
              <a:defRPr/>
            </a:pPr>
            <a:r>
              <a:rPr lang="zh-CN" altLang="en-US" dirty="0" smtClean="0"/>
              <a:t>按</a:t>
            </a:r>
            <a:r>
              <a:rPr lang="zh-CN" altLang="en-US" dirty="0"/>
              <a:t>名存取：用户只需向系统提供所需访问文件的名字，就能快速准确地找到指定文件在硬盘上的存储位置。</a:t>
            </a:r>
          </a:p>
          <a:p>
            <a:pPr marL="571500" indent="-514350">
              <a:defRPr/>
            </a:pPr>
            <a:r>
              <a:rPr lang="zh-CN" altLang="en-US" dirty="0"/>
              <a:t>加快目录的检索速度，从而提高对文件的存取速度。</a:t>
            </a:r>
          </a:p>
          <a:p>
            <a:pPr marL="571500" indent="-514350">
              <a:defRPr/>
            </a:pPr>
            <a:r>
              <a:rPr lang="zh-CN" altLang="en-US" dirty="0"/>
              <a:t>文件共享：多用户系统中，允许多个用户共享一个文件。      </a:t>
            </a:r>
          </a:p>
          <a:p>
            <a:pPr marL="571500" indent="-514350">
              <a:defRPr/>
            </a:pPr>
            <a:r>
              <a:rPr lang="zh-CN" altLang="en-US" dirty="0"/>
              <a:t>允许文件重名：系统应允许不同用户对不同文件采用相同的名字。</a:t>
            </a:r>
          </a:p>
          <a:p>
            <a:endParaRPr lang="zh-CN" altLang="en-US" dirty="0"/>
          </a:p>
        </p:txBody>
      </p:sp>
    </p:spTree>
    <p:extLst>
      <p:ext uri="{BB962C8B-B14F-4D97-AF65-F5344CB8AC3E}">
        <p14:creationId xmlns:p14="http://schemas.microsoft.com/office/powerpoint/2010/main" val="357139457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1"/>
          <p:cNvSpPr>
            <a:spLocks noGrp="1"/>
          </p:cNvSpPr>
          <p:nvPr>
            <p:ph type="title"/>
          </p:nvPr>
        </p:nvSpPr>
        <p:spPr/>
        <p:txBody>
          <a:bodyPr/>
          <a:lstStyle/>
          <a:p>
            <a:pPr eaLnBrk="1" hangingPunct="1"/>
            <a:r>
              <a:rPr lang="zh-CN" altLang="en-US" smtClean="0"/>
              <a:t>磁盘的类型</a:t>
            </a:r>
          </a:p>
        </p:txBody>
      </p:sp>
      <p:sp>
        <p:nvSpPr>
          <p:cNvPr id="125955" name="内容占位符 2"/>
          <p:cNvSpPr>
            <a:spLocks noGrp="1"/>
          </p:cNvSpPr>
          <p:nvPr>
            <p:ph idx="1"/>
          </p:nvPr>
        </p:nvSpPr>
        <p:spPr/>
        <p:txBody>
          <a:bodyPr>
            <a:normAutofit lnSpcReduction="10000"/>
          </a:bodyPr>
          <a:lstStyle/>
          <a:p>
            <a:pPr eaLnBrk="1" hangingPunct="1"/>
            <a:r>
              <a:rPr lang="zh-CN" altLang="en-US" dirty="0" smtClean="0"/>
              <a:t>移动头磁盘：每一个盘面仅配有一个磁头，装入磁臂中。为能访问该盘面上的所有磁道，该磁头必须能移动以进行寻道。速度较慢，但结构简单，广泛应用于中小型磁盘设备中。</a:t>
            </a:r>
            <a:endParaRPr lang="en-US" altLang="zh-CN" dirty="0" smtClean="0"/>
          </a:p>
          <a:p>
            <a:r>
              <a:rPr lang="zh-CN" altLang="en-US" dirty="0" smtClean="0"/>
              <a:t>固定头磁盘：这种磁盘在每条磁道上都有一读</a:t>
            </a:r>
            <a:r>
              <a:rPr lang="en-US" altLang="zh-CN" dirty="0" smtClean="0"/>
              <a:t>/</a:t>
            </a:r>
            <a:r>
              <a:rPr lang="zh-CN" altLang="en-US" dirty="0" smtClean="0"/>
              <a:t>写磁头，所有的磁头都被装在一刚性磁臂中，可进行并行读</a:t>
            </a:r>
            <a:r>
              <a:rPr lang="en-US" altLang="zh-CN" dirty="0" smtClean="0"/>
              <a:t>/</a:t>
            </a:r>
            <a:r>
              <a:rPr lang="zh-CN" altLang="en-US" dirty="0" smtClean="0"/>
              <a:t>写。主要用于大容量磁盘上。</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p:txBody>
          <a:bodyPr/>
          <a:lstStyle/>
          <a:p>
            <a:pPr eaLnBrk="1" hangingPunct="1"/>
            <a:r>
              <a:rPr lang="zh-CN" altLang="en-US" smtClean="0"/>
              <a:t>磁盘访问时间</a:t>
            </a:r>
          </a:p>
        </p:txBody>
      </p:sp>
      <p:sp>
        <p:nvSpPr>
          <p:cNvPr id="3" name="内容占位符 2"/>
          <p:cNvSpPr>
            <a:spLocks noGrp="1"/>
          </p:cNvSpPr>
          <p:nvPr>
            <p:ph idx="1"/>
          </p:nvPr>
        </p:nvSpPr>
        <p:spPr>
          <a:xfrm>
            <a:off x="457200" y="1600200"/>
            <a:ext cx="8229600" cy="4925144"/>
          </a:xfrm>
        </p:spPr>
        <p:txBody>
          <a:bodyPr>
            <a:normAutofit fontScale="92500" lnSpcReduction="10000"/>
          </a:bodyPr>
          <a:lstStyle/>
          <a:p>
            <a:pPr eaLnBrk="1" hangingPunct="1">
              <a:defRPr/>
            </a:pPr>
            <a:r>
              <a:rPr lang="zh-CN" altLang="en-US" dirty="0" smtClean="0"/>
              <a:t>磁盘设备在工作时，以恒定速率旋转。为了读写，磁头必须能移动到所指定的磁道上，并等待所指定的扇区的开始位置旋转到磁头下，然后再开始读或写数据。故可把对磁盘的访问时间</a:t>
            </a:r>
            <a:r>
              <a:rPr lang="en-US" altLang="zh-CN" dirty="0" smtClean="0"/>
              <a:t>Ta</a:t>
            </a:r>
            <a:r>
              <a:rPr lang="zh-CN" altLang="en-US" dirty="0" smtClean="0"/>
              <a:t>分成以下三部分。</a:t>
            </a:r>
          </a:p>
          <a:p>
            <a:pPr lvl="1" eaLnBrk="1" hangingPunct="1">
              <a:defRPr/>
            </a:pPr>
            <a:r>
              <a:rPr lang="zh-CN" altLang="en-US" dirty="0" smtClean="0"/>
              <a:t>寻道时间</a:t>
            </a:r>
            <a:r>
              <a:rPr lang="en-US" altLang="zh-CN" dirty="0" smtClean="0"/>
              <a:t>Ts</a:t>
            </a:r>
            <a:r>
              <a:rPr lang="zh-CN" altLang="en-US" dirty="0" smtClean="0"/>
              <a:t>：把磁臂</a:t>
            </a:r>
            <a:r>
              <a:rPr lang="en-US" altLang="zh-CN" dirty="0" smtClean="0"/>
              <a:t>(</a:t>
            </a:r>
            <a:r>
              <a:rPr lang="zh-CN" altLang="en-US" dirty="0" smtClean="0"/>
              <a:t>磁头</a:t>
            </a:r>
            <a:r>
              <a:rPr lang="en-US" altLang="zh-CN" dirty="0" smtClean="0"/>
              <a:t>)</a:t>
            </a:r>
            <a:r>
              <a:rPr lang="zh-CN" altLang="en-US" dirty="0" smtClean="0"/>
              <a:t>移动到指定磁道上所经历的时间，大约</a:t>
            </a:r>
            <a:r>
              <a:rPr lang="en-US" altLang="zh-CN" dirty="0" smtClean="0"/>
              <a:t>5~30ms</a:t>
            </a:r>
            <a:r>
              <a:rPr lang="zh-CN" altLang="en-US" dirty="0" smtClean="0"/>
              <a:t>。</a:t>
            </a:r>
          </a:p>
          <a:p>
            <a:pPr lvl="1" eaLnBrk="1" hangingPunct="1">
              <a:defRPr/>
            </a:pPr>
            <a:r>
              <a:rPr lang="zh-CN" altLang="en-US" dirty="0" smtClean="0"/>
              <a:t>旋转延迟时间</a:t>
            </a:r>
            <a:r>
              <a:rPr lang="en-US" altLang="zh-CN" dirty="0" err="1" smtClean="0"/>
              <a:t>Tτ</a:t>
            </a:r>
            <a:r>
              <a:rPr lang="zh-CN" altLang="en-US" dirty="0" smtClean="0"/>
              <a:t>：指定扇区移动到磁头下面所经历的时间，大约</a:t>
            </a:r>
            <a:r>
              <a:rPr lang="en-US" altLang="zh-CN" dirty="0" smtClean="0"/>
              <a:t>2ms</a:t>
            </a:r>
            <a:r>
              <a:rPr lang="zh-CN" altLang="en-US" dirty="0" smtClean="0"/>
              <a:t>。</a:t>
            </a:r>
          </a:p>
          <a:p>
            <a:pPr lvl="1" eaLnBrk="1" hangingPunct="1">
              <a:defRPr/>
            </a:pPr>
            <a:r>
              <a:rPr lang="zh-CN" altLang="en-US" dirty="0" smtClean="0"/>
              <a:t>传输时间</a:t>
            </a:r>
            <a:r>
              <a:rPr lang="en-US" altLang="zh-CN" dirty="0" err="1" smtClean="0"/>
              <a:t>Tt</a:t>
            </a:r>
            <a:r>
              <a:rPr lang="zh-CN" altLang="en-US" dirty="0" smtClean="0"/>
              <a:t>：把数据从磁盘读出或向磁盘写入数据所经历的时间。</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p:nvPr>
        </p:nvSpPr>
        <p:spPr/>
        <p:txBody>
          <a:bodyPr/>
          <a:lstStyle/>
          <a:p>
            <a:pPr eaLnBrk="1" hangingPunct="1"/>
            <a:r>
              <a:rPr lang="zh-CN" altLang="en-US" smtClean="0"/>
              <a:t>早期的磁盘调度算法</a:t>
            </a:r>
          </a:p>
        </p:txBody>
      </p:sp>
      <p:sp>
        <p:nvSpPr>
          <p:cNvPr id="3" name="内容占位符 2"/>
          <p:cNvSpPr>
            <a:spLocks noGrp="1"/>
          </p:cNvSpPr>
          <p:nvPr>
            <p:ph sz="half" idx="1"/>
          </p:nvPr>
        </p:nvSpPr>
        <p:spPr/>
        <p:txBody>
          <a:bodyPr/>
          <a:lstStyle/>
          <a:p>
            <a:pPr marL="514350" indent="-514350" eaLnBrk="1" hangingPunct="1">
              <a:buFont typeface="+mj-lt"/>
              <a:buAutoNum type="arabicPeriod"/>
              <a:defRPr/>
            </a:pPr>
            <a:r>
              <a:rPr lang="zh-CN" altLang="en-US" dirty="0" smtClean="0"/>
              <a:t>先来先服务</a:t>
            </a:r>
            <a:r>
              <a:rPr lang="en-US" altLang="zh-CN" dirty="0" smtClean="0"/>
              <a:t>FCFS </a:t>
            </a:r>
          </a:p>
          <a:p>
            <a:pPr eaLnBrk="1" hangingPunct="1">
              <a:defRPr/>
            </a:pPr>
            <a:endParaRPr lang="zh-CN" altLang="en-US" dirty="0"/>
          </a:p>
        </p:txBody>
      </p:sp>
      <p:sp>
        <p:nvSpPr>
          <p:cNvPr id="128004" name="内容占位符 4"/>
          <p:cNvSpPr>
            <a:spLocks noGrp="1"/>
          </p:cNvSpPr>
          <p:nvPr>
            <p:ph sz="half" idx="2"/>
          </p:nvPr>
        </p:nvSpPr>
        <p:spPr>
          <a:xfrm>
            <a:off x="4648200" y="1600200"/>
            <a:ext cx="4495800" cy="4525963"/>
          </a:xfrm>
        </p:spPr>
        <p:txBody>
          <a:bodyPr/>
          <a:lstStyle/>
          <a:p>
            <a:pPr marL="514350" indent="-514350" eaLnBrk="1" hangingPunct="1">
              <a:buFont typeface="Maiandra GD" pitchFamily="34" charset="0"/>
              <a:buAutoNum type="arabicPeriod" startAt="2"/>
            </a:pPr>
            <a:r>
              <a:rPr lang="zh-CN" altLang="en-US" smtClean="0"/>
              <a:t>最短寻道时间优先</a:t>
            </a:r>
            <a:r>
              <a:rPr lang="en-US" altLang="zh-CN" smtClean="0"/>
              <a:t>SSTF</a:t>
            </a:r>
            <a:endParaRPr lang="zh-CN" altLang="en-US" smtClean="0"/>
          </a:p>
        </p:txBody>
      </p:sp>
      <p:pic>
        <p:nvPicPr>
          <p:cNvPr id="12800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2357438"/>
            <a:ext cx="3500438" cy="391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06"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6950" y="2387600"/>
            <a:ext cx="37147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p:txBody>
          <a:bodyPr/>
          <a:lstStyle/>
          <a:p>
            <a:pPr eaLnBrk="1" hangingPunct="1"/>
            <a:r>
              <a:rPr lang="zh-CN" altLang="en-US" smtClean="0"/>
              <a:t>基于扫描的磁盘调度算法</a:t>
            </a:r>
          </a:p>
        </p:txBody>
      </p:sp>
      <p:sp>
        <p:nvSpPr>
          <p:cNvPr id="129027" name="内容占位符 2"/>
          <p:cNvSpPr>
            <a:spLocks noGrp="1"/>
          </p:cNvSpPr>
          <p:nvPr>
            <p:ph sz="half" idx="1"/>
          </p:nvPr>
        </p:nvSpPr>
        <p:spPr/>
        <p:txBody>
          <a:bodyPr/>
          <a:lstStyle/>
          <a:p>
            <a:pPr marL="514350" indent="-514350" eaLnBrk="1" hangingPunct="1">
              <a:buFont typeface="Maiandra GD" pitchFamily="34" charset="0"/>
              <a:buAutoNum type="arabicPeriod"/>
            </a:pPr>
            <a:r>
              <a:rPr lang="zh-CN" altLang="en-US" smtClean="0"/>
              <a:t>扫描（</a:t>
            </a:r>
            <a:r>
              <a:rPr lang="en-US" altLang="zh-CN" smtClean="0"/>
              <a:t>SCAN</a:t>
            </a:r>
            <a:r>
              <a:rPr lang="zh-CN" altLang="en-US" smtClean="0"/>
              <a:t>）算法</a:t>
            </a:r>
          </a:p>
        </p:txBody>
      </p:sp>
      <p:sp>
        <p:nvSpPr>
          <p:cNvPr id="129028" name="内容占位符 3"/>
          <p:cNvSpPr>
            <a:spLocks noGrp="1"/>
          </p:cNvSpPr>
          <p:nvPr>
            <p:ph sz="half" idx="2"/>
          </p:nvPr>
        </p:nvSpPr>
        <p:spPr>
          <a:xfrm>
            <a:off x="4500563" y="1600200"/>
            <a:ext cx="4643437" cy="4525963"/>
          </a:xfrm>
        </p:spPr>
        <p:txBody>
          <a:bodyPr/>
          <a:lstStyle/>
          <a:p>
            <a:pPr marL="514350" indent="-514350" eaLnBrk="1" hangingPunct="1">
              <a:buFont typeface="Maiandra GD" pitchFamily="34" charset="0"/>
              <a:buAutoNum type="arabicPeriod" startAt="2"/>
            </a:pPr>
            <a:r>
              <a:rPr lang="zh-CN" altLang="en-US" smtClean="0"/>
              <a:t>循环扫描（</a:t>
            </a:r>
            <a:r>
              <a:rPr lang="en-US" altLang="zh-CN" smtClean="0"/>
              <a:t>CSCAN</a:t>
            </a:r>
            <a:r>
              <a:rPr lang="zh-CN" altLang="en-US" smtClean="0"/>
              <a:t>）算法</a:t>
            </a:r>
          </a:p>
        </p:txBody>
      </p:sp>
      <p:pic>
        <p:nvPicPr>
          <p:cNvPr id="12902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2214563"/>
            <a:ext cx="3357562"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3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0" y="2214563"/>
            <a:ext cx="3629025" cy="40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基于扫描的磁盘调度算法</a:t>
            </a:r>
            <a:r>
              <a:rPr lang="en-US" altLang="zh-CN" dirty="0" smtClean="0"/>
              <a:t/>
            </a:r>
            <a:br>
              <a:rPr lang="en-US" altLang="zh-CN" dirty="0" smtClean="0"/>
            </a:br>
            <a:r>
              <a:rPr lang="en-US" altLang="zh-CN" dirty="0" err="1" smtClean="0"/>
              <a:t>NStepSCAN</a:t>
            </a:r>
            <a:r>
              <a:rPr lang="zh-CN" altLang="en-US" dirty="0" smtClean="0"/>
              <a:t>算法 </a:t>
            </a:r>
            <a:endParaRPr lang="zh-CN" altLang="en-US" dirty="0"/>
          </a:p>
        </p:txBody>
      </p:sp>
      <p:sp>
        <p:nvSpPr>
          <p:cNvPr id="5" name="内容占位符 4"/>
          <p:cNvSpPr>
            <a:spLocks noGrp="1"/>
          </p:cNvSpPr>
          <p:nvPr>
            <p:ph idx="1"/>
          </p:nvPr>
        </p:nvSpPr>
        <p:spPr/>
        <p:txBody>
          <a:bodyPr/>
          <a:lstStyle/>
          <a:p>
            <a:r>
              <a:rPr lang="zh-CN" altLang="en-US" dirty="0" smtClean="0"/>
              <a:t>将磁盘请求队列分成若干个的子队列</a:t>
            </a:r>
            <a:endParaRPr lang="en-US" altLang="zh-CN" dirty="0" smtClean="0"/>
          </a:p>
          <a:p>
            <a:r>
              <a:rPr lang="zh-CN" altLang="en-US" dirty="0" smtClean="0"/>
              <a:t>按</a:t>
            </a:r>
            <a:r>
              <a:rPr lang="en-US" altLang="zh-CN" dirty="0" smtClean="0"/>
              <a:t>FCFS</a:t>
            </a:r>
            <a:r>
              <a:rPr lang="zh-CN" altLang="en-US" dirty="0" smtClean="0"/>
              <a:t>算法依次处理子队列</a:t>
            </a:r>
            <a:endParaRPr lang="en-US" altLang="zh-CN" dirty="0" smtClean="0"/>
          </a:p>
          <a:p>
            <a:r>
              <a:rPr lang="zh-CN" altLang="en-US" dirty="0" smtClean="0"/>
              <a:t>子队列内部采用</a:t>
            </a:r>
            <a:r>
              <a:rPr lang="en-US" altLang="zh-CN" dirty="0" smtClean="0"/>
              <a:t>SCAN</a:t>
            </a:r>
            <a:r>
              <a:rPr lang="zh-CN" altLang="en-US" dirty="0" smtClean="0"/>
              <a:t>算法</a:t>
            </a:r>
            <a:endParaRPr lang="en-US" altLang="zh-CN" dirty="0" smtClean="0"/>
          </a:p>
          <a:p>
            <a:r>
              <a:rPr lang="zh-CN" altLang="en-US" dirty="0" smtClean="0"/>
              <a:t>新的磁盘</a:t>
            </a:r>
            <a:r>
              <a:rPr lang="en-US" altLang="zh-CN" dirty="0" smtClean="0"/>
              <a:t>I/O</a:t>
            </a:r>
            <a:r>
              <a:rPr lang="zh-CN" altLang="en-US" dirty="0" smtClean="0"/>
              <a:t>请求不放入当前队列，以避免粘着现象。</a:t>
            </a:r>
          </a:p>
          <a:p>
            <a:endParaRPr lang="zh-CN" altLang="en-US" dirty="0"/>
          </a:p>
        </p:txBody>
      </p:sp>
    </p:spTree>
    <p:extLst>
      <p:ext uri="{BB962C8B-B14F-4D97-AF65-F5344CB8AC3E}">
        <p14:creationId xmlns:p14="http://schemas.microsoft.com/office/powerpoint/2010/main" val="116393492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基于扫描的磁盘调度算法</a:t>
            </a:r>
            <a:r>
              <a:rPr lang="en-US" altLang="zh-CN" dirty="0" smtClean="0"/>
              <a:t/>
            </a:r>
            <a:br>
              <a:rPr lang="en-US" altLang="zh-CN" dirty="0" smtClean="0"/>
            </a:br>
            <a:r>
              <a:rPr lang="en-US" altLang="zh-CN" dirty="0" smtClean="0"/>
              <a:t>FSCAN</a:t>
            </a:r>
            <a:r>
              <a:rPr lang="zh-CN" altLang="en-US" dirty="0" smtClean="0"/>
              <a:t>算法 </a:t>
            </a:r>
            <a:endParaRPr lang="zh-CN" altLang="en-US" dirty="0"/>
          </a:p>
        </p:txBody>
      </p:sp>
      <p:sp>
        <p:nvSpPr>
          <p:cNvPr id="3" name="内容占位符 2"/>
          <p:cNvSpPr>
            <a:spLocks noGrp="1"/>
          </p:cNvSpPr>
          <p:nvPr>
            <p:ph idx="1"/>
          </p:nvPr>
        </p:nvSpPr>
        <p:spPr/>
        <p:txBody>
          <a:bodyPr/>
          <a:lstStyle/>
          <a:p>
            <a:r>
              <a:rPr lang="zh-CN" altLang="en-US" dirty="0" smtClean="0"/>
              <a:t>将磁盘请求队列分成</a:t>
            </a:r>
            <a:r>
              <a:rPr lang="en-US" altLang="zh-CN" dirty="0" smtClean="0">
                <a:solidFill>
                  <a:srgbClr val="FF0000"/>
                </a:solidFill>
              </a:rPr>
              <a:t>2</a:t>
            </a:r>
            <a:r>
              <a:rPr lang="zh-CN" altLang="en-US" dirty="0" smtClean="0"/>
              <a:t>个的子队列</a:t>
            </a:r>
            <a:endParaRPr lang="en-US" altLang="zh-CN" dirty="0" smtClean="0"/>
          </a:p>
          <a:p>
            <a:r>
              <a:rPr lang="zh-CN" altLang="en-US" dirty="0" smtClean="0"/>
              <a:t>按</a:t>
            </a:r>
            <a:r>
              <a:rPr lang="en-US" altLang="zh-CN" dirty="0" smtClean="0"/>
              <a:t>FCFS</a:t>
            </a:r>
            <a:r>
              <a:rPr lang="zh-CN" altLang="en-US" dirty="0" smtClean="0"/>
              <a:t>算法依次处理子队列</a:t>
            </a:r>
            <a:endParaRPr lang="en-US" altLang="zh-CN" dirty="0" smtClean="0"/>
          </a:p>
          <a:p>
            <a:r>
              <a:rPr lang="zh-CN" altLang="en-US" dirty="0" smtClean="0"/>
              <a:t>子队列内部采用</a:t>
            </a:r>
            <a:r>
              <a:rPr lang="en-US" altLang="zh-CN" dirty="0" smtClean="0"/>
              <a:t>SCAN</a:t>
            </a:r>
            <a:r>
              <a:rPr lang="zh-CN" altLang="en-US" dirty="0" smtClean="0"/>
              <a:t>算法</a:t>
            </a:r>
            <a:endParaRPr lang="en-US" altLang="zh-CN" dirty="0" smtClean="0"/>
          </a:p>
          <a:p>
            <a:r>
              <a:rPr lang="zh-CN" altLang="en-US" dirty="0" smtClean="0"/>
              <a:t>新的磁盘</a:t>
            </a:r>
            <a:r>
              <a:rPr lang="en-US" altLang="zh-CN" dirty="0" smtClean="0"/>
              <a:t>I/O</a:t>
            </a:r>
            <a:r>
              <a:rPr lang="zh-CN" altLang="en-US" dirty="0" smtClean="0"/>
              <a:t>请求不放入当前队列，以避免粘着现象。</a:t>
            </a:r>
          </a:p>
        </p:txBody>
      </p:sp>
    </p:spTree>
    <p:extLst>
      <p:ext uri="{BB962C8B-B14F-4D97-AF65-F5344CB8AC3E}">
        <p14:creationId xmlns:p14="http://schemas.microsoft.com/office/powerpoint/2010/main" val="139981888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p:cNvSpPr>
            <a:spLocks noGrp="1"/>
          </p:cNvSpPr>
          <p:nvPr>
            <p:ph type="title"/>
          </p:nvPr>
        </p:nvSpPr>
        <p:spPr/>
        <p:txBody>
          <a:bodyPr/>
          <a:lstStyle/>
          <a:p>
            <a:r>
              <a:rPr lang="zh-CN" altLang="en-US" smtClean="0"/>
              <a:t>机械硬盘和固态硬盘的比较</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749587720"/>
              </p:ext>
            </p:extLst>
          </p:nvPr>
        </p:nvGraphicFramePr>
        <p:xfrm>
          <a:off x="179512" y="1235190"/>
          <a:ext cx="8892480" cy="5578186"/>
        </p:xfrm>
        <a:graphic>
          <a:graphicData uri="http://schemas.openxmlformats.org/drawingml/2006/table">
            <a:tbl>
              <a:tblPr firstRow="1" bandRow="1">
                <a:tableStyleId>{5C22544A-7EE6-4342-B048-85BDC9FD1C3A}</a:tableStyleId>
              </a:tblPr>
              <a:tblGrid>
                <a:gridCol w="3420185"/>
                <a:gridCol w="5472295"/>
              </a:tblGrid>
              <a:tr h="370888">
                <a:tc>
                  <a:txBody>
                    <a:bodyPr/>
                    <a:lstStyle/>
                    <a:p>
                      <a:r>
                        <a:rPr lang="zh-CN" altLang="en-US" sz="2400" dirty="0" smtClean="0"/>
                        <a:t>机械硬盘</a:t>
                      </a:r>
                      <a:r>
                        <a:rPr lang="en-US" altLang="zh-CN" sz="2400" dirty="0" smtClean="0"/>
                        <a:t>HDD</a:t>
                      </a:r>
                      <a:endParaRPr lang="zh-CN" altLang="en-US" sz="2400" dirty="0"/>
                    </a:p>
                  </a:txBody>
                  <a:tcPr marL="91451" marR="91451" marT="45726" marB="45726"/>
                </a:tc>
                <a:tc>
                  <a:txBody>
                    <a:bodyPr/>
                    <a:lstStyle/>
                    <a:p>
                      <a:r>
                        <a:rPr lang="zh-CN" altLang="en-US" sz="2400" dirty="0" smtClean="0"/>
                        <a:t>固态硬盘</a:t>
                      </a:r>
                      <a:r>
                        <a:rPr lang="en-US" altLang="zh-CN" sz="2400" dirty="0" smtClean="0"/>
                        <a:t>SSD</a:t>
                      </a:r>
                      <a:endParaRPr lang="zh-CN" altLang="en-US" sz="2400" dirty="0"/>
                    </a:p>
                  </a:txBody>
                  <a:tcPr marL="91451" marR="91451" marT="45726" marB="45726"/>
                </a:tc>
              </a:tr>
              <a:tr h="370888">
                <a:tc>
                  <a:txBody>
                    <a:bodyPr/>
                    <a:lstStyle/>
                    <a:p>
                      <a:r>
                        <a:rPr lang="zh-CN" altLang="en-US" sz="2400" dirty="0" smtClean="0"/>
                        <a:t>磁存储介质</a:t>
                      </a:r>
                      <a:endParaRPr lang="zh-CN" altLang="en-US" sz="2400" dirty="0"/>
                    </a:p>
                  </a:txBody>
                  <a:tcPr marL="91451" marR="91451" marT="45726" marB="45726"/>
                </a:tc>
                <a:tc>
                  <a:txBody>
                    <a:bodyPr/>
                    <a:lstStyle/>
                    <a:p>
                      <a:r>
                        <a:rPr lang="zh-CN" altLang="en-US" sz="2400" dirty="0" smtClean="0"/>
                        <a:t>闪存颗粒，免疫磁化</a:t>
                      </a:r>
                      <a:endParaRPr lang="zh-CN" altLang="en-US" sz="2400" dirty="0"/>
                    </a:p>
                  </a:txBody>
                  <a:tcPr marL="91451" marR="91451" marT="45726" marB="45726"/>
                </a:tc>
              </a:tr>
              <a:tr h="640164">
                <a:tc>
                  <a:txBody>
                    <a:bodyPr/>
                    <a:lstStyle/>
                    <a:p>
                      <a:endParaRPr lang="zh-CN" altLang="en-US" sz="2400" dirty="0"/>
                    </a:p>
                  </a:txBody>
                  <a:tcPr marL="91451" marR="91451" marT="45726" marB="45726"/>
                </a:tc>
                <a:tc>
                  <a:txBody>
                    <a:bodyPr/>
                    <a:lstStyle/>
                    <a:p>
                      <a:r>
                        <a:rPr lang="zh-CN" altLang="en-US" sz="2400" dirty="0" smtClean="0"/>
                        <a:t>无活动部件（指机械结构）、无噪声、抗冲击和震动</a:t>
                      </a:r>
                      <a:endParaRPr lang="zh-CN" altLang="en-US" sz="2400" dirty="0"/>
                    </a:p>
                  </a:txBody>
                  <a:tcPr marL="91451" marR="91451" marT="45726" marB="45726"/>
                </a:tc>
              </a:tr>
              <a:tr h="9145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t>性价比高、容量大</a:t>
                      </a:r>
                    </a:p>
                  </a:txBody>
                  <a:tcPr marL="91451" marR="91451" marT="45726" marB="4572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t>性能好，寻道时间非常短，读写速度快。但大的连续文件体现不出明显优势。</a:t>
                      </a:r>
                    </a:p>
                  </a:txBody>
                  <a:tcPr marL="91451" marR="91451" marT="45726" marB="45726"/>
                </a:tc>
              </a:tr>
              <a:tr h="370888">
                <a:tc>
                  <a:txBody>
                    <a:bodyPr/>
                    <a:lstStyle/>
                    <a:p>
                      <a:r>
                        <a:rPr lang="zh-CN" altLang="en-US" sz="2400" dirty="0" smtClean="0"/>
                        <a:t>可擦写次数多，寿命长</a:t>
                      </a:r>
                      <a:endParaRPr lang="zh-CN" altLang="en-US" sz="2400" dirty="0"/>
                    </a:p>
                  </a:txBody>
                  <a:tcPr marL="91451" marR="91451" marT="45726" marB="45726"/>
                </a:tc>
                <a:tc>
                  <a:txBody>
                    <a:bodyPr/>
                    <a:lstStyle/>
                    <a:p>
                      <a:endParaRPr lang="zh-CN" altLang="en-US" sz="2400" dirty="0"/>
                    </a:p>
                  </a:txBody>
                  <a:tcPr marL="91451" marR="91451" marT="45726" marB="45726"/>
                </a:tc>
              </a:tr>
              <a:tr h="1188875">
                <a:tc>
                  <a:txBody>
                    <a:bodyPr/>
                    <a:lstStyle/>
                    <a:p>
                      <a:r>
                        <a:rPr lang="zh-CN" altLang="en-US" sz="2400" dirty="0" smtClean="0"/>
                        <a:t>连续数据读写快，需要定期磁盘碎片整理</a:t>
                      </a:r>
                      <a:endParaRPr lang="zh-CN" altLang="en-US" sz="2400" dirty="0"/>
                    </a:p>
                  </a:txBody>
                  <a:tcPr marL="91451" marR="91451" marT="45726" marB="45726"/>
                </a:tc>
                <a:tc>
                  <a:txBody>
                    <a:bodyPr/>
                    <a:lstStyle/>
                    <a:p>
                      <a:r>
                        <a:rPr lang="zh-CN" altLang="en-US" sz="2400" dirty="0" smtClean="0"/>
                        <a:t>任何数据块的访问数据都一样快，不太需要磁盘碎片整理（虽然仍存在存储分布优化问题，但已不重要）</a:t>
                      </a:r>
                      <a:endParaRPr lang="zh-CN" altLang="en-US" sz="2400" dirty="0"/>
                    </a:p>
                  </a:txBody>
                  <a:tcPr marL="91451" marR="91451" marT="45726" marB="45726"/>
                </a:tc>
              </a:tr>
              <a:tr h="370888">
                <a:tc>
                  <a:txBody>
                    <a:bodyPr/>
                    <a:lstStyle/>
                    <a:p>
                      <a:endParaRPr lang="zh-CN" altLang="en-US" sz="2400" dirty="0"/>
                    </a:p>
                  </a:txBody>
                  <a:tcPr marL="91451" marR="91451" marT="45726" marB="45726"/>
                </a:tc>
                <a:tc>
                  <a:txBody>
                    <a:bodyPr/>
                    <a:lstStyle/>
                    <a:p>
                      <a:r>
                        <a:rPr lang="zh-CN" altLang="en-US" sz="2400" dirty="0" smtClean="0"/>
                        <a:t>支持热拔插</a:t>
                      </a:r>
                      <a:endParaRPr lang="zh-CN" altLang="en-US" sz="2400" dirty="0"/>
                    </a:p>
                  </a:txBody>
                  <a:tcPr marL="91451" marR="91451" marT="45726" marB="45726"/>
                </a:tc>
              </a:tr>
              <a:tr h="640164">
                <a:tc>
                  <a:txBody>
                    <a:bodyPr/>
                    <a:lstStyle/>
                    <a:p>
                      <a:endParaRPr lang="zh-CN" altLang="en-US" sz="2400" dirty="0"/>
                    </a:p>
                  </a:txBody>
                  <a:tcPr marL="91451" marR="91451" marT="45726" marB="45726"/>
                </a:tc>
                <a:tc>
                  <a:txBody>
                    <a:bodyPr/>
                    <a:lstStyle/>
                    <a:p>
                      <a:r>
                        <a:rPr lang="zh-CN" altLang="en-US" sz="2400" dirty="0" smtClean="0"/>
                        <a:t>功耗略低（没有马达、休眠后唤醒时间短、读写完成时间快）</a:t>
                      </a:r>
                      <a:endParaRPr lang="zh-CN" altLang="en-US" sz="2400" dirty="0"/>
                    </a:p>
                  </a:txBody>
                  <a:tcPr marL="91451" marR="91451" marT="45726" marB="45726"/>
                </a:tc>
              </a:tr>
            </a:tbl>
          </a:graphicData>
        </a:graphic>
      </p:graphicFrame>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p:cNvSpPr>
          <p:nvPr>
            <p:ph type="title"/>
          </p:nvPr>
        </p:nvSpPr>
        <p:spPr/>
        <p:txBody>
          <a:bodyPr/>
          <a:lstStyle/>
          <a:p>
            <a:r>
              <a:rPr lang="zh-CN" altLang="en-US" smtClean="0"/>
              <a:t>固态硬盘</a:t>
            </a:r>
          </a:p>
        </p:txBody>
      </p:sp>
      <p:sp>
        <p:nvSpPr>
          <p:cNvPr id="132099" name="内容占位符 2"/>
          <p:cNvSpPr>
            <a:spLocks noGrp="1"/>
          </p:cNvSpPr>
          <p:nvPr>
            <p:ph idx="1"/>
          </p:nvPr>
        </p:nvSpPr>
        <p:spPr/>
        <p:txBody>
          <a:bodyPr/>
          <a:lstStyle/>
          <a:p>
            <a:r>
              <a:rPr lang="en-US" altLang="zh-CN" smtClean="0"/>
              <a:t>Q</a:t>
            </a:r>
            <a:r>
              <a:rPr lang="zh-CN" altLang="en-US" smtClean="0"/>
              <a:t>：为什么</a:t>
            </a:r>
            <a:r>
              <a:rPr lang="en-US" altLang="zh-CN" smtClean="0"/>
              <a:t>U</a:t>
            </a:r>
            <a:r>
              <a:rPr lang="zh-CN" altLang="en-US" smtClean="0"/>
              <a:t>盘比同样容量的固态硬盘便宜的多？</a:t>
            </a:r>
            <a:endParaRPr lang="en-US" altLang="zh-CN" smtClean="0"/>
          </a:p>
          <a:p>
            <a:r>
              <a:rPr lang="en-US" altLang="zh-CN" smtClean="0"/>
              <a:t>A</a:t>
            </a:r>
            <a:r>
              <a:rPr lang="zh-CN" altLang="en-US" smtClean="0"/>
              <a:t>：闪存有不同的质量，对应不同的成本。</a:t>
            </a:r>
            <a:r>
              <a:rPr lang="en-US" altLang="zh-CN" smtClean="0"/>
              <a:t>U</a:t>
            </a:r>
            <a:r>
              <a:rPr lang="zh-CN" altLang="en-US" smtClean="0"/>
              <a:t>盘一般使用较低档次的闪存。</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p:cNvSpPr>
            <a:spLocks noGrp="1"/>
          </p:cNvSpPr>
          <p:nvPr>
            <p:ph type="title"/>
          </p:nvPr>
        </p:nvSpPr>
        <p:spPr/>
        <p:txBody>
          <a:bodyPr/>
          <a:lstStyle/>
          <a:p>
            <a:r>
              <a:rPr lang="zh-CN" altLang="en-US" smtClean="0"/>
              <a:t>固态硬盘的耗损均衡技术</a:t>
            </a:r>
          </a:p>
        </p:txBody>
      </p:sp>
      <p:sp>
        <p:nvSpPr>
          <p:cNvPr id="133123" name="内容占位符 2"/>
          <p:cNvSpPr>
            <a:spLocks noGrp="1"/>
          </p:cNvSpPr>
          <p:nvPr>
            <p:ph idx="1"/>
          </p:nvPr>
        </p:nvSpPr>
        <p:spPr/>
        <p:txBody>
          <a:bodyPr/>
          <a:lstStyle/>
          <a:p>
            <a:r>
              <a:rPr lang="zh-CN" altLang="en-US" smtClean="0"/>
              <a:t>耗损均衡技术</a:t>
            </a:r>
            <a:r>
              <a:rPr lang="en-US" altLang="zh-CN" smtClean="0"/>
              <a:t>(Wear Leveling)</a:t>
            </a:r>
            <a:r>
              <a:rPr lang="zh-CN" altLang="en-US" smtClean="0"/>
              <a:t>：解决闪存擦除次数有限、先擦后写的问题。</a:t>
            </a:r>
            <a:endParaRPr lang="en-US" altLang="zh-CN" smtClean="0"/>
          </a:p>
          <a:p>
            <a:r>
              <a:rPr lang="zh-CN" altLang="en-US" smtClean="0"/>
              <a:t>目标：闪存的读写均衡到整个存储介质。</a:t>
            </a:r>
            <a:endParaRPr lang="en-US" altLang="zh-CN" smtClean="0"/>
          </a:p>
          <a:p>
            <a:r>
              <a:rPr lang="zh-CN" altLang="en-US" smtClean="0"/>
              <a:t>如一个 </a:t>
            </a:r>
            <a:r>
              <a:rPr lang="en-US" altLang="zh-CN" smtClean="0"/>
              <a:t>64GB </a:t>
            </a:r>
            <a:r>
              <a:rPr lang="zh-CN" altLang="en-US" smtClean="0"/>
              <a:t>的 </a:t>
            </a:r>
            <a:r>
              <a:rPr lang="en-US" altLang="zh-CN" smtClean="0"/>
              <a:t>SSD </a:t>
            </a:r>
            <a:r>
              <a:rPr lang="zh-CN" altLang="en-US" smtClean="0"/>
              <a:t>设备，如果每个单元可被擦除、重写</a:t>
            </a:r>
            <a:r>
              <a:rPr lang="en-US" altLang="zh-CN" smtClean="0"/>
              <a:t>3000</a:t>
            </a:r>
            <a:r>
              <a:rPr lang="zh-CN" altLang="en-US" smtClean="0"/>
              <a:t>次，而某桌面用户每天写入 </a:t>
            </a:r>
            <a:r>
              <a:rPr lang="en-US" altLang="zh-CN" smtClean="0"/>
              <a:t>10GB </a:t>
            </a:r>
            <a:r>
              <a:rPr lang="zh-CN" altLang="en-US" smtClean="0"/>
              <a:t>的数据，该设备出现存储单元报废需要约 </a:t>
            </a:r>
            <a:r>
              <a:rPr lang="en-US" altLang="zh-CN" smtClean="0"/>
              <a:t>64 * 3000 / 10 / 365 = 52</a:t>
            </a:r>
            <a:r>
              <a:rPr lang="zh-CN" altLang="en-US" smtClean="0"/>
              <a:t>年</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dirty="0" smtClean="0"/>
              <a:t>本章重点回顾</a:t>
            </a:r>
          </a:p>
        </p:txBody>
      </p:sp>
      <p:sp>
        <p:nvSpPr>
          <p:cNvPr id="3" name="内容占位符 2"/>
          <p:cNvSpPr>
            <a:spLocks noGrp="1"/>
          </p:cNvSpPr>
          <p:nvPr>
            <p:ph idx="1"/>
          </p:nvPr>
        </p:nvSpPr>
        <p:spPr/>
        <p:txBody>
          <a:bodyPr/>
          <a:lstStyle/>
          <a:p>
            <a:pPr eaLnBrk="1" hangingPunct="1">
              <a:defRPr/>
            </a:pPr>
            <a:r>
              <a:rPr lang="zh-CN" altLang="en-US" dirty="0" smtClean="0"/>
              <a:t>文件系统</a:t>
            </a:r>
            <a:endParaRPr lang="en-US" altLang="zh-CN" dirty="0" smtClean="0"/>
          </a:p>
          <a:p>
            <a:pPr eaLnBrk="1" hangingPunct="1">
              <a:defRPr/>
            </a:pPr>
            <a:r>
              <a:rPr lang="zh-CN" altLang="en-US" dirty="0" smtClean="0"/>
              <a:t>磁盘管理</a:t>
            </a:r>
            <a:endParaRPr lang="en-US" altLang="zh-CN" dirty="0" smtClean="0"/>
          </a:p>
          <a:p>
            <a:pPr eaLnBrk="1" hangingPunct="1">
              <a:defRPr/>
            </a:pPr>
            <a:r>
              <a:rPr lang="zh-CN" altLang="en-US" dirty="0" smtClean="0"/>
              <a:t>输入输出系统</a:t>
            </a:r>
            <a:endParaRPr lang="zh-CN" altLang="en-US" dirty="0"/>
          </a:p>
        </p:txBody>
      </p:sp>
    </p:spTree>
    <p:extLst>
      <p:ext uri="{BB962C8B-B14F-4D97-AF65-F5344CB8AC3E}">
        <p14:creationId xmlns:p14="http://schemas.microsoft.com/office/powerpoint/2010/main" val="22449045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zh-CN" altLang="en-US" smtClean="0"/>
              <a:t>简单的文件目录</a:t>
            </a:r>
          </a:p>
        </p:txBody>
      </p:sp>
      <p:sp>
        <p:nvSpPr>
          <p:cNvPr id="3" name="内容占位符 2"/>
          <p:cNvSpPr>
            <a:spLocks noGrp="1"/>
          </p:cNvSpPr>
          <p:nvPr>
            <p:ph idx="1"/>
          </p:nvPr>
        </p:nvSpPr>
        <p:spPr/>
        <p:txBody>
          <a:bodyPr>
            <a:normAutofit/>
          </a:bodyPr>
          <a:lstStyle/>
          <a:p>
            <a:pPr marL="514350" indent="-514350" eaLnBrk="1" hangingPunct="1">
              <a:buFont typeface="+mj-lt"/>
              <a:buAutoNum type="arabicPeriod"/>
              <a:defRPr/>
            </a:pPr>
            <a:r>
              <a:rPr lang="zh-CN" altLang="en-US" dirty="0" smtClean="0"/>
              <a:t>单级文件目录</a:t>
            </a:r>
          </a:p>
          <a:p>
            <a:pPr lvl="1" eaLnBrk="1" hangingPunct="1">
              <a:defRPr/>
            </a:pPr>
            <a:r>
              <a:rPr lang="zh-CN" altLang="en-US" dirty="0" smtClean="0"/>
              <a:t>为所有文件建立一个目录文件。</a:t>
            </a:r>
          </a:p>
          <a:p>
            <a:pPr lvl="1" eaLnBrk="1" hangingPunct="1">
              <a:defRPr/>
            </a:pPr>
            <a:r>
              <a:rPr lang="zh-CN" altLang="en-US" dirty="0" smtClean="0"/>
              <a:t>优点：简单且能实现目录管理的基本功能</a:t>
            </a:r>
            <a:r>
              <a:rPr lang="en-US" altLang="zh-CN" dirty="0" smtClean="0"/>
              <a:t>——</a:t>
            </a:r>
            <a:r>
              <a:rPr lang="zh-CN" altLang="en-US" dirty="0" smtClean="0"/>
              <a:t>按名存取。</a:t>
            </a:r>
          </a:p>
          <a:p>
            <a:pPr lvl="1" eaLnBrk="1" hangingPunct="1">
              <a:defRPr/>
            </a:pPr>
            <a:r>
              <a:rPr lang="zh-CN" altLang="en-US" dirty="0" smtClean="0"/>
              <a:t>缺点：查找速度慢、不允许重名、不便于实现文件共享</a:t>
            </a:r>
            <a:endParaRPr lang="en-US" altLang="zh-CN" dirty="0" smtClean="0"/>
          </a:p>
          <a:p>
            <a:pPr eaLnBrk="1" hangingPunct="1">
              <a:defRPr/>
            </a:pPr>
            <a:endParaRPr lang="zh-CN" altLang="en-US" dirty="0"/>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4643438"/>
            <a:ext cx="6286500" cy="205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zh-CN" altLang="en-US" smtClean="0"/>
              <a:t>简单的文件目录</a:t>
            </a:r>
          </a:p>
        </p:txBody>
      </p:sp>
      <p:sp>
        <p:nvSpPr>
          <p:cNvPr id="3" name="内容占位符 2"/>
          <p:cNvSpPr>
            <a:spLocks noGrp="1"/>
          </p:cNvSpPr>
          <p:nvPr>
            <p:ph idx="1"/>
          </p:nvPr>
        </p:nvSpPr>
        <p:spPr/>
        <p:txBody>
          <a:bodyPr/>
          <a:lstStyle/>
          <a:p>
            <a:pPr marL="514350" indent="-514350" eaLnBrk="1" hangingPunct="1">
              <a:buFont typeface="+mj-lt"/>
              <a:buAutoNum type="arabicPeriod" startAt="2"/>
              <a:defRPr/>
            </a:pPr>
            <a:r>
              <a:rPr lang="zh-CN" altLang="en-US" dirty="0" smtClean="0"/>
              <a:t>两级文件目录</a:t>
            </a:r>
          </a:p>
          <a:p>
            <a:pPr lvl="1" eaLnBrk="1" hangingPunct="1">
              <a:defRPr/>
            </a:pPr>
            <a:r>
              <a:rPr lang="zh-CN" altLang="en-US" dirty="0" smtClean="0"/>
              <a:t>一级称为主文件目录，给出用户名，用户子目录所在的物理位置；二级称为用户文件目录，给出该用户所有文件的</a:t>
            </a:r>
            <a:r>
              <a:rPr lang="en-US" altLang="zh-CN" dirty="0" smtClean="0"/>
              <a:t>FCB</a:t>
            </a:r>
            <a:r>
              <a:rPr lang="zh-CN" altLang="en-US" dirty="0" smtClean="0"/>
              <a:t>。</a:t>
            </a:r>
          </a:p>
          <a:p>
            <a:pPr lvl="1" eaLnBrk="1" hangingPunct="1">
              <a:defRPr/>
            </a:pPr>
            <a:r>
              <a:rPr lang="zh-CN" altLang="en-US" dirty="0" smtClean="0"/>
              <a:t>优点：解决了文件的重名问题和文件共享问题，提高搜索速度，查找时间降低。</a:t>
            </a:r>
          </a:p>
          <a:p>
            <a:pPr lvl="1" eaLnBrk="1" hangingPunct="1">
              <a:defRPr/>
            </a:pPr>
            <a:r>
              <a:rPr lang="zh-CN" altLang="en-US" dirty="0" smtClean="0"/>
              <a:t>缺点：不太适合大量用户和大量文件的大系统，增加了系统开销。</a:t>
            </a:r>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normAutofit/>
          </a:bodyPr>
          <a:lstStyle/>
          <a:p>
            <a:pPr eaLnBrk="1" hangingPunct="1"/>
            <a:r>
              <a:rPr lang="zh-CN" altLang="en-US" dirty="0" smtClean="0"/>
              <a:t>两级文件目录</a:t>
            </a:r>
          </a:p>
        </p:txBody>
      </p:sp>
      <p:pic>
        <p:nvPicPr>
          <p:cNvPr id="4" name="Picture 7"/>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00285" y="1412776"/>
            <a:ext cx="8936212" cy="4824536"/>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lang="zh-CN" altLang="en-US" smtClean="0"/>
              <a:t>树形结构目录</a:t>
            </a:r>
          </a:p>
        </p:txBody>
      </p:sp>
      <p:sp>
        <p:nvSpPr>
          <p:cNvPr id="18435" name="内容占位符 2"/>
          <p:cNvSpPr>
            <a:spLocks noGrp="1"/>
          </p:cNvSpPr>
          <p:nvPr>
            <p:ph idx="1"/>
          </p:nvPr>
        </p:nvSpPr>
        <p:spPr/>
        <p:txBody>
          <a:bodyPr>
            <a:normAutofit/>
          </a:bodyPr>
          <a:lstStyle/>
          <a:p>
            <a:pPr eaLnBrk="1" hangingPunct="1"/>
            <a:r>
              <a:rPr lang="zh-CN" altLang="en-US" dirty="0" smtClean="0"/>
              <a:t>产生于</a:t>
            </a:r>
            <a:r>
              <a:rPr lang="en-US" altLang="zh-CN" dirty="0" smtClean="0"/>
              <a:t>UNIX</a:t>
            </a:r>
            <a:r>
              <a:rPr lang="zh-CN" altLang="en-US" dirty="0" smtClean="0"/>
              <a:t>操作系统，已被现代操作系统广泛采用。</a:t>
            </a:r>
          </a:p>
          <a:p>
            <a:pPr eaLnBrk="1" hangingPunct="1"/>
            <a:r>
              <a:rPr lang="zh-CN" altLang="en-US" dirty="0" smtClean="0"/>
              <a:t>优点：层次结构清晰，便于管理和保护；有利于文件分类；解决重名问题；提高文件检索速度；能进行存取权限的控制。 </a:t>
            </a:r>
          </a:p>
          <a:p>
            <a:pPr eaLnBrk="1" hangingPunct="1"/>
            <a:r>
              <a:rPr lang="zh-CN" altLang="en-US" dirty="0" smtClean="0"/>
              <a:t>缺点：查找一个文件按路径名逐层检查，由于每个文件都放在硬盘，多次访盘影响速度。</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dirty="0" smtClean="0"/>
              <a:t>路径名</a:t>
            </a:r>
          </a:p>
        </p:txBody>
      </p:sp>
      <p:sp>
        <p:nvSpPr>
          <p:cNvPr id="19459" name="内容占位符 2"/>
          <p:cNvSpPr>
            <a:spLocks noGrp="1"/>
          </p:cNvSpPr>
          <p:nvPr>
            <p:ph idx="1"/>
          </p:nvPr>
        </p:nvSpPr>
        <p:spPr/>
        <p:txBody>
          <a:bodyPr/>
          <a:lstStyle/>
          <a:p>
            <a:pPr eaLnBrk="1" hangingPunct="1"/>
            <a:r>
              <a:rPr lang="zh-CN" altLang="en-US" dirty="0" smtClean="0"/>
              <a:t>系统中的每一个文件都有惟一的路径名</a:t>
            </a:r>
            <a:endParaRPr lang="en-US" altLang="zh-CN" dirty="0" smtClean="0"/>
          </a:p>
          <a:p>
            <a:r>
              <a:rPr lang="zh-CN" altLang="en-US" dirty="0" smtClean="0"/>
              <a:t>例如</a:t>
            </a:r>
            <a:r>
              <a:rPr lang="fr-FR" altLang="zh-CN" dirty="0" smtClean="0"/>
              <a:t>C:\Program Files (x86)\Internet Explorer</a:t>
            </a:r>
            <a:r>
              <a:rPr lang="en-US" altLang="zh-CN" dirty="0"/>
              <a:t>\</a:t>
            </a:r>
            <a:endParaRPr lang="zh-CN" alt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dirty="0" smtClean="0"/>
              <a:t>当前目录</a:t>
            </a:r>
          </a:p>
        </p:txBody>
      </p:sp>
      <p:sp>
        <p:nvSpPr>
          <p:cNvPr id="20483" name="内容占位符 2"/>
          <p:cNvSpPr>
            <a:spLocks noGrp="1"/>
          </p:cNvSpPr>
          <p:nvPr>
            <p:ph idx="1"/>
          </p:nvPr>
        </p:nvSpPr>
        <p:spPr/>
        <p:txBody>
          <a:bodyPr/>
          <a:lstStyle/>
          <a:p>
            <a:r>
              <a:rPr lang="zh-CN" altLang="en-US" dirty="0" smtClean="0"/>
              <a:t>为了提高文件检索速度，文件系统向用户提供了一个当前正在使用的目录。当前目录可根据需要任意改变。</a:t>
            </a:r>
          </a:p>
          <a:p>
            <a:pPr eaLnBrk="1" hangingPunct="1"/>
            <a:r>
              <a:rPr lang="zh-CN" altLang="en-US" dirty="0" smtClean="0"/>
              <a:t>当前目录存放在内存</a:t>
            </a:r>
            <a:endParaRPr lang="en-US" altLang="zh-CN" dirty="0" smtClean="0"/>
          </a:p>
          <a:p>
            <a:r>
              <a:rPr lang="zh-CN" altLang="en-US" dirty="0" smtClean="0"/>
              <a:t>查找一个文件可从当前目录开始，使用相对路径名。</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smtClean="0"/>
              <a:t>磁盘和文件系统</a:t>
            </a:r>
          </a:p>
        </p:txBody>
      </p:sp>
      <p:sp>
        <p:nvSpPr>
          <p:cNvPr id="3" name="内容占位符 2"/>
          <p:cNvSpPr>
            <a:spLocks noGrp="1"/>
          </p:cNvSpPr>
          <p:nvPr>
            <p:ph idx="1"/>
          </p:nvPr>
        </p:nvSpPr>
        <p:spPr/>
        <p:txBody>
          <a:bodyPr/>
          <a:lstStyle/>
          <a:p>
            <a:pPr eaLnBrk="1" hangingPunct="1">
              <a:defRPr/>
            </a:pPr>
            <a:r>
              <a:rPr lang="zh-CN" altLang="en-US" dirty="0" smtClean="0"/>
              <a:t>文件系统</a:t>
            </a:r>
            <a:endParaRPr lang="en-US" altLang="zh-CN" dirty="0" smtClean="0"/>
          </a:p>
          <a:p>
            <a:pPr eaLnBrk="1" hangingPunct="1">
              <a:defRPr/>
            </a:pPr>
            <a:r>
              <a:rPr lang="zh-CN" altLang="en-US" dirty="0" smtClean="0">
                <a:solidFill>
                  <a:schemeClr val="bg1">
                    <a:lumMod val="50000"/>
                  </a:schemeClr>
                </a:solidFill>
              </a:rPr>
              <a:t>磁盘管理</a:t>
            </a:r>
            <a:endParaRPr lang="en-US" altLang="zh-CN" dirty="0" smtClean="0">
              <a:solidFill>
                <a:schemeClr val="bg1">
                  <a:lumMod val="50000"/>
                </a:schemeClr>
              </a:solidFill>
            </a:endParaRPr>
          </a:p>
          <a:p>
            <a:pPr eaLnBrk="1" hangingPunct="1">
              <a:defRPr/>
            </a:pPr>
            <a:r>
              <a:rPr lang="zh-CN" altLang="en-US" dirty="0" smtClean="0">
                <a:solidFill>
                  <a:schemeClr val="bg1">
                    <a:lumMod val="50000"/>
                  </a:schemeClr>
                </a:solidFill>
              </a:rPr>
              <a:t>输入输出系统</a:t>
            </a:r>
            <a:endParaRPr lang="zh-CN" altLang="en-US"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a:defRPr/>
            </a:pPr>
            <a:r>
              <a:rPr lang="zh-CN" altLang="en-US" dirty="0"/>
              <a:t>目录操作</a:t>
            </a:r>
          </a:p>
        </p:txBody>
      </p:sp>
      <p:sp>
        <p:nvSpPr>
          <p:cNvPr id="3" name="内容占位符 2"/>
          <p:cNvSpPr>
            <a:spLocks noGrp="1"/>
          </p:cNvSpPr>
          <p:nvPr>
            <p:ph idx="1"/>
          </p:nvPr>
        </p:nvSpPr>
        <p:spPr/>
        <p:txBody>
          <a:bodyPr>
            <a:normAutofit fontScale="85000" lnSpcReduction="20000"/>
          </a:bodyPr>
          <a:lstStyle/>
          <a:p>
            <a:pPr marL="571500" indent="-514350">
              <a:buFont typeface="+mj-lt"/>
              <a:buAutoNum type="arabicPeriod"/>
              <a:defRPr/>
            </a:pPr>
            <a:r>
              <a:rPr lang="zh-CN" altLang="en-US" dirty="0" smtClean="0"/>
              <a:t>创建目录</a:t>
            </a:r>
          </a:p>
          <a:p>
            <a:pPr marL="571500" indent="-514350">
              <a:buFont typeface="+mj-lt"/>
              <a:buAutoNum type="arabicPeriod"/>
              <a:defRPr/>
            </a:pPr>
            <a:r>
              <a:rPr lang="zh-CN" altLang="en-US" dirty="0" smtClean="0"/>
              <a:t>删除目录</a:t>
            </a:r>
          </a:p>
          <a:p>
            <a:pPr marL="971550" lvl="1" indent="-457200">
              <a:defRPr/>
            </a:pPr>
            <a:r>
              <a:rPr lang="zh-CN" altLang="en-US" dirty="0" smtClean="0"/>
              <a:t>不删除非空目录：必须先删除目录中的所有文件。</a:t>
            </a:r>
            <a:r>
              <a:rPr lang="en-US" altLang="zh-CN" dirty="0" smtClean="0"/>
              <a:t>MS-DOS</a:t>
            </a:r>
            <a:r>
              <a:rPr lang="zh-CN" altLang="en-US" dirty="0" smtClean="0"/>
              <a:t>使用。</a:t>
            </a:r>
          </a:p>
          <a:p>
            <a:pPr marL="971550" lvl="1" indent="-457200">
              <a:defRPr/>
            </a:pPr>
            <a:r>
              <a:rPr lang="zh-CN" altLang="en-US" dirty="0" smtClean="0"/>
              <a:t>可删除非空目录：所有文件和子目录同时被删除。</a:t>
            </a:r>
            <a:endParaRPr lang="en-US" altLang="zh-CN" dirty="0" smtClean="0"/>
          </a:p>
          <a:p>
            <a:pPr marL="571500" indent="-514350">
              <a:buFont typeface="+mj-lt"/>
              <a:buAutoNum type="arabicPeriod"/>
              <a:defRPr/>
            </a:pPr>
            <a:r>
              <a:rPr lang="zh-CN" altLang="en-US" dirty="0"/>
              <a:t>改变</a:t>
            </a:r>
            <a:r>
              <a:rPr lang="zh-CN" altLang="en-US" dirty="0" smtClean="0"/>
              <a:t>目录</a:t>
            </a:r>
            <a:endParaRPr lang="zh-CN" altLang="en-US" dirty="0"/>
          </a:p>
          <a:p>
            <a:pPr marL="571500" indent="-514350">
              <a:buFont typeface="+mj-lt"/>
              <a:buAutoNum type="arabicPeriod"/>
              <a:defRPr/>
            </a:pPr>
            <a:r>
              <a:rPr lang="zh-CN" altLang="en-US" dirty="0" smtClean="0"/>
              <a:t>移动</a:t>
            </a:r>
            <a:r>
              <a:rPr lang="zh-CN" altLang="en-US" dirty="0"/>
              <a:t>目录</a:t>
            </a:r>
            <a:r>
              <a:rPr lang="zh-CN" altLang="en-US" dirty="0" smtClean="0"/>
              <a:t>：将</a:t>
            </a:r>
            <a:r>
              <a:rPr lang="zh-CN" altLang="en-US" dirty="0"/>
              <a:t>文件或子目录在不同的父目录之间</a:t>
            </a:r>
            <a:r>
              <a:rPr lang="zh-CN" altLang="en-US" dirty="0" smtClean="0"/>
              <a:t>移动，路径名随</a:t>
            </a:r>
            <a:r>
              <a:rPr lang="zh-CN" altLang="en-US" dirty="0"/>
              <a:t>之</a:t>
            </a:r>
            <a:r>
              <a:rPr lang="zh-CN" altLang="en-US" dirty="0" smtClean="0"/>
              <a:t>改变</a:t>
            </a:r>
            <a:endParaRPr lang="en-US" altLang="zh-CN" dirty="0" smtClean="0"/>
          </a:p>
          <a:p>
            <a:pPr marL="571500" indent="-514350">
              <a:buFont typeface="Maiandra GD" pitchFamily="34" charset="0"/>
              <a:buAutoNum type="arabicPeriod"/>
            </a:pPr>
            <a:r>
              <a:rPr lang="zh-CN" altLang="en-US" dirty="0" smtClean="0"/>
              <a:t>链接：树形结构目录不适合文件共享，可以通过链接操作让指定文件具有多个父目录。</a:t>
            </a:r>
          </a:p>
          <a:p>
            <a:pPr marL="571500" indent="-514350">
              <a:buFont typeface="+mj-lt"/>
              <a:buAutoNum type="arabicPeriod"/>
              <a:defRPr/>
            </a:pPr>
            <a:r>
              <a:rPr lang="zh-CN" altLang="en-US" dirty="0" smtClean="0"/>
              <a:t>查询目录</a:t>
            </a:r>
            <a:endParaRPr lang="zh-CN" altLang="en-US" dirty="0"/>
          </a:p>
          <a:p>
            <a:pPr marL="571500" indent="-457200">
              <a:buFont typeface="+mj-ea"/>
              <a:buAutoNum type="arabicPeriod"/>
              <a:defRPr/>
            </a:pPr>
            <a:endParaRPr lang="zh-CN" alt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目录查询技术</a:t>
            </a:r>
            <a:endParaRPr lang="zh-CN" altLang="en-US" dirty="0"/>
          </a:p>
        </p:txBody>
      </p:sp>
      <p:sp>
        <p:nvSpPr>
          <p:cNvPr id="3" name="内容占位符 2"/>
          <p:cNvSpPr>
            <a:spLocks noGrp="1"/>
          </p:cNvSpPr>
          <p:nvPr>
            <p:ph idx="1"/>
          </p:nvPr>
        </p:nvSpPr>
        <p:spPr/>
        <p:txBody>
          <a:bodyPr/>
          <a:lstStyle/>
          <a:p>
            <a:r>
              <a:rPr lang="zh-CN" altLang="en-US" dirty="0" smtClean="0"/>
              <a:t>线性检索法</a:t>
            </a:r>
          </a:p>
          <a:p>
            <a:r>
              <a:rPr lang="en-US" altLang="zh-CN" dirty="0" smtClean="0">
                <a:solidFill>
                  <a:schemeClr val="bg1">
                    <a:lumMod val="50000"/>
                  </a:schemeClr>
                </a:solidFill>
              </a:rPr>
              <a:t>Hash</a:t>
            </a:r>
            <a:r>
              <a:rPr lang="zh-CN" altLang="en-US" dirty="0" smtClean="0">
                <a:solidFill>
                  <a:schemeClr val="bg1">
                    <a:lumMod val="50000"/>
                  </a:schemeClr>
                </a:solidFill>
              </a:rPr>
              <a:t>方法</a:t>
            </a:r>
          </a:p>
        </p:txBody>
      </p:sp>
    </p:spTree>
    <p:extLst>
      <p:ext uri="{BB962C8B-B14F-4D97-AF65-F5344CB8AC3E}">
        <p14:creationId xmlns:p14="http://schemas.microsoft.com/office/powerpoint/2010/main" val="4932987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dirty="0" smtClean="0"/>
              <a:t>线性检索法</a:t>
            </a:r>
          </a:p>
        </p:txBody>
      </p:sp>
      <p:sp>
        <p:nvSpPr>
          <p:cNvPr id="3" name="内容占位符 2"/>
          <p:cNvSpPr>
            <a:spLocks noGrp="1"/>
          </p:cNvSpPr>
          <p:nvPr>
            <p:ph idx="1"/>
          </p:nvPr>
        </p:nvSpPr>
        <p:spPr/>
        <p:txBody>
          <a:bodyPr/>
          <a:lstStyle/>
          <a:p>
            <a:pPr>
              <a:defRPr/>
            </a:pPr>
            <a:r>
              <a:rPr lang="zh-CN" altLang="en-US" dirty="0" smtClean="0"/>
              <a:t>单级目录：</a:t>
            </a:r>
            <a:endParaRPr lang="en-US" altLang="zh-CN" dirty="0" smtClean="0"/>
          </a:p>
          <a:p>
            <a:pPr lvl="1">
              <a:defRPr/>
            </a:pPr>
            <a:r>
              <a:rPr lang="zh-CN" altLang="en-US" dirty="0" smtClean="0"/>
              <a:t>利用用户提供的文件名，用顺序查找的方法直接从文件目录中找到指名文件的目录项。</a:t>
            </a:r>
            <a:endParaRPr lang="en-US" altLang="zh-CN" dirty="0" smtClean="0"/>
          </a:p>
          <a:p>
            <a:pPr>
              <a:defRPr/>
            </a:pPr>
            <a:r>
              <a:rPr lang="zh-CN" altLang="en-US" dirty="0" smtClean="0"/>
              <a:t>树型目录</a:t>
            </a:r>
            <a:endParaRPr lang="en-US" altLang="zh-CN" dirty="0" smtClean="0"/>
          </a:p>
          <a:p>
            <a:pPr lvl="1">
              <a:defRPr/>
            </a:pPr>
            <a:r>
              <a:rPr lang="zh-CN" altLang="en-US" dirty="0" smtClean="0"/>
              <a:t>用户提供的文件名是由多个文件分量名组成的路径名，此时须对多级目录进行查找。</a:t>
            </a:r>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zh-CN" altLang="en-US" smtClean="0"/>
              <a:t>多级目录检索</a:t>
            </a:r>
          </a:p>
        </p:txBody>
      </p:sp>
      <p:pic>
        <p:nvPicPr>
          <p:cNvPr id="4"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928178" y="1829310"/>
            <a:ext cx="7287643" cy="4067743"/>
          </a:xfrm>
        </p:spPr>
      </p:pic>
      <p:sp>
        <p:nvSpPr>
          <p:cNvPr id="26628" name="Text Box 8"/>
          <p:cNvSpPr txBox="1">
            <a:spLocks noChangeArrowheads="1"/>
          </p:cNvSpPr>
          <p:nvPr/>
        </p:nvSpPr>
        <p:spPr bwMode="auto">
          <a:xfrm>
            <a:off x="2500313" y="5929313"/>
            <a:ext cx="4143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仿宋_GB2312" pitchFamily="49" charset="-122"/>
                <a:ea typeface="仿宋_GB2312" pitchFamily="49" charset="-122"/>
              </a:rPr>
              <a:t>查找</a:t>
            </a:r>
            <a:r>
              <a:rPr kumimoji="1" lang="en-US" altLang="zh-CN" sz="2400">
                <a:latin typeface="仿宋_GB2312" pitchFamily="49" charset="-122"/>
                <a:ea typeface="仿宋_GB2312" pitchFamily="49" charset="-122"/>
              </a:rPr>
              <a:t>/usr/ast/mbox</a:t>
            </a:r>
            <a:r>
              <a:rPr kumimoji="1" lang="zh-CN" altLang="en-US" sz="2400">
                <a:latin typeface="仿宋_GB2312" pitchFamily="49" charset="-122"/>
                <a:ea typeface="仿宋_GB2312" pitchFamily="49" charset="-122"/>
              </a:rPr>
              <a:t>的步骤</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目录查询技术</a:t>
            </a:r>
            <a:endParaRPr lang="zh-CN" altLang="en-US" dirty="0"/>
          </a:p>
        </p:txBody>
      </p:sp>
      <p:sp>
        <p:nvSpPr>
          <p:cNvPr id="3" name="内容占位符 2"/>
          <p:cNvSpPr>
            <a:spLocks noGrp="1"/>
          </p:cNvSpPr>
          <p:nvPr>
            <p:ph idx="1"/>
          </p:nvPr>
        </p:nvSpPr>
        <p:spPr/>
        <p:txBody>
          <a:bodyPr/>
          <a:lstStyle/>
          <a:p>
            <a:r>
              <a:rPr lang="zh-CN" altLang="en-US" dirty="0" smtClean="0">
                <a:solidFill>
                  <a:schemeClr val="bg1">
                    <a:lumMod val="50000"/>
                  </a:schemeClr>
                </a:solidFill>
              </a:rPr>
              <a:t>线性检索法</a:t>
            </a:r>
          </a:p>
          <a:p>
            <a:r>
              <a:rPr lang="en-US" altLang="zh-CN" dirty="0" smtClean="0"/>
              <a:t>Hash</a:t>
            </a:r>
            <a:r>
              <a:rPr lang="zh-CN" altLang="en-US" dirty="0" smtClean="0"/>
              <a:t>方法</a:t>
            </a:r>
          </a:p>
        </p:txBody>
      </p:sp>
    </p:spTree>
    <p:extLst>
      <p:ext uri="{BB962C8B-B14F-4D97-AF65-F5344CB8AC3E}">
        <p14:creationId xmlns:p14="http://schemas.microsoft.com/office/powerpoint/2010/main" val="26820218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marL="514350" indent="-514350">
              <a:defRPr/>
            </a:pPr>
            <a:r>
              <a:rPr lang="en-US" altLang="zh-CN" dirty="0"/>
              <a:t>Hash</a:t>
            </a:r>
            <a:r>
              <a:rPr lang="zh-CN" altLang="en-US" dirty="0"/>
              <a:t>方法</a:t>
            </a:r>
          </a:p>
        </p:txBody>
      </p:sp>
      <p:sp>
        <p:nvSpPr>
          <p:cNvPr id="3" name="内容占位符 2"/>
          <p:cNvSpPr>
            <a:spLocks noGrp="1"/>
          </p:cNvSpPr>
          <p:nvPr>
            <p:ph idx="1"/>
          </p:nvPr>
        </p:nvSpPr>
        <p:spPr>
          <a:xfrm>
            <a:off x="457200" y="1600200"/>
            <a:ext cx="8229600" cy="5069160"/>
          </a:xfrm>
        </p:spPr>
        <p:txBody>
          <a:bodyPr>
            <a:normAutofit fontScale="85000" lnSpcReduction="10000"/>
          </a:bodyPr>
          <a:lstStyle/>
          <a:p>
            <a:pPr>
              <a:defRPr/>
            </a:pPr>
            <a:r>
              <a:rPr lang="zh-CN" altLang="en-US" dirty="0" smtClean="0"/>
              <a:t>根据用户提供的文件名，变换为</a:t>
            </a:r>
            <a:r>
              <a:rPr lang="en-US" altLang="zh-CN" dirty="0"/>
              <a:t>Hash</a:t>
            </a:r>
            <a:r>
              <a:rPr lang="zh-CN" altLang="en-US" dirty="0"/>
              <a:t>索引文件目录</a:t>
            </a:r>
            <a:r>
              <a:rPr lang="zh-CN" altLang="en-US" dirty="0" smtClean="0"/>
              <a:t>的索引值，再利用该索引值到文件目录中查找。</a:t>
            </a:r>
          </a:p>
          <a:p>
            <a:pPr eaLnBrk="1" hangingPunct="1">
              <a:defRPr/>
            </a:pPr>
            <a:r>
              <a:rPr lang="zh-CN" altLang="en-US" dirty="0" smtClean="0"/>
              <a:t>处理“冲突”（</a:t>
            </a:r>
            <a:r>
              <a:rPr lang="en-US" altLang="zh-CN" dirty="0" smtClean="0"/>
              <a:t>n</a:t>
            </a:r>
            <a:r>
              <a:rPr lang="zh-CN" altLang="en-US" dirty="0" smtClean="0"/>
              <a:t>个文件对应</a:t>
            </a:r>
            <a:r>
              <a:rPr lang="en-US" altLang="zh-CN" dirty="0" smtClean="0"/>
              <a:t>1</a:t>
            </a:r>
            <a:r>
              <a:rPr lang="zh-CN" altLang="en-US" dirty="0" smtClean="0"/>
              <a:t>个</a:t>
            </a:r>
            <a:r>
              <a:rPr lang="en-US" altLang="zh-CN" dirty="0" smtClean="0"/>
              <a:t>Hash</a:t>
            </a:r>
            <a:r>
              <a:rPr lang="zh-CN" altLang="en-US" dirty="0" smtClean="0"/>
              <a:t>值）的规则</a:t>
            </a:r>
          </a:p>
          <a:p>
            <a:pPr lvl="1">
              <a:defRPr/>
            </a:pPr>
            <a:r>
              <a:rPr lang="zh-CN" altLang="en-US" dirty="0" smtClean="0"/>
              <a:t>在利用</a:t>
            </a:r>
            <a:r>
              <a:rPr lang="en-US" altLang="zh-CN" dirty="0" smtClean="0"/>
              <a:t>Hash</a:t>
            </a:r>
            <a:r>
              <a:rPr lang="zh-CN" altLang="en-US" dirty="0" smtClean="0"/>
              <a:t>法索引查找目录时，如果目录表中相应的目录项是空的，则表示系统中并无指定文件。</a:t>
            </a:r>
          </a:p>
          <a:p>
            <a:pPr lvl="1">
              <a:defRPr/>
            </a:pPr>
            <a:r>
              <a:rPr lang="zh-CN" altLang="en-US" dirty="0" smtClean="0"/>
              <a:t>如果目录项中的文件名与指定文件名相匹配， 则表示该目录项正是所要寻找的文件所对应的目录项，故而可从中找到该文件所在的物理地址。</a:t>
            </a:r>
          </a:p>
          <a:p>
            <a:pPr lvl="1">
              <a:defRPr/>
            </a:pPr>
            <a:r>
              <a:rPr lang="zh-CN" altLang="en-US" dirty="0" smtClean="0"/>
              <a:t>如果在目录表的相应目录项中的文件名与指定文件名并不匹配，则表示发生了“冲突”，此时须将其</a:t>
            </a:r>
            <a:r>
              <a:rPr lang="en-US" altLang="zh-CN" dirty="0" smtClean="0"/>
              <a:t>Hash</a:t>
            </a:r>
            <a:r>
              <a:rPr lang="zh-CN" altLang="en-US" dirty="0" smtClean="0"/>
              <a:t>值再加上一个常数（该常数应与目录的长度值互质），形成新的索引值，再返回到第一步重新开始查找。 </a:t>
            </a:r>
            <a:endParaRPr lang="en-US" altLang="zh-CN" dirty="0" smtClean="0"/>
          </a:p>
          <a:p>
            <a:pPr eaLnBrk="1" hangingPunct="1">
              <a:defRPr/>
            </a:pPr>
            <a:r>
              <a:rPr lang="zh-CN" altLang="en-US" dirty="0" smtClean="0"/>
              <a:t>如果文件名使用通配符？*，则只能使用线性方法。</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pPr eaLnBrk="1" hangingPunct="1"/>
            <a:r>
              <a:rPr lang="zh-CN" altLang="en-US" dirty="0" smtClean="0"/>
              <a:t>文件共享</a:t>
            </a:r>
          </a:p>
        </p:txBody>
      </p:sp>
      <p:sp>
        <p:nvSpPr>
          <p:cNvPr id="28675" name="内容占位符 2"/>
          <p:cNvSpPr>
            <a:spLocks noGrp="1"/>
          </p:cNvSpPr>
          <p:nvPr>
            <p:ph idx="1"/>
          </p:nvPr>
        </p:nvSpPr>
        <p:spPr/>
        <p:txBody>
          <a:bodyPr/>
          <a:lstStyle/>
          <a:p>
            <a:pPr eaLnBrk="1" hangingPunct="1"/>
            <a:r>
              <a:rPr lang="zh-CN" altLang="en-US" dirty="0" smtClean="0"/>
              <a:t>定义：一个文件被多个用户或程序使用</a:t>
            </a:r>
          </a:p>
          <a:p>
            <a:pPr eaLnBrk="1" hangingPunct="1"/>
            <a:r>
              <a:rPr lang="zh-CN" altLang="en-US" dirty="0" smtClean="0"/>
              <a:t>目的</a:t>
            </a:r>
          </a:p>
          <a:p>
            <a:pPr lvl="1" eaLnBrk="1" hangingPunct="1"/>
            <a:r>
              <a:rPr lang="zh-CN" altLang="en-US" dirty="0" smtClean="0"/>
              <a:t>节省时间和存储空间，减少用户工作量</a:t>
            </a:r>
          </a:p>
          <a:p>
            <a:pPr lvl="1" eaLnBrk="1" hangingPunct="1"/>
            <a:r>
              <a:rPr lang="zh-CN" altLang="en-US" dirty="0" smtClean="0"/>
              <a:t>进程间通过文件交换信息</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文件共享的方法</a:t>
            </a:r>
            <a:endParaRPr lang="zh-CN" altLang="en-US" dirty="0"/>
          </a:p>
        </p:txBody>
      </p:sp>
      <p:sp>
        <p:nvSpPr>
          <p:cNvPr id="3" name="内容占位符 2"/>
          <p:cNvSpPr>
            <a:spLocks noGrp="1"/>
          </p:cNvSpPr>
          <p:nvPr>
            <p:ph idx="1"/>
          </p:nvPr>
        </p:nvSpPr>
        <p:spPr/>
        <p:txBody>
          <a:bodyPr/>
          <a:lstStyle/>
          <a:p>
            <a:r>
              <a:rPr lang="zh-CN" altLang="en-US" dirty="0" smtClean="0"/>
              <a:t>基于有向无循环图的文件共享</a:t>
            </a:r>
            <a:endParaRPr lang="en-US" altLang="zh-CN" dirty="0" smtClean="0"/>
          </a:p>
          <a:p>
            <a:r>
              <a:rPr lang="zh-CN" altLang="en-US" dirty="0" smtClean="0">
                <a:solidFill>
                  <a:schemeClr val="bg1">
                    <a:lumMod val="50000"/>
                  </a:schemeClr>
                </a:solidFill>
              </a:rPr>
              <a:t>利用符号链接实现文件共享</a:t>
            </a:r>
            <a:endParaRPr lang="zh-CN" altLang="en-US" dirty="0">
              <a:solidFill>
                <a:schemeClr val="bg1">
                  <a:lumMod val="50000"/>
                </a:schemeClr>
              </a:solidFill>
            </a:endParaRPr>
          </a:p>
        </p:txBody>
      </p:sp>
    </p:spTree>
    <p:extLst>
      <p:ext uri="{BB962C8B-B14F-4D97-AF65-F5344CB8AC3E}">
        <p14:creationId xmlns:p14="http://schemas.microsoft.com/office/powerpoint/2010/main" val="36761209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eaLnBrk="1" hangingPunct="1"/>
            <a:r>
              <a:rPr lang="zh-CN" altLang="en-US" dirty="0" smtClean="0"/>
              <a:t>基于有向无循环图的文件共享</a:t>
            </a:r>
          </a:p>
        </p:txBody>
      </p:sp>
      <p:pic>
        <p:nvPicPr>
          <p:cNvPr id="4" name="Picture 9"/>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71500" y="1285875"/>
            <a:ext cx="7858125" cy="5467350"/>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pPr eaLnBrk="1" hangingPunct="1"/>
            <a:r>
              <a:rPr lang="zh-CN" altLang="en-US" smtClean="0"/>
              <a:t>基于有向无循环图的文件共享</a:t>
            </a:r>
          </a:p>
        </p:txBody>
      </p:sp>
      <p:sp>
        <p:nvSpPr>
          <p:cNvPr id="30723" name="内容占位符 2"/>
          <p:cNvSpPr>
            <a:spLocks noGrp="1"/>
          </p:cNvSpPr>
          <p:nvPr>
            <p:ph idx="1"/>
          </p:nvPr>
        </p:nvSpPr>
        <p:spPr/>
        <p:txBody>
          <a:bodyPr/>
          <a:lstStyle/>
          <a:p>
            <a:pPr eaLnBrk="1" hangingPunct="1"/>
            <a:r>
              <a:rPr lang="zh-CN" altLang="en-US" dirty="0" smtClean="0"/>
              <a:t>实现父目录</a:t>
            </a:r>
            <a:r>
              <a:rPr lang="en-US" altLang="zh-CN" dirty="0" smtClean="0"/>
              <a:t>D5</a:t>
            </a:r>
            <a:r>
              <a:rPr lang="zh-CN" altLang="en-US" dirty="0" smtClean="0"/>
              <a:t>与共享文件</a:t>
            </a:r>
            <a:r>
              <a:rPr lang="en-US" altLang="zh-CN" dirty="0" smtClean="0"/>
              <a:t>F8</a:t>
            </a:r>
            <a:r>
              <a:rPr lang="zh-CN" altLang="en-US" dirty="0" smtClean="0"/>
              <a:t>链接的两种不同方法：</a:t>
            </a:r>
          </a:p>
          <a:p>
            <a:pPr marL="971550" lvl="1" indent="-514350" eaLnBrk="1" hangingPunct="1">
              <a:buFont typeface="+mj-lt"/>
              <a:buAutoNum type="arabicPeriod"/>
            </a:pPr>
            <a:r>
              <a:rPr lang="zh-CN" altLang="en-US" dirty="0" smtClean="0"/>
              <a:t>文件目录保存文件的物理地址，</a:t>
            </a:r>
            <a:r>
              <a:rPr lang="en-US" altLang="zh-CN" dirty="0" smtClean="0"/>
              <a:t>D5</a:t>
            </a:r>
            <a:r>
              <a:rPr lang="zh-CN" altLang="en-US" dirty="0" smtClean="0"/>
              <a:t>目录复制一份物理地址。若文件新增物理块，需要通知所有共享该文件的目录。</a:t>
            </a:r>
            <a:endParaRPr lang="en-US" altLang="zh-CN" dirty="0" smtClean="0"/>
          </a:p>
          <a:p>
            <a:pPr marL="971550" lvl="1" indent="-514350" eaLnBrk="1" hangingPunct="1">
              <a:buFont typeface="+mj-lt"/>
              <a:buAutoNum type="arabicPeriod"/>
            </a:pPr>
            <a:r>
              <a:rPr lang="zh-CN" altLang="en-US" dirty="0" smtClean="0"/>
              <a:t>文件的地址信息保存在</a:t>
            </a:r>
            <a:r>
              <a:rPr lang="zh-CN" altLang="en-US" dirty="0" smtClean="0">
                <a:solidFill>
                  <a:srgbClr val="FF0000"/>
                </a:solidFill>
              </a:rPr>
              <a:t>索引结点</a:t>
            </a:r>
            <a:r>
              <a:rPr lang="zh-CN" altLang="en-US" dirty="0" smtClean="0"/>
              <a:t>中，文件目录保存指向结点的索引。所有共享目录复制索引内容。</a:t>
            </a:r>
            <a:endParaRPr lang="en-US" altLang="zh-CN" dirty="0" smtClean="0"/>
          </a:p>
          <a:p>
            <a:pPr lvl="1" eaLnBrk="1" hangingPunct="1"/>
            <a:endParaRPr lang="zh-CN"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zh-CN" altLang="en-US" smtClean="0"/>
              <a:t>文件</a:t>
            </a:r>
          </a:p>
        </p:txBody>
      </p:sp>
      <p:sp>
        <p:nvSpPr>
          <p:cNvPr id="6147" name="内容占位符 2"/>
          <p:cNvSpPr>
            <a:spLocks noGrp="1"/>
          </p:cNvSpPr>
          <p:nvPr>
            <p:ph idx="1"/>
          </p:nvPr>
        </p:nvSpPr>
        <p:spPr/>
        <p:txBody>
          <a:bodyPr/>
          <a:lstStyle/>
          <a:p>
            <a:pPr eaLnBrk="1" hangingPunct="1"/>
            <a:r>
              <a:rPr lang="zh-CN" altLang="en-US" dirty="0" smtClean="0"/>
              <a:t>保存在磁盘、磁带、光盘中</a:t>
            </a:r>
            <a:endParaRPr lang="en-US" altLang="zh-CN" dirty="0" smtClean="0"/>
          </a:p>
          <a:p>
            <a:pPr eaLnBrk="1" hangingPunct="1"/>
            <a:r>
              <a:rPr lang="zh-CN" altLang="en-US" dirty="0" smtClean="0"/>
              <a:t>文件的类型：源代码、可执行代码、文本数据、影像、音乐、病毒</a:t>
            </a:r>
            <a:endParaRPr lang="en-US" altLang="zh-CN" dirty="0" smtClean="0"/>
          </a:p>
          <a:p>
            <a:pPr eaLnBrk="1" hangingPunct="1"/>
            <a:r>
              <a:rPr lang="zh-CN" altLang="en-US" dirty="0" smtClean="0"/>
              <a:t>文件的属性：名称、标识符、类型、位置、大小、保护</a:t>
            </a:r>
            <a:r>
              <a:rPr lang="en-US" altLang="zh-CN" dirty="0" smtClean="0"/>
              <a:t>…</a:t>
            </a:r>
          </a:p>
          <a:p>
            <a:pPr eaLnBrk="1" hangingPunct="1"/>
            <a:r>
              <a:rPr lang="zh-CN" altLang="en-US" dirty="0" smtClean="0"/>
              <a:t>文件的操作：创建、读、写、定位、删除、清空</a:t>
            </a:r>
            <a:endParaRPr lang="en-US" altLang="zh-CN" dirty="0" smtClean="0"/>
          </a:p>
          <a:p>
            <a:pPr eaLnBrk="1" hangingPunct="1"/>
            <a:r>
              <a:rPr lang="zh-CN" altLang="en-US" dirty="0" smtClean="0"/>
              <a:t>文件的组织方式：顺序、索引</a:t>
            </a:r>
            <a:endParaRPr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pPr eaLnBrk="1" hangingPunct="1"/>
            <a:r>
              <a:rPr lang="zh-CN" altLang="en-US" smtClean="0"/>
              <a:t>索引结点</a:t>
            </a:r>
          </a:p>
        </p:txBody>
      </p:sp>
      <p:pic>
        <p:nvPicPr>
          <p:cNvPr id="4" name="Picture 8"/>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467544" y="1412776"/>
            <a:ext cx="8275031" cy="5112567"/>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pPr eaLnBrk="1" hangingPunct="1"/>
            <a:r>
              <a:rPr lang="en-US" altLang="zh-CN" dirty="0" smtClean="0"/>
              <a:t>count</a:t>
            </a:r>
            <a:r>
              <a:rPr lang="zh-CN" altLang="en-US" dirty="0" smtClean="0"/>
              <a:t>计数器</a:t>
            </a:r>
          </a:p>
        </p:txBody>
      </p:sp>
      <p:pic>
        <p:nvPicPr>
          <p:cNvPr id="33795" name="Picture 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74854" y="1085864"/>
            <a:ext cx="7713570" cy="5772135"/>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文件共享的方法</a:t>
            </a:r>
            <a:endParaRPr lang="zh-CN" altLang="en-US" dirty="0"/>
          </a:p>
        </p:txBody>
      </p:sp>
      <p:sp>
        <p:nvSpPr>
          <p:cNvPr id="3" name="内容占位符 2"/>
          <p:cNvSpPr>
            <a:spLocks noGrp="1"/>
          </p:cNvSpPr>
          <p:nvPr>
            <p:ph idx="1"/>
          </p:nvPr>
        </p:nvSpPr>
        <p:spPr/>
        <p:txBody>
          <a:bodyPr/>
          <a:lstStyle/>
          <a:p>
            <a:r>
              <a:rPr lang="zh-CN" altLang="en-US" dirty="0" smtClean="0">
                <a:solidFill>
                  <a:schemeClr val="bg1">
                    <a:lumMod val="50000"/>
                  </a:schemeClr>
                </a:solidFill>
              </a:rPr>
              <a:t>基于有向无循环图的文件共享</a:t>
            </a:r>
            <a:endParaRPr lang="en-US" altLang="zh-CN" dirty="0" smtClean="0">
              <a:solidFill>
                <a:schemeClr val="bg1">
                  <a:lumMod val="50000"/>
                </a:schemeClr>
              </a:solidFill>
            </a:endParaRPr>
          </a:p>
          <a:p>
            <a:r>
              <a:rPr lang="zh-CN" altLang="en-US" dirty="0" smtClean="0"/>
              <a:t>利用符号链接实现文件共享</a:t>
            </a:r>
            <a:endParaRPr lang="zh-CN" altLang="en-US" dirty="0"/>
          </a:p>
        </p:txBody>
      </p:sp>
    </p:spTree>
    <p:extLst>
      <p:ext uri="{BB962C8B-B14F-4D97-AF65-F5344CB8AC3E}">
        <p14:creationId xmlns:p14="http://schemas.microsoft.com/office/powerpoint/2010/main" val="38109980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pPr eaLnBrk="1" hangingPunct="1"/>
            <a:r>
              <a:rPr lang="zh-CN" altLang="en-US" dirty="0" smtClean="0"/>
              <a:t>利用符号链接实现文件共享</a:t>
            </a:r>
          </a:p>
        </p:txBody>
      </p:sp>
      <p:sp>
        <p:nvSpPr>
          <p:cNvPr id="34819" name="内容占位符 2"/>
          <p:cNvSpPr>
            <a:spLocks noGrp="1"/>
          </p:cNvSpPr>
          <p:nvPr>
            <p:ph idx="1"/>
          </p:nvPr>
        </p:nvSpPr>
        <p:spPr/>
        <p:txBody>
          <a:bodyPr>
            <a:normAutofit/>
          </a:bodyPr>
          <a:lstStyle/>
          <a:p>
            <a:r>
              <a:rPr lang="zh-CN" altLang="en-US" dirty="0" smtClean="0"/>
              <a:t>创建新文件（</a:t>
            </a:r>
            <a:r>
              <a:rPr lang="en-US" altLang="zh-CN" dirty="0" smtClean="0"/>
              <a:t>Windows</a:t>
            </a:r>
            <a:r>
              <a:rPr lang="zh-CN" altLang="en-US" dirty="0" smtClean="0"/>
              <a:t>中的快捷方式），存储共享文件</a:t>
            </a:r>
            <a:r>
              <a:rPr lang="en-US" altLang="zh-CN" dirty="0" smtClean="0"/>
              <a:t>F</a:t>
            </a:r>
            <a:r>
              <a:rPr lang="zh-CN" altLang="en-US" dirty="0" smtClean="0"/>
              <a:t>的路径名，实现文件共享</a:t>
            </a:r>
            <a:endParaRPr lang="en-US" altLang="zh-CN" dirty="0" smtClean="0"/>
          </a:p>
          <a:p>
            <a:pPr eaLnBrk="1" hangingPunct="1"/>
            <a:r>
              <a:rPr lang="zh-CN" altLang="en-US" dirty="0" smtClean="0"/>
              <a:t>只有文件</a:t>
            </a:r>
            <a:r>
              <a:rPr lang="en-US" altLang="zh-CN" dirty="0" smtClean="0"/>
              <a:t>F</a:t>
            </a:r>
            <a:r>
              <a:rPr lang="zh-CN" altLang="en-US" dirty="0" smtClean="0"/>
              <a:t>本身拥有指向索引结点的指针，</a:t>
            </a:r>
            <a:endParaRPr lang="en-US" altLang="zh-CN" dirty="0" smtClean="0"/>
          </a:p>
          <a:p>
            <a:pPr eaLnBrk="1" hangingPunct="1"/>
            <a:r>
              <a:rPr lang="zh-CN" altLang="en-US" dirty="0" smtClean="0"/>
              <a:t>优点：方便地链接任一文件（用路径名）</a:t>
            </a:r>
          </a:p>
          <a:p>
            <a:pPr eaLnBrk="1" hangingPunct="1"/>
            <a:r>
              <a:rPr lang="zh-CN" altLang="en-US" dirty="0" smtClean="0"/>
              <a:t>缺点：访问共享文件时开销大（多次读盘、消费盘空间），每一共享文件都要增加一文件名（因路径名各不相同）。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pPr eaLnBrk="1" hangingPunct="1"/>
            <a:r>
              <a:rPr lang="zh-CN" altLang="en-US" smtClean="0"/>
              <a:t>利用符号链接实现文件共享</a:t>
            </a:r>
          </a:p>
        </p:txBody>
      </p:sp>
      <p:pic>
        <p:nvPicPr>
          <p:cNvPr id="35843"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00125" y="1785938"/>
            <a:ext cx="7072313" cy="4919662"/>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pPr eaLnBrk="1" hangingPunct="1"/>
            <a:r>
              <a:rPr lang="zh-CN" altLang="en-US" smtClean="0"/>
              <a:t>文件保护</a:t>
            </a:r>
          </a:p>
        </p:txBody>
      </p:sp>
      <p:sp>
        <p:nvSpPr>
          <p:cNvPr id="36867" name="内容占位符 2"/>
          <p:cNvSpPr>
            <a:spLocks noGrp="1"/>
          </p:cNvSpPr>
          <p:nvPr>
            <p:ph idx="1"/>
          </p:nvPr>
        </p:nvSpPr>
        <p:spPr/>
        <p:txBody>
          <a:bodyPr/>
          <a:lstStyle/>
          <a:p>
            <a:pPr eaLnBrk="1" hangingPunct="1"/>
            <a:r>
              <a:rPr lang="zh-CN" altLang="en-US" dirty="0" smtClean="0"/>
              <a:t>影响文件安全的主要因素</a:t>
            </a:r>
          </a:p>
          <a:p>
            <a:pPr lvl="1" eaLnBrk="1" hangingPunct="1"/>
            <a:r>
              <a:rPr lang="zh-CN" altLang="en-US" dirty="0" smtClean="0"/>
              <a:t>人为因素</a:t>
            </a:r>
            <a:endParaRPr lang="en-US" altLang="zh-CN" dirty="0" smtClean="0"/>
          </a:p>
          <a:p>
            <a:pPr lvl="1" eaLnBrk="1" hangingPunct="1"/>
            <a:r>
              <a:rPr lang="zh-CN" altLang="en-US" dirty="0" smtClean="0"/>
              <a:t>系统因素：例如硬盘故障</a:t>
            </a:r>
            <a:endParaRPr lang="en-US" altLang="zh-CN" dirty="0" smtClean="0"/>
          </a:p>
          <a:p>
            <a:pPr lvl="1" eaLnBrk="1" hangingPunct="1"/>
            <a:r>
              <a:rPr lang="zh-CN" altLang="en-US" dirty="0" smtClean="0"/>
              <a:t>自然因素：例如硬盘消磁</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pPr eaLnBrk="1" hangingPunct="1"/>
            <a:r>
              <a:rPr lang="zh-CN" altLang="en-US" smtClean="0"/>
              <a:t>文件保护</a:t>
            </a:r>
          </a:p>
        </p:txBody>
      </p:sp>
      <p:sp>
        <p:nvSpPr>
          <p:cNvPr id="37891" name="内容占位符 2"/>
          <p:cNvSpPr>
            <a:spLocks noGrp="1"/>
          </p:cNvSpPr>
          <p:nvPr>
            <p:ph idx="1"/>
          </p:nvPr>
        </p:nvSpPr>
        <p:spPr/>
        <p:txBody>
          <a:bodyPr/>
          <a:lstStyle/>
          <a:p>
            <a:pPr eaLnBrk="1" hangingPunct="1"/>
            <a:r>
              <a:rPr lang="zh-CN" altLang="en-US" dirty="0" smtClean="0"/>
              <a:t>文件系统的安全措施</a:t>
            </a:r>
          </a:p>
          <a:p>
            <a:pPr lvl="1" eaLnBrk="1" hangingPunct="1"/>
            <a:r>
              <a:rPr lang="zh-CN" altLang="en-US" dirty="0" smtClean="0"/>
              <a:t>通过存取控制机制，防止由人为因素所造的文件不安全性</a:t>
            </a:r>
          </a:p>
          <a:p>
            <a:pPr lvl="1" eaLnBrk="1" hangingPunct="1"/>
            <a:r>
              <a:rPr lang="zh-CN" altLang="en-US" dirty="0" smtClean="0"/>
              <a:t>采取系统容错技术，防止系统部分的故障所造成的文件的不安全性</a:t>
            </a:r>
          </a:p>
          <a:p>
            <a:pPr lvl="1" eaLnBrk="1" hangingPunct="1"/>
            <a:r>
              <a:rPr lang="zh-CN" altLang="en-US" dirty="0" smtClean="0"/>
              <a:t>建立后备系统，防止由自然因素所造成的不安全性</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r>
              <a:rPr lang="zh-CN" altLang="en-US" smtClean="0"/>
              <a:t>访问权</a:t>
            </a:r>
          </a:p>
        </p:txBody>
      </p:sp>
      <p:sp>
        <p:nvSpPr>
          <p:cNvPr id="38915" name="内容占位符 2"/>
          <p:cNvSpPr>
            <a:spLocks noGrp="1"/>
          </p:cNvSpPr>
          <p:nvPr>
            <p:ph idx="1"/>
          </p:nvPr>
        </p:nvSpPr>
        <p:spPr/>
        <p:txBody>
          <a:bodyPr/>
          <a:lstStyle/>
          <a:p>
            <a:pPr eaLnBrk="1" hangingPunct="1"/>
            <a:r>
              <a:rPr lang="zh-CN" altLang="en-US" dirty="0" smtClean="0"/>
              <a:t>为了对系统中的对象加以保护，应由系统来控制进程对对象的访问。</a:t>
            </a:r>
          </a:p>
          <a:p>
            <a:pPr eaLnBrk="1" hangingPunct="1"/>
            <a:r>
              <a:rPr lang="zh-CN" altLang="en-US" dirty="0" smtClean="0"/>
              <a:t>把一个进程能对某对象执行操作的权力，称为访问权。</a:t>
            </a:r>
          </a:p>
          <a:p>
            <a:pPr eaLnBrk="1" hangingPunct="1"/>
            <a:r>
              <a:rPr lang="zh-CN" altLang="en-US" dirty="0" smtClean="0"/>
              <a:t>每个访问权可以用一个有序对（对象名，权集）来表示，例如，某进程有对文件</a:t>
            </a:r>
            <a:r>
              <a:rPr lang="en-US" altLang="zh-CN" dirty="0" smtClean="0"/>
              <a:t>F1</a:t>
            </a:r>
            <a:r>
              <a:rPr lang="zh-CN" altLang="en-US" dirty="0" smtClean="0"/>
              <a:t>执行读和写操作的权力，则可将该进程的访问权表示成（</a:t>
            </a:r>
            <a:r>
              <a:rPr lang="en-US" altLang="zh-CN" dirty="0" smtClean="0"/>
              <a:t>F1</a:t>
            </a:r>
            <a:r>
              <a:rPr lang="zh-CN" altLang="en-US" dirty="0" smtClean="0"/>
              <a:t>，</a:t>
            </a:r>
            <a:r>
              <a:rPr lang="en-US" altLang="zh-CN" dirty="0" smtClean="0"/>
              <a:t>{R/W}</a:t>
            </a:r>
            <a:r>
              <a:rPr lang="zh-CN" altLang="en-US" dirty="0" smtClean="0"/>
              <a:t>）。</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pPr eaLnBrk="1" hangingPunct="1"/>
            <a:r>
              <a:rPr lang="zh-CN" altLang="en-US" smtClean="0"/>
              <a:t>保护域</a:t>
            </a:r>
          </a:p>
        </p:txBody>
      </p:sp>
      <p:sp>
        <p:nvSpPr>
          <p:cNvPr id="39939" name="内容占位符 2"/>
          <p:cNvSpPr>
            <a:spLocks noGrp="1"/>
          </p:cNvSpPr>
          <p:nvPr>
            <p:ph idx="1"/>
          </p:nvPr>
        </p:nvSpPr>
        <p:spPr/>
        <p:txBody>
          <a:bodyPr/>
          <a:lstStyle/>
          <a:p>
            <a:pPr eaLnBrk="1" hangingPunct="1"/>
            <a:r>
              <a:rPr lang="zh-CN" altLang="en-US" dirty="0" smtClean="0"/>
              <a:t>保护域是进程对一组对象访问权的集合，进程只能在指定域内执行操作。</a:t>
            </a:r>
          </a:p>
        </p:txBody>
      </p:sp>
      <p:pic>
        <p:nvPicPr>
          <p:cNvPr id="3994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80927"/>
            <a:ext cx="9139482" cy="280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保护域的两种类型</a:t>
            </a:r>
            <a:endParaRPr lang="zh-CN" altLang="en-US" dirty="0"/>
          </a:p>
        </p:txBody>
      </p:sp>
      <p:sp>
        <p:nvSpPr>
          <p:cNvPr id="3" name="内容占位符 2"/>
          <p:cNvSpPr>
            <a:spLocks noGrp="1"/>
          </p:cNvSpPr>
          <p:nvPr>
            <p:ph idx="1"/>
          </p:nvPr>
        </p:nvSpPr>
        <p:spPr/>
        <p:txBody>
          <a:bodyPr/>
          <a:lstStyle/>
          <a:p>
            <a:r>
              <a:rPr lang="zh-CN" altLang="en-US" dirty="0" smtClean="0"/>
              <a:t>静态域</a:t>
            </a:r>
            <a:endParaRPr lang="en-US" altLang="zh-CN" dirty="0" smtClean="0"/>
          </a:p>
          <a:p>
            <a:r>
              <a:rPr lang="zh-CN" altLang="en-US" dirty="0">
                <a:solidFill>
                  <a:schemeClr val="bg1">
                    <a:lumMod val="50000"/>
                  </a:schemeClr>
                </a:solidFill>
              </a:rPr>
              <a:t>动态域</a:t>
            </a:r>
          </a:p>
        </p:txBody>
      </p:sp>
    </p:spTree>
    <p:extLst>
      <p:ext uri="{BB962C8B-B14F-4D97-AF65-F5344CB8AC3E}">
        <p14:creationId xmlns:p14="http://schemas.microsoft.com/office/powerpoint/2010/main" val="2348432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文件的组织方式</a:t>
            </a:r>
            <a:endParaRPr lang="zh-CN" altLang="en-US" dirty="0"/>
          </a:p>
        </p:txBody>
      </p:sp>
      <p:sp>
        <p:nvSpPr>
          <p:cNvPr id="3" name="内容占位符 2"/>
          <p:cNvSpPr>
            <a:spLocks noGrp="1"/>
          </p:cNvSpPr>
          <p:nvPr>
            <p:ph idx="1"/>
          </p:nvPr>
        </p:nvSpPr>
        <p:spPr/>
        <p:txBody>
          <a:bodyPr/>
          <a:lstStyle/>
          <a:p>
            <a:r>
              <a:rPr lang="zh-CN" altLang="en-US" dirty="0" smtClean="0"/>
              <a:t>顺序</a:t>
            </a:r>
            <a:endParaRPr lang="en-US" altLang="zh-CN" dirty="0" smtClean="0"/>
          </a:p>
          <a:p>
            <a:r>
              <a:rPr lang="zh-CN" altLang="en-US" dirty="0" smtClean="0">
                <a:solidFill>
                  <a:schemeClr val="bg1">
                    <a:lumMod val="50000"/>
                  </a:schemeClr>
                </a:solidFill>
              </a:rPr>
              <a:t>索引</a:t>
            </a:r>
            <a:endParaRPr lang="en-US" altLang="zh-CN" dirty="0" smtClean="0">
              <a:solidFill>
                <a:schemeClr val="bg1">
                  <a:lumMod val="50000"/>
                </a:schemeClr>
              </a:solidFill>
            </a:endParaRPr>
          </a:p>
        </p:txBody>
      </p:sp>
    </p:spTree>
    <p:extLst>
      <p:ext uri="{BB962C8B-B14F-4D97-AF65-F5344CB8AC3E}">
        <p14:creationId xmlns:p14="http://schemas.microsoft.com/office/powerpoint/2010/main" val="30820351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dirty="0" smtClean="0"/>
              <a:t>静态域</a:t>
            </a:r>
          </a:p>
        </p:txBody>
      </p:sp>
      <p:sp>
        <p:nvSpPr>
          <p:cNvPr id="40963" name="内容占位符 2"/>
          <p:cNvSpPr>
            <a:spLocks noGrp="1"/>
          </p:cNvSpPr>
          <p:nvPr>
            <p:ph idx="1"/>
          </p:nvPr>
        </p:nvSpPr>
        <p:spPr/>
        <p:txBody>
          <a:bodyPr/>
          <a:lstStyle/>
          <a:p>
            <a:r>
              <a:rPr lang="zh-CN" altLang="en-US" dirty="0" smtClean="0"/>
              <a:t>进程和保护域一对一关系</a:t>
            </a:r>
            <a:endParaRPr lang="en-US" altLang="zh-CN" dirty="0" smtClean="0"/>
          </a:p>
          <a:p>
            <a:pPr eaLnBrk="1" hangingPunct="1"/>
            <a:r>
              <a:rPr lang="zh-CN" altLang="en-US" dirty="0" smtClean="0"/>
              <a:t>进程的整个生命期中，可用资源固定</a:t>
            </a:r>
          </a:p>
          <a:p>
            <a:pPr eaLnBrk="1" hangingPunct="1"/>
            <a:r>
              <a:rPr lang="zh-CN" altLang="en-US" dirty="0" smtClean="0"/>
              <a:t>赋予进程的访问权常超过实际需要</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保护域的两种类型</a:t>
            </a:r>
            <a:endParaRPr lang="zh-CN" altLang="en-US" dirty="0"/>
          </a:p>
        </p:txBody>
      </p:sp>
      <p:sp>
        <p:nvSpPr>
          <p:cNvPr id="3" name="内容占位符 2"/>
          <p:cNvSpPr>
            <a:spLocks noGrp="1"/>
          </p:cNvSpPr>
          <p:nvPr>
            <p:ph idx="1"/>
          </p:nvPr>
        </p:nvSpPr>
        <p:spPr/>
        <p:txBody>
          <a:bodyPr/>
          <a:lstStyle/>
          <a:p>
            <a:r>
              <a:rPr lang="zh-CN" altLang="en-US" dirty="0" smtClean="0">
                <a:solidFill>
                  <a:schemeClr val="bg1">
                    <a:lumMod val="50000"/>
                  </a:schemeClr>
                </a:solidFill>
              </a:rPr>
              <a:t>静态域</a:t>
            </a:r>
            <a:endParaRPr lang="en-US" altLang="zh-CN" dirty="0" smtClean="0">
              <a:solidFill>
                <a:schemeClr val="bg1">
                  <a:lumMod val="50000"/>
                </a:schemeClr>
              </a:solidFill>
            </a:endParaRPr>
          </a:p>
          <a:p>
            <a:r>
              <a:rPr lang="zh-CN" altLang="en-US" dirty="0"/>
              <a:t>动态域</a:t>
            </a:r>
          </a:p>
        </p:txBody>
      </p:sp>
    </p:spTree>
    <p:extLst>
      <p:ext uri="{BB962C8B-B14F-4D97-AF65-F5344CB8AC3E}">
        <p14:creationId xmlns:p14="http://schemas.microsoft.com/office/powerpoint/2010/main" val="27418471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pPr eaLnBrk="1" hangingPunct="1"/>
            <a:r>
              <a:rPr lang="zh-CN" altLang="en-US" dirty="0" smtClean="0"/>
              <a:t>动态域</a:t>
            </a:r>
          </a:p>
        </p:txBody>
      </p:sp>
      <p:sp>
        <p:nvSpPr>
          <p:cNvPr id="41987" name="内容占位符 2"/>
          <p:cNvSpPr>
            <a:spLocks noGrp="1"/>
          </p:cNvSpPr>
          <p:nvPr>
            <p:ph idx="1"/>
          </p:nvPr>
        </p:nvSpPr>
        <p:spPr/>
        <p:txBody>
          <a:bodyPr>
            <a:normAutofit/>
          </a:bodyPr>
          <a:lstStyle/>
          <a:p>
            <a:r>
              <a:rPr lang="zh-CN" altLang="en-US" dirty="0" smtClean="0"/>
              <a:t>进程和保护域一对多关系</a:t>
            </a:r>
            <a:endParaRPr lang="en-US" altLang="zh-CN" dirty="0" smtClean="0"/>
          </a:p>
          <a:p>
            <a:r>
              <a:rPr lang="zh-CN" altLang="en-US" dirty="0" smtClean="0"/>
              <a:t>进程运行的若干个阶段根据实际需要对应不同的保护域</a:t>
            </a:r>
            <a:endParaRPr lang="en-US" altLang="zh-CN" dirty="0" smtClean="0"/>
          </a:p>
          <a:p>
            <a:r>
              <a:rPr lang="zh-CN" altLang="en-US" dirty="0" smtClean="0"/>
              <a:t>应设保护域切换功能</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pPr eaLnBrk="1" hangingPunct="1"/>
            <a:r>
              <a:rPr lang="zh-CN" altLang="en-US" smtClean="0"/>
              <a:t>访问矩阵</a:t>
            </a:r>
          </a:p>
        </p:txBody>
      </p:sp>
      <p:sp>
        <p:nvSpPr>
          <p:cNvPr id="43011" name="内容占位符 2"/>
          <p:cNvSpPr>
            <a:spLocks noGrp="1"/>
          </p:cNvSpPr>
          <p:nvPr>
            <p:ph idx="1"/>
          </p:nvPr>
        </p:nvSpPr>
        <p:spPr/>
        <p:txBody>
          <a:bodyPr/>
          <a:lstStyle/>
          <a:p>
            <a:pPr eaLnBrk="1" hangingPunct="1"/>
            <a:r>
              <a:rPr lang="zh-CN" altLang="en-US" smtClean="0"/>
              <a:t>利用访问矩阵描述系统的访问控制，每一项访问权</a:t>
            </a:r>
            <a:r>
              <a:rPr lang="en-US" altLang="zh-CN" smtClean="0"/>
              <a:t>access(i, j)</a:t>
            </a:r>
            <a:r>
              <a:rPr lang="zh-CN" altLang="en-US" smtClean="0"/>
              <a:t>定义了在域</a:t>
            </a:r>
            <a:r>
              <a:rPr lang="en-US" altLang="zh-CN" smtClean="0"/>
              <a:t>D</a:t>
            </a:r>
            <a:r>
              <a:rPr lang="en-US" altLang="zh-CN" baseline="-25000" smtClean="0"/>
              <a:t>i</a:t>
            </a:r>
            <a:r>
              <a:rPr lang="zh-CN" altLang="en-US" smtClean="0"/>
              <a:t>中执行的进程能对对象</a:t>
            </a:r>
            <a:r>
              <a:rPr lang="en-US" altLang="zh-CN" smtClean="0"/>
              <a:t>Q</a:t>
            </a:r>
            <a:r>
              <a:rPr lang="en-US" altLang="zh-CN" baseline="-25000" smtClean="0"/>
              <a:t>j</a:t>
            </a:r>
            <a:r>
              <a:rPr lang="zh-CN" altLang="en-US" smtClean="0"/>
              <a:t>所施加的操作集。</a:t>
            </a:r>
          </a:p>
        </p:txBody>
      </p:sp>
      <p:pic>
        <p:nvPicPr>
          <p:cNvPr id="4301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43250"/>
            <a:ext cx="9134475"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pPr eaLnBrk="1" hangingPunct="1"/>
            <a:r>
              <a:rPr lang="zh-CN" altLang="en-US" smtClean="0"/>
              <a:t>具有域切换权的访问矩阵</a:t>
            </a:r>
          </a:p>
        </p:txBody>
      </p:sp>
      <p:sp>
        <p:nvSpPr>
          <p:cNvPr id="3" name="内容占位符 2"/>
          <p:cNvSpPr>
            <a:spLocks noGrp="1"/>
          </p:cNvSpPr>
          <p:nvPr>
            <p:ph idx="1"/>
          </p:nvPr>
        </p:nvSpPr>
        <p:spPr>
          <a:xfrm>
            <a:off x="457200" y="1600200"/>
            <a:ext cx="8229600" cy="2257425"/>
          </a:xfrm>
        </p:spPr>
        <p:txBody>
          <a:bodyPr>
            <a:normAutofit fontScale="92500" lnSpcReduction="10000"/>
          </a:bodyPr>
          <a:lstStyle/>
          <a:p>
            <a:pPr eaLnBrk="1" hangingPunct="1">
              <a:defRPr/>
            </a:pPr>
            <a:r>
              <a:rPr lang="zh-CN" altLang="en-US" dirty="0" smtClean="0"/>
              <a:t>当进程有切换权时，才能将进程所在域切换到另一个域。</a:t>
            </a:r>
            <a:endParaRPr lang="en-US" altLang="zh-CN" dirty="0" smtClean="0"/>
          </a:p>
          <a:p>
            <a:pPr eaLnBrk="1" hangingPunct="1">
              <a:defRPr/>
            </a:pPr>
            <a:r>
              <a:rPr lang="zh-CN" altLang="en-US" dirty="0" smtClean="0"/>
              <a:t>允许在域</a:t>
            </a:r>
            <a:r>
              <a:rPr lang="en-US" altLang="zh-CN" dirty="0" smtClean="0"/>
              <a:t>D1</a:t>
            </a:r>
            <a:r>
              <a:rPr lang="zh-CN" altLang="en-US" dirty="0" smtClean="0"/>
              <a:t>中的进程切换到域</a:t>
            </a:r>
            <a:r>
              <a:rPr lang="en-US" altLang="zh-CN" dirty="0" smtClean="0"/>
              <a:t>D2</a:t>
            </a:r>
            <a:r>
              <a:rPr lang="zh-CN" altLang="en-US" dirty="0" smtClean="0"/>
              <a:t>中，在域</a:t>
            </a:r>
            <a:r>
              <a:rPr lang="en-US" altLang="zh-CN" dirty="0" smtClean="0"/>
              <a:t>D2</a:t>
            </a:r>
            <a:r>
              <a:rPr lang="zh-CN" altLang="en-US" dirty="0" smtClean="0"/>
              <a:t>中的进程切换到域</a:t>
            </a:r>
            <a:r>
              <a:rPr lang="en-US" altLang="zh-CN" dirty="0" smtClean="0"/>
              <a:t>D3</a:t>
            </a:r>
            <a:r>
              <a:rPr lang="zh-CN" altLang="en-US" dirty="0" smtClean="0"/>
              <a:t>中，但不允许该进程再从域</a:t>
            </a:r>
            <a:r>
              <a:rPr lang="en-US" altLang="zh-CN" dirty="0" smtClean="0"/>
              <a:t>D3</a:t>
            </a:r>
            <a:r>
              <a:rPr lang="zh-CN" altLang="en-US" dirty="0" smtClean="0"/>
              <a:t>返回到域</a:t>
            </a:r>
            <a:r>
              <a:rPr lang="en-US" altLang="zh-CN" dirty="0" smtClean="0"/>
              <a:t>D1</a:t>
            </a:r>
            <a:r>
              <a:rPr lang="zh-CN" altLang="en-US" dirty="0" smtClean="0"/>
              <a:t>。</a:t>
            </a:r>
            <a:endParaRPr lang="zh-CN" altLang="en-US" dirty="0"/>
          </a:p>
        </p:txBody>
      </p:sp>
      <p:pic>
        <p:nvPicPr>
          <p:cNvPr id="4403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76675"/>
            <a:ext cx="9144000"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pPr eaLnBrk="1" hangingPunct="1"/>
            <a:r>
              <a:rPr lang="zh-CN" altLang="en-US" smtClean="0"/>
              <a:t>磁盘和文件系统</a:t>
            </a:r>
          </a:p>
        </p:txBody>
      </p:sp>
      <p:sp>
        <p:nvSpPr>
          <p:cNvPr id="3" name="内容占位符 2"/>
          <p:cNvSpPr>
            <a:spLocks noGrp="1"/>
          </p:cNvSpPr>
          <p:nvPr>
            <p:ph idx="1"/>
          </p:nvPr>
        </p:nvSpPr>
        <p:spPr/>
        <p:txBody>
          <a:bodyPr/>
          <a:lstStyle/>
          <a:p>
            <a:pPr eaLnBrk="1" hangingPunct="1">
              <a:defRPr/>
            </a:pPr>
            <a:r>
              <a:rPr lang="zh-CN" altLang="en-US" dirty="0" smtClean="0">
                <a:solidFill>
                  <a:schemeClr val="bg1">
                    <a:lumMod val="50000"/>
                  </a:schemeClr>
                </a:solidFill>
              </a:rPr>
              <a:t>文件系统</a:t>
            </a:r>
            <a:endParaRPr lang="en-US" altLang="zh-CN" dirty="0" smtClean="0">
              <a:solidFill>
                <a:schemeClr val="bg1">
                  <a:lumMod val="50000"/>
                </a:schemeClr>
              </a:solidFill>
            </a:endParaRPr>
          </a:p>
          <a:p>
            <a:pPr eaLnBrk="1" hangingPunct="1">
              <a:defRPr/>
            </a:pPr>
            <a:r>
              <a:rPr lang="zh-CN" altLang="en-US" dirty="0" smtClean="0"/>
              <a:t>磁盘管理</a:t>
            </a:r>
            <a:endParaRPr lang="en-US" altLang="zh-CN" dirty="0" smtClean="0"/>
          </a:p>
          <a:p>
            <a:pPr eaLnBrk="1" hangingPunct="1">
              <a:defRPr/>
            </a:pPr>
            <a:r>
              <a:rPr lang="zh-CN" altLang="en-US" dirty="0" smtClean="0">
                <a:solidFill>
                  <a:schemeClr val="bg1">
                    <a:lumMod val="50000"/>
                  </a:schemeClr>
                </a:solidFill>
              </a:rPr>
              <a:t>输入输出系统</a:t>
            </a:r>
            <a:endParaRPr lang="zh-CN" altLang="en-US"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pPr eaLnBrk="1" hangingPunct="1"/>
            <a:r>
              <a:rPr lang="zh-CN" altLang="en-US" smtClean="0"/>
              <a:t>磁盘存储器管理的主要任务</a:t>
            </a:r>
          </a:p>
        </p:txBody>
      </p:sp>
      <p:sp>
        <p:nvSpPr>
          <p:cNvPr id="3" name="内容占位符 2"/>
          <p:cNvSpPr>
            <a:spLocks noGrp="1"/>
          </p:cNvSpPr>
          <p:nvPr>
            <p:ph idx="1"/>
          </p:nvPr>
        </p:nvSpPr>
        <p:spPr/>
        <p:txBody>
          <a:bodyPr>
            <a:normAutofit lnSpcReduction="10000"/>
          </a:bodyPr>
          <a:lstStyle/>
          <a:p>
            <a:pPr marL="514350" indent="-514350" eaLnBrk="1" hangingPunct="1">
              <a:buFont typeface="+mj-lt"/>
              <a:buAutoNum type="arabicPeriod"/>
              <a:defRPr/>
            </a:pPr>
            <a:r>
              <a:rPr lang="zh-CN" altLang="en-US" dirty="0" smtClean="0"/>
              <a:t>有效地利用存储空间</a:t>
            </a:r>
          </a:p>
          <a:p>
            <a:pPr lvl="1" eaLnBrk="1" hangingPunct="1">
              <a:defRPr/>
            </a:pPr>
            <a:r>
              <a:rPr lang="zh-CN" altLang="en-US" dirty="0" smtClean="0"/>
              <a:t>为文件分配必要的存储空间，减少磁盘碎片，提高存储空间的利用率；</a:t>
            </a:r>
          </a:p>
          <a:p>
            <a:pPr marL="514350" indent="-514350" eaLnBrk="1" hangingPunct="1">
              <a:buFont typeface="+mj-lt"/>
              <a:buAutoNum type="arabicPeriod"/>
              <a:defRPr/>
            </a:pPr>
            <a:r>
              <a:rPr lang="zh-CN" altLang="en-US" dirty="0" smtClean="0"/>
              <a:t>提高磁盘的</a:t>
            </a:r>
            <a:r>
              <a:rPr lang="en-US" altLang="zh-CN" dirty="0" smtClean="0"/>
              <a:t>I/O</a:t>
            </a:r>
            <a:r>
              <a:rPr lang="zh-CN" altLang="en-US" dirty="0" smtClean="0"/>
              <a:t>速度</a:t>
            </a:r>
          </a:p>
          <a:p>
            <a:pPr lvl="1" eaLnBrk="1" hangingPunct="1">
              <a:defRPr/>
            </a:pPr>
            <a:r>
              <a:rPr lang="zh-CN" altLang="en-US" dirty="0" smtClean="0"/>
              <a:t>采用磁盘高速缓存等措施提高磁盘的</a:t>
            </a:r>
            <a:r>
              <a:rPr lang="en-US" altLang="zh-CN" dirty="0" smtClean="0"/>
              <a:t>I/O</a:t>
            </a:r>
            <a:r>
              <a:rPr lang="zh-CN" altLang="en-US" dirty="0" smtClean="0"/>
              <a:t>速度，以增加对文件的访问速度</a:t>
            </a:r>
          </a:p>
          <a:p>
            <a:pPr marL="514350" indent="-514350" eaLnBrk="1" hangingPunct="1">
              <a:buFont typeface="+mj-lt"/>
              <a:buAutoNum type="arabicPeriod"/>
              <a:defRPr/>
            </a:pPr>
            <a:r>
              <a:rPr lang="zh-CN" altLang="en-US" dirty="0" smtClean="0"/>
              <a:t>提高磁盘系统的可靠性</a:t>
            </a:r>
          </a:p>
          <a:p>
            <a:pPr lvl="1" eaLnBrk="1" hangingPunct="1">
              <a:defRPr/>
            </a:pPr>
            <a:r>
              <a:rPr lang="zh-CN" altLang="en-US" dirty="0" smtClean="0"/>
              <a:t>采取必要的冗余措施和后备系统提高磁盘系统的可靠性。</a:t>
            </a:r>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pPr eaLnBrk="1" hangingPunct="1"/>
            <a:r>
              <a:rPr lang="zh-CN" altLang="en-US" dirty="0" smtClean="0"/>
              <a:t>硬盘的组织方式</a:t>
            </a:r>
          </a:p>
        </p:txBody>
      </p:sp>
      <p:sp>
        <p:nvSpPr>
          <p:cNvPr id="3" name="内容占位符 2"/>
          <p:cNvSpPr>
            <a:spLocks noGrp="1"/>
          </p:cNvSpPr>
          <p:nvPr>
            <p:ph idx="1"/>
          </p:nvPr>
        </p:nvSpPr>
        <p:spPr/>
        <p:txBody>
          <a:bodyPr>
            <a:normAutofit fontScale="92500" lnSpcReduction="10000"/>
          </a:bodyPr>
          <a:lstStyle/>
          <a:p>
            <a:pPr marL="514350" indent="-514350" eaLnBrk="1" hangingPunct="1">
              <a:buFont typeface="+mj-lt"/>
              <a:buAutoNum type="arabicPeriod"/>
              <a:defRPr/>
            </a:pPr>
            <a:r>
              <a:rPr lang="zh-CN" altLang="en-US" dirty="0" smtClean="0"/>
              <a:t>连续组织方式</a:t>
            </a:r>
          </a:p>
          <a:p>
            <a:pPr lvl="1" eaLnBrk="1" hangingPunct="1">
              <a:defRPr/>
            </a:pPr>
            <a:r>
              <a:rPr lang="zh-CN" altLang="en-US" dirty="0" smtClean="0"/>
              <a:t>为每个文件分配连续的磁盘空间，形成顺序式文件结构</a:t>
            </a:r>
          </a:p>
          <a:p>
            <a:pPr marL="514350" indent="-514350" eaLnBrk="1" hangingPunct="1">
              <a:buFont typeface="+mj-lt"/>
              <a:buAutoNum type="arabicPeriod"/>
              <a:defRPr/>
            </a:pPr>
            <a:r>
              <a:rPr lang="zh-CN" altLang="en-US" dirty="0" smtClean="0"/>
              <a:t>链接组织方式</a:t>
            </a:r>
          </a:p>
          <a:p>
            <a:pPr lvl="1" eaLnBrk="1" hangingPunct="1">
              <a:defRPr/>
            </a:pPr>
            <a:r>
              <a:rPr lang="zh-CN" altLang="en-US" dirty="0" smtClean="0"/>
              <a:t>为每个文件分配不连续的磁盘空间，通过链接指针将一个文件的所有盘块链接在一起，形成链接式文件结构</a:t>
            </a:r>
          </a:p>
          <a:p>
            <a:pPr marL="514350" indent="-514350" eaLnBrk="1" hangingPunct="1">
              <a:buFont typeface="+mj-lt"/>
              <a:buAutoNum type="arabicPeriod"/>
              <a:defRPr/>
            </a:pPr>
            <a:r>
              <a:rPr lang="zh-CN" altLang="en-US" dirty="0" smtClean="0"/>
              <a:t>索引组织方式</a:t>
            </a:r>
          </a:p>
          <a:p>
            <a:pPr lvl="1" eaLnBrk="1" hangingPunct="1">
              <a:defRPr/>
            </a:pPr>
            <a:r>
              <a:rPr lang="zh-CN" altLang="en-US" dirty="0" smtClean="0"/>
              <a:t>对文件采取索引组织方式，形成索引式文件结构</a:t>
            </a:r>
          </a:p>
          <a:p>
            <a:pPr eaLnBrk="1" hangingPunct="1">
              <a:defRPr/>
            </a:pPr>
            <a:r>
              <a:rPr lang="zh-CN" altLang="en-US" dirty="0" smtClean="0"/>
              <a:t>文件系统对文件可能采取多种类型的组织形式</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硬盘的组织方式</a:t>
            </a:r>
            <a:endParaRPr lang="zh-CN" altLang="en-US" dirty="0"/>
          </a:p>
        </p:txBody>
      </p:sp>
      <p:sp>
        <p:nvSpPr>
          <p:cNvPr id="3" name="内容占位符 2"/>
          <p:cNvSpPr>
            <a:spLocks noGrp="1"/>
          </p:cNvSpPr>
          <p:nvPr>
            <p:ph idx="1"/>
          </p:nvPr>
        </p:nvSpPr>
        <p:spPr/>
        <p:txBody>
          <a:bodyPr/>
          <a:lstStyle/>
          <a:p>
            <a:pPr>
              <a:defRPr/>
            </a:pPr>
            <a:r>
              <a:rPr lang="zh-CN" altLang="en-US" dirty="0"/>
              <a:t>连续组织方式</a:t>
            </a:r>
          </a:p>
          <a:p>
            <a:pPr>
              <a:defRPr/>
            </a:pPr>
            <a:r>
              <a:rPr lang="zh-CN" altLang="en-US" dirty="0" smtClean="0">
                <a:solidFill>
                  <a:schemeClr val="bg1">
                    <a:lumMod val="50000"/>
                  </a:schemeClr>
                </a:solidFill>
              </a:rPr>
              <a:t>链接</a:t>
            </a:r>
            <a:r>
              <a:rPr lang="zh-CN" altLang="en-US" dirty="0">
                <a:solidFill>
                  <a:schemeClr val="bg1">
                    <a:lumMod val="50000"/>
                  </a:schemeClr>
                </a:solidFill>
              </a:rPr>
              <a:t>组织方式</a:t>
            </a:r>
          </a:p>
          <a:p>
            <a:pPr>
              <a:defRPr/>
            </a:pPr>
            <a:r>
              <a:rPr lang="zh-CN" altLang="en-US" dirty="0" smtClean="0">
                <a:solidFill>
                  <a:schemeClr val="bg1">
                    <a:lumMod val="50000"/>
                  </a:schemeClr>
                </a:solidFill>
              </a:rPr>
              <a:t>索引</a:t>
            </a:r>
            <a:r>
              <a:rPr lang="zh-CN" altLang="en-US" dirty="0">
                <a:solidFill>
                  <a:schemeClr val="bg1">
                    <a:lumMod val="50000"/>
                  </a:schemeClr>
                </a:solidFill>
              </a:rPr>
              <a:t>组织方式</a:t>
            </a:r>
          </a:p>
          <a:p>
            <a:endParaRPr lang="zh-CN" altLang="en-US" dirty="0"/>
          </a:p>
        </p:txBody>
      </p:sp>
    </p:spTree>
    <p:extLst>
      <p:ext uri="{BB962C8B-B14F-4D97-AF65-F5344CB8AC3E}">
        <p14:creationId xmlns:p14="http://schemas.microsoft.com/office/powerpoint/2010/main" val="16147462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pPr eaLnBrk="1" hangingPunct="1"/>
            <a:r>
              <a:rPr lang="zh-CN" altLang="en-US" smtClean="0"/>
              <a:t>连续组织方式</a:t>
            </a:r>
          </a:p>
        </p:txBody>
      </p:sp>
      <p:sp>
        <p:nvSpPr>
          <p:cNvPr id="48131" name="内容占位符 2"/>
          <p:cNvSpPr>
            <a:spLocks noGrp="1"/>
          </p:cNvSpPr>
          <p:nvPr>
            <p:ph idx="1"/>
          </p:nvPr>
        </p:nvSpPr>
        <p:spPr/>
        <p:txBody>
          <a:bodyPr/>
          <a:lstStyle/>
          <a:p>
            <a:pPr eaLnBrk="1" hangingPunct="1"/>
            <a:r>
              <a:rPr lang="zh-CN" altLang="en-US" smtClean="0"/>
              <a:t>为每一个文件分配一组相邻接的盘块，此时的物理文件称为顺序文件。</a:t>
            </a:r>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647950"/>
            <a:ext cx="6929438"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eaLnBrk="1" hangingPunct="1"/>
            <a:r>
              <a:rPr lang="zh-CN" altLang="en-US" smtClean="0"/>
              <a:t>顺序文件</a:t>
            </a:r>
          </a:p>
        </p:txBody>
      </p:sp>
      <p:sp>
        <p:nvSpPr>
          <p:cNvPr id="3" name="内容占位符 2"/>
          <p:cNvSpPr>
            <a:spLocks noGrp="1"/>
          </p:cNvSpPr>
          <p:nvPr>
            <p:ph idx="1"/>
          </p:nvPr>
        </p:nvSpPr>
        <p:spPr/>
        <p:txBody>
          <a:bodyPr>
            <a:normAutofit fontScale="92500" lnSpcReduction="10000"/>
          </a:bodyPr>
          <a:lstStyle/>
          <a:p>
            <a:pPr eaLnBrk="1" hangingPunct="1">
              <a:defRPr/>
            </a:pPr>
            <a:r>
              <a:rPr lang="zh-CN" altLang="en-US" dirty="0" smtClean="0"/>
              <a:t>排列方式</a:t>
            </a:r>
          </a:p>
          <a:p>
            <a:pPr lvl="1" eaLnBrk="1" hangingPunct="1">
              <a:defRPr/>
            </a:pPr>
            <a:r>
              <a:rPr lang="zh-CN" altLang="en-US" dirty="0" smtClean="0"/>
              <a:t>串结构：记录按存入时间的先后进行排序，各记录的顺序与关键字无关。对串结构文件进行检索比较费时。</a:t>
            </a:r>
          </a:p>
          <a:p>
            <a:pPr lvl="1" eaLnBrk="1" hangingPunct="1">
              <a:defRPr/>
            </a:pPr>
            <a:r>
              <a:rPr lang="zh-CN" altLang="en-US" dirty="0" smtClean="0"/>
              <a:t>顺序结构：用户指定字段作为关键字，所有记录按关键字排序。顺序结构文件有更高的检索速度。</a:t>
            </a:r>
          </a:p>
          <a:p>
            <a:pPr eaLnBrk="1" hangingPunct="1">
              <a:defRPr/>
            </a:pPr>
            <a:r>
              <a:rPr lang="zh-CN" altLang="en-US" dirty="0" smtClean="0"/>
              <a:t>优点：适应用于批量存取，存取效率最高，磁带存储的唯一选择。</a:t>
            </a:r>
          </a:p>
          <a:p>
            <a:pPr eaLnBrk="1" hangingPunct="1">
              <a:defRPr/>
            </a:pPr>
            <a:r>
              <a:rPr lang="zh-CN" altLang="en-US" dirty="0" smtClean="0"/>
              <a:t>缺点：交互场合性能差，增加或删除记录比较困难。</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pPr eaLnBrk="1" hangingPunct="1"/>
            <a:r>
              <a:rPr lang="zh-CN" altLang="en-US" smtClean="0"/>
              <a:t>连续组织方式</a:t>
            </a:r>
          </a:p>
        </p:txBody>
      </p:sp>
      <p:sp>
        <p:nvSpPr>
          <p:cNvPr id="49155" name="内容占位符 2"/>
          <p:cNvSpPr>
            <a:spLocks noGrp="1"/>
          </p:cNvSpPr>
          <p:nvPr>
            <p:ph idx="1"/>
          </p:nvPr>
        </p:nvSpPr>
        <p:spPr/>
        <p:txBody>
          <a:bodyPr/>
          <a:lstStyle/>
          <a:p>
            <a:pPr eaLnBrk="1" hangingPunct="1"/>
            <a:r>
              <a:rPr lang="zh-CN" altLang="en-US" smtClean="0"/>
              <a:t>主要优点</a:t>
            </a:r>
          </a:p>
          <a:p>
            <a:pPr lvl="1" eaLnBrk="1" hangingPunct="1"/>
            <a:r>
              <a:rPr lang="zh-CN" altLang="en-US" smtClean="0"/>
              <a:t>顺序访问容易</a:t>
            </a:r>
          </a:p>
          <a:p>
            <a:pPr lvl="1" eaLnBrk="1" hangingPunct="1"/>
            <a:r>
              <a:rPr lang="zh-CN" altLang="en-US" smtClean="0"/>
              <a:t>顺序访问速度快</a:t>
            </a:r>
          </a:p>
          <a:p>
            <a:pPr eaLnBrk="1" hangingPunct="1"/>
            <a:r>
              <a:rPr lang="zh-CN" altLang="en-US" smtClean="0"/>
              <a:t>主要缺点</a:t>
            </a:r>
          </a:p>
          <a:p>
            <a:pPr lvl="1" eaLnBrk="1" hangingPunct="1"/>
            <a:r>
              <a:rPr lang="zh-CN" altLang="en-US" smtClean="0"/>
              <a:t>要求为一个文件分配连续的存储空间</a:t>
            </a:r>
          </a:p>
          <a:p>
            <a:pPr lvl="1" eaLnBrk="1" hangingPunct="1"/>
            <a:r>
              <a:rPr lang="zh-CN" altLang="en-US" smtClean="0"/>
              <a:t>必须事先知道文件的长度</a:t>
            </a:r>
          </a:p>
          <a:p>
            <a:pPr lvl="1" eaLnBrk="1" hangingPunct="1"/>
            <a:r>
              <a:rPr lang="zh-CN" altLang="en-US" smtClean="0"/>
              <a:t>不能灵活地删除和插入记录</a:t>
            </a:r>
          </a:p>
          <a:p>
            <a:pPr lvl="1" eaLnBrk="1" hangingPunct="1"/>
            <a:r>
              <a:rPr lang="zh-CN" altLang="en-US" smtClean="0"/>
              <a:t>很难为动态增长的文件分配空间</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硬盘的组织方式</a:t>
            </a:r>
            <a:endParaRPr lang="zh-CN" altLang="en-US" dirty="0"/>
          </a:p>
        </p:txBody>
      </p:sp>
      <p:sp>
        <p:nvSpPr>
          <p:cNvPr id="3" name="内容占位符 2"/>
          <p:cNvSpPr>
            <a:spLocks noGrp="1"/>
          </p:cNvSpPr>
          <p:nvPr>
            <p:ph idx="1"/>
          </p:nvPr>
        </p:nvSpPr>
        <p:spPr/>
        <p:txBody>
          <a:bodyPr/>
          <a:lstStyle/>
          <a:p>
            <a:pPr>
              <a:defRPr/>
            </a:pPr>
            <a:r>
              <a:rPr lang="zh-CN" altLang="en-US" dirty="0">
                <a:solidFill>
                  <a:schemeClr val="bg1">
                    <a:lumMod val="50000"/>
                  </a:schemeClr>
                </a:solidFill>
              </a:rPr>
              <a:t>连续组织方式</a:t>
            </a:r>
          </a:p>
          <a:p>
            <a:pPr>
              <a:defRPr/>
            </a:pPr>
            <a:r>
              <a:rPr lang="zh-CN" altLang="en-US" dirty="0" smtClean="0"/>
              <a:t>链接</a:t>
            </a:r>
            <a:r>
              <a:rPr lang="zh-CN" altLang="en-US" dirty="0"/>
              <a:t>组织方式</a:t>
            </a:r>
          </a:p>
          <a:p>
            <a:pPr>
              <a:defRPr/>
            </a:pPr>
            <a:r>
              <a:rPr lang="zh-CN" altLang="en-US" dirty="0" smtClean="0">
                <a:solidFill>
                  <a:schemeClr val="bg1">
                    <a:lumMod val="50000"/>
                  </a:schemeClr>
                </a:solidFill>
              </a:rPr>
              <a:t>索引</a:t>
            </a:r>
            <a:r>
              <a:rPr lang="zh-CN" altLang="en-US" dirty="0">
                <a:solidFill>
                  <a:schemeClr val="bg1">
                    <a:lumMod val="50000"/>
                  </a:schemeClr>
                </a:solidFill>
              </a:rPr>
              <a:t>组织方式</a:t>
            </a:r>
          </a:p>
          <a:p>
            <a:endParaRPr lang="zh-CN" altLang="en-US" dirty="0"/>
          </a:p>
        </p:txBody>
      </p:sp>
    </p:spTree>
    <p:extLst>
      <p:ext uri="{BB962C8B-B14F-4D97-AF65-F5344CB8AC3E}">
        <p14:creationId xmlns:p14="http://schemas.microsoft.com/office/powerpoint/2010/main" val="3155033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pPr eaLnBrk="1" hangingPunct="1"/>
            <a:r>
              <a:rPr lang="zh-CN" altLang="en-US" smtClean="0"/>
              <a:t>链接组织方式</a:t>
            </a:r>
          </a:p>
        </p:txBody>
      </p:sp>
      <p:sp>
        <p:nvSpPr>
          <p:cNvPr id="50179" name="内容占位符 2"/>
          <p:cNvSpPr>
            <a:spLocks noGrp="1"/>
          </p:cNvSpPr>
          <p:nvPr>
            <p:ph idx="1"/>
          </p:nvPr>
        </p:nvSpPr>
        <p:spPr/>
        <p:txBody>
          <a:bodyPr>
            <a:normAutofit lnSpcReduction="10000"/>
          </a:bodyPr>
          <a:lstStyle/>
          <a:p>
            <a:pPr eaLnBrk="1" hangingPunct="1"/>
            <a:r>
              <a:rPr lang="zh-CN" altLang="en-US" smtClean="0"/>
              <a:t>为文件分配多个不连续的盘块，通过链接指针将离散的盘块链接成一个链表，由此形成的物理文件称为链接文件。</a:t>
            </a:r>
          </a:p>
          <a:p>
            <a:pPr eaLnBrk="1" hangingPunct="1"/>
            <a:r>
              <a:rPr lang="zh-CN" altLang="en-US" smtClean="0"/>
              <a:t>链接组织方式的主要优点</a:t>
            </a:r>
          </a:p>
          <a:p>
            <a:pPr lvl="1" eaLnBrk="1" hangingPunct="1"/>
            <a:r>
              <a:rPr lang="zh-CN" altLang="en-US" smtClean="0"/>
              <a:t>消除了磁盘的外部碎片，提高了外存的利用率</a:t>
            </a:r>
          </a:p>
          <a:p>
            <a:pPr lvl="1" eaLnBrk="1" hangingPunct="1"/>
            <a:r>
              <a:rPr lang="zh-CN" altLang="en-US" smtClean="0"/>
              <a:t>对插入、删除和修改记录都非常容易</a:t>
            </a:r>
          </a:p>
          <a:p>
            <a:pPr lvl="1" eaLnBrk="1" hangingPunct="1"/>
            <a:r>
              <a:rPr lang="zh-CN" altLang="en-US" smtClean="0"/>
              <a:t>能适应文件的动态增长，无须事先知道文件的大小</a:t>
            </a:r>
          </a:p>
          <a:p>
            <a:pPr eaLnBrk="1" hangingPunct="1"/>
            <a:r>
              <a:rPr lang="zh-CN" altLang="en-US" smtClean="0"/>
              <a:t>分为隐式链接和显式链接</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pPr eaLnBrk="1" hangingPunct="1"/>
            <a:r>
              <a:rPr lang="zh-CN" altLang="en-US" smtClean="0"/>
              <a:t>隐式链接组织方式</a:t>
            </a:r>
          </a:p>
        </p:txBody>
      </p:sp>
      <p:sp>
        <p:nvSpPr>
          <p:cNvPr id="51203" name="内容占位符 2"/>
          <p:cNvSpPr>
            <a:spLocks noGrp="1"/>
          </p:cNvSpPr>
          <p:nvPr>
            <p:ph idx="1"/>
          </p:nvPr>
        </p:nvSpPr>
        <p:spPr/>
        <p:txBody>
          <a:bodyPr/>
          <a:lstStyle/>
          <a:p>
            <a:pPr eaLnBrk="1" hangingPunct="1"/>
            <a:r>
              <a:rPr lang="zh-CN" altLang="en-US" smtClean="0"/>
              <a:t>文件目录的每个目录项都含有指向链接文件第一个盘块和最后一个盘块的指针。  </a:t>
            </a: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2578100"/>
            <a:ext cx="5500688"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pPr eaLnBrk="1" hangingPunct="1"/>
            <a:r>
              <a:rPr lang="zh-CN" altLang="en-US" smtClean="0"/>
              <a:t>隐式链接组织方式</a:t>
            </a:r>
          </a:p>
        </p:txBody>
      </p:sp>
      <p:sp>
        <p:nvSpPr>
          <p:cNvPr id="52227" name="内容占位符 2"/>
          <p:cNvSpPr>
            <a:spLocks noGrp="1"/>
          </p:cNvSpPr>
          <p:nvPr>
            <p:ph idx="1"/>
          </p:nvPr>
        </p:nvSpPr>
        <p:spPr/>
        <p:txBody>
          <a:bodyPr>
            <a:normAutofit lnSpcReduction="10000"/>
          </a:bodyPr>
          <a:lstStyle/>
          <a:p>
            <a:pPr eaLnBrk="1" hangingPunct="1"/>
            <a:r>
              <a:rPr lang="zh-CN" altLang="en-US" smtClean="0"/>
              <a:t>隐式链接的主要问题</a:t>
            </a:r>
          </a:p>
          <a:p>
            <a:pPr lvl="1" eaLnBrk="1" hangingPunct="1"/>
            <a:r>
              <a:rPr lang="zh-CN" altLang="en-US" smtClean="0"/>
              <a:t>只适合于顺序访问，对随机访问极其低效</a:t>
            </a:r>
          </a:p>
          <a:p>
            <a:pPr lvl="1" eaLnBrk="1" hangingPunct="1"/>
            <a:r>
              <a:rPr lang="zh-CN" altLang="en-US" smtClean="0"/>
              <a:t>可靠性较差，任意一个指针出问题都将出现严重后果</a:t>
            </a:r>
            <a:endParaRPr lang="en-US" altLang="zh-CN" smtClean="0"/>
          </a:p>
          <a:p>
            <a:pPr eaLnBrk="1" hangingPunct="1"/>
            <a:r>
              <a:rPr lang="zh-CN" altLang="en-US" smtClean="0"/>
              <a:t>改进的方式</a:t>
            </a:r>
          </a:p>
          <a:p>
            <a:pPr lvl="1" eaLnBrk="1" hangingPunct="1"/>
            <a:r>
              <a:rPr lang="zh-CN" altLang="en-US" smtClean="0"/>
              <a:t>将几个盘块组成一个簇。在进行盘块分配时，是以簇为单位进行的。在链接文件中的每个元素也是以簇为单位。</a:t>
            </a:r>
          </a:p>
          <a:p>
            <a:pPr lvl="1" eaLnBrk="1" hangingPunct="1"/>
            <a:r>
              <a:rPr lang="zh-CN" altLang="en-US" smtClean="0"/>
              <a:t>成倍地减小查找指定块的时间和减小指针所占用的存储空间，却增大了内部碎片。</a:t>
            </a:r>
          </a:p>
          <a:p>
            <a:pPr eaLnBrk="1" hangingPunct="1"/>
            <a:endParaRPr lang="zh-CN" altLang="en-US" smtClean="0"/>
          </a:p>
          <a:p>
            <a:pPr eaLnBrk="1" hangingPunct="1"/>
            <a:endParaRPr lang="zh-CN" alt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pPr eaLnBrk="1" hangingPunct="1"/>
            <a:r>
              <a:rPr lang="zh-CN" altLang="en-US" smtClean="0"/>
              <a:t>显式链接组织方式</a:t>
            </a:r>
          </a:p>
        </p:txBody>
      </p:sp>
      <p:sp>
        <p:nvSpPr>
          <p:cNvPr id="53251" name="内容占位符 2"/>
          <p:cNvSpPr>
            <a:spLocks noGrp="1"/>
          </p:cNvSpPr>
          <p:nvPr>
            <p:ph idx="1"/>
          </p:nvPr>
        </p:nvSpPr>
        <p:spPr/>
        <p:txBody>
          <a:bodyPr/>
          <a:lstStyle/>
          <a:p>
            <a:pPr eaLnBrk="1" hangingPunct="1"/>
            <a:r>
              <a:rPr lang="zh-CN" altLang="en-US" sz="2800" smtClean="0"/>
              <a:t>把用于链接文件各物理块的指针，显式地存放在内存的链接表中，该表在整个磁盘中仅设置一张。</a:t>
            </a:r>
            <a:endParaRPr lang="en-US" altLang="zh-CN" sz="2800" smtClean="0"/>
          </a:p>
          <a:p>
            <a:pPr eaLnBrk="1" hangingPunct="1"/>
            <a:r>
              <a:rPr lang="zh-CN" altLang="en-US" sz="2800" smtClean="0"/>
              <a:t>文件的第一个盘块号作为文件地址被填入文件</a:t>
            </a:r>
            <a:r>
              <a:rPr lang="en-US" altLang="zh-CN" sz="2800" smtClean="0"/>
              <a:t>FCB</a:t>
            </a:r>
            <a:r>
              <a:rPr lang="zh-CN" altLang="en-US" sz="2800" smtClean="0"/>
              <a:t>的“物理地址”字段中。</a:t>
            </a:r>
          </a:p>
          <a:p>
            <a:pPr eaLnBrk="1" hangingPunct="1"/>
            <a:r>
              <a:rPr lang="zh-CN" altLang="en-US" sz="2800" smtClean="0"/>
              <a:t>由于分配给文件的所有盘块号都放在该表中，故把该表称为文件分配表</a:t>
            </a:r>
            <a:r>
              <a:rPr lang="en-US" altLang="zh-CN" sz="2800" smtClean="0"/>
              <a:t>FAT(File Allocation Table)</a:t>
            </a:r>
            <a:r>
              <a:rPr lang="zh-CN" altLang="en-US" sz="2800" smtClean="0"/>
              <a:t>。 </a:t>
            </a:r>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4429125"/>
            <a:ext cx="5522937" cy="23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pPr eaLnBrk="1" hangingPunct="1"/>
            <a:r>
              <a:rPr lang="zh-CN" altLang="en-US" smtClean="0"/>
              <a:t>显式链接组织方式</a:t>
            </a:r>
          </a:p>
        </p:txBody>
      </p:sp>
      <p:sp>
        <p:nvSpPr>
          <p:cNvPr id="54275" name="内容占位符 2"/>
          <p:cNvSpPr>
            <a:spLocks noGrp="1"/>
          </p:cNvSpPr>
          <p:nvPr>
            <p:ph idx="1"/>
          </p:nvPr>
        </p:nvSpPr>
        <p:spPr/>
        <p:txBody>
          <a:bodyPr/>
          <a:lstStyle/>
          <a:p>
            <a:pPr eaLnBrk="1" hangingPunct="1"/>
            <a:r>
              <a:rPr lang="zh-CN" altLang="en-US" smtClean="0"/>
              <a:t>优点</a:t>
            </a:r>
          </a:p>
          <a:p>
            <a:pPr lvl="1" eaLnBrk="1" hangingPunct="1"/>
            <a:r>
              <a:rPr lang="zh-CN" altLang="en-US" smtClean="0"/>
              <a:t>查找记录的过程是在内存中进行的，显著地提高了检索速度，大大减少了访问磁盘的次数。</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pPr eaLnBrk="1" hangingPunct="1"/>
            <a:r>
              <a:rPr lang="en-US" altLang="zh-CN" smtClean="0"/>
              <a:t>FAT</a:t>
            </a:r>
            <a:r>
              <a:rPr lang="zh-CN" altLang="en-US" smtClean="0"/>
              <a:t>技术</a:t>
            </a:r>
          </a:p>
        </p:txBody>
      </p:sp>
      <p:sp>
        <p:nvSpPr>
          <p:cNvPr id="55299" name="内容占位符 2"/>
          <p:cNvSpPr>
            <a:spLocks noGrp="1"/>
          </p:cNvSpPr>
          <p:nvPr>
            <p:ph idx="1"/>
          </p:nvPr>
        </p:nvSpPr>
        <p:spPr>
          <a:xfrm>
            <a:off x="457200" y="1600200"/>
            <a:ext cx="5043488" cy="4525963"/>
          </a:xfrm>
        </p:spPr>
        <p:txBody>
          <a:bodyPr/>
          <a:lstStyle/>
          <a:p>
            <a:pPr eaLnBrk="1" hangingPunct="1"/>
            <a:r>
              <a:rPr lang="zh-CN" altLang="en-US" dirty="0" smtClean="0"/>
              <a:t>利用文件分配表</a:t>
            </a:r>
            <a:r>
              <a:rPr lang="en-US" altLang="zh-CN" dirty="0" smtClean="0"/>
              <a:t>FAT</a:t>
            </a:r>
            <a:r>
              <a:rPr lang="zh-CN" altLang="en-US" dirty="0" smtClean="0"/>
              <a:t>来记录每个文件中所有盘块之间的链接</a:t>
            </a:r>
          </a:p>
          <a:p>
            <a:pPr eaLnBrk="1" hangingPunct="1"/>
            <a:r>
              <a:rPr lang="en-US" altLang="zh-CN" dirty="0" smtClean="0"/>
              <a:t>MS-DOS</a:t>
            </a:r>
            <a:r>
              <a:rPr lang="zh-CN" altLang="en-US" dirty="0" smtClean="0"/>
              <a:t>：</a:t>
            </a:r>
            <a:r>
              <a:rPr lang="en-US" altLang="zh-CN" dirty="0" smtClean="0"/>
              <a:t>FAT12</a:t>
            </a:r>
            <a:r>
              <a:rPr lang="zh-CN" altLang="en-US" dirty="0" smtClean="0"/>
              <a:t>、</a:t>
            </a:r>
            <a:r>
              <a:rPr lang="en-US" altLang="zh-CN" dirty="0" smtClean="0"/>
              <a:t>FAT16</a:t>
            </a:r>
            <a:endParaRPr lang="zh-CN" altLang="en-US" dirty="0" smtClean="0"/>
          </a:p>
          <a:p>
            <a:pPr eaLnBrk="1" hangingPunct="1"/>
            <a:r>
              <a:rPr lang="en-US" altLang="zh-CN" dirty="0" smtClean="0"/>
              <a:t>Windows 95/98</a:t>
            </a:r>
            <a:r>
              <a:rPr lang="zh-CN" altLang="en-US" dirty="0" smtClean="0"/>
              <a:t>：</a:t>
            </a:r>
            <a:r>
              <a:rPr lang="en-US" altLang="zh-CN" dirty="0" smtClean="0"/>
              <a:t>FAT32</a:t>
            </a:r>
            <a:endParaRPr lang="zh-CN" altLang="en-US" dirty="0" smtClean="0"/>
          </a:p>
          <a:p>
            <a:pPr eaLnBrk="1" hangingPunct="1"/>
            <a:r>
              <a:rPr lang="en-US" altLang="zh-CN" dirty="0" smtClean="0"/>
              <a:t>Windows NT/2000/XP /Vista/7/8</a:t>
            </a:r>
            <a:r>
              <a:rPr lang="zh-CN" altLang="en-US" dirty="0" smtClean="0"/>
              <a:t>：</a:t>
            </a:r>
            <a:r>
              <a:rPr lang="en-US" altLang="zh-CN" dirty="0" smtClean="0"/>
              <a:t>NTFS</a:t>
            </a:r>
            <a:r>
              <a:rPr lang="zh-CN" altLang="en-US" dirty="0" smtClean="0"/>
              <a:t> </a:t>
            </a: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1800" y="1857375"/>
            <a:ext cx="363220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pPr eaLnBrk="1" hangingPunct="1"/>
            <a:r>
              <a:rPr lang="en-US" altLang="zh-CN" smtClean="0"/>
              <a:t>FAT32</a:t>
            </a:r>
            <a:endParaRPr lang="zh-CN" altLang="en-US" smtClean="0"/>
          </a:p>
        </p:txBody>
      </p:sp>
      <p:sp>
        <p:nvSpPr>
          <p:cNvPr id="56323" name="内容占位符 2"/>
          <p:cNvSpPr>
            <a:spLocks noGrp="1"/>
          </p:cNvSpPr>
          <p:nvPr>
            <p:ph idx="1"/>
          </p:nvPr>
        </p:nvSpPr>
        <p:spPr/>
        <p:txBody>
          <a:bodyPr/>
          <a:lstStyle/>
          <a:p>
            <a:pPr eaLnBrk="1" hangingPunct="1"/>
            <a:r>
              <a:rPr lang="en-US" altLang="zh-CN" smtClean="0"/>
              <a:t>FAT32</a:t>
            </a:r>
            <a:r>
              <a:rPr lang="zh-CN" altLang="en-US" smtClean="0"/>
              <a:t>是</a:t>
            </a:r>
            <a:r>
              <a:rPr lang="en-US" altLang="zh-CN" smtClean="0"/>
              <a:t>FAT</a:t>
            </a:r>
            <a:r>
              <a:rPr lang="zh-CN" altLang="en-US" smtClean="0"/>
              <a:t>系列文件系统的最后一个产品。每一簇固定为</a:t>
            </a:r>
            <a:r>
              <a:rPr lang="en-US" altLang="zh-CN" smtClean="0"/>
              <a:t>4KB</a:t>
            </a:r>
            <a:r>
              <a:rPr lang="zh-CN" altLang="en-US" smtClean="0"/>
              <a:t>（</a:t>
            </a:r>
            <a:r>
              <a:rPr lang="en-US" altLang="zh-CN" smtClean="0"/>
              <a:t> 8</a:t>
            </a:r>
            <a:r>
              <a:rPr lang="zh-CN" altLang="en-US" smtClean="0"/>
              <a:t>个盘块），在</a:t>
            </a:r>
            <a:r>
              <a:rPr lang="en-US" altLang="zh-CN" smtClean="0"/>
              <a:t>FAT</a:t>
            </a:r>
            <a:r>
              <a:rPr lang="zh-CN" altLang="en-US" smtClean="0"/>
              <a:t>表中的表项占据</a:t>
            </a:r>
            <a:r>
              <a:rPr lang="en-US" altLang="zh-CN" smtClean="0"/>
              <a:t>4</a:t>
            </a:r>
            <a:r>
              <a:rPr lang="zh-CN" altLang="en-US" smtClean="0"/>
              <a:t>字节。</a:t>
            </a:r>
          </a:p>
          <a:p>
            <a:pPr eaLnBrk="1" hangingPunct="1"/>
            <a:r>
              <a:rPr lang="en-US" altLang="zh-CN" smtClean="0"/>
              <a:t>FAT32</a:t>
            </a:r>
            <a:r>
              <a:rPr lang="zh-CN" altLang="en-US" smtClean="0"/>
              <a:t>分区格式可以管理的单个最大磁盘空间大到</a:t>
            </a:r>
            <a:r>
              <a:rPr lang="en-US" altLang="zh-CN" smtClean="0"/>
              <a:t>4KB×2</a:t>
            </a:r>
            <a:r>
              <a:rPr lang="en-US" altLang="zh-CN" baseline="30000" smtClean="0"/>
              <a:t>32</a:t>
            </a:r>
            <a:r>
              <a:rPr lang="en-US" altLang="zh-CN" smtClean="0"/>
              <a:t>=16TB</a:t>
            </a:r>
            <a:r>
              <a:rPr lang="zh-CN" altLang="en-US" smtClean="0"/>
              <a:t>。</a:t>
            </a:r>
          </a:p>
          <a:p>
            <a:pPr eaLnBrk="1" hangingPunct="1"/>
            <a:endParaRPr lang="zh-CN" alt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en-US" altLang="zh-CN" dirty="0" smtClean="0"/>
              <a:t>NTFS(New Technology File System)</a:t>
            </a:r>
            <a:endParaRPr lang="zh-CN" altLang="en-US" dirty="0" smtClean="0"/>
          </a:p>
        </p:txBody>
      </p:sp>
      <p:sp>
        <p:nvSpPr>
          <p:cNvPr id="3" name="内容占位符 2"/>
          <p:cNvSpPr>
            <a:spLocks noGrp="1"/>
          </p:cNvSpPr>
          <p:nvPr>
            <p:ph idx="1"/>
          </p:nvPr>
        </p:nvSpPr>
        <p:spPr>
          <a:xfrm>
            <a:off x="457200" y="1600200"/>
            <a:ext cx="8229600" cy="4997152"/>
          </a:xfrm>
        </p:spPr>
        <p:txBody>
          <a:bodyPr>
            <a:normAutofit/>
          </a:bodyPr>
          <a:lstStyle/>
          <a:p>
            <a:pPr eaLnBrk="1" hangingPunct="1">
              <a:defRPr/>
            </a:pPr>
            <a:r>
              <a:rPr lang="en-US" altLang="zh-CN" dirty="0" smtClean="0"/>
              <a:t>NTFS</a:t>
            </a:r>
            <a:r>
              <a:rPr lang="zh-CN" altLang="en-US" dirty="0" smtClean="0"/>
              <a:t>是一个专门为</a:t>
            </a:r>
            <a:r>
              <a:rPr lang="en-US" altLang="zh-CN" dirty="0" smtClean="0"/>
              <a:t>Windows NT</a:t>
            </a:r>
            <a:r>
              <a:rPr lang="zh-CN" altLang="en-US" dirty="0" smtClean="0"/>
              <a:t>开发的文件系统，并适用于</a:t>
            </a:r>
            <a:r>
              <a:rPr lang="en-US" altLang="zh-CN" dirty="0" smtClean="0"/>
              <a:t>Windows 2000</a:t>
            </a:r>
            <a:r>
              <a:rPr lang="zh-CN" altLang="en-US" dirty="0" smtClean="0"/>
              <a:t>及以后的操作系统，具有以下特征：</a:t>
            </a:r>
          </a:p>
          <a:p>
            <a:pPr marL="971550" lvl="1" indent="-514350" eaLnBrk="1" hangingPunct="1">
              <a:buFont typeface="+mj-lt"/>
              <a:buAutoNum type="arabicPeriod"/>
              <a:defRPr/>
            </a:pPr>
            <a:r>
              <a:rPr lang="en-US" altLang="zh-CN" dirty="0" smtClean="0"/>
              <a:t>64</a:t>
            </a:r>
            <a:r>
              <a:rPr lang="zh-CN" altLang="en-US" dirty="0" smtClean="0"/>
              <a:t>位磁盘地址</a:t>
            </a:r>
          </a:p>
          <a:p>
            <a:pPr marL="971550" lvl="1" indent="-514350" eaLnBrk="1" hangingPunct="1">
              <a:buFont typeface="+mj-lt"/>
              <a:buAutoNum type="arabicPeriod"/>
              <a:defRPr/>
            </a:pPr>
            <a:r>
              <a:rPr lang="zh-CN" altLang="en-US" dirty="0" smtClean="0"/>
              <a:t>支持长文件名：单个文件名最多</a:t>
            </a:r>
            <a:r>
              <a:rPr lang="en-US" altLang="zh-CN" dirty="0" smtClean="0"/>
              <a:t>255</a:t>
            </a:r>
            <a:r>
              <a:rPr lang="zh-CN" altLang="en-US" dirty="0" smtClean="0"/>
              <a:t>个字符，全路径名为</a:t>
            </a:r>
            <a:r>
              <a:rPr lang="en-US" altLang="zh-CN" dirty="0" smtClean="0"/>
              <a:t>32767</a:t>
            </a:r>
            <a:r>
              <a:rPr lang="zh-CN" altLang="en-US" dirty="0" smtClean="0"/>
              <a:t>个字符；</a:t>
            </a:r>
          </a:p>
          <a:p>
            <a:pPr marL="971550" lvl="1" indent="-514350" eaLnBrk="1" hangingPunct="1">
              <a:buFont typeface="+mj-lt"/>
              <a:buAutoNum type="arabicPeriod"/>
              <a:defRPr/>
            </a:pPr>
            <a:r>
              <a:rPr lang="zh-CN" altLang="en-US" dirty="0" smtClean="0"/>
              <a:t>系统容错功能，即在系统出现故障或差错时，仍能保证系统正常运行；</a:t>
            </a:r>
          </a:p>
          <a:p>
            <a:pPr marL="971550" lvl="1" indent="-514350" eaLnBrk="1" hangingPunct="1">
              <a:buFont typeface="+mj-lt"/>
              <a:buAutoNum type="arabicPeriod"/>
              <a:defRPr/>
            </a:pPr>
            <a:r>
              <a:rPr lang="zh-CN" altLang="en-US" dirty="0" smtClean="0"/>
              <a:t>保证系统中的数据一致性</a:t>
            </a:r>
          </a:p>
          <a:p>
            <a:pPr marL="971550" lvl="1" indent="-514350" eaLnBrk="1" hangingPunct="1">
              <a:buFont typeface="+mj-lt"/>
              <a:buAutoNum type="arabicPeriod"/>
              <a:defRPr/>
            </a:pPr>
            <a:r>
              <a:rPr lang="zh-CN" altLang="en-US" dirty="0" smtClean="0"/>
              <a:t>文件加密、文件压缩</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zh-CN" altLang="en-US" smtClean="0"/>
              <a:t>顺序文件的记录寻址</a:t>
            </a:r>
          </a:p>
        </p:txBody>
      </p:sp>
      <p:sp>
        <p:nvSpPr>
          <p:cNvPr id="3" name="内容占位符 2"/>
          <p:cNvSpPr>
            <a:spLocks noGrp="1"/>
          </p:cNvSpPr>
          <p:nvPr>
            <p:ph idx="1"/>
          </p:nvPr>
        </p:nvSpPr>
        <p:spPr/>
        <p:txBody>
          <a:bodyPr>
            <a:normAutofit lnSpcReduction="10000"/>
          </a:bodyPr>
          <a:lstStyle/>
          <a:p>
            <a:pPr eaLnBrk="1" hangingPunct="1">
              <a:defRPr/>
            </a:pPr>
            <a:r>
              <a:rPr lang="zh-CN" altLang="en-US" dirty="0" smtClean="0"/>
              <a:t>隐式寻址</a:t>
            </a:r>
          </a:p>
          <a:p>
            <a:pPr marL="971550" lvl="1" indent="-457200" eaLnBrk="1" hangingPunct="1">
              <a:buFont typeface="+mj-lt"/>
              <a:buAutoNum type="arabicPeriod"/>
              <a:defRPr/>
            </a:pPr>
            <a:r>
              <a:rPr lang="zh-CN" altLang="en-US" dirty="0" smtClean="0"/>
              <a:t>定长记录：根据当前记录的逻辑地址容易确定下一个记录的逻辑地址。</a:t>
            </a:r>
          </a:p>
          <a:p>
            <a:pPr marL="971550" lvl="1" indent="-457200" eaLnBrk="1" hangingPunct="1">
              <a:buFont typeface="+mj-lt"/>
              <a:buAutoNum type="arabicPeriod"/>
              <a:defRPr/>
            </a:pPr>
            <a:r>
              <a:rPr lang="zh-CN" altLang="en-US" dirty="0" smtClean="0"/>
              <a:t>变长记录：每次都从正在读（写）的记录中，读出该记录的长度。</a:t>
            </a:r>
            <a:endParaRPr lang="en-US" altLang="zh-CN" dirty="0" smtClean="0"/>
          </a:p>
          <a:p>
            <a:pPr eaLnBrk="1" hangingPunct="1">
              <a:defRPr/>
            </a:pPr>
            <a:r>
              <a:rPr lang="zh-CN" altLang="en-US" dirty="0" smtClean="0"/>
              <a:t>显式寻址：。</a:t>
            </a:r>
          </a:p>
          <a:p>
            <a:pPr lvl="1" eaLnBrk="1" hangingPunct="1">
              <a:defRPr/>
            </a:pPr>
            <a:r>
              <a:rPr lang="zh-CN" altLang="en-US" dirty="0" smtClean="0"/>
              <a:t>通过文件中记录的位置</a:t>
            </a:r>
          </a:p>
          <a:p>
            <a:pPr lvl="2" eaLnBrk="1" hangingPunct="1">
              <a:defRPr/>
            </a:pPr>
            <a:r>
              <a:rPr lang="zh-CN" altLang="en-US" dirty="0" smtClean="0"/>
              <a:t>对于定长记录文件：</a:t>
            </a:r>
          </a:p>
          <a:p>
            <a:pPr lvl="2" eaLnBrk="1" hangingPunct="1">
              <a:defRPr/>
            </a:pPr>
            <a:r>
              <a:rPr lang="zh-CN" altLang="en-US" dirty="0" smtClean="0"/>
              <a:t>对于不定长记录文件：</a:t>
            </a:r>
            <a:endParaRPr lang="en-US" altLang="zh-CN" dirty="0" smtClean="0"/>
          </a:p>
          <a:p>
            <a:pPr lvl="1" eaLnBrk="1" hangingPunct="1">
              <a:defRPr/>
            </a:pPr>
            <a:r>
              <a:rPr lang="zh-CN" altLang="en-US" dirty="0" smtClean="0"/>
              <a:t>利用关键字顺序查询 </a:t>
            </a:r>
          </a:p>
          <a:p>
            <a:pPr marL="571500" indent="-457200" eaLnBrk="1" hangingPunct="1">
              <a:buFont typeface="+mj-lt"/>
              <a:buAutoNum type="arabicPeriod"/>
              <a:defRPr/>
            </a:pPr>
            <a:endParaRPr lang="zh-CN" altLang="en-US" dirty="0"/>
          </a:p>
        </p:txBody>
      </p:sp>
      <p:graphicFrame>
        <p:nvGraphicFramePr>
          <p:cNvPr id="8196" name="Object 2"/>
          <p:cNvGraphicFramePr>
            <a:graphicFrameLocks noChangeAspect="1"/>
          </p:cNvGraphicFramePr>
          <p:nvPr/>
        </p:nvGraphicFramePr>
        <p:xfrm>
          <a:off x="4214813" y="4786313"/>
          <a:ext cx="1023937" cy="428625"/>
        </p:xfrm>
        <a:graphic>
          <a:graphicData uri="http://schemas.openxmlformats.org/presentationml/2006/ole">
            <mc:AlternateContent xmlns:mc="http://schemas.openxmlformats.org/markup-compatibility/2006">
              <mc:Choice xmlns:v="urn:schemas-microsoft-com:vml" Requires="v">
                <p:oleObj spid="_x0000_s8242" name="Equation" r:id="rId3" imgW="545863" imgH="228501" progId="Equation.DSMT4">
                  <p:embed/>
                </p:oleObj>
              </mc:Choice>
              <mc:Fallback>
                <p:oleObj name="Equation" r:id="rId3" imgW="545863" imgH="228501"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4813" y="4786313"/>
                        <a:ext cx="10239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7" name="Object 3"/>
          <p:cNvGraphicFramePr>
            <a:graphicFrameLocks noChangeAspect="1"/>
          </p:cNvGraphicFramePr>
          <p:nvPr/>
        </p:nvGraphicFramePr>
        <p:xfrm>
          <a:off x="4560888" y="5072063"/>
          <a:ext cx="1525587" cy="785812"/>
        </p:xfrm>
        <a:graphic>
          <a:graphicData uri="http://schemas.openxmlformats.org/presentationml/2006/ole">
            <mc:AlternateContent xmlns:mc="http://schemas.openxmlformats.org/markup-compatibility/2006">
              <mc:Choice xmlns:v="urn:schemas-microsoft-com:vml" Requires="v">
                <p:oleObj spid="_x0000_s8243" name="Equation" r:id="rId5" imgW="837836" imgH="431613" progId="Equation.DSMT4">
                  <p:embed/>
                </p:oleObj>
              </mc:Choice>
              <mc:Fallback>
                <p:oleObj name="Equation" r:id="rId5" imgW="837836" imgH="431613"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0888" y="5072063"/>
                        <a:ext cx="1525587"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pPr eaLnBrk="1" hangingPunct="1"/>
            <a:r>
              <a:rPr lang="en-US" altLang="zh-CN" smtClean="0"/>
              <a:t>NTFS</a:t>
            </a:r>
            <a:endParaRPr lang="zh-CN" altLang="en-US" smtClean="0"/>
          </a:p>
        </p:txBody>
      </p:sp>
      <p:sp>
        <p:nvSpPr>
          <p:cNvPr id="58371" name="内容占位符 2"/>
          <p:cNvSpPr>
            <a:spLocks noGrp="1"/>
          </p:cNvSpPr>
          <p:nvPr>
            <p:ph idx="1"/>
          </p:nvPr>
        </p:nvSpPr>
        <p:spPr/>
        <p:txBody>
          <a:bodyPr/>
          <a:lstStyle/>
          <a:p>
            <a:pPr eaLnBrk="1" hangingPunct="1"/>
            <a:r>
              <a:rPr lang="zh-CN" altLang="en-US" dirty="0" smtClean="0"/>
              <a:t>磁盘组织</a:t>
            </a:r>
          </a:p>
          <a:p>
            <a:pPr lvl="1" eaLnBrk="1" hangingPunct="1"/>
            <a:r>
              <a:rPr lang="en-US" altLang="zh-CN" dirty="0" smtClean="0"/>
              <a:t>NTFS</a:t>
            </a:r>
            <a:r>
              <a:rPr lang="zh-CN" altLang="en-US" dirty="0" smtClean="0"/>
              <a:t>以簇作为磁盘空间分配和回收的基本单位。</a:t>
            </a:r>
            <a:endParaRPr lang="en-US" altLang="zh-CN" dirty="0" smtClean="0"/>
          </a:p>
          <a:p>
            <a:pPr lvl="1" eaLnBrk="1" hangingPunct="1"/>
            <a:r>
              <a:rPr lang="zh-CN" altLang="en-US" dirty="0" smtClean="0"/>
              <a:t>一个文件占用若干个簇，一个簇只属于一个文件。</a:t>
            </a:r>
            <a:endParaRPr lang="en-US" altLang="zh-CN" dirty="0" smtClean="0"/>
          </a:p>
          <a:p>
            <a:pPr lvl="1" eaLnBrk="1" hangingPunct="1"/>
            <a:r>
              <a:rPr lang="zh-CN" altLang="en-US" dirty="0" smtClean="0"/>
              <a:t>在为文件分配磁盘空间时，只根据文件大小选择适当数量的簇，使</a:t>
            </a:r>
            <a:r>
              <a:rPr lang="en-US" altLang="zh-CN" dirty="0" smtClean="0"/>
              <a:t>NTFS</a:t>
            </a:r>
            <a:r>
              <a:rPr lang="zh-CN" altLang="en-US" dirty="0" smtClean="0"/>
              <a:t>具有了与磁盘物理块大小无关的独立性。</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pPr eaLnBrk="1" hangingPunct="1"/>
            <a:r>
              <a:rPr lang="en-US" altLang="zh-CN" smtClean="0"/>
              <a:t>NTFS</a:t>
            </a:r>
            <a:endParaRPr lang="zh-CN" altLang="en-US" smtClean="0"/>
          </a:p>
        </p:txBody>
      </p:sp>
      <p:sp>
        <p:nvSpPr>
          <p:cNvPr id="59395" name="内容占位符 2"/>
          <p:cNvSpPr>
            <a:spLocks noGrp="1"/>
          </p:cNvSpPr>
          <p:nvPr>
            <p:ph idx="1"/>
          </p:nvPr>
        </p:nvSpPr>
        <p:spPr/>
        <p:txBody>
          <a:bodyPr/>
          <a:lstStyle/>
          <a:p>
            <a:pPr eaLnBrk="1" hangingPunct="1"/>
            <a:r>
              <a:rPr lang="zh-CN" altLang="en-US" dirty="0" smtClean="0"/>
              <a:t>卷</a:t>
            </a:r>
            <a:endParaRPr lang="en-US" altLang="zh-CN" dirty="0" smtClean="0"/>
          </a:p>
          <a:p>
            <a:pPr lvl="1" eaLnBrk="1" hangingPunct="1"/>
            <a:r>
              <a:rPr lang="zh-CN" altLang="en-US" dirty="0" smtClean="0"/>
              <a:t>一个物理磁盘可以分成多个卷，一个卷可以包含多个物理磁盘。</a:t>
            </a:r>
            <a:endParaRPr lang="en-US" altLang="zh-CN" dirty="0" smtClean="0"/>
          </a:p>
          <a:p>
            <a:pPr lvl="1" eaLnBrk="1" hangingPunct="1"/>
            <a:r>
              <a:rPr lang="zh-CN" altLang="en-US" dirty="0" smtClean="0"/>
              <a:t>卷用</a:t>
            </a:r>
            <a:r>
              <a:rPr lang="en-US" altLang="zh-CN" dirty="0" smtClean="0"/>
              <a:t>C:</a:t>
            </a:r>
            <a:r>
              <a:rPr lang="zh-CN" altLang="en-US" dirty="0" smtClean="0"/>
              <a:t>、</a:t>
            </a:r>
            <a:r>
              <a:rPr lang="en-US" altLang="zh-CN" dirty="0" smtClean="0"/>
              <a:t>D:</a:t>
            </a:r>
            <a:r>
              <a:rPr lang="zh-CN" altLang="en-US" dirty="0" smtClean="0"/>
              <a:t>等逻辑驱动器字母表示。</a:t>
            </a:r>
            <a:endParaRPr lang="en-US" altLang="zh-CN" dirty="0" smtClean="0"/>
          </a:p>
          <a:p>
            <a:pPr eaLnBrk="1" hangingPunct="1"/>
            <a:r>
              <a:rPr lang="zh-CN" altLang="en-US" dirty="0" smtClean="0"/>
              <a:t>卷因子</a:t>
            </a:r>
          </a:p>
          <a:p>
            <a:pPr lvl="1" eaLnBrk="1" hangingPunct="1"/>
            <a:r>
              <a:rPr lang="zh-CN" altLang="en-US" dirty="0" smtClean="0"/>
              <a:t>卷上簇的大小。</a:t>
            </a:r>
          </a:p>
          <a:p>
            <a:pPr lvl="1" eaLnBrk="1" hangingPunct="1"/>
            <a:r>
              <a:rPr lang="zh-CN" altLang="en-US" dirty="0" smtClean="0"/>
              <a:t>卷因子是在磁盘格式化时确定的，其大小是物理磁盘扇区的整数倍，最大可达</a:t>
            </a:r>
            <a:r>
              <a:rPr lang="en-US" altLang="zh-CN" dirty="0" smtClean="0"/>
              <a:t>64KB</a:t>
            </a:r>
            <a:r>
              <a:rPr lang="zh-CN" altLang="en-US" dirty="0" smtClean="0"/>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pPr eaLnBrk="1" hangingPunct="1"/>
            <a:r>
              <a:rPr lang="en-US" altLang="zh-CN" smtClean="0"/>
              <a:t>NTFS</a:t>
            </a:r>
            <a:endParaRPr lang="zh-CN" altLang="en-US" smtClean="0"/>
          </a:p>
        </p:txBody>
      </p:sp>
      <p:sp>
        <p:nvSpPr>
          <p:cNvPr id="60419" name="内容占位符 2"/>
          <p:cNvSpPr>
            <a:spLocks noGrp="1"/>
          </p:cNvSpPr>
          <p:nvPr>
            <p:ph idx="1"/>
          </p:nvPr>
        </p:nvSpPr>
        <p:spPr/>
        <p:txBody>
          <a:bodyPr/>
          <a:lstStyle/>
          <a:p>
            <a:pPr eaLnBrk="1" hangingPunct="1"/>
            <a:r>
              <a:rPr lang="zh-CN" altLang="en-US" dirty="0" smtClean="0"/>
              <a:t>簇的定位</a:t>
            </a:r>
          </a:p>
          <a:p>
            <a:pPr lvl="1" eaLnBrk="1" hangingPunct="1"/>
            <a:r>
              <a:rPr lang="zh-CN" altLang="en-US" dirty="0" smtClean="0"/>
              <a:t>采用逻辑簇号</a:t>
            </a:r>
            <a:r>
              <a:rPr lang="en-US" altLang="zh-CN" dirty="0" smtClean="0"/>
              <a:t>LCN</a:t>
            </a:r>
            <a:r>
              <a:rPr lang="zh-CN" altLang="en-US" dirty="0" smtClean="0"/>
              <a:t>和虚拟簇号</a:t>
            </a:r>
            <a:r>
              <a:rPr lang="en-US" altLang="zh-CN" dirty="0" smtClean="0"/>
              <a:t>VCN</a:t>
            </a:r>
            <a:r>
              <a:rPr lang="zh-CN" altLang="en-US" dirty="0" smtClean="0"/>
              <a:t>。</a:t>
            </a:r>
          </a:p>
          <a:p>
            <a:pPr lvl="1" eaLnBrk="1" hangingPunct="1"/>
            <a:r>
              <a:rPr lang="en-US" altLang="zh-CN" dirty="0" smtClean="0"/>
              <a:t>LCN</a:t>
            </a:r>
            <a:r>
              <a:rPr lang="zh-CN" altLang="en-US" dirty="0" smtClean="0"/>
              <a:t>以卷为单位，将整个卷中所有的簇按顺序进行简单的编号</a:t>
            </a:r>
          </a:p>
          <a:p>
            <a:pPr lvl="1" eaLnBrk="1" hangingPunct="1"/>
            <a:r>
              <a:rPr lang="en-US" altLang="zh-CN" dirty="0" smtClean="0"/>
              <a:t>VCN</a:t>
            </a:r>
            <a:r>
              <a:rPr lang="zh-CN" altLang="en-US" dirty="0" smtClean="0"/>
              <a:t>对属于特定文件的簇从头到尾进行编号，以便于引用文件中的数据。。</a:t>
            </a:r>
          </a:p>
          <a:p>
            <a:pPr lvl="1" eaLnBrk="1" hangingPunct="1"/>
            <a:r>
              <a:rPr lang="zh-CN" altLang="en-US" dirty="0" smtClean="0"/>
              <a:t>只要知道了文件开始的簇地址，</a:t>
            </a:r>
            <a:r>
              <a:rPr lang="en-US" altLang="zh-CN" dirty="0" smtClean="0"/>
              <a:t> VCN</a:t>
            </a:r>
            <a:r>
              <a:rPr lang="zh-CN" altLang="en-US" dirty="0" smtClean="0"/>
              <a:t>可以映射成</a:t>
            </a:r>
            <a:r>
              <a:rPr lang="en-US" altLang="zh-CN" dirty="0" smtClean="0"/>
              <a:t>LCN</a:t>
            </a:r>
            <a:r>
              <a:rPr lang="zh-CN" altLang="en-US" dirty="0" smtClean="0"/>
              <a:t>，而不必要求在物理上连续。</a:t>
            </a:r>
            <a:endParaRPr lang="en-US" altLang="zh-CN" dirty="0" smtClean="0"/>
          </a:p>
          <a:p>
            <a:pPr lvl="1" eaLnBrk="1" hangingPunct="1"/>
            <a:r>
              <a:rPr lang="zh-CN" altLang="en-US" dirty="0" smtClean="0"/>
              <a:t>转换程序见</a:t>
            </a:r>
            <a:r>
              <a:rPr lang="zh-CN" altLang="en-US" dirty="0"/>
              <a:t>本</a:t>
            </a:r>
            <a:r>
              <a:rPr lang="zh-CN" altLang="en-US" dirty="0" smtClean="0"/>
              <a:t>页课件注释。</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pPr eaLnBrk="1" hangingPunct="1"/>
            <a:r>
              <a:rPr lang="en-US" altLang="zh-CN" smtClean="0"/>
              <a:t>NTFS</a:t>
            </a:r>
            <a:endParaRPr lang="zh-CN" altLang="en-US" smtClean="0"/>
          </a:p>
        </p:txBody>
      </p:sp>
      <p:sp>
        <p:nvSpPr>
          <p:cNvPr id="3" name="内容占位符 2"/>
          <p:cNvSpPr>
            <a:spLocks noGrp="1"/>
          </p:cNvSpPr>
          <p:nvPr>
            <p:ph idx="1"/>
          </p:nvPr>
        </p:nvSpPr>
        <p:spPr/>
        <p:txBody>
          <a:bodyPr>
            <a:normAutofit lnSpcReduction="10000"/>
          </a:bodyPr>
          <a:lstStyle/>
          <a:p>
            <a:pPr eaLnBrk="1" hangingPunct="1">
              <a:defRPr/>
            </a:pPr>
            <a:r>
              <a:rPr lang="zh-CN" altLang="en-US" dirty="0" smtClean="0"/>
              <a:t>优点</a:t>
            </a:r>
          </a:p>
          <a:p>
            <a:pPr lvl="1" eaLnBrk="1" hangingPunct="1">
              <a:defRPr/>
            </a:pPr>
            <a:r>
              <a:rPr lang="zh-CN" altLang="en-US" dirty="0" smtClean="0"/>
              <a:t>只需十几个字节就可以含有</a:t>
            </a:r>
            <a:r>
              <a:rPr lang="en-US" altLang="zh-CN" dirty="0" smtClean="0"/>
              <a:t>FAT32</a:t>
            </a:r>
            <a:r>
              <a:rPr lang="zh-CN" altLang="en-US" dirty="0" smtClean="0"/>
              <a:t>所需几百个</a:t>
            </a:r>
            <a:r>
              <a:rPr lang="en-US" altLang="zh-CN" dirty="0" smtClean="0"/>
              <a:t>KB</a:t>
            </a:r>
            <a:r>
              <a:rPr lang="zh-CN" altLang="en-US" dirty="0" smtClean="0"/>
              <a:t>才拥有的信息量。</a:t>
            </a:r>
          </a:p>
          <a:p>
            <a:pPr lvl="1" eaLnBrk="1" hangingPunct="1">
              <a:defRPr/>
            </a:pPr>
            <a:r>
              <a:rPr lang="zh-CN" altLang="en-US" dirty="0" smtClean="0"/>
              <a:t>原因：文件在存储过程中，数据往往连续存放在若干个相邻的簇，仅用一个指针记录这几个相邻的簇即可，而不是每个簇需要一个指针，从而可以节省指针所耗费的空间。</a:t>
            </a:r>
          </a:p>
          <a:p>
            <a:pPr eaLnBrk="1" hangingPunct="1">
              <a:defRPr/>
            </a:pPr>
            <a:r>
              <a:rPr lang="zh-CN" altLang="en-US" dirty="0" smtClean="0"/>
              <a:t>缺点</a:t>
            </a:r>
            <a:r>
              <a:rPr lang="en-US" altLang="zh-CN" dirty="0" smtClean="0"/>
              <a:t>—</a:t>
            </a:r>
            <a:r>
              <a:rPr lang="zh-CN" altLang="en-US" dirty="0" smtClean="0"/>
              <a:t>缺乏兼容性</a:t>
            </a:r>
          </a:p>
          <a:p>
            <a:pPr lvl="1" eaLnBrk="1" hangingPunct="1">
              <a:defRPr/>
            </a:pPr>
            <a:r>
              <a:rPr lang="en-US" altLang="zh-CN" dirty="0" smtClean="0"/>
              <a:t>NTFS</a:t>
            </a:r>
            <a:r>
              <a:rPr lang="zh-CN" altLang="en-US" dirty="0" smtClean="0"/>
              <a:t>文件系统可以存取</a:t>
            </a:r>
            <a:r>
              <a:rPr lang="en-US" altLang="zh-CN" dirty="0" smtClean="0"/>
              <a:t>FAT</a:t>
            </a:r>
            <a:r>
              <a:rPr lang="zh-CN" altLang="en-US" dirty="0" smtClean="0"/>
              <a:t>等文件系统的文件，但</a:t>
            </a:r>
            <a:r>
              <a:rPr lang="en-US" altLang="zh-CN" dirty="0" smtClean="0"/>
              <a:t>NTFS</a:t>
            </a:r>
            <a:r>
              <a:rPr lang="zh-CN" altLang="en-US" dirty="0" smtClean="0"/>
              <a:t>文件却不能被</a:t>
            </a:r>
            <a:r>
              <a:rPr lang="en-US" altLang="zh-CN" dirty="0" smtClean="0"/>
              <a:t>FAT</a:t>
            </a:r>
            <a:r>
              <a:rPr lang="zh-CN" altLang="en-US" dirty="0" smtClean="0"/>
              <a:t>等文件系统所存取。</a:t>
            </a:r>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硬盘的组织方式</a:t>
            </a:r>
            <a:endParaRPr lang="zh-CN" altLang="en-US" dirty="0"/>
          </a:p>
        </p:txBody>
      </p:sp>
      <p:sp>
        <p:nvSpPr>
          <p:cNvPr id="3" name="内容占位符 2"/>
          <p:cNvSpPr>
            <a:spLocks noGrp="1"/>
          </p:cNvSpPr>
          <p:nvPr>
            <p:ph idx="1"/>
          </p:nvPr>
        </p:nvSpPr>
        <p:spPr/>
        <p:txBody>
          <a:bodyPr/>
          <a:lstStyle/>
          <a:p>
            <a:pPr>
              <a:defRPr/>
            </a:pPr>
            <a:r>
              <a:rPr lang="zh-CN" altLang="en-US" dirty="0">
                <a:solidFill>
                  <a:schemeClr val="bg1">
                    <a:lumMod val="50000"/>
                  </a:schemeClr>
                </a:solidFill>
              </a:rPr>
              <a:t>连续组织方式</a:t>
            </a:r>
          </a:p>
          <a:p>
            <a:pPr>
              <a:defRPr/>
            </a:pPr>
            <a:r>
              <a:rPr lang="zh-CN" altLang="en-US" dirty="0" smtClean="0">
                <a:solidFill>
                  <a:schemeClr val="bg1">
                    <a:lumMod val="50000"/>
                  </a:schemeClr>
                </a:solidFill>
              </a:rPr>
              <a:t>链接</a:t>
            </a:r>
            <a:r>
              <a:rPr lang="zh-CN" altLang="en-US" dirty="0">
                <a:solidFill>
                  <a:schemeClr val="bg1">
                    <a:lumMod val="50000"/>
                  </a:schemeClr>
                </a:solidFill>
              </a:rPr>
              <a:t>组织方式</a:t>
            </a:r>
          </a:p>
          <a:p>
            <a:pPr>
              <a:defRPr/>
            </a:pPr>
            <a:r>
              <a:rPr lang="zh-CN" altLang="en-US" dirty="0" smtClean="0"/>
              <a:t>索引</a:t>
            </a:r>
            <a:r>
              <a:rPr lang="zh-CN" altLang="en-US" dirty="0"/>
              <a:t>组织方式</a:t>
            </a:r>
          </a:p>
          <a:p>
            <a:endParaRPr lang="zh-CN" altLang="en-US" dirty="0"/>
          </a:p>
        </p:txBody>
      </p:sp>
    </p:spTree>
    <p:extLst>
      <p:ext uri="{BB962C8B-B14F-4D97-AF65-F5344CB8AC3E}">
        <p14:creationId xmlns:p14="http://schemas.microsoft.com/office/powerpoint/2010/main" val="31550330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pPr eaLnBrk="1" hangingPunct="1"/>
            <a:r>
              <a:rPr lang="zh-CN" altLang="en-US" smtClean="0"/>
              <a:t>单级索引组织方式</a:t>
            </a:r>
          </a:p>
        </p:txBody>
      </p:sp>
      <p:sp>
        <p:nvSpPr>
          <p:cNvPr id="62467" name="内容占位符 2"/>
          <p:cNvSpPr>
            <a:spLocks noGrp="1"/>
          </p:cNvSpPr>
          <p:nvPr>
            <p:ph idx="1"/>
          </p:nvPr>
        </p:nvSpPr>
        <p:spPr/>
        <p:txBody>
          <a:bodyPr/>
          <a:lstStyle/>
          <a:p>
            <a:pPr eaLnBrk="1" hangingPunct="1"/>
            <a:r>
              <a:rPr lang="zh-CN" altLang="en-US" smtClean="0"/>
              <a:t>链接组织方式存在的问题</a:t>
            </a:r>
          </a:p>
          <a:p>
            <a:pPr lvl="1" eaLnBrk="1" hangingPunct="1"/>
            <a:r>
              <a:rPr lang="zh-CN" altLang="en-US" smtClean="0"/>
              <a:t>不能支持高效的直接存取</a:t>
            </a:r>
          </a:p>
          <a:p>
            <a:pPr lvl="1" eaLnBrk="1" hangingPunct="1"/>
            <a:r>
              <a:rPr lang="en-US" altLang="zh-CN" smtClean="0"/>
              <a:t>FAT</a:t>
            </a:r>
            <a:r>
              <a:rPr lang="zh-CN" altLang="en-US" smtClean="0"/>
              <a:t>需占用较大的内存空间</a:t>
            </a:r>
          </a:p>
          <a:p>
            <a:pPr eaLnBrk="1" hangingPunct="1"/>
            <a:r>
              <a:rPr lang="zh-CN" altLang="en-US" smtClean="0"/>
              <a:t>解决方法</a:t>
            </a:r>
          </a:p>
          <a:p>
            <a:pPr lvl="1" eaLnBrk="1" hangingPunct="1"/>
            <a:r>
              <a:rPr lang="zh-CN" altLang="en-US" smtClean="0"/>
              <a:t>在打开某个文件时，只需把该文件占用的盘块的编号调入内存即可，完全没有必要将整个</a:t>
            </a:r>
            <a:r>
              <a:rPr lang="en-US" altLang="zh-CN" smtClean="0"/>
              <a:t>FAT</a:t>
            </a:r>
            <a:r>
              <a:rPr lang="zh-CN" altLang="en-US" smtClean="0"/>
              <a:t>调入内存。为此，应将每个文件所对应的盘块号集中地放在一起，在访问到某个文件时，将该文件所对应的盘块号一起调入内存。</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pPr eaLnBrk="1" hangingPunct="1"/>
            <a:r>
              <a:rPr lang="zh-CN" altLang="en-US" smtClean="0"/>
              <a:t>单级索引组织方式</a:t>
            </a:r>
          </a:p>
        </p:txBody>
      </p:sp>
      <p:sp>
        <p:nvSpPr>
          <p:cNvPr id="63491" name="内容占位符 2"/>
          <p:cNvSpPr>
            <a:spLocks noGrp="1"/>
          </p:cNvSpPr>
          <p:nvPr>
            <p:ph idx="1"/>
          </p:nvPr>
        </p:nvSpPr>
        <p:spPr/>
        <p:txBody>
          <a:bodyPr/>
          <a:lstStyle/>
          <a:p>
            <a:pPr eaLnBrk="1" hangingPunct="1"/>
            <a:r>
              <a:rPr lang="zh-CN" altLang="en-US" smtClean="0"/>
              <a:t>索引分配方法</a:t>
            </a:r>
          </a:p>
          <a:p>
            <a:pPr lvl="1" eaLnBrk="1" hangingPunct="1"/>
            <a:r>
              <a:rPr lang="zh-CN" altLang="en-US" smtClean="0"/>
              <a:t>为每个文件分配一个索引块</a:t>
            </a:r>
            <a:r>
              <a:rPr lang="en-US" altLang="zh-CN" smtClean="0"/>
              <a:t>(</a:t>
            </a:r>
            <a:r>
              <a:rPr lang="zh-CN" altLang="en-US" smtClean="0"/>
              <a:t>表</a:t>
            </a:r>
            <a:r>
              <a:rPr lang="en-US" altLang="zh-CN" smtClean="0"/>
              <a:t>)</a:t>
            </a:r>
            <a:r>
              <a:rPr lang="zh-CN" altLang="en-US" smtClean="0"/>
              <a:t>，把分配给该文件的所有盘块号，都记录在该索引块中。在建立一个文件时，只须在为之建立的目录项中，填上指向该索引块的指针。</a:t>
            </a:r>
          </a:p>
          <a:p>
            <a:pPr eaLnBrk="1" hangingPunct="1"/>
            <a:endParaRPr lang="zh-CN" altLang="en-US" smtClean="0"/>
          </a:p>
          <a:p>
            <a:pPr eaLnBrk="1" hangingPunct="1"/>
            <a:endParaRPr lang="zh-CN" alt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pPr eaLnBrk="1" hangingPunct="1"/>
            <a:r>
              <a:rPr lang="zh-CN" altLang="en-US" smtClean="0"/>
              <a:t>单级索引组织方式</a:t>
            </a:r>
          </a:p>
        </p:txBody>
      </p:sp>
      <p:pic>
        <p:nvPicPr>
          <p:cNvPr id="6451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375916" y="1695941"/>
            <a:ext cx="6392168" cy="4334480"/>
          </a:xfr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pPr eaLnBrk="1" hangingPunct="1"/>
            <a:r>
              <a:rPr lang="zh-CN" altLang="en-US" smtClean="0"/>
              <a:t>单级索引组织方式</a:t>
            </a:r>
          </a:p>
        </p:txBody>
      </p:sp>
      <p:sp>
        <p:nvSpPr>
          <p:cNvPr id="65539" name="内容占位符 2"/>
          <p:cNvSpPr>
            <a:spLocks noGrp="1"/>
          </p:cNvSpPr>
          <p:nvPr>
            <p:ph idx="1"/>
          </p:nvPr>
        </p:nvSpPr>
        <p:spPr/>
        <p:txBody>
          <a:bodyPr/>
          <a:lstStyle/>
          <a:p>
            <a:pPr eaLnBrk="1" hangingPunct="1"/>
            <a:r>
              <a:rPr lang="zh-CN" altLang="en-US" smtClean="0"/>
              <a:t>优点</a:t>
            </a:r>
          </a:p>
          <a:p>
            <a:pPr lvl="1" eaLnBrk="1" hangingPunct="1"/>
            <a:r>
              <a:rPr lang="zh-CN" altLang="en-US" smtClean="0"/>
              <a:t>支持直接访问</a:t>
            </a:r>
          </a:p>
          <a:p>
            <a:pPr lvl="1" eaLnBrk="1" hangingPunct="1"/>
            <a:r>
              <a:rPr lang="zh-CN" altLang="en-US" smtClean="0"/>
              <a:t>不会产生外部碎片</a:t>
            </a:r>
          </a:p>
          <a:p>
            <a:pPr eaLnBrk="1" hangingPunct="1"/>
            <a:r>
              <a:rPr lang="zh-CN" altLang="en-US" smtClean="0"/>
              <a:t>主要问题</a:t>
            </a:r>
          </a:p>
          <a:p>
            <a:pPr lvl="1" eaLnBrk="1" hangingPunct="1"/>
            <a:r>
              <a:rPr lang="zh-CN" altLang="en-US" smtClean="0"/>
              <a:t>对于中、小型文件，索引块的利用率极低</a:t>
            </a:r>
          </a:p>
          <a:p>
            <a:pPr eaLnBrk="1" hangingPunct="1"/>
            <a:endParaRPr lang="zh-CN" alt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pPr eaLnBrk="1" hangingPunct="1"/>
            <a:r>
              <a:rPr lang="zh-CN" altLang="en-US" smtClean="0"/>
              <a:t>多级索引组织方式</a:t>
            </a:r>
          </a:p>
        </p:txBody>
      </p:sp>
      <p:sp>
        <p:nvSpPr>
          <p:cNvPr id="66563" name="内容占位符 2"/>
          <p:cNvSpPr>
            <a:spLocks noGrp="1"/>
          </p:cNvSpPr>
          <p:nvPr>
            <p:ph idx="1"/>
          </p:nvPr>
        </p:nvSpPr>
        <p:spPr/>
        <p:txBody>
          <a:bodyPr/>
          <a:lstStyle/>
          <a:p>
            <a:pPr eaLnBrk="1" hangingPunct="1"/>
            <a:r>
              <a:rPr lang="zh-CN" altLang="en-US" smtClean="0"/>
              <a:t>当文件太大，索引块太多时，单级索引方式过于低效。系统再分配一个索引块，作为第一级索引的索引块。</a:t>
            </a:r>
          </a:p>
          <a:p>
            <a:pPr eaLnBrk="1" hangingPunct="1"/>
            <a:r>
              <a:rPr lang="zh-CN" altLang="en-US" smtClean="0"/>
              <a:t>优点</a:t>
            </a:r>
          </a:p>
          <a:p>
            <a:pPr lvl="1" eaLnBrk="1" hangingPunct="1"/>
            <a:r>
              <a:rPr lang="zh-CN" altLang="en-US" smtClean="0"/>
              <a:t>加快了对大型文件的查找速度。</a:t>
            </a:r>
          </a:p>
          <a:p>
            <a:pPr eaLnBrk="1" hangingPunct="1"/>
            <a:r>
              <a:rPr lang="zh-CN" altLang="en-US" smtClean="0"/>
              <a:t>缺点</a:t>
            </a:r>
          </a:p>
          <a:p>
            <a:pPr lvl="1" eaLnBrk="1" hangingPunct="1"/>
            <a:r>
              <a:rPr lang="zh-CN" altLang="en-US" smtClean="0"/>
              <a:t>在访问一个盘块时，其所需启动磁盘的次数，随着索引级数的增加而增多。</a:t>
            </a:r>
          </a:p>
          <a:p>
            <a:pPr eaLnBrk="1" hangingPunct="1"/>
            <a:endParaRPr lang="zh-CN"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smtClean="0"/>
              <a:t>定长记录和变长记录</a:t>
            </a:r>
          </a:p>
        </p:txBody>
      </p:sp>
      <p:pic>
        <p:nvPicPr>
          <p:cNvPr id="9219"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7504" y="1484784"/>
            <a:ext cx="8987055" cy="4968552"/>
          </a:xfr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pPr eaLnBrk="1" hangingPunct="1"/>
            <a:r>
              <a:rPr lang="zh-CN" altLang="en-US" smtClean="0"/>
              <a:t>多级索引组织方式</a:t>
            </a:r>
          </a:p>
        </p:txBody>
      </p:sp>
      <p:pic>
        <p:nvPicPr>
          <p:cNvPr id="67587"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14500" y="1428750"/>
            <a:ext cx="5286375" cy="5430838"/>
          </a:xfr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pPr eaLnBrk="1" hangingPunct="1"/>
            <a:r>
              <a:rPr lang="zh-CN" altLang="en-US" smtClean="0"/>
              <a:t>混合索引组织方式</a:t>
            </a:r>
          </a:p>
        </p:txBody>
      </p:sp>
      <p:sp>
        <p:nvSpPr>
          <p:cNvPr id="68611" name="内容占位符 2"/>
          <p:cNvSpPr>
            <a:spLocks noGrp="1"/>
          </p:cNvSpPr>
          <p:nvPr>
            <p:ph idx="1"/>
          </p:nvPr>
        </p:nvSpPr>
        <p:spPr/>
        <p:txBody>
          <a:bodyPr>
            <a:normAutofit lnSpcReduction="10000"/>
          </a:bodyPr>
          <a:lstStyle/>
          <a:p>
            <a:pPr eaLnBrk="1" hangingPunct="1"/>
            <a:r>
              <a:rPr lang="zh-CN" altLang="en-US" smtClean="0"/>
              <a:t>直接寻址</a:t>
            </a:r>
          </a:p>
          <a:p>
            <a:pPr lvl="1" eaLnBrk="1" hangingPunct="1"/>
            <a:r>
              <a:rPr lang="zh-CN" altLang="en-US" smtClean="0"/>
              <a:t>如果盘块的大小为</a:t>
            </a:r>
            <a:r>
              <a:rPr lang="en-US" altLang="zh-CN" smtClean="0"/>
              <a:t>4KB</a:t>
            </a:r>
            <a:r>
              <a:rPr lang="zh-CN" altLang="en-US" smtClean="0"/>
              <a:t>，小文件（</a:t>
            </a:r>
            <a:r>
              <a:rPr lang="en-US" altLang="zh-CN" smtClean="0"/>
              <a:t>4KB—40KB</a:t>
            </a:r>
            <a:r>
              <a:rPr lang="zh-CN" altLang="en-US" smtClean="0"/>
              <a:t>）的每一个盘块地址，都直接放入</a:t>
            </a:r>
            <a:r>
              <a:rPr lang="en-US" altLang="zh-CN" smtClean="0"/>
              <a:t>FCB</a:t>
            </a:r>
            <a:r>
              <a:rPr lang="zh-CN" altLang="en-US" smtClean="0"/>
              <a:t>中</a:t>
            </a:r>
          </a:p>
          <a:p>
            <a:pPr eaLnBrk="1" hangingPunct="1"/>
            <a:r>
              <a:rPr lang="zh-CN" altLang="en-US" smtClean="0"/>
              <a:t>间址方式</a:t>
            </a:r>
          </a:p>
          <a:p>
            <a:pPr lvl="1" eaLnBrk="1" hangingPunct="1"/>
            <a:r>
              <a:rPr lang="zh-CN" altLang="en-US" smtClean="0"/>
              <a:t>中等文件（</a:t>
            </a:r>
            <a:r>
              <a:rPr lang="en-US" altLang="zh-CN" smtClean="0"/>
              <a:t>5KB—4MB</a:t>
            </a:r>
            <a:r>
              <a:rPr lang="zh-CN" altLang="en-US" smtClean="0"/>
              <a:t>）采用单级索引组织方式，先从</a:t>
            </a:r>
            <a:r>
              <a:rPr lang="en-US" altLang="zh-CN" smtClean="0"/>
              <a:t>FCB</a:t>
            </a:r>
            <a:r>
              <a:rPr lang="zh-CN" altLang="en-US" smtClean="0"/>
              <a:t>中找到该文件的索引表，从中获得该文件的盘块地址</a:t>
            </a:r>
          </a:p>
          <a:p>
            <a:pPr eaLnBrk="1" hangingPunct="1"/>
            <a:r>
              <a:rPr lang="zh-CN" altLang="en-US" smtClean="0"/>
              <a:t>二次间址方式</a:t>
            </a:r>
            <a:endParaRPr lang="en-US" altLang="zh-CN" smtClean="0"/>
          </a:p>
          <a:p>
            <a:pPr lvl="1" eaLnBrk="1" hangingPunct="1"/>
            <a:r>
              <a:rPr lang="zh-CN" altLang="en-US" smtClean="0"/>
              <a:t>大型文件采用两级和三级索引组织方式</a:t>
            </a:r>
          </a:p>
          <a:p>
            <a:pPr eaLnBrk="1" hangingPunct="1"/>
            <a:endParaRPr lang="zh-CN" alt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pPr eaLnBrk="1" hangingPunct="1"/>
            <a:r>
              <a:rPr lang="zh-CN" altLang="en-US" smtClean="0"/>
              <a:t>文件存储空间管理</a:t>
            </a:r>
          </a:p>
        </p:txBody>
      </p:sp>
      <p:sp>
        <p:nvSpPr>
          <p:cNvPr id="3" name="内容占位符 2"/>
          <p:cNvSpPr>
            <a:spLocks noGrp="1"/>
          </p:cNvSpPr>
          <p:nvPr>
            <p:ph idx="1"/>
          </p:nvPr>
        </p:nvSpPr>
        <p:spPr/>
        <p:txBody>
          <a:bodyPr/>
          <a:lstStyle/>
          <a:p>
            <a:pPr marL="514350" indent="-514350" eaLnBrk="1" hangingPunct="1">
              <a:buFont typeface="+mj-lt"/>
              <a:buAutoNum type="arabicPeriod"/>
              <a:defRPr/>
            </a:pPr>
            <a:r>
              <a:rPr lang="zh-CN" altLang="en-US" dirty="0" smtClean="0"/>
              <a:t>空闲表法</a:t>
            </a:r>
          </a:p>
          <a:p>
            <a:pPr lvl="1" eaLnBrk="1" hangingPunct="1">
              <a:defRPr/>
            </a:pPr>
            <a:r>
              <a:rPr lang="zh-CN" altLang="en-US" dirty="0" smtClean="0"/>
              <a:t>空闲表法属于连续分配方式，为每个文件分配一块连续的存储空间，外存上所有空闲区建立一张空闲表，按其起始盘块号递增的次序排列。</a:t>
            </a:r>
          </a:p>
          <a:p>
            <a:pPr eaLnBrk="1" hangingPunct="1">
              <a:defRPr/>
            </a:pPr>
            <a:endParaRPr lang="zh-CN" alt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3571875"/>
            <a:ext cx="7286625" cy="302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pPr eaLnBrk="1" hangingPunct="1"/>
            <a:r>
              <a:rPr lang="zh-CN" altLang="en-US" smtClean="0"/>
              <a:t>文件存储空间管理</a:t>
            </a:r>
          </a:p>
        </p:txBody>
      </p:sp>
      <p:sp>
        <p:nvSpPr>
          <p:cNvPr id="70659" name="内容占位符 2"/>
          <p:cNvSpPr>
            <a:spLocks noGrp="1"/>
          </p:cNvSpPr>
          <p:nvPr>
            <p:ph idx="1"/>
          </p:nvPr>
        </p:nvSpPr>
        <p:spPr/>
        <p:txBody>
          <a:bodyPr/>
          <a:lstStyle/>
          <a:p>
            <a:pPr eaLnBrk="1" hangingPunct="1"/>
            <a:r>
              <a:rPr lang="zh-CN" altLang="en-US" dirty="0" smtClean="0"/>
              <a:t>空闲表法存储空间的分配与回收</a:t>
            </a:r>
          </a:p>
          <a:p>
            <a:pPr lvl="1" eaLnBrk="1" hangingPunct="1"/>
            <a:r>
              <a:rPr lang="zh-CN" altLang="en-US" dirty="0" smtClean="0"/>
              <a:t>类似于内存分配与回收的方法</a:t>
            </a:r>
            <a:endParaRPr lang="en-US" altLang="zh-CN" dirty="0" smtClean="0"/>
          </a:p>
          <a:p>
            <a:pPr lvl="1" eaLnBrk="1" hangingPunct="1"/>
            <a:r>
              <a:rPr lang="zh-CN" altLang="en-US" dirty="0" smtClean="0"/>
              <a:t>首次适应、循环首次适应、最佳、最差</a:t>
            </a:r>
            <a:endParaRPr lang="en-US" altLang="zh-CN" dirty="0" smtClean="0"/>
          </a:p>
          <a:p>
            <a:pPr lvl="1" eaLnBrk="1" hangingPunct="1"/>
            <a:r>
              <a:rPr lang="zh-CN" altLang="en-US" dirty="0" smtClean="0"/>
              <a:t>回收时注意是否能和前后空闲空间形成更大的空闲块</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pPr eaLnBrk="1" hangingPunct="1"/>
            <a:r>
              <a:rPr lang="zh-CN" altLang="en-US" smtClean="0"/>
              <a:t>文件存储空间管理</a:t>
            </a:r>
          </a:p>
        </p:txBody>
      </p:sp>
      <p:sp>
        <p:nvSpPr>
          <p:cNvPr id="3" name="内容占位符 2"/>
          <p:cNvSpPr>
            <a:spLocks noGrp="1"/>
          </p:cNvSpPr>
          <p:nvPr>
            <p:ph idx="1"/>
          </p:nvPr>
        </p:nvSpPr>
        <p:spPr/>
        <p:txBody>
          <a:bodyPr>
            <a:normAutofit/>
          </a:bodyPr>
          <a:lstStyle/>
          <a:p>
            <a:pPr marL="514350" indent="-514350" eaLnBrk="1" hangingPunct="1">
              <a:buFont typeface="+mj-lt"/>
              <a:buAutoNum type="arabicPeriod" startAt="2"/>
              <a:defRPr/>
            </a:pPr>
            <a:r>
              <a:rPr lang="zh-CN" altLang="en-US" dirty="0" smtClean="0"/>
              <a:t>空闲链表法</a:t>
            </a:r>
          </a:p>
          <a:p>
            <a:pPr lvl="1" eaLnBrk="1" hangingPunct="1">
              <a:defRPr/>
            </a:pPr>
            <a:r>
              <a:rPr lang="zh-CN" altLang="en-US" dirty="0" smtClean="0"/>
              <a:t>空闲盘块链</a:t>
            </a:r>
          </a:p>
          <a:p>
            <a:pPr lvl="2" eaLnBrk="1" hangingPunct="1">
              <a:defRPr/>
            </a:pPr>
            <a:r>
              <a:rPr lang="zh-CN" altLang="en-US" dirty="0" smtClean="0"/>
              <a:t>将磁盘上的所有空闲空间，以盘块为单位组成链表。</a:t>
            </a:r>
          </a:p>
          <a:p>
            <a:pPr lvl="2" eaLnBrk="1" hangingPunct="1">
              <a:defRPr/>
            </a:pPr>
            <a:r>
              <a:rPr lang="zh-CN" altLang="en-US" dirty="0" smtClean="0"/>
              <a:t>优点：用于分配和回收一个盘块的过程非常简单；</a:t>
            </a:r>
          </a:p>
          <a:p>
            <a:pPr lvl="2" eaLnBrk="1" hangingPunct="1">
              <a:defRPr/>
            </a:pPr>
            <a:r>
              <a:rPr lang="zh-CN" altLang="en-US" dirty="0" smtClean="0"/>
              <a:t>缺点：分配和回收的效率较低、相应的空闲盘块链会很长。</a:t>
            </a:r>
          </a:p>
          <a:p>
            <a:pPr lvl="1" eaLnBrk="1" hangingPunct="1">
              <a:defRPr/>
            </a:pPr>
            <a:r>
              <a:rPr lang="zh-CN" altLang="en-US" dirty="0" smtClean="0"/>
              <a:t>空闲盘区链</a:t>
            </a:r>
          </a:p>
          <a:p>
            <a:pPr lvl="2" eaLnBrk="1" hangingPunct="1">
              <a:defRPr/>
            </a:pPr>
            <a:r>
              <a:rPr lang="zh-CN" altLang="en-US" dirty="0" smtClean="0"/>
              <a:t>以盘区为单位（包含多个盘块）组成链表。</a:t>
            </a:r>
          </a:p>
          <a:p>
            <a:pPr lvl="2" eaLnBrk="1" hangingPunct="1">
              <a:defRPr/>
            </a:pPr>
            <a:r>
              <a:rPr lang="zh-CN" altLang="en-US" dirty="0" smtClean="0"/>
              <a:t>优点和缺点与前一种方法相反。</a:t>
            </a:r>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pPr eaLnBrk="1" hangingPunct="1"/>
            <a:r>
              <a:rPr lang="zh-CN" altLang="en-US" smtClean="0"/>
              <a:t>文件存储空间管理</a:t>
            </a:r>
          </a:p>
        </p:txBody>
      </p:sp>
      <p:sp>
        <p:nvSpPr>
          <p:cNvPr id="3" name="内容占位符 2"/>
          <p:cNvSpPr>
            <a:spLocks noGrp="1"/>
          </p:cNvSpPr>
          <p:nvPr>
            <p:ph idx="1"/>
          </p:nvPr>
        </p:nvSpPr>
        <p:spPr/>
        <p:txBody>
          <a:bodyPr>
            <a:normAutofit fontScale="85000" lnSpcReduction="20000"/>
          </a:bodyPr>
          <a:lstStyle/>
          <a:p>
            <a:pPr marL="514350" indent="-514350" eaLnBrk="1" hangingPunct="1">
              <a:buFont typeface="+mj-lt"/>
              <a:buAutoNum type="arabicPeriod" startAt="3"/>
              <a:defRPr/>
            </a:pPr>
            <a:r>
              <a:rPr lang="zh-CN" altLang="en-US" dirty="0" smtClean="0"/>
              <a:t>位图法</a:t>
            </a:r>
            <a:endParaRPr lang="en-US" altLang="zh-CN" dirty="0" smtClean="0"/>
          </a:p>
          <a:p>
            <a:pPr lvl="1" eaLnBrk="1" hangingPunct="1">
              <a:defRPr/>
            </a:pPr>
            <a:r>
              <a:rPr lang="zh-CN" altLang="en-US" dirty="0" smtClean="0"/>
              <a:t>利用位（</a:t>
            </a:r>
            <a:r>
              <a:rPr lang="en-US" altLang="zh-CN" dirty="0" smtClean="0"/>
              <a:t>bit</a:t>
            </a:r>
            <a:r>
              <a:rPr lang="zh-CN" altLang="en-US" dirty="0" smtClean="0"/>
              <a:t>）表示盘块的使用情况。</a:t>
            </a:r>
            <a:r>
              <a:rPr lang="en-US" altLang="zh-CN" dirty="0" smtClean="0"/>
              <a:t>0</a:t>
            </a:r>
            <a:r>
              <a:rPr lang="zh-CN" altLang="en-US" dirty="0" smtClean="0"/>
              <a:t>表示盘块空闲，</a:t>
            </a:r>
            <a:r>
              <a:rPr lang="en-US" altLang="zh-CN" dirty="0" smtClean="0"/>
              <a:t>1</a:t>
            </a:r>
            <a:r>
              <a:rPr lang="zh-CN" altLang="en-US" dirty="0" smtClean="0"/>
              <a:t>表示已分配。由所有盘块对应的位构成</a:t>
            </a:r>
            <a:r>
              <a:rPr lang="en-US" altLang="zh-CN" dirty="0" smtClean="0"/>
              <a:t>m</a:t>
            </a:r>
            <a:r>
              <a:rPr lang="zh-CN" altLang="en-US" dirty="0" smtClean="0"/>
              <a:t>*</a:t>
            </a:r>
            <a:r>
              <a:rPr lang="en-US" altLang="zh-CN" dirty="0" smtClean="0"/>
              <a:t>n</a:t>
            </a:r>
            <a:r>
              <a:rPr lang="zh-CN" altLang="en-US" dirty="0" smtClean="0"/>
              <a:t>矩阵，称为位图。</a:t>
            </a:r>
          </a:p>
          <a:p>
            <a:pPr eaLnBrk="1" hangingPunct="1">
              <a:defRPr/>
            </a:pPr>
            <a:r>
              <a:rPr lang="zh-CN" altLang="en-US" dirty="0" smtClean="0"/>
              <a:t>盘块分配</a:t>
            </a:r>
          </a:p>
          <a:p>
            <a:pPr lvl="1" eaLnBrk="1" hangingPunct="1">
              <a:defRPr/>
            </a:pPr>
            <a:r>
              <a:rPr lang="zh-CN" altLang="en-US" dirty="0" smtClean="0"/>
              <a:t>顺序扫描位示图，找出一个或一组值为</a:t>
            </a:r>
            <a:r>
              <a:rPr lang="en-US" altLang="zh-CN" dirty="0" smtClean="0"/>
              <a:t>0</a:t>
            </a:r>
            <a:r>
              <a:rPr lang="zh-CN" altLang="en-US" dirty="0" smtClean="0"/>
              <a:t>的位</a:t>
            </a:r>
            <a:r>
              <a:rPr lang="en-US" altLang="zh-CN" dirty="0" smtClean="0"/>
              <a:t>(</a:t>
            </a:r>
            <a:r>
              <a:rPr lang="en-US" altLang="zh-CN" dirty="0" err="1" smtClean="0"/>
              <a:t>i,j</a:t>
            </a:r>
            <a:r>
              <a:rPr lang="en-US" altLang="zh-CN" dirty="0" smtClean="0"/>
              <a:t>)</a:t>
            </a:r>
            <a:r>
              <a:rPr lang="zh-CN" altLang="en-US" dirty="0" smtClean="0"/>
              <a:t>   </a:t>
            </a:r>
          </a:p>
          <a:p>
            <a:pPr lvl="1" eaLnBrk="1" hangingPunct="1">
              <a:defRPr/>
            </a:pPr>
            <a:r>
              <a:rPr lang="zh-CN" altLang="en-US" dirty="0" smtClean="0"/>
              <a:t>转换成相应的盘块号：</a:t>
            </a:r>
            <a:r>
              <a:rPr lang="en-US" altLang="zh-CN" dirty="0" smtClean="0"/>
              <a:t>b=</a:t>
            </a:r>
            <a:r>
              <a:rPr lang="en-US" altLang="zh-CN" dirty="0" err="1" smtClean="0"/>
              <a:t>ni+j</a:t>
            </a:r>
            <a:endParaRPr lang="zh-CN" altLang="en-US" dirty="0" smtClean="0"/>
          </a:p>
          <a:p>
            <a:pPr lvl="1" eaLnBrk="1" hangingPunct="1">
              <a:defRPr/>
            </a:pPr>
            <a:r>
              <a:rPr lang="zh-CN" altLang="en-US" dirty="0" smtClean="0"/>
              <a:t>修改位图，令</a:t>
            </a:r>
            <a:r>
              <a:rPr lang="en-US" altLang="zh-CN" dirty="0" smtClean="0"/>
              <a:t>map[</a:t>
            </a:r>
            <a:r>
              <a:rPr lang="en-US" altLang="zh-CN" dirty="0" err="1" smtClean="0"/>
              <a:t>i,j</a:t>
            </a:r>
            <a:r>
              <a:rPr lang="en-US" altLang="zh-CN" dirty="0" smtClean="0"/>
              <a:t>]=1</a:t>
            </a:r>
            <a:endParaRPr lang="zh-CN" altLang="en-US" dirty="0" smtClean="0"/>
          </a:p>
          <a:p>
            <a:pPr eaLnBrk="1" hangingPunct="1">
              <a:defRPr/>
            </a:pPr>
            <a:r>
              <a:rPr lang="zh-CN" altLang="en-US" dirty="0" smtClean="0"/>
              <a:t>盘块的回收</a:t>
            </a:r>
          </a:p>
          <a:p>
            <a:pPr lvl="1" eaLnBrk="1" hangingPunct="1">
              <a:defRPr/>
            </a:pPr>
            <a:r>
              <a:rPr lang="zh-CN" altLang="en-US" dirty="0" smtClean="0"/>
              <a:t>将回收盘块的盘块号转换成位示图中的行号和列号。转换公式为：</a:t>
            </a:r>
            <a:r>
              <a:rPr lang="en-US" altLang="zh-CN" dirty="0" err="1" smtClean="0"/>
              <a:t>i</a:t>
            </a:r>
            <a:r>
              <a:rPr lang="en-US" altLang="zh-CN" dirty="0" smtClean="0"/>
              <a:t>=b DIV n, j=b MOD n</a:t>
            </a:r>
          </a:p>
          <a:p>
            <a:pPr lvl="1" eaLnBrk="1" hangingPunct="1">
              <a:defRPr/>
            </a:pPr>
            <a:r>
              <a:rPr lang="zh-CN" altLang="en-US" dirty="0" smtClean="0"/>
              <a:t>修改位图</a:t>
            </a:r>
            <a:r>
              <a:rPr lang="en-US" altLang="zh-CN" dirty="0" smtClean="0"/>
              <a:t>,</a:t>
            </a:r>
            <a:r>
              <a:rPr lang="zh-CN" altLang="en-US" dirty="0" smtClean="0"/>
              <a:t>令</a:t>
            </a:r>
            <a:r>
              <a:rPr lang="en-US" altLang="zh-CN" dirty="0" smtClean="0"/>
              <a:t>map[</a:t>
            </a:r>
            <a:r>
              <a:rPr lang="en-US" altLang="zh-CN" dirty="0" err="1" smtClean="0"/>
              <a:t>i,j</a:t>
            </a:r>
            <a:r>
              <a:rPr lang="en-US" altLang="zh-CN" dirty="0" smtClean="0"/>
              <a:t>] =0</a:t>
            </a:r>
            <a:endParaRPr lang="zh-CN" altLang="en-US" dirty="0" smtClean="0"/>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pPr eaLnBrk="1" hangingPunct="1"/>
            <a:r>
              <a:rPr lang="zh-CN" altLang="en-US" smtClean="0"/>
              <a:t>文件存储空间管理</a:t>
            </a:r>
          </a:p>
        </p:txBody>
      </p:sp>
      <p:sp>
        <p:nvSpPr>
          <p:cNvPr id="73731" name="内容占位符 2"/>
          <p:cNvSpPr>
            <a:spLocks noGrp="1"/>
          </p:cNvSpPr>
          <p:nvPr>
            <p:ph idx="1"/>
          </p:nvPr>
        </p:nvSpPr>
        <p:spPr/>
        <p:txBody>
          <a:bodyPr/>
          <a:lstStyle/>
          <a:p>
            <a:pPr eaLnBrk="1" hangingPunct="1"/>
            <a:r>
              <a:rPr lang="zh-CN" altLang="en-US" smtClean="0"/>
              <a:t>位图法优点</a:t>
            </a:r>
          </a:p>
          <a:p>
            <a:pPr lvl="1" eaLnBrk="1" hangingPunct="1"/>
            <a:r>
              <a:rPr lang="zh-CN" altLang="en-US" smtClean="0"/>
              <a:t>很容易找到一个或一组相邻接的空闲盘块</a:t>
            </a:r>
            <a:endParaRPr lang="en-US" altLang="zh-CN" smtClean="0"/>
          </a:p>
          <a:p>
            <a:pPr lvl="1" eaLnBrk="1" hangingPunct="1"/>
            <a:r>
              <a:rPr lang="zh-CN" altLang="en-US" smtClean="0"/>
              <a:t>占用空间少，可保存在内存中，使在每次进行盘区分配时，无须首先把盘区分配表读入内存，从而节省了许多磁盘的启动操作。</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磁盘高速缓存</a:t>
            </a:r>
            <a:endParaRPr lang="zh-CN" altLang="en-US" dirty="0"/>
          </a:p>
        </p:txBody>
      </p:sp>
      <p:sp>
        <p:nvSpPr>
          <p:cNvPr id="3" name="内容占位符 2"/>
          <p:cNvSpPr>
            <a:spLocks noGrp="1"/>
          </p:cNvSpPr>
          <p:nvPr>
            <p:ph idx="1"/>
          </p:nvPr>
        </p:nvSpPr>
        <p:spPr/>
        <p:txBody>
          <a:bodyPr>
            <a:normAutofit/>
          </a:bodyPr>
          <a:lstStyle/>
          <a:p>
            <a:r>
              <a:rPr lang="zh-CN" altLang="en-US" dirty="0" smtClean="0"/>
              <a:t>磁盘高速缓存：用于提高磁盘</a:t>
            </a:r>
            <a:r>
              <a:rPr lang="en-US" altLang="zh-CN" dirty="0" smtClean="0"/>
              <a:t>I/O</a:t>
            </a:r>
            <a:r>
              <a:rPr lang="zh-CN" altLang="en-US" dirty="0" smtClean="0"/>
              <a:t>速度</a:t>
            </a:r>
          </a:p>
          <a:p>
            <a:pPr lvl="1"/>
            <a:r>
              <a:rPr lang="zh-CN" altLang="en-US" dirty="0" smtClean="0"/>
              <a:t>在内存中为磁盘盘块设置的一个缓冲区，保存了某些盘块的副本。当出现访问磁盘的请求时，先查看盘块内容是否已在磁盘高速缓存中。</a:t>
            </a:r>
          </a:p>
          <a:p>
            <a:r>
              <a:rPr lang="zh-CN" altLang="en-US" dirty="0" smtClean="0"/>
              <a:t>需要考虑的问题</a:t>
            </a:r>
          </a:p>
          <a:p>
            <a:pPr lvl="1"/>
            <a:r>
              <a:rPr lang="zh-CN" altLang="en-US" dirty="0" smtClean="0"/>
              <a:t>如何将磁盘高速缓存中的数据传送给请求进程</a:t>
            </a:r>
          </a:p>
          <a:p>
            <a:pPr lvl="1"/>
            <a:r>
              <a:rPr lang="zh-CN" altLang="en-US" dirty="0" smtClean="0"/>
              <a:t>采用什么样的置换策略</a:t>
            </a:r>
          </a:p>
          <a:p>
            <a:pPr lvl="1"/>
            <a:r>
              <a:rPr lang="zh-CN" altLang="en-US" dirty="0" smtClean="0"/>
              <a:t>已修改的盘块数据在何时被写回磁盘</a:t>
            </a:r>
          </a:p>
          <a:p>
            <a:endParaRPr lang="zh-CN" altLang="en-US" dirty="0"/>
          </a:p>
        </p:txBody>
      </p:sp>
    </p:spTree>
    <p:extLst>
      <p:ext uri="{BB962C8B-B14F-4D97-AF65-F5344CB8AC3E}">
        <p14:creationId xmlns:p14="http://schemas.microsoft.com/office/powerpoint/2010/main" val="195581588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pPr eaLnBrk="1" hangingPunct="1"/>
            <a:r>
              <a:rPr lang="zh-CN" altLang="en-US" smtClean="0"/>
              <a:t>磁盘高速缓存</a:t>
            </a:r>
          </a:p>
        </p:txBody>
      </p:sp>
      <p:sp>
        <p:nvSpPr>
          <p:cNvPr id="75779" name="内容占位符 2"/>
          <p:cNvSpPr>
            <a:spLocks noGrp="1"/>
          </p:cNvSpPr>
          <p:nvPr>
            <p:ph idx="1"/>
          </p:nvPr>
        </p:nvSpPr>
        <p:spPr/>
        <p:txBody>
          <a:bodyPr/>
          <a:lstStyle/>
          <a:p>
            <a:pPr eaLnBrk="1" hangingPunct="1"/>
            <a:r>
              <a:rPr lang="zh-CN" altLang="en-US" smtClean="0"/>
              <a:t>数据交付方式</a:t>
            </a:r>
          </a:p>
          <a:p>
            <a:pPr lvl="1" eaLnBrk="1" hangingPunct="1"/>
            <a:r>
              <a:rPr lang="zh-CN" altLang="en-US" smtClean="0"/>
              <a:t>数据交付，这是直接将高速缓存中的数据，传送到请求者进程的内存工作区中；</a:t>
            </a:r>
          </a:p>
          <a:p>
            <a:pPr lvl="1" eaLnBrk="1" hangingPunct="1"/>
            <a:r>
              <a:rPr lang="zh-CN" altLang="en-US" smtClean="0"/>
              <a:t>指针交付，只将指向高速缓存中某区域的指针，交付给请求者进程。</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pPr eaLnBrk="1" hangingPunct="1"/>
            <a:r>
              <a:rPr lang="zh-CN" altLang="en-US" smtClean="0"/>
              <a:t>磁盘高速缓存</a:t>
            </a:r>
          </a:p>
        </p:txBody>
      </p:sp>
      <p:sp>
        <p:nvSpPr>
          <p:cNvPr id="76803" name="内容占位符 2"/>
          <p:cNvSpPr>
            <a:spLocks noGrp="1"/>
          </p:cNvSpPr>
          <p:nvPr>
            <p:ph idx="1"/>
          </p:nvPr>
        </p:nvSpPr>
        <p:spPr/>
        <p:txBody>
          <a:bodyPr/>
          <a:lstStyle/>
          <a:p>
            <a:pPr eaLnBrk="1" hangingPunct="1"/>
            <a:r>
              <a:rPr lang="zh-CN" altLang="en-US" smtClean="0"/>
              <a:t>置换算法</a:t>
            </a:r>
          </a:p>
          <a:p>
            <a:pPr lvl="1" eaLnBrk="1" hangingPunct="1"/>
            <a:r>
              <a:rPr lang="zh-CN" altLang="en-US" smtClean="0"/>
              <a:t>类似内存调度策略，需要将某些盘块的数据先换出。</a:t>
            </a:r>
          </a:p>
          <a:p>
            <a:pPr lvl="1" eaLnBrk="1" hangingPunct="1"/>
            <a:r>
              <a:rPr lang="zh-CN" altLang="en-US" smtClean="0"/>
              <a:t>较常用的算法是最近最久未使用算法</a:t>
            </a:r>
            <a:r>
              <a:rPr lang="en-US" altLang="zh-CN" smtClean="0"/>
              <a:t>LRU</a:t>
            </a:r>
            <a:r>
              <a:rPr lang="zh-CN" altLang="en-US" smtClean="0"/>
              <a:t>、最近未使用算法</a:t>
            </a:r>
            <a:r>
              <a:rPr lang="en-US" altLang="zh-CN" smtClean="0"/>
              <a:t>NRU</a:t>
            </a:r>
            <a:r>
              <a:rPr lang="zh-CN" altLang="en-US" smtClean="0"/>
              <a:t>及最少使用算法</a:t>
            </a:r>
            <a:r>
              <a:rPr lang="en-US" altLang="zh-CN" smtClean="0"/>
              <a:t>LFU</a:t>
            </a:r>
            <a:r>
              <a:rPr lang="zh-CN" altLang="en-US" smtClean="0"/>
              <a:t>等。</a:t>
            </a:r>
          </a:p>
          <a:p>
            <a:pPr eaLnBrk="1" hangingPunct="1"/>
            <a:endParaRPr lang="zh-CN"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文件的组织方式</a:t>
            </a:r>
            <a:endParaRPr lang="zh-CN" altLang="en-US" dirty="0"/>
          </a:p>
        </p:txBody>
      </p:sp>
      <p:sp>
        <p:nvSpPr>
          <p:cNvPr id="3" name="内容占位符 2"/>
          <p:cNvSpPr>
            <a:spLocks noGrp="1"/>
          </p:cNvSpPr>
          <p:nvPr>
            <p:ph idx="1"/>
          </p:nvPr>
        </p:nvSpPr>
        <p:spPr/>
        <p:txBody>
          <a:bodyPr/>
          <a:lstStyle/>
          <a:p>
            <a:r>
              <a:rPr lang="zh-CN" altLang="en-US" dirty="0" smtClean="0">
                <a:solidFill>
                  <a:schemeClr val="bg1">
                    <a:lumMod val="50000"/>
                  </a:schemeClr>
                </a:solidFill>
              </a:rPr>
              <a:t>顺序</a:t>
            </a:r>
            <a:endParaRPr lang="en-US" altLang="zh-CN" dirty="0" smtClean="0">
              <a:solidFill>
                <a:schemeClr val="bg1">
                  <a:lumMod val="50000"/>
                </a:schemeClr>
              </a:solidFill>
            </a:endParaRPr>
          </a:p>
          <a:p>
            <a:r>
              <a:rPr lang="zh-CN" altLang="en-US" dirty="0" smtClean="0"/>
              <a:t>索引</a:t>
            </a:r>
            <a:endParaRPr lang="en-US" altLang="zh-CN" dirty="0" smtClean="0">
              <a:solidFill>
                <a:schemeClr val="bg1">
                  <a:lumMod val="50000"/>
                </a:schemeClr>
              </a:solidFill>
            </a:endParaRPr>
          </a:p>
          <a:p>
            <a:endParaRPr lang="zh-CN" altLang="en-US" dirty="0"/>
          </a:p>
        </p:txBody>
      </p:sp>
    </p:spTree>
    <p:extLst>
      <p:ext uri="{BB962C8B-B14F-4D97-AF65-F5344CB8AC3E}">
        <p14:creationId xmlns:p14="http://schemas.microsoft.com/office/powerpoint/2010/main" val="238984842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pPr eaLnBrk="1" hangingPunct="1"/>
            <a:r>
              <a:rPr lang="zh-CN" altLang="en-US" smtClean="0"/>
              <a:t>磁盘高速缓存</a:t>
            </a:r>
          </a:p>
        </p:txBody>
      </p:sp>
      <p:sp>
        <p:nvSpPr>
          <p:cNvPr id="77827" name="内容占位符 2"/>
          <p:cNvSpPr>
            <a:spLocks noGrp="1"/>
          </p:cNvSpPr>
          <p:nvPr>
            <p:ph idx="1"/>
          </p:nvPr>
        </p:nvSpPr>
        <p:spPr/>
        <p:txBody>
          <a:bodyPr/>
          <a:lstStyle/>
          <a:p>
            <a:pPr eaLnBrk="1" hangingPunct="1"/>
            <a:r>
              <a:rPr lang="zh-CN" altLang="en-US" smtClean="0"/>
              <a:t>周期性地写回磁盘</a:t>
            </a:r>
          </a:p>
          <a:p>
            <a:pPr lvl="1" eaLnBrk="1" hangingPunct="1"/>
            <a:r>
              <a:rPr lang="zh-CN" altLang="en-US" smtClean="0"/>
              <a:t>根据</a:t>
            </a:r>
            <a:r>
              <a:rPr lang="en-US" altLang="zh-CN" smtClean="0"/>
              <a:t>LRU</a:t>
            </a:r>
            <a:r>
              <a:rPr lang="zh-CN" altLang="en-US" smtClean="0"/>
              <a:t>算法，经常被访问的盘块数据长期不会被写回磁盘，存在数据丢失的风险。</a:t>
            </a:r>
            <a:endParaRPr lang="en-US" altLang="zh-CN" smtClean="0"/>
          </a:p>
          <a:p>
            <a:pPr lvl="1" eaLnBrk="1" hangingPunct="1"/>
            <a:r>
              <a:rPr lang="zh-CN" altLang="en-US" smtClean="0"/>
              <a:t>每隔一段时间（如</a:t>
            </a:r>
            <a:r>
              <a:rPr lang="en-US" altLang="zh-CN" smtClean="0"/>
              <a:t>30s</a:t>
            </a:r>
            <a:r>
              <a:rPr lang="zh-CN" altLang="en-US" smtClean="0"/>
              <a:t>）强制性地将高速缓存中已修改的盘块数据写回磁盘。</a:t>
            </a:r>
          </a:p>
          <a:p>
            <a:pPr eaLnBrk="1" hangingPunct="1"/>
            <a:endParaRPr lang="zh-CN" altLang="en-US"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pPr eaLnBrk="1" hangingPunct="1"/>
            <a:r>
              <a:rPr lang="zh-CN" altLang="en-US" smtClean="0"/>
              <a:t>磁盘冗余阵列</a:t>
            </a:r>
            <a:r>
              <a:rPr lang="en-US" altLang="zh-CN" smtClean="0"/>
              <a:t>RAID</a:t>
            </a:r>
            <a:endParaRPr lang="zh-CN" altLang="en-US" smtClean="0"/>
          </a:p>
        </p:txBody>
      </p:sp>
      <p:sp>
        <p:nvSpPr>
          <p:cNvPr id="78851" name="内容占位符 2"/>
          <p:cNvSpPr>
            <a:spLocks noGrp="1"/>
          </p:cNvSpPr>
          <p:nvPr>
            <p:ph idx="1"/>
          </p:nvPr>
        </p:nvSpPr>
        <p:spPr/>
        <p:txBody>
          <a:bodyPr/>
          <a:lstStyle/>
          <a:p>
            <a:pPr eaLnBrk="1" hangingPunct="1"/>
            <a:r>
              <a:rPr lang="en-US" altLang="zh-CN" smtClean="0"/>
              <a:t>RAID</a:t>
            </a:r>
            <a:r>
              <a:rPr lang="zh-CN" altLang="en-US" smtClean="0"/>
              <a:t>（</a:t>
            </a:r>
            <a:r>
              <a:rPr lang="en-US" altLang="zh-CN" smtClean="0"/>
              <a:t>Redundant Array of Inexpensive Disk</a:t>
            </a:r>
            <a:r>
              <a:rPr lang="zh-CN" altLang="en-US" smtClean="0"/>
              <a:t>）利用一台磁盘阵列控制器管理和控制一组磁盘驱动器，组成一个大型磁盘系统。</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pPr eaLnBrk="1" hangingPunct="1"/>
            <a:r>
              <a:rPr lang="zh-CN" altLang="en-US" smtClean="0"/>
              <a:t>磁盘冗余阵列</a:t>
            </a:r>
            <a:r>
              <a:rPr lang="en-US" altLang="zh-CN" smtClean="0"/>
              <a:t>RAID</a:t>
            </a:r>
            <a:endParaRPr lang="zh-CN" altLang="en-US" smtClean="0"/>
          </a:p>
        </p:txBody>
      </p:sp>
      <p:sp>
        <p:nvSpPr>
          <p:cNvPr id="79875" name="内容占位符 2"/>
          <p:cNvSpPr>
            <a:spLocks noGrp="1"/>
          </p:cNvSpPr>
          <p:nvPr>
            <p:ph idx="1"/>
          </p:nvPr>
        </p:nvSpPr>
        <p:spPr/>
        <p:txBody>
          <a:bodyPr/>
          <a:lstStyle/>
          <a:p>
            <a:pPr eaLnBrk="1" hangingPunct="1"/>
            <a:r>
              <a:rPr lang="zh-CN" altLang="en-US" smtClean="0"/>
              <a:t>并行交叉存取</a:t>
            </a:r>
          </a:p>
          <a:p>
            <a:pPr lvl="1" eaLnBrk="1" hangingPunct="1"/>
            <a:r>
              <a:rPr lang="zh-CN" altLang="en-US" smtClean="0"/>
              <a:t>系统将每一盘块中的数据分为若干个子盘块数据，再把每一个子盘块的数据分别存储到各个不同磁盘中的相同位置上。当要将一个盘块的数据传送到内存时，采取并行传输方式，将各个盘块中的子盘块数据同时向内存中传输，从而使传输时间大大减少。 </a:t>
            </a:r>
          </a:p>
          <a:p>
            <a:pPr eaLnBrk="1" hangingPunct="1"/>
            <a:endParaRPr lang="zh-CN" altLang="en-US" smtClean="0"/>
          </a:p>
        </p:txBody>
      </p:sp>
      <p:pic>
        <p:nvPicPr>
          <p:cNvPr id="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4857750"/>
            <a:ext cx="7929562" cy="191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pPr eaLnBrk="1" hangingPunct="1"/>
            <a:r>
              <a:rPr lang="en-US" altLang="zh-CN" smtClean="0"/>
              <a:t>RAID</a:t>
            </a:r>
            <a:r>
              <a:rPr lang="zh-CN" altLang="en-US" smtClean="0"/>
              <a:t>分级</a:t>
            </a:r>
          </a:p>
        </p:txBody>
      </p:sp>
      <p:sp>
        <p:nvSpPr>
          <p:cNvPr id="80899" name="内容占位符 2"/>
          <p:cNvSpPr>
            <a:spLocks noGrp="1"/>
          </p:cNvSpPr>
          <p:nvPr>
            <p:ph idx="1"/>
          </p:nvPr>
        </p:nvSpPr>
        <p:spPr/>
        <p:txBody>
          <a:bodyPr>
            <a:normAutofit lnSpcReduction="10000"/>
          </a:bodyPr>
          <a:lstStyle/>
          <a:p>
            <a:pPr eaLnBrk="1" hangingPunct="1"/>
            <a:r>
              <a:rPr lang="en-US" altLang="zh-CN" smtClean="0"/>
              <a:t>RAID 0</a:t>
            </a:r>
            <a:r>
              <a:rPr lang="zh-CN" altLang="en-US" smtClean="0"/>
              <a:t>级：仅提供了并行交叉存取。</a:t>
            </a:r>
          </a:p>
          <a:p>
            <a:pPr lvl="1" eaLnBrk="1" hangingPunct="1"/>
            <a:r>
              <a:rPr lang="zh-CN" altLang="en-US" smtClean="0"/>
              <a:t>优点：它能够实现高效地传输，并能实现高速的</a:t>
            </a:r>
            <a:r>
              <a:rPr lang="en-US" altLang="zh-CN" smtClean="0"/>
              <a:t>I/O</a:t>
            </a:r>
            <a:r>
              <a:rPr lang="zh-CN" altLang="en-US" smtClean="0"/>
              <a:t>请求。</a:t>
            </a:r>
          </a:p>
          <a:p>
            <a:pPr lvl="1" eaLnBrk="1" hangingPunct="1"/>
            <a:r>
              <a:rPr lang="zh-CN" altLang="en-US" smtClean="0"/>
              <a:t>缺点：无冗余校验功能，致使磁盘系统的可靠性并不是很高。只要阵列中有一个磁盘损坏，便会造成不可弥补的数据丢失，故导致该级较少使用。</a:t>
            </a:r>
            <a:endParaRPr lang="en-US" altLang="zh-CN" smtClean="0"/>
          </a:p>
          <a:p>
            <a:pPr eaLnBrk="1" hangingPunct="1"/>
            <a:r>
              <a:rPr lang="en-US" altLang="zh-CN" smtClean="0"/>
              <a:t>RAID 1</a:t>
            </a:r>
            <a:r>
              <a:rPr lang="zh-CN" altLang="en-US" smtClean="0"/>
              <a:t>级：具有磁盘镜像功能</a:t>
            </a:r>
            <a:r>
              <a:rPr lang="en-US" altLang="zh-CN" smtClean="0"/>
              <a:t>.</a:t>
            </a:r>
          </a:p>
          <a:p>
            <a:pPr lvl="1" eaLnBrk="1" hangingPunct="1"/>
            <a:r>
              <a:rPr lang="zh-CN" altLang="en-US" smtClean="0"/>
              <a:t>优点</a:t>
            </a:r>
            <a:r>
              <a:rPr lang="en-US" altLang="zh-CN" smtClean="0"/>
              <a:t>:</a:t>
            </a:r>
            <a:r>
              <a:rPr lang="zh-CN" altLang="en-US" smtClean="0"/>
              <a:t>可靠性好，且从故障中恢复很简单。</a:t>
            </a:r>
          </a:p>
          <a:p>
            <a:pPr lvl="1" eaLnBrk="1" hangingPunct="1"/>
            <a:r>
              <a:rPr lang="zh-CN" altLang="en-US" smtClean="0"/>
              <a:t>缺点</a:t>
            </a:r>
            <a:r>
              <a:rPr lang="en-US" altLang="zh-CN" smtClean="0"/>
              <a:t>:</a:t>
            </a:r>
            <a:r>
              <a:rPr lang="zh-CN" altLang="en-US" smtClean="0"/>
              <a:t>磁盘容量的利用率只有</a:t>
            </a:r>
            <a:r>
              <a:rPr lang="en-US" altLang="zh-CN" smtClean="0"/>
              <a:t>50%</a:t>
            </a:r>
            <a:r>
              <a:rPr lang="zh-CN" altLang="en-US" smtClean="0"/>
              <a:t>。</a:t>
            </a:r>
          </a:p>
          <a:p>
            <a:pPr lvl="1" eaLnBrk="1" hangingPunct="1"/>
            <a:endParaRPr lang="zh-CN" alt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pPr eaLnBrk="1" hangingPunct="1"/>
            <a:r>
              <a:rPr lang="en-US" altLang="zh-CN" smtClean="0"/>
              <a:t>RAID</a:t>
            </a:r>
            <a:r>
              <a:rPr lang="zh-CN" altLang="en-US" smtClean="0"/>
              <a:t>分级</a:t>
            </a:r>
          </a:p>
        </p:txBody>
      </p:sp>
      <p:sp>
        <p:nvSpPr>
          <p:cNvPr id="81923" name="内容占位符 2"/>
          <p:cNvSpPr>
            <a:spLocks noGrp="1"/>
          </p:cNvSpPr>
          <p:nvPr>
            <p:ph idx="1"/>
          </p:nvPr>
        </p:nvSpPr>
        <p:spPr/>
        <p:txBody>
          <a:bodyPr>
            <a:normAutofit/>
          </a:bodyPr>
          <a:lstStyle/>
          <a:p>
            <a:pPr eaLnBrk="1" hangingPunct="1"/>
            <a:r>
              <a:rPr lang="en-US" altLang="zh-CN" dirty="0" smtClean="0"/>
              <a:t>RAID 3</a:t>
            </a:r>
            <a:r>
              <a:rPr lang="zh-CN" altLang="en-US" dirty="0" smtClean="0"/>
              <a:t>级：具有并行传输功能的磁盘阵列，只利用一台奇偶校验盘来完成数据的校验功能。</a:t>
            </a:r>
            <a:endParaRPr lang="en-US" altLang="zh-CN" dirty="0" smtClean="0"/>
          </a:p>
          <a:p>
            <a:pPr eaLnBrk="1" hangingPunct="1"/>
            <a:r>
              <a:rPr lang="en-US" altLang="zh-CN" dirty="0" smtClean="0"/>
              <a:t>RAID 5</a:t>
            </a:r>
            <a:r>
              <a:rPr lang="zh-CN" altLang="en-US" dirty="0" smtClean="0"/>
              <a:t>级：这是一种具有独立传送功能的磁盘阵列。每个驱动器都各有自己独立的数据通路，独立地进行读</a:t>
            </a:r>
            <a:r>
              <a:rPr lang="en-US" altLang="zh-CN" dirty="0" smtClean="0"/>
              <a:t>/</a:t>
            </a:r>
            <a:r>
              <a:rPr lang="zh-CN" altLang="en-US" dirty="0" smtClean="0"/>
              <a:t>写，且无专门的校验盘。用来进行纠错的校验信息，是以螺旋方式散布在所有数据盘上。</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pPr eaLnBrk="1" hangingPunct="1"/>
            <a:r>
              <a:rPr lang="en-US" altLang="zh-CN" smtClean="0"/>
              <a:t>RAID</a:t>
            </a:r>
            <a:r>
              <a:rPr lang="zh-CN" altLang="en-US" smtClean="0"/>
              <a:t>分级</a:t>
            </a:r>
          </a:p>
        </p:txBody>
      </p:sp>
      <p:sp>
        <p:nvSpPr>
          <p:cNvPr id="82947" name="内容占位符 2"/>
          <p:cNvSpPr>
            <a:spLocks noGrp="1"/>
          </p:cNvSpPr>
          <p:nvPr>
            <p:ph idx="1"/>
          </p:nvPr>
        </p:nvSpPr>
        <p:spPr/>
        <p:txBody>
          <a:bodyPr/>
          <a:lstStyle/>
          <a:p>
            <a:pPr eaLnBrk="1" hangingPunct="1"/>
            <a:r>
              <a:rPr lang="en-US" altLang="zh-CN" smtClean="0"/>
              <a:t>RAID 6</a:t>
            </a:r>
            <a:r>
              <a:rPr lang="zh-CN" altLang="en-US" smtClean="0"/>
              <a:t>级：设置了一个专用的、可快速访问的异步校验盘。该盘具有独立的数据访问通路，具有比</a:t>
            </a:r>
            <a:r>
              <a:rPr lang="en-US" altLang="zh-CN" smtClean="0"/>
              <a:t>RAID 3</a:t>
            </a:r>
            <a:r>
              <a:rPr lang="zh-CN" altLang="en-US" smtClean="0"/>
              <a:t>级及</a:t>
            </a:r>
            <a:r>
              <a:rPr lang="en-US" altLang="zh-CN" smtClean="0"/>
              <a:t>RAID 5</a:t>
            </a:r>
            <a:r>
              <a:rPr lang="zh-CN" altLang="en-US" smtClean="0"/>
              <a:t>级更好的性能，但其性能改进得很有限，且价格昂贵。</a:t>
            </a:r>
            <a:endParaRPr lang="en-US" altLang="zh-CN" smtClean="0"/>
          </a:p>
          <a:p>
            <a:pPr eaLnBrk="1" hangingPunct="1"/>
            <a:r>
              <a:rPr lang="en-US" altLang="zh-CN" smtClean="0"/>
              <a:t>RAID 7</a:t>
            </a:r>
            <a:r>
              <a:rPr lang="zh-CN" altLang="en-US" smtClean="0"/>
              <a:t>级：对</a:t>
            </a:r>
            <a:r>
              <a:rPr lang="en-US" altLang="zh-CN" smtClean="0"/>
              <a:t>RAID 6</a:t>
            </a:r>
            <a:r>
              <a:rPr lang="zh-CN" altLang="en-US" smtClean="0"/>
              <a:t>级的改进，在该阵列中的所有磁盘，都具有较高的传输速率和优异的性能，是目前最高档次的磁盘阵列，但其价格也较高。</a:t>
            </a:r>
          </a:p>
          <a:p>
            <a:pPr eaLnBrk="1" hangingPunct="1"/>
            <a:endParaRPr lang="zh-CN" altLang="en-US"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pPr eaLnBrk="1" hangingPunct="1"/>
            <a:r>
              <a:rPr lang="en-US" altLang="zh-CN" smtClean="0"/>
              <a:t>RAID</a:t>
            </a:r>
            <a:r>
              <a:rPr lang="zh-CN" altLang="en-US" smtClean="0"/>
              <a:t>的优点</a:t>
            </a:r>
          </a:p>
        </p:txBody>
      </p:sp>
      <p:sp>
        <p:nvSpPr>
          <p:cNvPr id="83971" name="内容占位符 2"/>
          <p:cNvSpPr>
            <a:spLocks noGrp="1"/>
          </p:cNvSpPr>
          <p:nvPr>
            <p:ph idx="1"/>
          </p:nvPr>
        </p:nvSpPr>
        <p:spPr/>
        <p:txBody>
          <a:bodyPr>
            <a:normAutofit/>
          </a:bodyPr>
          <a:lstStyle/>
          <a:p>
            <a:pPr eaLnBrk="1" hangingPunct="1"/>
            <a:r>
              <a:rPr lang="zh-CN" altLang="en-US" dirty="0" smtClean="0"/>
              <a:t>可靠性高：除了</a:t>
            </a:r>
            <a:r>
              <a:rPr lang="en-US" altLang="zh-CN" dirty="0" smtClean="0"/>
              <a:t>RAID 0</a:t>
            </a:r>
            <a:r>
              <a:rPr lang="zh-CN" altLang="en-US" dirty="0" smtClean="0"/>
              <a:t>级外，其余各级都采用了容错技术。其可靠性比单台磁盘机高出一个数量级</a:t>
            </a:r>
          </a:p>
          <a:p>
            <a:pPr eaLnBrk="1" hangingPunct="1"/>
            <a:r>
              <a:rPr lang="zh-CN" altLang="en-US" dirty="0" smtClean="0"/>
              <a:t>磁盘</a:t>
            </a:r>
            <a:r>
              <a:rPr lang="en-US" altLang="zh-CN" dirty="0" smtClean="0"/>
              <a:t>I/O</a:t>
            </a:r>
            <a:r>
              <a:rPr lang="zh-CN" altLang="en-US" dirty="0" smtClean="0"/>
              <a:t>速度高：由于采取了并行交叉存取方式，可使磁盘</a:t>
            </a:r>
            <a:r>
              <a:rPr lang="en-US" altLang="zh-CN" dirty="0" smtClean="0"/>
              <a:t>I/O</a:t>
            </a:r>
            <a:r>
              <a:rPr lang="zh-CN" altLang="en-US" dirty="0" smtClean="0"/>
              <a:t>速度提高</a:t>
            </a:r>
            <a:r>
              <a:rPr lang="en-US" altLang="zh-CN" dirty="0" smtClean="0"/>
              <a:t>N-1</a:t>
            </a:r>
            <a:r>
              <a:rPr lang="zh-CN" altLang="en-US" dirty="0" smtClean="0"/>
              <a:t>倍</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pPr eaLnBrk="1" hangingPunct="1"/>
            <a:r>
              <a:rPr lang="zh-CN" altLang="en-US" smtClean="0"/>
              <a:t>磁盘和文件系统</a:t>
            </a:r>
          </a:p>
        </p:txBody>
      </p:sp>
      <p:sp>
        <p:nvSpPr>
          <p:cNvPr id="3" name="内容占位符 2"/>
          <p:cNvSpPr>
            <a:spLocks noGrp="1"/>
          </p:cNvSpPr>
          <p:nvPr>
            <p:ph idx="1"/>
          </p:nvPr>
        </p:nvSpPr>
        <p:spPr/>
        <p:txBody>
          <a:bodyPr/>
          <a:lstStyle/>
          <a:p>
            <a:pPr eaLnBrk="1" hangingPunct="1">
              <a:defRPr/>
            </a:pPr>
            <a:r>
              <a:rPr lang="zh-CN" altLang="en-US" dirty="0" smtClean="0">
                <a:solidFill>
                  <a:schemeClr val="bg1">
                    <a:lumMod val="50000"/>
                  </a:schemeClr>
                </a:solidFill>
              </a:rPr>
              <a:t>文件系统</a:t>
            </a:r>
            <a:endParaRPr lang="en-US" altLang="zh-CN" dirty="0" smtClean="0">
              <a:solidFill>
                <a:schemeClr val="bg1">
                  <a:lumMod val="50000"/>
                </a:schemeClr>
              </a:solidFill>
            </a:endParaRPr>
          </a:p>
          <a:p>
            <a:pPr eaLnBrk="1" hangingPunct="1">
              <a:defRPr/>
            </a:pPr>
            <a:r>
              <a:rPr lang="zh-CN" altLang="en-US" dirty="0" smtClean="0">
                <a:solidFill>
                  <a:schemeClr val="bg1">
                    <a:lumMod val="50000"/>
                  </a:schemeClr>
                </a:solidFill>
              </a:rPr>
              <a:t>磁盘管理</a:t>
            </a:r>
            <a:endParaRPr lang="en-US" altLang="zh-CN" dirty="0" smtClean="0">
              <a:solidFill>
                <a:schemeClr val="bg1">
                  <a:lumMod val="50000"/>
                </a:schemeClr>
              </a:solidFill>
            </a:endParaRPr>
          </a:p>
          <a:p>
            <a:pPr eaLnBrk="1" hangingPunct="1">
              <a:defRPr/>
            </a:pPr>
            <a:r>
              <a:rPr lang="zh-CN" altLang="en-US" dirty="0" smtClean="0"/>
              <a:t>输入输出系统</a:t>
            </a:r>
            <a:endParaRPr lang="zh-CN" alt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pPr eaLnBrk="1" hangingPunct="1"/>
            <a:r>
              <a:rPr lang="zh-CN" altLang="en-US" smtClean="0"/>
              <a:t>输入输出系统</a:t>
            </a:r>
          </a:p>
        </p:txBody>
      </p:sp>
      <p:sp>
        <p:nvSpPr>
          <p:cNvPr id="87043" name="内容占位符 2"/>
          <p:cNvSpPr>
            <a:spLocks noGrp="1"/>
          </p:cNvSpPr>
          <p:nvPr>
            <p:ph idx="1"/>
          </p:nvPr>
        </p:nvSpPr>
        <p:spPr/>
        <p:txBody>
          <a:bodyPr/>
          <a:lstStyle/>
          <a:p>
            <a:pPr eaLnBrk="1" hangingPunct="1"/>
            <a:r>
              <a:rPr lang="zh-CN" altLang="en-US" smtClean="0"/>
              <a:t>管理的主要对象：</a:t>
            </a:r>
            <a:r>
              <a:rPr lang="en-US" altLang="zh-CN" smtClean="0"/>
              <a:t>I/O</a:t>
            </a:r>
            <a:r>
              <a:rPr lang="zh-CN" altLang="en-US" smtClean="0"/>
              <a:t>设备和相应的设备控制器。</a:t>
            </a:r>
          </a:p>
          <a:p>
            <a:pPr eaLnBrk="1" hangingPunct="1"/>
            <a:r>
              <a:rPr lang="zh-CN" altLang="en-US" smtClean="0"/>
              <a:t>主要的任务</a:t>
            </a:r>
          </a:p>
          <a:p>
            <a:pPr lvl="1" eaLnBrk="1" hangingPunct="1"/>
            <a:r>
              <a:rPr lang="zh-CN" altLang="en-US" smtClean="0"/>
              <a:t>完成用户提出的</a:t>
            </a:r>
            <a:r>
              <a:rPr lang="en-US" altLang="zh-CN" smtClean="0"/>
              <a:t>I/O</a:t>
            </a:r>
            <a:r>
              <a:rPr lang="zh-CN" altLang="en-US" smtClean="0"/>
              <a:t>请求</a:t>
            </a:r>
          </a:p>
          <a:p>
            <a:pPr lvl="1" eaLnBrk="1" hangingPunct="1"/>
            <a:r>
              <a:rPr lang="zh-CN" altLang="en-US" smtClean="0"/>
              <a:t>提高</a:t>
            </a:r>
            <a:r>
              <a:rPr lang="en-US" altLang="zh-CN" smtClean="0"/>
              <a:t>I/O</a:t>
            </a:r>
            <a:r>
              <a:rPr lang="zh-CN" altLang="en-US" smtClean="0"/>
              <a:t>速率</a:t>
            </a:r>
          </a:p>
          <a:p>
            <a:pPr lvl="1" eaLnBrk="1" hangingPunct="1"/>
            <a:r>
              <a:rPr lang="zh-CN" altLang="en-US" smtClean="0"/>
              <a:t>提高设备的利用率</a:t>
            </a:r>
          </a:p>
          <a:p>
            <a:pPr lvl="1" eaLnBrk="1" hangingPunct="1"/>
            <a:r>
              <a:rPr lang="zh-CN" altLang="en-US" smtClean="0"/>
              <a:t>为进程方便地使用这些设备提供手段</a:t>
            </a:r>
          </a:p>
          <a:p>
            <a:pPr eaLnBrk="1" hangingPunct="1"/>
            <a:endParaRPr lang="zh-CN" altLang="en-US"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pPr eaLnBrk="1" hangingPunct="1"/>
            <a:r>
              <a:rPr lang="en-US" altLang="zh-CN" smtClean="0"/>
              <a:t>I/O</a:t>
            </a:r>
            <a:r>
              <a:rPr lang="zh-CN" altLang="en-US" smtClean="0"/>
              <a:t>系统的层次结构</a:t>
            </a:r>
          </a:p>
        </p:txBody>
      </p:sp>
      <p:pic>
        <p:nvPicPr>
          <p:cNvPr id="88067"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34121" y="1556792"/>
            <a:ext cx="8824124" cy="4536504"/>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r>
              <a:rPr lang="zh-CN" altLang="en-US" smtClean="0"/>
              <a:t>索引文件</a:t>
            </a:r>
          </a:p>
        </p:txBody>
      </p:sp>
      <p:sp>
        <p:nvSpPr>
          <p:cNvPr id="10243" name="内容占位符 2"/>
          <p:cNvSpPr>
            <a:spLocks noGrp="1"/>
          </p:cNvSpPr>
          <p:nvPr>
            <p:ph idx="1"/>
          </p:nvPr>
        </p:nvSpPr>
        <p:spPr/>
        <p:txBody>
          <a:bodyPr/>
          <a:lstStyle/>
          <a:p>
            <a:pPr eaLnBrk="1" hangingPunct="1"/>
            <a:r>
              <a:rPr lang="zh-CN" altLang="en-US" smtClean="0"/>
              <a:t>按关键字建立索引表，文件中的每个记录对应一个表项，包括记录的首地址和长度</a:t>
            </a:r>
          </a:p>
          <a:p>
            <a:pPr eaLnBrk="1" hangingPunct="1"/>
            <a:r>
              <a:rPr lang="zh-CN" altLang="en-US" smtClean="0"/>
              <a:t>索引表是定长记录的顺序文件，能实现快速检索。</a:t>
            </a:r>
          </a:p>
        </p:txBody>
      </p:sp>
      <p:pic>
        <p:nvPicPr>
          <p:cNvPr id="1024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38" y="3357563"/>
            <a:ext cx="6762750"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pPr eaLnBrk="1" hangingPunct="1"/>
            <a:r>
              <a:rPr lang="en-US" altLang="zh-CN" smtClean="0"/>
              <a:t>I/O</a:t>
            </a:r>
            <a:r>
              <a:rPr lang="zh-CN" altLang="en-US" smtClean="0"/>
              <a:t>系统模型</a:t>
            </a:r>
          </a:p>
        </p:txBody>
      </p:sp>
      <p:pic>
        <p:nvPicPr>
          <p:cNvPr id="89091" name="Picture 7"/>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51519" y="1229779"/>
            <a:ext cx="8618321" cy="5628221"/>
          </a:xfrm>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p:txBody>
          <a:bodyPr/>
          <a:lstStyle/>
          <a:p>
            <a:pPr eaLnBrk="1" hangingPunct="1"/>
            <a:r>
              <a:rPr lang="en-US" altLang="zh-CN" smtClean="0"/>
              <a:t>I/O</a:t>
            </a:r>
            <a:r>
              <a:rPr lang="zh-CN" altLang="en-US" smtClean="0"/>
              <a:t>设备的类型</a:t>
            </a:r>
          </a:p>
        </p:txBody>
      </p:sp>
      <p:sp>
        <p:nvSpPr>
          <p:cNvPr id="3" name="内容占位符 2"/>
          <p:cNvSpPr>
            <a:spLocks noGrp="1"/>
          </p:cNvSpPr>
          <p:nvPr>
            <p:ph idx="1"/>
          </p:nvPr>
        </p:nvSpPr>
        <p:spPr/>
        <p:txBody>
          <a:bodyPr>
            <a:normAutofit fontScale="92500" lnSpcReduction="10000"/>
          </a:bodyPr>
          <a:lstStyle/>
          <a:p>
            <a:pPr eaLnBrk="1" hangingPunct="1">
              <a:defRPr/>
            </a:pPr>
            <a:r>
              <a:rPr lang="zh-CN" altLang="en-US" dirty="0" smtClean="0"/>
              <a:t>按使用特性分类</a:t>
            </a:r>
          </a:p>
          <a:p>
            <a:pPr lvl="1" eaLnBrk="1" hangingPunct="1">
              <a:defRPr/>
            </a:pPr>
            <a:r>
              <a:rPr lang="zh-CN" altLang="en-US" dirty="0" smtClean="0"/>
              <a:t>存储设备，也称外存、辅存，是存储信息的主要设备。该类设备存取速度较内存慢，但容量却大得多，价格也便宜。</a:t>
            </a:r>
          </a:p>
          <a:p>
            <a:pPr lvl="1" eaLnBrk="1" hangingPunct="1">
              <a:defRPr/>
            </a:pPr>
            <a:r>
              <a:rPr lang="en-US" altLang="zh-CN" dirty="0" smtClean="0"/>
              <a:t>I/O</a:t>
            </a:r>
            <a:r>
              <a:rPr lang="zh-CN" altLang="en-US" dirty="0" smtClean="0"/>
              <a:t>设备，可细分为输入设备、输出设备和交互式设备。</a:t>
            </a:r>
          </a:p>
          <a:p>
            <a:pPr eaLnBrk="1" hangingPunct="1">
              <a:defRPr/>
            </a:pPr>
            <a:r>
              <a:rPr lang="zh-CN" altLang="en-US" dirty="0" smtClean="0"/>
              <a:t>按传输速率分类</a:t>
            </a:r>
          </a:p>
          <a:p>
            <a:pPr lvl="1" eaLnBrk="1" hangingPunct="1">
              <a:defRPr/>
            </a:pPr>
            <a:r>
              <a:rPr lang="zh-CN" altLang="en-US" dirty="0" smtClean="0"/>
              <a:t>低速设备：如键盘、鼠标</a:t>
            </a:r>
          </a:p>
          <a:p>
            <a:pPr lvl="1" eaLnBrk="1" hangingPunct="1">
              <a:defRPr/>
            </a:pPr>
            <a:r>
              <a:rPr lang="zh-CN" altLang="en-US" dirty="0" smtClean="0"/>
              <a:t>中速设备：如激光打印机</a:t>
            </a:r>
          </a:p>
          <a:p>
            <a:pPr lvl="1" eaLnBrk="1" hangingPunct="1">
              <a:defRPr/>
            </a:pPr>
            <a:r>
              <a:rPr lang="zh-CN" altLang="en-US" dirty="0" smtClean="0"/>
              <a:t>高速设备：如磁带机、磁盘机、光盘机</a:t>
            </a:r>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pPr eaLnBrk="1" hangingPunct="1"/>
            <a:r>
              <a:rPr lang="en-US" altLang="zh-CN" smtClean="0"/>
              <a:t>I/O</a:t>
            </a:r>
            <a:r>
              <a:rPr lang="zh-CN" altLang="en-US" smtClean="0"/>
              <a:t>设备与控制器的接口</a:t>
            </a:r>
          </a:p>
        </p:txBody>
      </p:sp>
      <p:sp>
        <p:nvSpPr>
          <p:cNvPr id="91139" name="内容占位符 2"/>
          <p:cNvSpPr>
            <a:spLocks noGrp="1"/>
          </p:cNvSpPr>
          <p:nvPr>
            <p:ph idx="1"/>
          </p:nvPr>
        </p:nvSpPr>
        <p:spPr/>
        <p:txBody>
          <a:bodyPr/>
          <a:lstStyle/>
          <a:p>
            <a:pPr eaLnBrk="1" hangingPunct="1"/>
            <a:r>
              <a:rPr lang="zh-CN" altLang="en-US" smtClean="0"/>
              <a:t>数据信号线：用于在设备和设备控制器之间传送数据信号。      </a:t>
            </a:r>
          </a:p>
          <a:p>
            <a:pPr eaLnBrk="1" hangingPunct="1"/>
            <a:r>
              <a:rPr lang="zh-CN" altLang="en-US" smtClean="0"/>
              <a:t>控制信号线：由设备控制器向</a:t>
            </a:r>
            <a:r>
              <a:rPr lang="en-US" altLang="zh-CN" smtClean="0"/>
              <a:t>I/O</a:t>
            </a:r>
            <a:r>
              <a:rPr lang="zh-CN" altLang="en-US" smtClean="0"/>
              <a:t>设备发送控制信号时的通路。</a:t>
            </a:r>
          </a:p>
          <a:p>
            <a:pPr eaLnBrk="1" hangingPunct="1"/>
            <a:r>
              <a:rPr lang="zh-CN" altLang="en-US" smtClean="0"/>
              <a:t>状态信号线：用于传送指示设备当前状态的信号。</a:t>
            </a:r>
          </a:p>
          <a:p>
            <a:pPr eaLnBrk="1" hangingPunct="1"/>
            <a:endParaRPr lang="zh-CN" altLang="en-US" smtClean="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4286250"/>
            <a:ext cx="6215063"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p:txBody>
          <a:bodyPr/>
          <a:lstStyle/>
          <a:p>
            <a:pPr eaLnBrk="1" hangingPunct="1"/>
            <a:r>
              <a:rPr lang="zh-CN" altLang="en-US" smtClean="0"/>
              <a:t>设备控制器的基本功能</a:t>
            </a:r>
          </a:p>
        </p:txBody>
      </p:sp>
      <p:sp>
        <p:nvSpPr>
          <p:cNvPr id="3" name="内容占位符 2"/>
          <p:cNvSpPr>
            <a:spLocks noGrp="1"/>
          </p:cNvSpPr>
          <p:nvPr>
            <p:ph idx="1"/>
          </p:nvPr>
        </p:nvSpPr>
        <p:spPr/>
        <p:txBody>
          <a:bodyPr>
            <a:normAutofit fontScale="92500" lnSpcReduction="10000"/>
          </a:bodyPr>
          <a:lstStyle/>
          <a:p>
            <a:pPr>
              <a:defRPr/>
            </a:pPr>
            <a:r>
              <a:rPr lang="zh-CN" altLang="en-US" dirty="0" smtClean="0"/>
              <a:t>接收和</a:t>
            </a:r>
            <a:r>
              <a:rPr lang="zh-CN" altLang="en-US" dirty="0"/>
              <a:t>识别处理机</a:t>
            </a:r>
            <a:r>
              <a:rPr lang="zh-CN" altLang="en-US" dirty="0" smtClean="0"/>
              <a:t>命令</a:t>
            </a:r>
            <a:r>
              <a:rPr lang="zh-CN" altLang="en-US" dirty="0"/>
              <a:t>，</a:t>
            </a:r>
            <a:r>
              <a:rPr lang="zh-CN" altLang="en-US" dirty="0" smtClean="0"/>
              <a:t>并对命令进行译码</a:t>
            </a:r>
          </a:p>
          <a:p>
            <a:pPr eaLnBrk="1" hangingPunct="1">
              <a:defRPr/>
            </a:pPr>
            <a:r>
              <a:rPr lang="zh-CN" altLang="en-US" dirty="0" smtClean="0"/>
              <a:t>实现</a:t>
            </a:r>
            <a:r>
              <a:rPr lang="en-US" altLang="zh-CN" dirty="0" smtClean="0"/>
              <a:t>CPU</a:t>
            </a:r>
            <a:r>
              <a:rPr lang="zh-CN" altLang="en-US" dirty="0" smtClean="0"/>
              <a:t>与控制器、控制器与设备之间的数据交换</a:t>
            </a:r>
          </a:p>
          <a:p>
            <a:pPr eaLnBrk="1" hangingPunct="1">
              <a:defRPr/>
            </a:pPr>
            <a:r>
              <a:rPr lang="zh-CN" altLang="en-US" dirty="0" smtClean="0"/>
              <a:t>标识设备状态以供</a:t>
            </a:r>
            <a:r>
              <a:rPr lang="en-US" altLang="zh-CN" dirty="0" smtClean="0"/>
              <a:t>CPU</a:t>
            </a:r>
            <a:r>
              <a:rPr lang="zh-CN" altLang="en-US" dirty="0" smtClean="0"/>
              <a:t>了解</a:t>
            </a:r>
          </a:p>
          <a:p>
            <a:pPr eaLnBrk="1" hangingPunct="1">
              <a:defRPr/>
            </a:pPr>
            <a:r>
              <a:rPr lang="zh-CN" altLang="en-US" dirty="0" smtClean="0"/>
              <a:t>能够识别其所控制的每个设备的地址</a:t>
            </a:r>
          </a:p>
          <a:p>
            <a:pPr>
              <a:defRPr/>
            </a:pPr>
            <a:r>
              <a:rPr lang="zh-CN" altLang="en-US" dirty="0"/>
              <a:t>设置数据</a:t>
            </a:r>
            <a:r>
              <a:rPr lang="zh-CN" altLang="en-US" dirty="0" smtClean="0"/>
              <a:t>缓冲区，缓和</a:t>
            </a:r>
            <a:r>
              <a:rPr lang="en-US" altLang="zh-CN" dirty="0" smtClean="0"/>
              <a:t>CPU</a:t>
            </a:r>
            <a:r>
              <a:rPr lang="zh-CN" altLang="en-US" dirty="0" smtClean="0"/>
              <a:t>、内存与</a:t>
            </a:r>
            <a:r>
              <a:rPr lang="en-US" altLang="zh-CN" dirty="0" smtClean="0"/>
              <a:t>I/O</a:t>
            </a:r>
            <a:r>
              <a:rPr lang="zh-CN" altLang="en-US" dirty="0" smtClean="0"/>
              <a:t>设备速度差异的矛盾</a:t>
            </a:r>
          </a:p>
          <a:p>
            <a:pPr eaLnBrk="1" hangingPunct="1">
              <a:defRPr/>
            </a:pPr>
            <a:r>
              <a:rPr lang="zh-CN" altLang="en-US" dirty="0" smtClean="0"/>
              <a:t>对由</a:t>
            </a:r>
            <a:r>
              <a:rPr lang="en-US" altLang="zh-CN" dirty="0" smtClean="0"/>
              <a:t>I/O</a:t>
            </a:r>
            <a:r>
              <a:rPr lang="zh-CN" altLang="en-US" dirty="0" smtClean="0"/>
              <a:t>设备传送来的数据进行差错检测，保证数据输入的正确性。</a:t>
            </a:r>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pPr eaLnBrk="1" hangingPunct="1"/>
            <a:r>
              <a:rPr lang="zh-CN" altLang="en-US" smtClean="0"/>
              <a:t>设备控制器的组成</a:t>
            </a:r>
          </a:p>
        </p:txBody>
      </p:sp>
      <p:sp>
        <p:nvSpPr>
          <p:cNvPr id="3" name="内容占位符 2"/>
          <p:cNvSpPr>
            <a:spLocks noGrp="1"/>
          </p:cNvSpPr>
          <p:nvPr>
            <p:ph idx="1"/>
          </p:nvPr>
        </p:nvSpPr>
        <p:spPr/>
        <p:txBody>
          <a:bodyPr>
            <a:normAutofit/>
          </a:bodyPr>
          <a:lstStyle/>
          <a:p>
            <a:pPr eaLnBrk="1" hangingPunct="1">
              <a:defRPr/>
            </a:pPr>
            <a:r>
              <a:rPr lang="zh-CN" altLang="en-US" dirty="0" smtClean="0"/>
              <a:t>设备控制器与处理机的接口：用于实现</a:t>
            </a:r>
            <a:r>
              <a:rPr lang="en-US" altLang="zh-CN" dirty="0" smtClean="0"/>
              <a:t>CPU</a:t>
            </a:r>
            <a:r>
              <a:rPr lang="zh-CN" altLang="en-US" dirty="0" smtClean="0"/>
              <a:t>与设备控制器之间的通信，接口中共有三类信号线：数据线、地址线和控制线。</a:t>
            </a:r>
            <a:endParaRPr lang="en-US" altLang="zh-CN" dirty="0" smtClean="0"/>
          </a:p>
          <a:p>
            <a:pPr eaLnBrk="1" hangingPunct="1">
              <a:defRPr/>
            </a:pPr>
            <a:r>
              <a:rPr lang="zh-CN" altLang="en-US" dirty="0" smtClean="0"/>
              <a:t>设备控制器与设备的接口：控制器中有一个或多个设备接口。在每个接口中都存在数据、控制和状态三种类型的信号。</a:t>
            </a:r>
          </a:p>
          <a:p>
            <a:pPr eaLnBrk="1" hangingPunct="1">
              <a:defRPr/>
            </a:pPr>
            <a:r>
              <a:rPr lang="en-US" altLang="zh-CN" dirty="0" smtClean="0"/>
              <a:t>I/O</a:t>
            </a:r>
            <a:r>
              <a:rPr lang="zh-CN" altLang="en-US" dirty="0" smtClean="0"/>
              <a:t>逻辑：用于实现对设备的控制，接收</a:t>
            </a:r>
            <a:r>
              <a:rPr lang="en-US" altLang="zh-CN" dirty="0" smtClean="0"/>
              <a:t>CPU</a:t>
            </a:r>
            <a:r>
              <a:rPr lang="zh-CN" altLang="en-US" dirty="0" smtClean="0"/>
              <a:t>命令和地址译码。</a:t>
            </a:r>
          </a:p>
          <a:p>
            <a:pPr eaLnBrk="1" hangingPunct="1">
              <a:defRPr/>
            </a:pPr>
            <a:endParaRPr lang="zh-CN" alt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a:lstStyle/>
          <a:p>
            <a:pPr eaLnBrk="1" hangingPunct="1"/>
            <a:r>
              <a:rPr lang="zh-CN" altLang="en-US" smtClean="0"/>
              <a:t>设备控制器的组成</a:t>
            </a:r>
          </a:p>
        </p:txBody>
      </p:sp>
      <p:pic>
        <p:nvPicPr>
          <p:cNvPr id="4"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4313" y="2071688"/>
            <a:ext cx="8556625" cy="3643312"/>
          </a:xfrm>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pPr eaLnBrk="1" hangingPunct="1"/>
            <a:r>
              <a:rPr lang="zh-CN" altLang="en-US" smtClean="0"/>
              <a:t>中断和陷入</a:t>
            </a:r>
          </a:p>
        </p:txBody>
      </p:sp>
      <p:sp>
        <p:nvSpPr>
          <p:cNvPr id="95235" name="内容占位符 2"/>
          <p:cNvSpPr>
            <a:spLocks noGrp="1"/>
          </p:cNvSpPr>
          <p:nvPr>
            <p:ph idx="1"/>
          </p:nvPr>
        </p:nvSpPr>
        <p:spPr/>
        <p:txBody>
          <a:bodyPr/>
          <a:lstStyle/>
          <a:p>
            <a:pPr eaLnBrk="1" hangingPunct="1"/>
            <a:r>
              <a:rPr lang="zh-CN" altLang="en-US" dirty="0" smtClean="0"/>
              <a:t>中断：由</a:t>
            </a:r>
            <a:r>
              <a:rPr lang="en-US" altLang="zh-CN" dirty="0" smtClean="0"/>
              <a:t>I/O</a:t>
            </a:r>
            <a:r>
              <a:rPr lang="zh-CN" altLang="en-US" dirty="0" smtClean="0"/>
              <a:t>设备产生的中断信号，如数据已准备。</a:t>
            </a:r>
          </a:p>
          <a:p>
            <a:r>
              <a:rPr lang="zh-CN" altLang="en-US" dirty="0" smtClean="0"/>
              <a:t>陷入：由</a:t>
            </a:r>
            <a:r>
              <a:rPr lang="en-US" altLang="zh-CN" dirty="0" smtClean="0"/>
              <a:t>CPU</a:t>
            </a:r>
            <a:r>
              <a:rPr lang="zh-CN" altLang="en-US" dirty="0" smtClean="0"/>
              <a:t>内部事件引起的中断，如数据溢出、程序出错、地址越界。</a:t>
            </a:r>
          </a:p>
          <a:p>
            <a:pPr eaLnBrk="1" hangingPunct="1"/>
            <a:r>
              <a:rPr lang="zh-CN" altLang="en-US" dirty="0" smtClean="0"/>
              <a:t>中断和陷入的主要区别：信号的来源。 </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pPr eaLnBrk="1" hangingPunct="1"/>
            <a:r>
              <a:rPr lang="zh-CN" altLang="en-US" smtClean="0"/>
              <a:t>中断向量表和中断优先级</a:t>
            </a:r>
          </a:p>
        </p:txBody>
      </p:sp>
      <p:sp>
        <p:nvSpPr>
          <p:cNvPr id="96259" name="内容占位符 2"/>
          <p:cNvSpPr>
            <a:spLocks noGrp="1"/>
          </p:cNvSpPr>
          <p:nvPr>
            <p:ph idx="1"/>
          </p:nvPr>
        </p:nvSpPr>
        <p:spPr/>
        <p:txBody>
          <a:bodyPr>
            <a:normAutofit/>
          </a:bodyPr>
          <a:lstStyle/>
          <a:p>
            <a:r>
              <a:rPr lang="zh-CN" altLang="en-US" dirty="0" smtClean="0"/>
              <a:t>中断向量表：存放每个设备的中断编号以及对应的中断处理程序。</a:t>
            </a:r>
          </a:p>
          <a:p>
            <a:pPr eaLnBrk="1" hangingPunct="1"/>
            <a:r>
              <a:rPr lang="zh-CN" altLang="en-US" dirty="0" smtClean="0"/>
              <a:t>中断优先级：系统根据中断信号源的紧急程度，规定不同的优先级。</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pPr eaLnBrk="1" hangingPunct="1"/>
            <a:r>
              <a:rPr lang="zh-CN" altLang="en-US" smtClean="0"/>
              <a:t>对多中断源的处理方式   </a:t>
            </a:r>
          </a:p>
        </p:txBody>
      </p:sp>
      <p:sp>
        <p:nvSpPr>
          <p:cNvPr id="97283" name="内容占位符 2"/>
          <p:cNvSpPr>
            <a:spLocks noGrp="1"/>
          </p:cNvSpPr>
          <p:nvPr>
            <p:ph idx="1"/>
          </p:nvPr>
        </p:nvSpPr>
        <p:spPr/>
        <p:txBody>
          <a:bodyPr/>
          <a:lstStyle/>
          <a:p>
            <a:pPr eaLnBrk="1" hangingPunct="1"/>
            <a:r>
              <a:rPr lang="zh-CN" altLang="en-US" dirty="0" smtClean="0"/>
              <a:t>屏蔽中断：中断按顺序依次处理。处理中断时不受理其它新到的中断。实现简单，但不能用于对实时性要求较高的中断请求。</a:t>
            </a:r>
          </a:p>
          <a:p>
            <a:pPr eaLnBrk="1" hangingPunct="1"/>
            <a:r>
              <a:rPr lang="zh-CN" altLang="en-US" dirty="0" smtClean="0"/>
              <a:t>嵌套中断：设置中断优先级的系统中，当同时有多个不同优先级的中断请求时，</a:t>
            </a:r>
            <a:r>
              <a:rPr lang="en-US" altLang="zh-CN" dirty="0" smtClean="0"/>
              <a:t>CPU</a:t>
            </a:r>
            <a:r>
              <a:rPr lang="zh-CN" altLang="en-US" dirty="0" smtClean="0"/>
              <a:t>优先响应最高优先级的中断请求；高优先级的中断请求，可以抢占正在运行低优先级中断的处理机。</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pPr eaLnBrk="1" hangingPunct="1"/>
            <a:r>
              <a:rPr lang="zh-CN" altLang="en-US" smtClean="0"/>
              <a:t>对多中断源的处理方式 </a:t>
            </a:r>
          </a:p>
        </p:txBody>
      </p:sp>
      <p:pic>
        <p:nvPicPr>
          <p:cNvPr id="98307"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4716016" y="1484784"/>
            <a:ext cx="4351795" cy="4967906"/>
          </a:xfrm>
        </p:spPr>
      </p:pic>
      <p:pic>
        <p:nvPicPr>
          <p:cNvPr id="9830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268760"/>
            <a:ext cx="4355976" cy="5160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5664</TotalTime>
  <Words>7349</Words>
  <Application>Microsoft Office PowerPoint</Application>
  <PresentationFormat>全屏显示(4:3)</PresentationFormat>
  <Paragraphs>676</Paragraphs>
  <Slides>139</Slides>
  <Notes>35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139</vt:i4>
      </vt:variant>
    </vt:vector>
  </HeadingPairs>
  <TitlesOfParts>
    <vt:vector size="141" baseType="lpstr">
      <vt:lpstr>Office 主题​​</vt:lpstr>
      <vt:lpstr>Equation</vt:lpstr>
      <vt:lpstr>第5章 磁盘和文件系统</vt:lpstr>
      <vt:lpstr>磁盘和文件系统</vt:lpstr>
      <vt:lpstr>文件</vt:lpstr>
      <vt:lpstr>文件的组织方式</vt:lpstr>
      <vt:lpstr>顺序文件</vt:lpstr>
      <vt:lpstr>顺序文件的记录寻址</vt:lpstr>
      <vt:lpstr>定长记录和变长记录</vt:lpstr>
      <vt:lpstr>文件的组织方式</vt:lpstr>
      <vt:lpstr>索引文件</vt:lpstr>
      <vt:lpstr>索引文件</vt:lpstr>
      <vt:lpstr>文件控制块FCB</vt:lpstr>
      <vt:lpstr>文件目录</vt:lpstr>
      <vt:lpstr>文件目录管理的要求</vt:lpstr>
      <vt:lpstr>简单的文件目录</vt:lpstr>
      <vt:lpstr>简单的文件目录</vt:lpstr>
      <vt:lpstr>两级文件目录</vt:lpstr>
      <vt:lpstr>树形结构目录</vt:lpstr>
      <vt:lpstr>路径名</vt:lpstr>
      <vt:lpstr>当前目录</vt:lpstr>
      <vt:lpstr>目录操作</vt:lpstr>
      <vt:lpstr>目录查询技术</vt:lpstr>
      <vt:lpstr>线性检索法</vt:lpstr>
      <vt:lpstr>多级目录检索</vt:lpstr>
      <vt:lpstr>目录查询技术</vt:lpstr>
      <vt:lpstr>Hash方法</vt:lpstr>
      <vt:lpstr>文件共享</vt:lpstr>
      <vt:lpstr>文件共享的方法</vt:lpstr>
      <vt:lpstr>基于有向无循环图的文件共享</vt:lpstr>
      <vt:lpstr>基于有向无循环图的文件共享</vt:lpstr>
      <vt:lpstr>索引结点</vt:lpstr>
      <vt:lpstr>count计数器</vt:lpstr>
      <vt:lpstr>文件共享的方法</vt:lpstr>
      <vt:lpstr>利用符号链接实现文件共享</vt:lpstr>
      <vt:lpstr>利用符号链接实现文件共享</vt:lpstr>
      <vt:lpstr>文件保护</vt:lpstr>
      <vt:lpstr>文件保护</vt:lpstr>
      <vt:lpstr>访问权</vt:lpstr>
      <vt:lpstr>保护域</vt:lpstr>
      <vt:lpstr>保护域的两种类型</vt:lpstr>
      <vt:lpstr>静态域</vt:lpstr>
      <vt:lpstr>保护域的两种类型</vt:lpstr>
      <vt:lpstr>动态域</vt:lpstr>
      <vt:lpstr>访问矩阵</vt:lpstr>
      <vt:lpstr>具有域切换权的访问矩阵</vt:lpstr>
      <vt:lpstr>磁盘和文件系统</vt:lpstr>
      <vt:lpstr>磁盘存储器管理的主要任务</vt:lpstr>
      <vt:lpstr>硬盘的组织方式</vt:lpstr>
      <vt:lpstr>硬盘的组织方式</vt:lpstr>
      <vt:lpstr>连续组织方式</vt:lpstr>
      <vt:lpstr>连续组织方式</vt:lpstr>
      <vt:lpstr>硬盘的组织方式</vt:lpstr>
      <vt:lpstr>链接组织方式</vt:lpstr>
      <vt:lpstr>隐式链接组织方式</vt:lpstr>
      <vt:lpstr>隐式链接组织方式</vt:lpstr>
      <vt:lpstr>显式链接组织方式</vt:lpstr>
      <vt:lpstr>显式链接组织方式</vt:lpstr>
      <vt:lpstr>FAT技术</vt:lpstr>
      <vt:lpstr>FAT32</vt:lpstr>
      <vt:lpstr>NTFS(New Technology File System)</vt:lpstr>
      <vt:lpstr>NTFS</vt:lpstr>
      <vt:lpstr>NTFS</vt:lpstr>
      <vt:lpstr>NTFS</vt:lpstr>
      <vt:lpstr>NTFS</vt:lpstr>
      <vt:lpstr>硬盘的组织方式</vt:lpstr>
      <vt:lpstr>单级索引组织方式</vt:lpstr>
      <vt:lpstr>单级索引组织方式</vt:lpstr>
      <vt:lpstr>单级索引组织方式</vt:lpstr>
      <vt:lpstr>单级索引组织方式</vt:lpstr>
      <vt:lpstr>多级索引组织方式</vt:lpstr>
      <vt:lpstr>多级索引组织方式</vt:lpstr>
      <vt:lpstr>混合索引组织方式</vt:lpstr>
      <vt:lpstr>文件存储空间管理</vt:lpstr>
      <vt:lpstr>文件存储空间管理</vt:lpstr>
      <vt:lpstr>文件存储空间管理</vt:lpstr>
      <vt:lpstr>文件存储空间管理</vt:lpstr>
      <vt:lpstr>文件存储空间管理</vt:lpstr>
      <vt:lpstr>磁盘高速缓存</vt:lpstr>
      <vt:lpstr>磁盘高速缓存</vt:lpstr>
      <vt:lpstr>磁盘高速缓存</vt:lpstr>
      <vt:lpstr>磁盘高速缓存</vt:lpstr>
      <vt:lpstr>磁盘冗余阵列RAID</vt:lpstr>
      <vt:lpstr>磁盘冗余阵列RAID</vt:lpstr>
      <vt:lpstr>RAID分级</vt:lpstr>
      <vt:lpstr>RAID分级</vt:lpstr>
      <vt:lpstr>RAID分级</vt:lpstr>
      <vt:lpstr>RAID的优点</vt:lpstr>
      <vt:lpstr>磁盘和文件系统</vt:lpstr>
      <vt:lpstr>输入输出系统</vt:lpstr>
      <vt:lpstr>I/O系统的层次结构</vt:lpstr>
      <vt:lpstr>I/O系统模型</vt:lpstr>
      <vt:lpstr>I/O设备的类型</vt:lpstr>
      <vt:lpstr>I/O设备与控制器的接口</vt:lpstr>
      <vt:lpstr>设备控制器的基本功能</vt:lpstr>
      <vt:lpstr>设备控制器的组成</vt:lpstr>
      <vt:lpstr>设备控制器的组成</vt:lpstr>
      <vt:lpstr>中断和陷入</vt:lpstr>
      <vt:lpstr>中断向量表和中断优先级</vt:lpstr>
      <vt:lpstr>对多中断源的处理方式   </vt:lpstr>
      <vt:lpstr>对多中断源的处理方式 </vt:lpstr>
      <vt:lpstr>中断处理流程</vt:lpstr>
      <vt:lpstr>设备驱动程序</vt:lpstr>
      <vt:lpstr>设备驱动程序</vt:lpstr>
      <vt:lpstr>设备驱动程序</vt:lpstr>
      <vt:lpstr>I/O设备的控制方式</vt:lpstr>
      <vt:lpstr>I/O设备的控制方式</vt:lpstr>
      <vt:lpstr>轮询</vt:lpstr>
      <vt:lpstr>PowerPoint 演示文稿</vt:lpstr>
      <vt:lpstr>I/O设备的控制方式</vt:lpstr>
      <vt:lpstr>中断</vt:lpstr>
      <vt:lpstr>PowerPoint 演示文稿</vt:lpstr>
      <vt:lpstr>I/O设备的控制方式</vt:lpstr>
      <vt:lpstr>直接存储器访问方式(DMA, Direct Memory Access)</vt:lpstr>
      <vt:lpstr>DMA方式</vt:lpstr>
      <vt:lpstr>DMA方式流程图</vt:lpstr>
      <vt:lpstr>打印机原理</vt:lpstr>
      <vt:lpstr>打印机原理</vt:lpstr>
      <vt:lpstr>缓冲区</vt:lpstr>
      <vt:lpstr>缓冲区类型</vt:lpstr>
      <vt:lpstr>单缓冲区</vt:lpstr>
      <vt:lpstr>双缓冲区</vt:lpstr>
      <vt:lpstr>环形缓冲区</vt:lpstr>
      <vt:lpstr>环形缓冲区的使用</vt:lpstr>
      <vt:lpstr>环形缓冲区进程之间的同步问题</vt:lpstr>
      <vt:lpstr>缓冲池(Buffer Pool)</vt:lpstr>
      <vt:lpstr>磁盘存储器的性能</vt:lpstr>
      <vt:lpstr>PowerPoint 演示文稿</vt:lpstr>
      <vt:lpstr>磁盘格式化</vt:lpstr>
      <vt:lpstr>磁盘分区</vt:lpstr>
      <vt:lpstr>磁盘高级格式化</vt:lpstr>
      <vt:lpstr>磁盘的类型</vt:lpstr>
      <vt:lpstr>磁盘访问时间</vt:lpstr>
      <vt:lpstr>早期的磁盘调度算法</vt:lpstr>
      <vt:lpstr>基于扫描的磁盘调度算法</vt:lpstr>
      <vt:lpstr>基于扫描的磁盘调度算法 NStepSCAN算法 </vt:lpstr>
      <vt:lpstr>基于扫描的磁盘调度算法 FSCAN算法 </vt:lpstr>
      <vt:lpstr>机械硬盘和固态硬盘的比较</vt:lpstr>
      <vt:lpstr>固态硬盘</vt:lpstr>
      <vt:lpstr>固态硬盘的耗损均衡技术</vt:lpstr>
      <vt:lpstr>本章重点回顾</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6、硬盘和文件系统</dc:title>
  <dc:creator>Administrator</dc:creator>
  <cp:lastModifiedBy>USER-</cp:lastModifiedBy>
  <cp:revision>261</cp:revision>
  <dcterms:created xsi:type="dcterms:W3CDTF">2011-11-15T15:35:45Z</dcterms:created>
  <dcterms:modified xsi:type="dcterms:W3CDTF">2016-12-14T10:09:02Z</dcterms:modified>
</cp:coreProperties>
</file>