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23_E8D907A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73" r:id="rId3"/>
    <p:sldId id="265" r:id="rId4"/>
    <p:sldId id="261" r:id="rId5"/>
    <p:sldId id="268" r:id="rId6"/>
    <p:sldId id="270" r:id="rId7"/>
    <p:sldId id="271" r:id="rId8"/>
    <p:sldId id="282" r:id="rId9"/>
    <p:sldId id="277" r:id="rId10"/>
    <p:sldId id="279" r:id="rId11"/>
    <p:sldId id="280" r:id="rId12"/>
    <p:sldId id="283" r:id="rId13"/>
    <p:sldId id="285" r:id="rId14"/>
    <p:sldId id="286" r:id="rId15"/>
    <p:sldId id="287" r:id="rId16"/>
    <p:sldId id="288" r:id="rId17"/>
    <p:sldId id="289" r:id="rId18"/>
    <p:sldId id="275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8E8604-2477-7E15-074C-0E7F66A35709}" name="종렬 한" initials="종한" userId="15ff770a988a3293" providerId="Windows Live"/>
  <p188:author id="{997FE85E-547B-9629-E916-E9BA92998A42}" name="Sangyun Shin" initials="SS" userId="252d483943019c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23_E8D907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1FB818-9040-4A56-AE9B-0238C4071C9C}" authorId="{997FE85E-547B-9629-E916-E9BA92998A42}" created="2023-09-16T06:14:40.879">
    <pc:sldMkLst xmlns:pc="http://schemas.microsoft.com/office/powerpoint/2013/main/command">
      <pc:docMk/>
      <pc:sldMk cId="3906537388" sldId="291"/>
    </pc:sldMkLst>
    <p188:replyLst>
      <p188:reply id="{953FECF6-430E-4BB4-BC14-8FC573A943F9}" authorId="{E08E8604-2477-7E15-074C-0E7F66A35709}" created="2023-09-16T06:15:53.271">
        <p188:txBody>
          <a:bodyPr/>
          <a:lstStyle/>
          <a:p>
            <a:r>
              <a:rPr lang="ko-KR" altLang="en-US"/>
              <a:t>충분해보입니다</a:t>
            </a:r>
          </a:p>
        </p188:txBody>
      </p188:reply>
      <p188:reply id="{00B62BF9-7D14-4F50-AA69-74C3FA8251AD}" authorId="{E08E8604-2477-7E15-074C-0E7F66A35709}" created="2023-09-16T06:16:40.754">
        <p188:txBody>
          <a:bodyPr/>
          <a:lstStyle/>
          <a:p>
            <a:r>
              <a:rPr lang="ko-KR" altLang="en-US"/>
              <a:t>생각보다 ppt 만들게 거의 없어서 미리 PR 올려보고 다른 팀원분들 의견 들어보는게 좋을 것 같아요</a:t>
            </a:r>
          </a:p>
        </p188:txBody>
      </p188:reply>
      <p188:reply id="{03EEF18D-970B-4AF0-9191-642CD1922878}" authorId="{997FE85E-547B-9629-E916-E9BA92998A42}" created="2023-09-16T06:16:41.663">
        <p188:txBody>
          <a:bodyPr/>
          <a:lstStyle/>
          <a:p>
            <a:r>
              <a:rPr lang="en-US"/>
              <a:t>넵 그러면 지우고 제출할까요</a:t>
            </a:r>
          </a:p>
        </p188:txBody>
      </p188:reply>
      <p188:reply id="{365E3112-21F6-4691-80B7-7201587787B7}" authorId="{997FE85E-547B-9629-E916-E9BA92998A42}" created="2023-09-16T06:16:58.866">
        <p188:txBody>
          <a:bodyPr/>
          <a:lstStyle/>
          <a:p>
            <a:r>
              <a:rPr lang="en-US"/>
              <a:t>앗 넵</a:t>
            </a:r>
          </a:p>
        </p188:txBody>
      </p188:reply>
      <p188:reply id="{330AE39B-CB78-4D53-B6B5-20C7BD8A9F58}" authorId="{E08E8604-2477-7E15-074C-0E7F66A35709}" created="2023-09-16T06:18:57.155">
        <p188:txBody>
          <a:bodyPr/>
          <a:lstStyle/>
          <a:p>
            <a:r>
              <a:rPr lang="ko-KR" altLang="en-US"/>
              <a:t>네 이제 원본 복사했으니 지우고 올리면 될 것 같습니다</a:t>
            </a:r>
          </a:p>
        </p188:txBody>
      </p188:reply>
      <p188:reply id="{5AD16292-F4D1-474C-8964-EAF796B4E578}" authorId="{997FE85E-547B-9629-E916-E9BA92998A42}" created="2023-09-16T06:21:14.918">
        <p188:txBody>
          <a:bodyPr/>
          <a:lstStyle/>
          <a:p>
            <a:r>
              <a:rPr lang="en-US"/>
              <a:t>넵넵</a:t>
            </a:r>
          </a:p>
        </p188:txBody>
      </p188:reply>
      <p188:reply id="{2787F90B-91B6-4982-94A7-136B4C25988B}" authorId="{997FE85E-547B-9629-E916-E9BA92998A42}" created="2023-09-16T06:25:10.469">
        <p188:txBody>
          <a:bodyPr/>
          <a:lstStyle/>
          <a:p>
            <a:r>
              <a:rPr lang="en-US"/>
              <a:t>제출은 제가 할까요?</a:t>
            </a:r>
          </a:p>
        </p188:txBody>
      </p188:reply>
      <p188:reply id="{BEC77B76-9E53-4024-A065-173BE8A97456}" authorId="{E08E8604-2477-7E15-074C-0E7F66A35709}" created="2023-09-16T06:25:49.362">
        <p188:txBody>
          <a:bodyPr/>
          <a:lstStyle/>
          <a:p>
            <a:r>
              <a:rPr lang="ko-KR" altLang="en-US"/>
              <a:t>아 네 그렇게 해주시면 감사합니다</a:t>
            </a:r>
          </a:p>
        </p188:txBody>
      </p188:reply>
      <p188:reply id="{49A9D564-D8D5-440D-958B-457CF86B1B8F}" authorId="{E08E8604-2477-7E15-074C-0E7F66A35709}" created="2023-09-16T06:26:15.969">
        <p188:txBody>
          <a:bodyPr/>
          <a:lstStyle/>
          <a:p>
            <a:r>
              <a:rPr lang="ko-KR" altLang="en-US"/>
              <a:t>Repository clone 하던 중이었습니다...</a:t>
            </a:r>
          </a:p>
        </p188:txBody>
      </p188:reply>
      <p188:reply id="{FA0BC6AD-8E16-45F8-9D7B-BB748C75F226}" authorId="{997FE85E-547B-9629-E916-E9BA92998A42}" created="2023-09-16T06:26:44.034">
        <p188:txBody>
          <a:bodyPr/>
          <a:lstStyle/>
          <a:p>
            <a:r>
              <a:rPr lang="en-US"/>
              <a:t>앗 그러면 해주시면 감사하겠습니다</a:t>
            </a:r>
          </a:p>
        </p188:txBody>
      </p188:reply>
      <p188:reply id="{72C02447-F8A6-4FB1-8017-0BDC675FD76E}" authorId="{997FE85E-547B-9629-E916-E9BA92998A42}" created="2023-09-16T06:26:51.049">
        <p188:txBody>
          <a:bodyPr/>
          <a:lstStyle/>
          <a:p>
            <a:r>
              <a:rPr lang="en-US"/>
              <a:t>방법 찾아보고 있었어서,,</a:t>
            </a:r>
          </a:p>
        </p188:txBody>
      </p188:reply>
    </p188:replyLst>
    <p188:txBody>
      <a:bodyPr/>
      <a:lstStyle/>
      <a:p>
        <a:r>
          <a:rPr lang="en-US"/>
          <a:t>완성된것같은데 더 할게 있을까요?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F6A7E-6FF0-0DF0-66B8-8673DC09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B8E7E-C70A-64A3-B1A0-90977857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83395-3E65-7D10-AFEE-9F374B1C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71CDD-D97F-473E-A7A7-1488F480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0EB69-5CB0-CCEE-6829-3F12E734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5FBA-C8D5-8C2F-02EC-7B4142BD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E28B7-EC3E-3292-BF9F-B679C449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21051-7D69-4120-48C0-C114EAB9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6DED8-19FD-BE88-FD21-EB7D84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A3B5C-A25F-4FEA-15FA-C3FA73FC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DFF306-C567-DF66-D351-476BF7B87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FF45A-94D9-4264-507D-C7BC1A9F2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8C0C1-0A8C-2F33-51E9-93D3AB8F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94F98-7BC0-3850-1277-CBAA6720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D3A7-A244-A565-4160-3F7CF445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4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74DBF-9C25-8A75-4EE0-D27C2AD9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D448E-CEA9-B661-FCF4-A2B8E9DE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46271-8E51-CC74-9B2D-9F424BF4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68CB8-6967-9107-812F-3BBF5F4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5F6B8-AB26-99F0-474C-CDF6D7C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A003C-3563-22F9-5DC9-EA5DDA37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640F2-E68C-490D-33C8-0C16A7BD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CCDF9-76AE-D5EC-4EEA-6E269762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E9C4A-08ED-57C2-E267-4525B447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131D3-23A1-5B41-96F6-D317C66F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7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AA8F-7645-102A-4AF2-E17F3FB7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FD336-1169-D9BA-3A3F-7E7F269B6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CB580-A3CF-39C9-B4FE-8894DF13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E49-23B1-3183-3653-E96FF137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BB400-5589-1EB4-0F28-DCCADCAF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E3BC-12C8-9811-BF7E-A6C0C757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27B5-3948-B93B-BEE5-AD512FFF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C97CF-E1C8-4249-AFDB-BF1B706E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6FCB3-27CC-4405-56B8-4070ECBD8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84B78D-A9FC-F8B5-37ED-BFFCB76F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9133E-191A-D58F-3F77-C1E29F0DB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26B5E-C6C5-678C-9C3E-DE865AFD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9A7740-EA2C-1A90-5407-705F4C72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2A3FD-644E-64C0-88EA-010E17F8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CCA7A-ECF3-5F4A-E532-D6FEF868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ECE34-6629-A9D0-2253-3FF9B4AD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35B88B-5947-5737-CD6A-A3D0DD7B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F3AF0-B9BD-4A70-48C2-BF726836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65B5FC-EE2B-5B18-8D61-2EE1E17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B59B5B-B204-9EA5-41E5-637DA89B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C897B-42B5-EB92-D8EB-2BCC76E0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FA10-6C57-C24D-2635-0A258C4D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831C9-C6B8-59EA-C096-92AF93A9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C5F78-A8C5-721D-8626-659E0A36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2D13E-FDDD-3543-7229-38281BD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2B7B8-0742-3562-F003-6976707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CC6B6-D6E6-2B39-5F70-42250F47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75E6F-A784-09F2-58C5-B18AA68E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69F9A-E927-3EC1-5AEA-ACD31E76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89664-EFB8-416E-022E-30C51A45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2ACA3-4E28-AB5D-9EF6-460AB142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087FD-1089-BAD3-9CA2-2FEA6EEB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6D28C-ABCC-E31D-3E99-46C21D2C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5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0AE3B6-8F65-4DB8-1BD1-61F548AD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8D31-2600-5CD8-4CEC-6847C7DA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D824B-6C4C-E825-4759-908F1F434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84FF-0056-4FA9-B8AD-772486937E73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0232A-9AEB-EA43-9F99-40FCF0FE4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2D74-234D-8279-A5A9-FF58EE851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E786-0E0A-4785-BB1B-609EE0E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0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microsoft.com/office/2018/10/relationships/comments" Target="../comments/modernComment_123_E8D907A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EA5F516A-7D17-60BF-6F80-9ABE14DED6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43A2F-E325-EE3A-9ADD-5408D8EF5C4C}"/>
              </a:ext>
            </a:extLst>
          </p:cNvPr>
          <p:cNvSpPr txBox="1"/>
          <p:nvPr/>
        </p:nvSpPr>
        <p:spPr>
          <a:xfrm>
            <a:off x="2652319" y="2434553"/>
            <a:ext cx="688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SKK:tudy</a:t>
            </a:r>
            <a:endParaRPr lang="ko-KR" altLang="en-US" sz="70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3C15-CB5F-6B84-839A-F8B7B72BDFC3}"/>
              </a:ext>
            </a:extLst>
          </p:cNvPr>
          <p:cNvSpPr txBox="1"/>
          <p:nvPr/>
        </p:nvSpPr>
        <p:spPr>
          <a:xfrm>
            <a:off x="2652319" y="3483177"/>
            <a:ext cx="6887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쓱터디</a:t>
            </a:r>
            <a:r>
              <a:rPr lang="ko-KR" altLang="en-US" sz="25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 AI</a:t>
            </a:r>
            <a:r>
              <a:rPr lang="ko-KR" altLang="en-US" sz="25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기술을 활용한 학습도우미 어플리케이션</a:t>
            </a:r>
            <a:r>
              <a:rPr lang="en-US" altLang="ko-KR" sz="25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endParaRPr lang="ko-KR" altLang="en-US" sz="25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BC3AC-E016-CED8-7126-185AC9B6D82D}"/>
              </a:ext>
            </a:extLst>
          </p:cNvPr>
          <p:cNvSpPr txBox="1"/>
          <p:nvPr/>
        </p:nvSpPr>
        <p:spPr>
          <a:xfrm>
            <a:off x="823518" y="612396"/>
            <a:ext cx="2474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소프트웨어공학개론</a:t>
            </a:r>
            <a:r>
              <a:rPr lang="en-US" altLang="ko-KR" sz="15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42</a:t>
            </a:r>
            <a:r>
              <a:rPr lang="ko-KR" altLang="en-US" sz="15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분반</a:t>
            </a:r>
            <a:endParaRPr lang="en-US" altLang="ko-KR" sz="15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Team 9</a:t>
            </a:r>
            <a:endParaRPr lang="ko-KR" altLang="en-US" sz="15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D9F9F-D2AF-0C49-A45D-1AF62BB3FE8A}"/>
              </a:ext>
            </a:extLst>
          </p:cNvPr>
          <p:cNvSpPr txBox="1"/>
          <p:nvPr/>
        </p:nvSpPr>
        <p:spPr>
          <a:xfrm>
            <a:off x="8134066" y="5589196"/>
            <a:ext cx="3207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박근영</a:t>
            </a: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배준철</a:t>
            </a: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서창연</a:t>
            </a: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조재현 신상윤 조서연 </a:t>
            </a:r>
            <a:r>
              <a:rPr lang="ko-KR" altLang="en-US" sz="2000" dirty="0" err="1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한종렬</a:t>
            </a:r>
            <a:endParaRPr lang="ko-KR" altLang="en-US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02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065" y="6440170"/>
            <a:ext cx="1243965" cy="297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158207-EA93-9A6E-0191-E4BA869A43E8}"/>
              </a:ext>
            </a:extLst>
          </p:cNvPr>
          <p:cNvSpPr txBox="1"/>
          <p:nvPr/>
        </p:nvSpPr>
        <p:spPr>
          <a:xfrm>
            <a:off x="428625" y="860425"/>
            <a:ext cx="20955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내용 요약</a:t>
            </a:r>
            <a:endParaRPr lang="ko-KR" altLang="en-US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970" y="830580"/>
            <a:ext cx="11402695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970" y="429895"/>
            <a:ext cx="191897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 err="1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챗봇</a:t>
            </a:r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000" y="555625"/>
            <a:ext cx="112903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6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8462B5-9E32-58D5-F5DE-96DFECBC7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83360"/>
            <a:ext cx="2362200" cy="47625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43FB0D1-400E-2E70-F1CB-0E7B8D019ACD}"/>
              </a:ext>
            </a:extLst>
          </p:cNvPr>
          <p:cNvSpPr/>
          <p:nvPr/>
        </p:nvSpPr>
        <p:spPr>
          <a:xfrm>
            <a:off x="4232910" y="2108200"/>
            <a:ext cx="1570355" cy="284480"/>
          </a:xfrm>
          <a:prstGeom prst="wedgeRoundRectCallout">
            <a:avLst>
              <a:gd name="adj1" fmla="val 55717"/>
              <a:gd name="adj2" fmla="val 1989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위 교안 내용을 요약해줘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7C0D62-4A27-7C7F-E379-5EA5028CEA94}"/>
              </a:ext>
            </a:extLst>
          </p:cNvPr>
          <p:cNvSpPr/>
          <p:nvPr/>
        </p:nvSpPr>
        <p:spPr>
          <a:xfrm>
            <a:off x="4025900" y="5652135"/>
            <a:ext cx="1777365" cy="252095"/>
          </a:xfrm>
          <a:prstGeom prst="roundRect">
            <a:avLst>
              <a:gd name="adj" fmla="val 494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</a:rPr>
              <a:t>Message</a:t>
            </a:r>
            <a:endParaRPr lang="ko-KR" altLang="en-US" sz="9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2E7B285F-5C41-C4F2-8395-1C573BC3BC86}"/>
              </a:ext>
            </a:extLst>
          </p:cNvPr>
          <p:cNvSpPr/>
          <p:nvPr/>
        </p:nvSpPr>
        <p:spPr>
          <a:xfrm>
            <a:off x="4025900" y="2498725"/>
            <a:ext cx="1777365" cy="3074035"/>
          </a:xfrm>
          <a:prstGeom prst="wedgeRoundRectCallout">
            <a:avLst>
              <a:gd name="adj1" fmla="val -55835"/>
              <a:gd name="adj2" fmla="val 2389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 FCFS (First-Come, First-Served)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먼저 도착한 프로세스부터 실행하는 간단한 방법으로 대기 시간이 길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 SJF (Shortest Job First)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실행 시간이 가장 짧은 프로세스를 먼저 실행하여 최소 대기 시간을 유지합니다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 Round Robin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시간 간격을 두고 프로세스를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</a:rPr>
              <a:t>번갈아가며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 실행하여 공정성을 제공합니다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 Priority Scheduling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각 프로세스에 우선순위를 부여하고 높은 우선순위의 프로세스를 먼저 실행합니다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 Multilevel Queue Scheduling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여러 큐를 사용하여 프로세스를 우선순위에 따라 그룹화하고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</a:rPr>
              <a:t>스케줄링합니다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 Multilevel Feedback Queue Scheduling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다양한 조건에 따라 프로세스를 다른 큐로 이동하여 유연하게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</a:rPr>
              <a:t>스케줄링합니다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28" name="텍스트 상자 2"/>
          <p:cNvSpPr txBox="1">
            <a:spLocks/>
          </p:cNvSpPr>
          <p:nvPr/>
        </p:nvSpPr>
        <p:spPr>
          <a:xfrm>
            <a:off x="6950075" y="3160395"/>
            <a:ext cx="3935095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사용자가 입력한 내용 요약(</a:t>
            </a:r>
            <a:r>
              <a:rPr lang="ko-KR" altLang="en-US" sz="2000" dirty="0" err="1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OCR을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통해 이미지 인식) </a:t>
            </a:r>
            <a:endParaRPr lang="ko-KR" altLang="en-US" sz="20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04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065" y="6440170"/>
            <a:ext cx="1243965" cy="297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158207-EA93-9A6E-0191-E4BA869A43E8}"/>
              </a:ext>
            </a:extLst>
          </p:cNvPr>
          <p:cNvSpPr txBox="1"/>
          <p:nvPr/>
        </p:nvSpPr>
        <p:spPr>
          <a:xfrm>
            <a:off x="428625" y="860425"/>
            <a:ext cx="20955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연습 문제 생성</a:t>
            </a:r>
            <a:endParaRPr lang="ko-KR" altLang="en-US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970" y="830580"/>
            <a:ext cx="11402695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970" y="429895"/>
            <a:ext cx="191897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 err="1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챗봇</a:t>
            </a:r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000" y="555625"/>
            <a:ext cx="112903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7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A709C9-B831-5E80-1CD0-1EF6AE44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83360"/>
            <a:ext cx="2362200" cy="47625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7BB11AA-7330-F530-0908-2A93EDFD6BCB}"/>
              </a:ext>
            </a:extLst>
          </p:cNvPr>
          <p:cNvSpPr/>
          <p:nvPr/>
        </p:nvSpPr>
        <p:spPr>
          <a:xfrm>
            <a:off x="4666615" y="2628265"/>
            <a:ext cx="1137285" cy="372110"/>
          </a:xfrm>
          <a:prstGeom prst="wedgeRoundRectCallout">
            <a:avLst>
              <a:gd name="adj1" fmla="val 55717"/>
              <a:gd name="adj2" fmla="val 1989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위 </a:t>
            </a:r>
            <a:r>
              <a:rPr lang="ko-KR" altLang="en-US" sz="800"/>
              <a:t>교안 내용으로 연습문제 만들어줘</a:t>
            </a:r>
            <a:endParaRPr lang="ko-KR" altLang="en-US" sz="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5E43B3-FC59-C87F-410A-893026EEFC48}"/>
              </a:ext>
            </a:extLst>
          </p:cNvPr>
          <p:cNvSpPr/>
          <p:nvPr/>
        </p:nvSpPr>
        <p:spPr>
          <a:xfrm>
            <a:off x="4025900" y="5652135"/>
            <a:ext cx="1777365" cy="252095"/>
          </a:xfrm>
          <a:prstGeom prst="roundRect">
            <a:avLst>
              <a:gd name="adj" fmla="val 494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</a:rPr>
              <a:t>Message</a:t>
            </a:r>
            <a:endParaRPr lang="ko-KR" altLang="en-US" sz="9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08A2A588-34D1-6809-78B2-B830C2863A70}"/>
              </a:ext>
            </a:extLst>
          </p:cNvPr>
          <p:cNvSpPr/>
          <p:nvPr/>
        </p:nvSpPr>
        <p:spPr>
          <a:xfrm>
            <a:off x="4025900" y="3140710"/>
            <a:ext cx="1777365" cy="2366010"/>
          </a:xfrm>
          <a:prstGeom prst="wedgeRoundRectCallout">
            <a:avLst>
              <a:gd name="adj1" fmla="val -55392"/>
              <a:gd name="adj2" fmla="val 2406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 i="0" dirty="0">
                <a:solidFill>
                  <a:schemeClr val="tx1"/>
                </a:solidFill>
                <a:effectLst/>
              </a:rPr>
              <a:t>1. FCFS (First-Come, First-Served) </a:t>
            </a:r>
            <a:r>
              <a:rPr lang="ko-KR" altLang="en-US" sz="800" b="1" i="0" dirty="0">
                <a:solidFill>
                  <a:schemeClr val="tx1"/>
                </a:solidFill>
                <a:effectLst/>
              </a:rPr>
              <a:t>스케줄링 방법의 특징을 설명하십시오</a:t>
            </a: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. </a:t>
            </a:r>
            <a:r>
              <a:rPr lang="ko-KR" altLang="en-US" sz="800" b="1" i="0" dirty="0">
                <a:solidFill>
                  <a:schemeClr val="tx1"/>
                </a:solidFill>
                <a:effectLst/>
              </a:rPr>
              <a:t>어떤 상황에서 이 방법이 유용할까요</a:t>
            </a: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?</a:t>
            </a:r>
          </a:p>
          <a:p>
            <a:pPr marL="228600" indent="-228600" algn="l">
              <a:buAutoNum type="arabicPeriod"/>
            </a:pPr>
            <a:endParaRPr lang="ko-KR" altLang="en-US" sz="800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ko-KR" sz="800" b="1" i="0" dirty="0">
                <a:solidFill>
                  <a:schemeClr val="tx1"/>
                </a:solidFill>
                <a:effectLst/>
              </a:rPr>
              <a:t>2. SJF (Shortest Job First) </a:t>
            </a:r>
            <a:r>
              <a:rPr lang="ko-KR" altLang="en-US" sz="800" b="1" i="0" dirty="0">
                <a:solidFill>
                  <a:schemeClr val="tx1"/>
                </a:solidFill>
                <a:effectLst/>
              </a:rPr>
              <a:t>스케줄링 알고리즘은 어떻게 작동하며 어떤 장단점이 있나요</a:t>
            </a: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? </a:t>
            </a:r>
            <a:r>
              <a:rPr lang="ko-KR" altLang="en-US" sz="800" b="1" i="0" dirty="0">
                <a:solidFill>
                  <a:schemeClr val="tx1"/>
                </a:solidFill>
                <a:effectLst/>
              </a:rPr>
              <a:t>실행 시간을 미리 알 수 없는 경우 어떻게 될까요</a:t>
            </a: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?</a:t>
            </a:r>
          </a:p>
          <a:p>
            <a:pPr algn="l"/>
            <a:endParaRPr lang="ko-KR" altLang="en-US" sz="800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ko-KR" sz="800" b="1" i="0" dirty="0">
                <a:solidFill>
                  <a:schemeClr val="tx1"/>
                </a:solidFill>
                <a:effectLst/>
              </a:rPr>
              <a:t>3. Round Robin </a:t>
            </a:r>
            <a:r>
              <a:rPr lang="ko-KR" altLang="en-US" sz="800" b="1" i="0" dirty="0">
                <a:solidFill>
                  <a:schemeClr val="tx1"/>
                </a:solidFill>
                <a:effectLst/>
              </a:rPr>
              <a:t>스케줄링 방법에서 타임 슬라이스가 너무 짧거나 너무 긴 경우 어떤 문제가 발생할 수 있을까요</a:t>
            </a: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? </a:t>
            </a:r>
            <a:r>
              <a:rPr lang="ko-KR" altLang="en-US" sz="800" b="1" i="0" dirty="0">
                <a:solidFill>
                  <a:schemeClr val="tx1"/>
                </a:solidFill>
                <a:effectLst/>
              </a:rPr>
              <a:t>적절한 타임 슬라이스를 선택하는 방법은 무엇일까요</a:t>
            </a:r>
            <a:r>
              <a:rPr lang="en-US" altLang="ko-KR" sz="800" b="1" i="0" dirty="0">
                <a:solidFill>
                  <a:schemeClr val="tx1"/>
                </a:solidFill>
                <a:effectLst/>
              </a:rPr>
              <a:t>?</a:t>
            </a:r>
            <a:endParaRPr lang="ko-KR" altLang="en-US" sz="8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28" name="텍스트 상자 3"/>
          <p:cNvSpPr txBox="1">
            <a:spLocks/>
          </p:cNvSpPr>
          <p:nvPr/>
        </p:nvSpPr>
        <p:spPr>
          <a:xfrm>
            <a:off x="6848475" y="3396615"/>
            <a:ext cx="2665730" cy="1014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사용자의 요청에 따른 연습문제 생성 </a:t>
            </a:r>
          </a:p>
          <a:p>
            <a:pPr marL="0" indent="0" algn="l" latinLnBrk="0">
              <a:buFontTx/>
              <a:buNone/>
            </a:pP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(LANGCHAIN 사용)</a:t>
            </a:r>
          </a:p>
        </p:txBody>
      </p:sp>
    </p:spTree>
    <p:extLst>
      <p:ext uri="{BB962C8B-B14F-4D97-AF65-F5344CB8AC3E}">
        <p14:creationId xmlns:p14="http://schemas.microsoft.com/office/powerpoint/2010/main" val="420709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158207-EA93-9A6E-0191-E4BA869A43E8}"/>
              </a:ext>
            </a:extLst>
          </p:cNvPr>
          <p:cNvSpPr txBox="1"/>
          <p:nvPr/>
        </p:nvSpPr>
        <p:spPr>
          <a:xfrm>
            <a:off x="428626" y="860733"/>
            <a:ext cx="3122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err="1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수업별</a:t>
            </a:r>
            <a:r>
              <a:rPr lang="ko-KR" altLang="en-US" sz="16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질문 저장 및 공유</a:t>
            </a:r>
            <a:endParaRPr lang="ko-KR" altLang="en-US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704" y="429846"/>
            <a:ext cx="2129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커뮤니티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8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" name="그림 1" descr="스크린샷, 스마트폰, 흑백이(가) 표시된 사진&#10;&#10;자동 생성된 설명">
            <a:extLst>
              <a:ext uri="{FF2B5EF4-FFF2-40B4-BE49-F238E27FC236}">
                <a16:creationId xmlns:a16="http://schemas.microsoft.com/office/drawing/2014/main" id="{54AC928E-9043-067B-0B52-374A461FA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83664"/>
            <a:ext cx="2362200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2141E-B88E-3881-B4E9-B3E5C8D9961D}"/>
              </a:ext>
            </a:extLst>
          </p:cNvPr>
          <p:cNvSpPr txBox="1"/>
          <p:nvPr/>
        </p:nvSpPr>
        <p:spPr>
          <a:xfrm>
            <a:off x="4161111" y="1934345"/>
            <a:ext cx="150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운영체제 질문게시판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D53B687-6C7F-B56E-16CC-77437D50DCF4}"/>
              </a:ext>
            </a:extLst>
          </p:cNvPr>
          <p:cNvSpPr/>
          <p:nvPr/>
        </p:nvSpPr>
        <p:spPr>
          <a:xfrm>
            <a:off x="3929555" y="2238703"/>
            <a:ext cx="1970690" cy="811925"/>
          </a:xfrm>
          <a:prstGeom prst="roundRect">
            <a:avLst>
              <a:gd name="adj" fmla="val 80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54C05-5FF7-C0EA-F54A-3C672BB5F6DC}"/>
              </a:ext>
            </a:extLst>
          </p:cNvPr>
          <p:cNvSpPr txBox="1"/>
          <p:nvPr/>
        </p:nvSpPr>
        <p:spPr>
          <a:xfrm>
            <a:off x="3929555" y="2582529"/>
            <a:ext cx="19706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effectLst/>
                <a:latin typeface="Söhne"/>
              </a:rPr>
              <a:t>운영체제에서 스케줄링 </a:t>
            </a:r>
            <a:endParaRPr lang="en-US" altLang="ko-KR" sz="1100" b="0" i="0" dirty="0">
              <a:effectLst/>
              <a:latin typeface="Söhne"/>
            </a:endParaRPr>
          </a:p>
          <a:p>
            <a:r>
              <a:rPr lang="ko-KR" altLang="en-US" sz="1100" b="0" i="0" dirty="0">
                <a:effectLst/>
                <a:latin typeface="Söhne"/>
              </a:rPr>
              <a:t>방법론은 어떤 것들이 있나요</a:t>
            </a:r>
            <a:r>
              <a:rPr lang="en-US" altLang="ko-KR" sz="1100" b="0" i="0" dirty="0">
                <a:effectLst/>
                <a:latin typeface="Söhne"/>
              </a:rPr>
              <a:t>?</a:t>
            </a:r>
            <a:endParaRPr lang="ko-KR" altLang="en-US" sz="1100" dirty="0"/>
          </a:p>
        </p:txBody>
      </p:sp>
      <p:pic>
        <p:nvPicPr>
          <p:cNvPr id="17" name="그림 16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7C92432D-78D3-035F-6EDB-54FD6FF640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80" y="2300444"/>
            <a:ext cx="276548" cy="2839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E40AE3-9758-1979-85A4-5161C4E22A7B}"/>
              </a:ext>
            </a:extLst>
          </p:cNvPr>
          <p:cNvSpPr txBox="1"/>
          <p:nvPr/>
        </p:nvSpPr>
        <p:spPr>
          <a:xfrm>
            <a:off x="4270286" y="22651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익명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ED8E21-EF03-56D3-AE47-9ECF23912733}"/>
              </a:ext>
            </a:extLst>
          </p:cNvPr>
          <p:cNvSpPr txBox="1"/>
          <p:nvPr/>
        </p:nvSpPr>
        <p:spPr>
          <a:xfrm>
            <a:off x="4288222" y="2414818"/>
            <a:ext cx="2530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09/17</a:t>
            </a:r>
            <a:endParaRPr lang="ko-KR" altLang="en-US" sz="700" dirty="0">
              <a:solidFill>
                <a:schemeClr val="bg2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AB29ECC-7BF1-9046-9E47-FAC875DE00DB}"/>
              </a:ext>
            </a:extLst>
          </p:cNvPr>
          <p:cNvSpPr/>
          <p:nvPr/>
        </p:nvSpPr>
        <p:spPr>
          <a:xfrm>
            <a:off x="3929555" y="3085174"/>
            <a:ext cx="1970690" cy="811925"/>
          </a:xfrm>
          <a:prstGeom prst="roundRect">
            <a:avLst>
              <a:gd name="adj" fmla="val 80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4D1816-0583-9F1D-9338-A296336B3851}"/>
              </a:ext>
            </a:extLst>
          </p:cNvPr>
          <p:cNvSpPr txBox="1"/>
          <p:nvPr/>
        </p:nvSpPr>
        <p:spPr>
          <a:xfrm>
            <a:off x="3929555" y="3429000"/>
            <a:ext cx="19706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프로세스와 스레드 차이점이 </a:t>
            </a:r>
            <a:r>
              <a:rPr lang="ko-KR" altLang="en-US" sz="1100" dirty="0" err="1"/>
              <a:t>뭐예요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pic>
        <p:nvPicPr>
          <p:cNvPr id="44" name="그림 43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85888026-EFD7-B617-F611-0AADE9F998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80" y="3146915"/>
            <a:ext cx="276548" cy="2839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E68235-DF69-E0E2-8857-FC1FBD52B484}"/>
              </a:ext>
            </a:extLst>
          </p:cNvPr>
          <p:cNvSpPr txBox="1"/>
          <p:nvPr/>
        </p:nvSpPr>
        <p:spPr>
          <a:xfrm>
            <a:off x="4270286" y="31115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익명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26884-7561-D253-99ED-E77B20306B9C}"/>
              </a:ext>
            </a:extLst>
          </p:cNvPr>
          <p:cNvSpPr txBox="1"/>
          <p:nvPr/>
        </p:nvSpPr>
        <p:spPr>
          <a:xfrm>
            <a:off x="4288222" y="3261289"/>
            <a:ext cx="2530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09/17</a:t>
            </a:r>
            <a:endParaRPr lang="ko-KR" altLang="en-US" sz="700" dirty="0">
              <a:solidFill>
                <a:schemeClr val="bg2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51C7270-DBA5-6698-D565-2002BBE4CEB4}"/>
              </a:ext>
            </a:extLst>
          </p:cNvPr>
          <p:cNvSpPr/>
          <p:nvPr/>
        </p:nvSpPr>
        <p:spPr>
          <a:xfrm>
            <a:off x="3929555" y="3931974"/>
            <a:ext cx="1970690" cy="811925"/>
          </a:xfrm>
          <a:prstGeom prst="roundRect">
            <a:avLst>
              <a:gd name="adj" fmla="val 80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45C369-9C5F-8BBE-173B-1A1DA31A258E}"/>
              </a:ext>
            </a:extLst>
          </p:cNvPr>
          <p:cNvSpPr txBox="1"/>
          <p:nvPr/>
        </p:nvSpPr>
        <p:spPr>
          <a:xfrm>
            <a:off x="3929555" y="4275800"/>
            <a:ext cx="19706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dirty="0" err="1">
                <a:effectLst/>
                <a:latin typeface="Söhne"/>
              </a:rPr>
              <a:t>데드락</a:t>
            </a:r>
            <a:r>
              <a:rPr lang="ko-KR" altLang="en-US" sz="1100" b="0" i="0" dirty="0">
                <a:effectLst/>
                <a:latin typeface="Söhne"/>
              </a:rPr>
              <a:t> 방지 방법</a:t>
            </a:r>
            <a:endParaRPr lang="ko-KR" altLang="en-US" sz="1100" dirty="0"/>
          </a:p>
        </p:txBody>
      </p:sp>
      <p:pic>
        <p:nvPicPr>
          <p:cNvPr id="54" name="그림 53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C8301790-CFAF-B0EF-B959-82647242AC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80" y="3993715"/>
            <a:ext cx="276548" cy="28392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C18FD5A-3706-DF3B-0888-B8FCE73D8DE6}"/>
              </a:ext>
            </a:extLst>
          </p:cNvPr>
          <p:cNvSpPr txBox="1"/>
          <p:nvPr/>
        </p:nvSpPr>
        <p:spPr>
          <a:xfrm>
            <a:off x="4270286" y="39583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익명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8E14F6-644F-2029-BA94-63A35D7CCE66}"/>
              </a:ext>
            </a:extLst>
          </p:cNvPr>
          <p:cNvSpPr txBox="1"/>
          <p:nvPr/>
        </p:nvSpPr>
        <p:spPr>
          <a:xfrm>
            <a:off x="4288222" y="4108089"/>
            <a:ext cx="2530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09/16</a:t>
            </a:r>
            <a:endParaRPr lang="ko-KR" altLang="en-US" sz="700" dirty="0">
              <a:solidFill>
                <a:schemeClr val="bg2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D68062-BFC5-D195-FA18-778FA23723B3}"/>
              </a:ext>
            </a:extLst>
          </p:cNvPr>
          <p:cNvSpPr/>
          <p:nvPr/>
        </p:nvSpPr>
        <p:spPr>
          <a:xfrm>
            <a:off x="3929555" y="4778773"/>
            <a:ext cx="1970690" cy="1282545"/>
          </a:xfrm>
          <a:prstGeom prst="roundRect">
            <a:avLst>
              <a:gd name="adj" fmla="val 80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C90E91-2167-5E35-71A9-D5B6CD8175B1}"/>
              </a:ext>
            </a:extLst>
          </p:cNvPr>
          <p:cNvSpPr txBox="1"/>
          <p:nvPr/>
        </p:nvSpPr>
        <p:spPr>
          <a:xfrm>
            <a:off x="3929555" y="5122600"/>
            <a:ext cx="197069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i="0" dirty="0">
                <a:solidFill>
                  <a:schemeClr val="tx1"/>
                </a:solidFill>
                <a:effectLst/>
              </a:rPr>
              <a:t>Round Robin </a:t>
            </a:r>
            <a:r>
              <a:rPr lang="ko-KR" altLang="en-US" sz="1100" i="0" dirty="0">
                <a:solidFill>
                  <a:schemeClr val="tx1"/>
                </a:solidFill>
                <a:effectLst/>
              </a:rPr>
              <a:t>스케줄링 방법에서 타임 슬라이스가 너무 짧거나 너무 긴 경우 적절한 타임 슬라이스를 선택하는 방법이 궁금해요</a:t>
            </a:r>
            <a:endParaRPr lang="ko-KR" altLang="en-US" sz="1100" dirty="0"/>
          </a:p>
        </p:txBody>
      </p:sp>
      <p:pic>
        <p:nvPicPr>
          <p:cNvPr id="64" name="그림 63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D4E75DD3-D3FA-7B4D-267B-EE4A7BB5B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80" y="4840515"/>
            <a:ext cx="276548" cy="28392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E4C01E6-A107-4EBD-3065-1DD541885601}"/>
              </a:ext>
            </a:extLst>
          </p:cNvPr>
          <p:cNvSpPr txBox="1"/>
          <p:nvPr/>
        </p:nvSpPr>
        <p:spPr>
          <a:xfrm>
            <a:off x="4270286" y="48051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>
                <a:solidFill>
                  <a:schemeClr val="tx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익명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C93108-3E3C-12E7-7ABE-D82C021AB6E0}"/>
              </a:ext>
            </a:extLst>
          </p:cNvPr>
          <p:cNvSpPr txBox="1"/>
          <p:nvPr/>
        </p:nvSpPr>
        <p:spPr>
          <a:xfrm>
            <a:off x="4288222" y="4954889"/>
            <a:ext cx="2530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09/16</a:t>
            </a:r>
            <a:endParaRPr lang="ko-KR" altLang="en-US" sz="700" dirty="0">
              <a:solidFill>
                <a:schemeClr val="bg2">
                  <a:lumMod val="7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00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>
            <a:off x="6094730" y="3196590"/>
            <a:ext cx="24841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백엔드</a:t>
            </a: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 데이터베이스</a:t>
            </a:r>
          </a:p>
        </p:txBody>
      </p:sp>
      <p:pic>
        <p:nvPicPr>
          <p:cNvPr id="21" name="Picture " descr="C:/Users/June/AppData/Roaming/PolarisOffice/ETemp/23576_20388048/image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65" y="6440170"/>
            <a:ext cx="1245235" cy="298450"/>
          </a:xfrm>
          <a:prstGeom prst="rect">
            <a:avLst/>
          </a:prstGeom>
          <a:noFill/>
        </p:spPr>
      </p:pic>
      <p:sp>
        <p:nvSpPr>
          <p:cNvPr id="24" name="Rect 0"/>
          <p:cNvSpPr txBox="1">
            <a:spLocks/>
          </p:cNvSpPr>
          <p:nvPr/>
        </p:nvSpPr>
        <p:spPr>
          <a:xfrm>
            <a:off x="428625" y="860425"/>
            <a:ext cx="2096770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endParaRPr lang="ko-KR" altLang="en-US" sz="1600">
              <a:solidFill>
                <a:srgbClr val="264130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cxnSp>
        <p:nvCxnSpPr>
          <p:cNvPr id="25" name="Rect 0"/>
          <p:cNvCxnSpPr/>
          <p:nvPr/>
        </p:nvCxnSpPr>
        <p:spPr>
          <a:xfrm>
            <a:off x="394970" y="830580"/>
            <a:ext cx="11403965" cy="1270"/>
          </a:xfrm>
          <a:prstGeom prst="line">
            <a:avLst/>
          </a:prstGeom>
          <a:ln w="25400" cap="flat" cmpd="sng">
            <a:solidFill>
              <a:srgbClr val="26413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 txBox="1">
            <a:spLocks/>
          </p:cNvSpPr>
          <p:nvPr/>
        </p:nvSpPr>
        <p:spPr>
          <a:xfrm>
            <a:off x="394970" y="429895"/>
            <a:ext cx="1920240" cy="431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200">
                <a:solidFill>
                  <a:srgbClr val="264130"/>
                </a:solidFill>
                <a:latin typeface="Pretendard Medium" charset="0"/>
                <a:ea typeface="Pretendard Medium" charset="0"/>
                <a:cs typeface="Pretendard Medium" charset="0"/>
              </a:rPr>
              <a:t>구현계획</a:t>
            </a: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0668000" y="555625"/>
            <a:ext cx="1130300" cy="2781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1200" dirty="0">
                <a:solidFill>
                  <a:srgbClr val="264130"/>
                </a:solidFill>
                <a:latin typeface="Pretendard Light" charset="0"/>
                <a:ea typeface="Pretendard Light" charset="0"/>
                <a:cs typeface="Pretendard Light" charset="0"/>
              </a:rPr>
              <a:t>9</a:t>
            </a:r>
            <a:endParaRPr lang="ko-KR" altLang="en-US" sz="1200" dirty="0">
              <a:solidFill>
                <a:srgbClr val="264130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>
            <a:off x="5953125" y="1548130"/>
            <a:ext cx="26733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백엔드</a:t>
            </a: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 서버 개발용</a:t>
            </a: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>
            <a:off x="5805805" y="4852670"/>
            <a:ext cx="148590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배포</a:t>
            </a:r>
          </a:p>
        </p:txBody>
      </p:sp>
      <p:sp>
        <p:nvSpPr>
          <p:cNvPr id="35" name="도형 1"/>
          <p:cNvSpPr>
            <a:spLocks/>
          </p:cNvSpPr>
          <p:nvPr/>
        </p:nvSpPr>
        <p:spPr>
          <a:xfrm>
            <a:off x="573405" y="2879090"/>
            <a:ext cx="2324100" cy="887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 err="1">
                <a:latin typeface="맑은 고딕" charset="0"/>
                <a:ea typeface="맑은 고딕" charset="0"/>
              </a:rPr>
              <a:t>백엔드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4"/>
          <p:cNvCxnSpPr>
            <a:stCxn id="35" idx="3"/>
          </p:cNvCxnSpPr>
          <p:nvPr/>
        </p:nvCxnSpPr>
        <p:spPr>
          <a:xfrm>
            <a:off x="2896870" y="3322320"/>
            <a:ext cx="644525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5"/>
          <p:cNvCxnSpPr/>
          <p:nvPr/>
        </p:nvCxnSpPr>
        <p:spPr>
          <a:xfrm>
            <a:off x="3558540" y="1702435"/>
            <a:ext cx="635" cy="326961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6"/>
          <p:cNvCxnSpPr/>
          <p:nvPr/>
        </p:nvCxnSpPr>
        <p:spPr>
          <a:xfrm>
            <a:off x="3541395" y="1719580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7"/>
          <p:cNvCxnSpPr/>
          <p:nvPr/>
        </p:nvCxnSpPr>
        <p:spPr>
          <a:xfrm>
            <a:off x="3547745" y="4990465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8"/>
          <p:cNvCxnSpPr/>
          <p:nvPr/>
        </p:nvCxnSpPr>
        <p:spPr>
          <a:xfrm>
            <a:off x="3541395" y="3323590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9" descr="C:/Users/June/AppData/Roaming/PolarisOffice/ETemp/23576_20388048/fImage14703196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20" y="1383030"/>
            <a:ext cx="1830070" cy="704215"/>
          </a:xfrm>
          <a:prstGeom prst="rect">
            <a:avLst/>
          </a:prstGeom>
          <a:noFill/>
        </p:spPr>
      </p:pic>
      <p:pic>
        <p:nvPicPr>
          <p:cNvPr id="42" name="그림 10" descr="C:/Users/June/AppData/Roaming/PolarisOffice/ETemp/23576_20388048/fImage5175197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940" y="3079115"/>
            <a:ext cx="1715135" cy="486410"/>
          </a:xfrm>
          <a:prstGeom prst="rect">
            <a:avLst/>
          </a:prstGeom>
          <a:noFill/>
        </p:spPr>
      </p:pic>
      <p:pic>
        <p:nvPicPr>
          <p:cNvPr id="43" name="그림 11" descr="C:/Users/June/AppData/Roaming/PolarisOffice/ETemp/23576_20388048/fImage302401986962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0" y="4475480"/>
            <a:ext cx="1846580" cy="10375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>
            <a:off x="6030595" y="3196590"/>
            <a:ext cx="11239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배포</a:t>
            </a:r>
          </a:p>
        </p:txBody>
      </p:sp>
      <p:pic>
        <p:nvPicPr>
          <p:cNvPr id="21" name="Picture " descr="C:/Users/June/AppData/Roaming/PolarisOffice/ETemp/23576_20388048/image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65" y="6440170"/>
            <a:ext cx="1245235" cy="298450"/>
          </a:xfrm>
          <a:prstGeom prst="rect">
            <a:avLst/>
          </a:prstGeom>
          <a:noFill/>
        </p:spPr>
      </p:pic>
      <p:sp>
        <p:nvSpPr>
          <p:cNvPr id="24" name="Rect 0"/>
          <p:cNvSpPr txBox="1">
            <a:spLocks/>
          </p:cNvSpPr>
          <p:nvPr/>
        </p:nvSpPr>
        <p:spPr>
          <a:xfrm>
            <a:off x="428625" y="860425"/>
            <a:ext cx="2096770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endParaRPr lang="ko-KR" altLang="en-US" sz="1600">
              <a:solidFill>
                <a:srgbClr val="264130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cxnSp>
        <p:nvCxnSpPr>
          <p:cNvPr id="25" name="Rect 0"/>
          <p:cNvCxnSpPr/>
          <p:nvPr/>
        </p:nvCxnSpPr>
        <p:spPr>
          <a:xfrm>
            <a:off x="394970" y="830580"/>
            <a:ext cx="11403965" cy="1270"/>
          </a:xfrm>
          <a:prstGeom prst="line">
            <a:avLst/>
          </a:prstGeom>
          <a:ln w="25400" cap="flat" cmpd="sng">
            <a:solidFill>
              <a:srgbClr val="26413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 txBox="1">
            <a:spLocks/>
          </p:cNvSpPr>
          <p:nvPr/>
        </p:nvSpPr>
        <p:spPr>
          <a:xfrm>
            <a:off x="394970" y="429895"/>
            <a:ext cx="1920240" cy="431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200">
                <a:solidFill>
                  <a:srgbClr val="264130"/>
                </a:solidFill>
                <a:latin typeface="Pretendard Medium" charset="0"/>
                <a:ea typeface="Pretendard Medium" charset="0"/>
                <a:cs typeface="Pretendard Medium" charset="0"/>
              </a:rPr>
              <a:t>구현계획</a:t>
            </a: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0668000" y="555625"/>
            <a:ext cx="1130300" cy="2781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1200" dirty="0">
                <a:solidFill>
                  <a:srgbClr val="264130"/>
                </a:solidFill>
                <a:latin typeface="Pretendard Light" charset="0"/>
                <a:ea typeface="Pretendard Light" charset="0"/>
                <a:cs typeface="Pretendard Light" charset="0"/>
              </a:rPr>
              <a:t>10</a:t>
            </a:r>
            <a:endParaRPr lang="ko-KR" altLang="en-US" sz="1200" dirty="0">
              <a:solidFill>
                <a:srgbClr val="264130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>
            <a:off x="5842000" y="4852670"/>
            <a:ext cx="148590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배포</a:t>
            </a:r>
          </a:p>
        </p:txBody>
      </p:sp>
      <p:sp>
        <p:nvSpPr>
          <p:cNvPr id="35" name="Rect 0"/>
          <p:cNvSpPr>
            <a:spLocks/>
          </p:cNvSpPr>
          <p:nvPr/>
        </p:nvSpPr>
        <p:spPr>
          <a:xfrm>
            <a:off x="573405" y="2879090"/>
            <a:ext cx="2324100" cy="887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6" name="Rect 0"/>
          <p:cNvCxnSpPr>
            <a:stCxn id="35" idx="3"/>
          </p:cNvCxnSpPr>
          <p:nvPr/>
        </p:nvCxnSpPr>
        <p:spPr>
          <a:xfrm>
            <a:off x="2896870" y="3322320"/>
            <a:ext cx="644525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3558540" y="1702435"/>
            <a:ext cx="635" cy="326961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3541395" y="1719580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t 0"/>
          <p:cNvCxnSpPr/>
          <p:nvPr/>
        </p:nvCxnSpPr>
        <p:spPr>
          <a:xfrm>
            <a:off x="3547745" y="4990465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/>
          <p:nvPr/>
        </p:nvCxnSpPr>
        <p:spPr>
          <a:xfrm>
            <a:off x="3541395" y="3323590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" descr="C:/Users/June/AppData/Roaming/PolarisOffice/ETemp/23576_20388048/fImage21626213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58920" y="1529715"/>
            <a:ext cx="1829435" cy="410845"/>
          </a:xfrm>
          <a:prstGeom prst="rect">
            <a:avLst/>
          </a:prstGeom>
          <a:noFill/>
        </p:spPr>
      </p:pic>
      <p:pic>
        <p:nvPicPr>
          <p:cNvPr id="42" name="Picture " descr="C:/Users/June/AppData/Roaming/PolarisOffice/ETemp/23576_20388048/fImage14703214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8795" y="3079115"/>
            <a:ext cx="1241425" cy="485775"/>
          </a:xfrm>
          <a:prstGeom prst="rect">
            <a:avLst/>
          </a:prstGeom>
          <a:noFill/>
        </p:spPr>
      </p:pic>
      <p:pic>
        <p:nvPicPr>
          <p:cNvPr id="43" name="Picture " descr="C:/Users/June/AppData/Roaming/PolarisOffice/ETemp/23576_20388048/fImage302402158145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0" y="4475480"/>
            <a:ext cx="1846580" cy="1037590"/>
          </a:xfrm>
          <a:prstGeom prst="rect">
            <a:avLst/>
          </a:prstGeom>
          <a:noFill/>
        </p:spPr>
      </p:pic>
      <p:sp>
        <p:nvSpPr>
          <p:cNvPr id="44" name="텍스트 상자 18"/>
          <p:cNvSpPr txBox="1">
            <a:spLocks/>
          </p:cNvSpPr>
          <p:nvPr/>
        </p:nvSpPr>
        <p:spPr>
          <a:xfrm>
            <a:off x="6060440" y="1530350"/>
            <a:ext cx="11239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개발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" descr="C:/Users/June/AppData/Roaming/PolarisOffice/ETemp/23576_20388048/image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065" y="6440170"/>
            <a:ext cx="1245235" cy="298450"/>
          </a:xfrm>
          <a:prstGeom prst="rect">
            <a:avLst/>
          </a:prstGeom>
          <a:noFill/>
        </p:spPr>
      </p:pic>
      <p:sp>
        <p:nvSpPr>
          <p:cNvPr id="24" name="Rect 0"/>
          <p:cNvSpPr txBox="1">
            <a:spLocks/>
          </p:cNvSpPr>
          <p:nvPr/>
        </p:nvSpPr>
        <p:spPr>
          <a:xfrm>
            <a:off x="428625" y="860425"/>
            <a:ext cx="2096770" cy="3390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endParaRPr lang="ko-KR" altLang="en-US" sz="1600">
              <a:solidFill>
                <a:srgbClr val="264130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cxnSp>
        <p:nvCxnSpPr>
          <p:cNvPr id="25" name="Rect 0"/>
          <p:cNvCxnSpPr/>
          <p:nvPr/>
        </p:nvCxnSpPr>
        <p:spPr>
          <a:xfrm>
            <a:off x="394970" y="830580"/>
            <a:ext cx="11403965" cy="1270"/>
          </a:xfrm>
          <a:prstGeom prst="line">
            <a:avLst/>
          </a:prstGeom>
          <a:ln w="25400" cap="flat" cmpd="sng">
            <a:solidFill>
              <a:srgbClr val="26413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 txBox="1">
            <a:spLocks/>
          </p:cNvSpPr>
          <p:nvPr/>
        </p:nvSpPr>
        <p:spPr>
          <a:xfrm>
            <a:off x="394970" y="429895"/>
            <a:ext cx="1920240" cy="431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200">
                <a:solidFill>
                  <a:srgbClr val="264130"/>
                </a:solidFill>
                <a:latin typeface="Pretendard Medium" charset="0"/>
                <a:ea typeface="Pretendard Medium" charset="0"/>
                <a:cs typeface="Pretendard Medium" charset="0"/>
              </a:rPr>
              <a:t>구현계획</a:t>
            </a: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0668000" y="555625"/>
            <a:ext cx="1130300" cy="2781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1200" dirty="0">
                <a:solidFill>
                  <a:srgbClr val="264130"/>
                </a:solidFill>
                <a:latin typeface="Pretendard Light" charset="0"/>
                <a:ea typeface="Pretendard Light" charset="0"/>
                <a:cs typeface="Pretendard Light" charset="0"/>
              </a:rPr>
              <a:t>11</a:t>
            </a:r>
            <a:endParaRPr lang="ko-KR" altLang="en-US" sz="1200" dirty="0">
              <a:solidFill>
                <a:srgbClr val="264130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>
            <a:off x="5988685" y="2121535"/>
            <a:ext cx="26733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프론트엔드</a:t>
            </a: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 개발</a:t>
            </a: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>
            <a:off x="6219825" y="4137660"/>
            <a:ext cx="259524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- 동일 코드로 </a:t>
            </a:r>
            <a:r>
              <a:rPr lang="ko-KR" altLang="en-US" dirty="0" err="1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IOS와</a:t>
            </a:r>
            <a:r>
              <a:rPr lang="ko-KR" altLang="en-US" dirty="0">
                <a:solidFill>
                  <a:schemeClr val="tx1"/>
                </a:solidFill>
                <a:latin typeface="Pretendard Light" charset="0"/>
                <a:ea typeface="Pretendard Light" charset="0"/>
                <a:cs typeface="Pretendard Light" charset="0"/>
              </a:rPr>
              <a:t> 데스크탑 UI 동시 개발</a:t>
            </a:r>
          </a:p>
        </p:txBody>
      </p:sp>
      <p:sp>
        <p:nvSpPr>
          <p:cNvPr id="35" name="Rect 0"/>
          <p:cNvSpPr>
            <a:spLocks/>
          </p:cNvSpPr>
          <p:nvPr/>
        </p:nvSpPr>
        <p:spPr>
          <a:xfrm>
            <a:off x="573405" y="2879090"/>
            <a:ext cx="2324100" cy="887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프론트</a:t>
            </a:r>
            <a:r>
              <a:rPr sz="1800">
                <a:latin typeface="맑은 고딕" charset="0"/>
                <a:ea typeface="맑은 고딕" charset="0"/>
              </a:rPr>
              <a:t>엔드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6" name="Rect 0"/>
          <p:cNvCxnSpPr>
            <a:stCxn id="35" idx="3"/>
          </p:cNvCxnSpPr>
          <p:nvPr/>
        </p:nvCxnSpPr>
        <p:spPr>
          <a:xfrm>
            <a:off x="2896870" y="3322320"/>
            <a:ext cx="644525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>
            <a:off x="3540760" y="2299335"/>
            <a:ext cx="635" cy="212915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>
            <a:off x="3541395" y="2299335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t 0"/>
          <p:cNvCxnSpPr/>
          <p:nvPr/>
        </p:nvCxnSpPr>
        <p:spPr>
          <a:xfrm>
            <a:off x="3540125" y="4415155"/>
            <a:ext cx="502920" cy="6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" descr="C:/Users/June/AppData/Roaming/PolarisOffice/ETemp/23576_20388048/fImage92760230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7980" y="1903095"/>
            <a:ext cx="1624330" cy="810895"/>
          </a:xfrm>
          <a:prstGeom prst="rect">
            <a:avLst/>
          </a:prstGeom>
          <a:noFill/>
        </p:spPr>
      </p:pic>
      <p:pic>
        <p:nvPicPr>
          <p:cNvPr id="43" name="Picture " descr="C:/Users/June/AppData/Roaming/PolarisOffice/ETemp/23576_20388048/fImage20190232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6555" y="3943350"/>
            <a:ext cx="1593215" cy="10369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래픽, 그린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973DB72-5083-26EE-4B77-1B2340D2BE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9C57F9-B3E8-4719-631D-2D21FB125F89}"/>
              </a:ext>
            </a:extLst>
          </p:cNvPr>
          <p:cNvCxnSpPr/>
          <p:nvPr/>
        </p:nvCxnSpPr>
        <p:spPr>
          <a:xfrm>
            <a:off x="8327355" y="914400"/>
            <a:ext cx="0" cy="50417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498E0D-2A45-ED00-0BBD-6E1721D65CE2}"/>
              </a:ext>
            </a:extLst>
          </p:cNvPr>
          <p:cNvSpPr txBox="1"/>
          <p:nvPr/>
        </p:nvSpPr>
        <p:spPr>
          <a:xfrm>
            <a:off x="6647331" y="1135549"/>
            <a:ext cx="1838129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5000" dirty="0">
                <a:solidFill>
                  <a:schemeClr val="bg1"/>
                </a:solidFill>
                <a:latin typeface="Pretendard Thin"/>
                <a:ea typeface="Pretendard Thin"/>
                <a:cs typeface="Pretendard Thin"/>
              </a:rPr>
              <a:t>3</a:t>
            </a:r>
            <a:endParaRPr lang="en-US" altLang="ko-KR" sz="15000" dirty="0">
              <a:solidFill>
                <a:schemeClr val="bg1"/>
              </a:solidFill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1CA77-5FE1-AB18-E60F-F7DD65BCD411}"/>
              </a:ext>
            </a:extLst>
          </p:cNvPr>
          <p:cNvSpPr txBox="1"/>
          <p:nvPr/>
        </p:nvSpPr>
        <p:spPr>
          <a:xfrm>
            <a:off x="8337346" y="3303037"/>
            <a:ext cx="2654894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Medium"/>
                <a:ea typeface="Pretendard Medium"/>
                <a:cs typeface="Pretendard Medium"/>
              </a:rPr>
              <a:t>역할 및 일정</a:t>
            </a:r>
            <a:endParaRPr lang="ko-KR" altLang="en-US" sz="40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B5BA0-0DB2-17A7-136C-A92849B1E20A}"/>
              </a:ext>
            </a:extLst>
          </p:cNvPr>
          <p:cNvSpPr/>
          <p:nvPr/>
        </p:nvSpPr>
        <p:spPr>
          <a:xfrm>
            <a:off x="8327355" y="1035697"/>
            <a:ext cx="1210342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16179-D01C-3790-42EB-84130C3BD9DB}"/>
              </a:ext>
            </a:extLst>
          </p:cNvPr>
          <p:cNvSpPr txBox="1"/>
          <p:nvPr/>
        </p:nvSpPr>
        <p:spPr>
          <a:xfrm>
            <a:off x="8293551" y="990700"/>
            <a:ext cx="12794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dirty="0" err="1">
                <a:solidFill>
                  <a:srgbClr val="366E56"/>
                </a:solidFill>
                <a:latin typeface="+mj-ea"/>
                <a:ea typeface="+mj-ea"/>
                <a:cs typeface="Pretendard Light" panose="02000403000000020004" pitchFamily="50" charset="-127"/>
              </a:rPr>
              <a:t>SKK:tudy</a:t>
            </a:r>
            <a:endParaRPr lang="en-US" altLang="ko-KR" sz="1200" b="1" dirty="0">
              <a:solidFill>
                <a:srgbClr val="366E56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ko-KR" altLang="en-US" sz="1200" dirty="0">
              <a:solidFill>
                <a:srgbClr val="26412E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42AAE-1EF1-A5DB-3A2D-A4D2E475CF24}"/>
              </a:ext>
            </a:extLst>
          </p:cNvPr>
          <p:cNvSpPr txBox="1"/>
          <p:nvPr/>
        </p:nvSpPr>
        <p:spPr>
          <a:xfrm>
            <a:off x="8358090" y="4504606"/>
            <a:ext cx="29168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팀원 역할</a:t>
            </a:r>
            <a:endParaRPr lang="en-US" altLang="ko-KR" sz="2000" dirty="0">
              <a:solidFill>
                <a:schemeClr val="bg1"/>
              </a:solidFill>
              <a:latin typeface="Pretendard Light"/>
              <a:ea typeface="Pretendard Light"/>
              <a:cs typeface="Pretendard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프로젝트 일정 </a:t>
            </a:r>
            <a:endParaRPr lang="ko-KR" altLang="en-US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59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1288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팀원 역할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12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66A697-9527-E487-A36B-2236C73ED765}"/>
              </a:ext>
            </a:extLst>
          </p:cNvPr>
          <p:cNvSpPr/>
          <p:nvPr/>
        </p:nvSpPr>
        <p:spPr>
          <a:xfrm>
            <a:off x="1301865" y="1466328"/>
            <a:ext cx="1413164" cy="1009402"/>
          </a:xfrm>
          <a:prstGeom prst="rect">
            <a:avLst/>
          </a:prstGeom>
          <a:solidFill>
            <a:srgbClr val="2641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Frontend</a:t>
            </a:r>
            <a:endParaRPr lang="ko-KR" altLang="en-US" sz="18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174264-B221-A3AB-01FE-9CD1E9DA4448}"/>
              </a:ext>
            </a:extLst>
          </p:cNvPr>
          <p:cNvSpPr/>
          <p:nvPr/>
        </p:nvSpPr>
        <p:spPr>
          <a:xfrm>
            <a:off x="1301865" y="3176649"/>
            <a:ext cx="1413164" cy="1009402"/>
          </a:xfrm>
          <a:prstGeom prst="rect">
            <a:avLst/>
          </a:prstGeom>
          <a:solidFill>
            <a:srgbClr val="2641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Backend</a:t>
            </a:r>
            <a:endParaRPr lang="ko-KR" altLang="en-US" sz="18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9C8A80-546A-65BA-250E-5D5762AD2BDD}"/>
              </a:ext>
            </a:extLst>
          </p:cNvPr>
          <p:cNvSpPr/>
          <p:nvPr/>
        </p:nvSpPr>
        <p:spPr>
          <a:xfrm>
            <a:off x="1301865" y="4886970"/>
            <a:ext cx="1413164" cy="1009402"/>
          </a:xfrm>
          <a:prstGeom prst="rect">
            <a:avLst/>
          </a:prstGeom>
          <a:solidFill>
            <a:srgbClr val="2641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AI</a:t>
            </a:r>
            <a:endParaRPr lang="ko-KR" altLang="en-US" sz="20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EDC257-6042-EDB4-837F-3F1A9E38E2F3}"/>
              </a:ext>
            </a:extLst>
          </p:cNvPr>
          <p:cNvSpPr txBox="1"/>
          <p:nvPr/>
        </p:nvSpPr>
        <p:spPr>
          <a:xfrm>
            <a:off x="3228068" y="1519869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조서연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디자인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FDEB3-3779-B4EB-157E-1C06D5BE61D0}"/>
              </a:ext>
            </a:extLst>
          </p:cNvPr>
          <p:cNvSpPr txBox="1"/>
          <p:nvPr/>
        </p:nvSpPr>
        <p:spPr>
          <a:xfrm>
            <a:off x="8826146" y="1519869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배준철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UI/FE 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테스팅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0B4CF0-43E9-E47A-2C7B-6D1D43EC6A40}"/>
              </a:ext>
            </a:extLst>
          </p:cNvPr>
          <p:cNvSpPr txBox="1"/>
          <p:nvPr/>
        </p:nvSpPr>
        <p:spPr>
          <a:xfrm>
            <a:off x="3228068" y="4945395"/>
            <a:ext cx="34231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신상윤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GPT Langchain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OCR (Optical Character Recognition)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BF792-0AC0-CB6D-D962-D3AF8E95C908}"/>
              </a:ext>
            </a:extLst>
          </p:cNvPr>
          <p:cNvSpPr txBox="1"/>
          <p:nvPr/>
        </p:nvSpPr>
        <p:spPr>
          <a:xfrm>
            <a:off x="6027107" y="1524753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서창연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UI/UX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FE 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862084-750A-F469-B194-C4E20AF52521}"/>
              </a:ext>
            </a:extLst>
          </p:cNvPr>
          <p:cNvSpPr txBox="1"/>
          <p:nvPr/>
        </p:nvSpPr>
        <p:spPr>
          <a:xfrm>
            <a:off x="3228068" y="3181855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한종렬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BE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서버 로직 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A1B0A-63AE-1700-10C0-ACBD710CB5C5}"/>
              </a:ext>
            </a:extLst>
          </p:cNvPr>
          <p:cNvSpPr txBox="1"/>
          <p:nvPr/>
        </p:nvSpPr>
        <p:spPr>
          <a:xfrm>
            <a:off x="6023478" y="3181855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조재현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BE 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서버 로직 구현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0E163-04A5-F81E-3502-8842C2CE83FB}"/>
              </a:ext>
            </a:extLst>
          </p:cNvPr>
          <p:cNvSpPr txBox="1"/>
          <p:nvPr/>
        </p:nvSpPr>
        <p:spPr>
          <a:xfrm>
            <a:off x="8826146" y="3181855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64130"/>
                </a:solidFill>
                <a:latin typeface="Pretendard Medium" panose="02000603000000020004" charset="-127"/>
                <a:ea typeface="Pretendard Medium" panose="02000603000000020004" charset="-127"/>
                <a:cs typeface="Pretendard Medium" panose="02000603000000020004" charset="-127"/>
              </a:rPr>
              <a:t>박근영</a:t>
            </a:r>
            <a:endParaRPr lang="en-US" altLang="ko-KR" sz="2400" b="1" dirty="0">
              <a:solidFill>
                <a:srgbClr val="264130"/>
              </a:solidFill>
              <a:latin typeface="Pretendard Medium" panose="02000603000000020004" charset="-127"/>
              <a:ea typeface="Pretendard Medium" panose="02000603000000020004" charset="-127"/>
              <a:cs typeface="Pretendard Medium" panose="0200060300000002000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- DB Schema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설계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Pretendard Light" panose="02000403000000020004" charset="-127"/>
                <a:ea typeface="Pretendard Light" panose="02000403000000020004" charset="-127"/>
                <a:cs typeface="Pretendard Light" panose="02000403000000020004" charset="-127"/>
              </a:rPr>
              <a:t>관리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Pretendard Light" panose="02000403000000020004" charset="-127"/>
              <a:ea typeface="Pretendard Light" panose="02000403000000020004" charset="-127"/>
              <a:cs typeface="Pretendard Light" panose="020004030000000200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A3FFF4-5F62-5E70-2A08-09C930343FEA}"/>
              </a:ext>
            </a:extLst>
          </p:cNvPr>
          <p:cNvCxnSpPr>
            <a:cxnSpLocks/>
          </p:cNvCxnSpPr>
          <p:nvPr/>
        </p:nvCxnSpPr>
        <p:spPr>
          <a:xfrm flipH="1">
            <a:off x="0" y="3429000"/>
            <a:ext cx="12192000" cy="0"/>
          </a:xfrm>
          <a:prstGeom prst="line">
            <a:avLst/>
          </a:prstGeom>
          <a:ln>
            <a:solidFill>
              <a:srgbClr val="2641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265AA6-CD6F-B914-6C83-E7FFB2829B2D}"/>
              </a:ext>
            </a:extLst>
          </p:cNvPr>
          <p:cNvCxnSpPr>
            <a:cxnSpLocks/>
          </p:cNvCxnSpPr>
          <p:nvPr/>
        </p:nvCxnSpPr>
        <p:spPr>
          <a:xfrm rot="5400000">
            <a:off x="5425794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995AC84-2B27-862C-111E-6F5AB9655477}"/>
              </a:ext>
            </a:extLst>
          </p:cNvPr>
          <p:cNvGrpSpPr/>
          <p:nvPr/>
        </p:nvGrpSpPr>
        <p:grpSpPr>
          <a:xfrm>
            <a:off x="794424" y="3668116"/>
            <a:ext cx="2747010" cy="2866673"/>
            <a:chOff x="9351684" y="1845092"/>
            <a:chExt cx="2747010" cy="13061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9E3FA0-B356-F932-0850-2EB27E1DE24D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34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4 ~ Week 6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(9/18 ~ 10/8)</a:t>
              </a:r>
              <a:endParaRPr lang="en-US" altLang="ko-KR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941191-5569-0219-A249-B0A0EDC0D33D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967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Frontend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UI/UX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디자인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FE API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설계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/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명세서 작성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Backend</a:t>
              </a: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DB Schema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설계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BE API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설계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/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명세서 작성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AI</a:t>
              </a:r>
              <a:endParaRPr lang="en-US" altLang="ko-KR" sz="1200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Langchain model </a:t>
              </a:r>
              <a:r>
                <a:rPr lang="ko-KR" altLang="en-US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GPT API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연결</a:t>
              </a:r>
              <a:endParaRPr lang="ko-KR" altLang="en-US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C30945-2692-25DF-AF2F-35A5E13A28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94919" y="4238932"/>
            <a:ext cx="1620000" cy="0"/>
          </a:xfrm>
          <a:prstGeom prst="line">
            <a:avLst/>
          </a:prstGeom>
          <a:ln w="15875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A348E0-7D83-264E-AA65-0D59CD67E12B}"/>
              </a:ext>
            </a:extLst>
          </p:cNvPr>
          <p:cNvSpPr txBox="1"/>
          <p:nvPr/>
        </p:nvSpPr>
        <p:spPr>
          <a:xfrm>
            <a:off x="9709190" y="5125942"/>
            <a:ext cx="274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rPr>
              <a:t>Week 14</a:t>
            </a:r>
            <a:endParaRPr lang="ko-KR" altLang="en-US" sz="2400" dirty="0">
              <a:solidFill>
                <a:schemeClr val="tx1"/>
              </a:solidFill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11C3AD5-A39F-A6B4-27CB-BFC9CE406226}"/>
              </a:ext>
            </a:extLst>
          </p:cNvPr>
          <p:cNvCxnSpPr>
            <a:cxnSpLocks/>
          </p:cNvCxnSpPr>
          <p:nvPr/>
        </p:nvCxnSpPr>
        <p:spPr>
          <a:xfrm rot="5400000">
            <a:off x="7789471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75A6956-2996-CCB8-CDB4-7D401B67C58A}"/>
              </a:ext>
            </a:extLst>
          </p:cNvPr>
          <p:cNvCxnSpPr>
            <a:cxnSpLocks/>
          </p:cNvCxnSpPr>
          <p:nvPr/>
        </p:nvCxnSpPr>
        <p:spPr>
          <a:xfrm rot="5400000">
            <a:off x="10019798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EFB576-E622-3BD7-CF91-DE337DEAA170}"/>
              </a:ext>
            </a:extLst>
          </p:cNvPr>
          <p:cNvCxnSpPr>
            <a:cxnSpLocks/>
          </p:cNvCxnSpPr>
          <p:nvPr/>
        </p:nvCxnSpPr>
        <p:spPr>
          <a:xfrm rot="5400000">
            <a:off x="3062116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9CBD19-A8F5-FC6C-5AB9-0364E2584183}"/>
              </a:ext>
            </a:extLst>
          </p:cNvPr>
          <p:cNvCxnSpPr>
            <a:cxnSpLocks/>
          </p:cNvCxnSpPr>
          <p:nvPr/>
        </p:nvCxnSpPr>
        <p:spPr>
          <a:xfrm rot="5400000">
            <a:off x="698438" y="3447288"/>
            <a:ext cx="36000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F4C6400-4EBA-4171-0160-DBA43A8F9822}"/>
              </a:ext>
            </a:extLst>
          </p:cNvPr>
          <p:cNvSpPr txBox="1"/>
          <p:nvPr/>
        </p:nvSpPr>
        <p:spPr>
          <a:xfrm>
            <a:off x="9709190" y="5479951"/>
            <a:ext cx="27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Final Presentation</a:t>
            </a:r>
            <a:endParaRPr lang="ko-KR" altLang="en-US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352E72C-C042-B0EF-7DF3-AADBF441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0AB4BD6-C771-BEB7-E4AF-5A1C968C42E0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87AA37-8EEC-730C-41FF-29FCE383F2B1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21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E5FA1-8ADB-BA2F-975E-2C60B15C3B20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13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621E-6AC6-5985-89F3-58EDCBE9E18C}"/>
              </a:ext>
            </a:extLst>
          </p:cNvPr>
          <p:cNvSpPr txBox="1"/>
          <p:nvPr/>
        </p:nvSpPr>
        <p:spPr>
          <a:xfrm>
            <a:off x="79691" y="2785209"/>
            <a:ext cx="15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9/20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Team Proposal </a:t>
            </a:r>
            <a:endParaRPr lang="ko-KR" altLang="en-US" sz="14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0E1905-6F04-7783-1938-F2EBCF0B2B0C}"/>
              </a:ext>
            </a:extLst>
          </p:cNvPr>
          <p:cNvGrpSpPr/>
          <p:nvPr/>
        </p:nvGrpSpPr>
        <p:grpSpPr>
          <a:xfrm>
            <a:off x="3209163" y="3660510"/>
            <a:ext cx="2747010" cy="2878771"/>
            <a:chOff x="9351684" y="1845092"/>
            <a:chExt cx="2747010" cy="12906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F15301-3F36-FD12-3172-95C25FA1FCA4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41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7 ~ Week 9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(10/9 ~ 10/22)</a:t>
              </a:r>
              <a:endParaRPr lang="en-US" altLang="ko-KR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7C43F9-C1DF-750F-05DA-753933C29325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95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Frontend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UI/UX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b="1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Backend</a:t>
              </a: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DB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구축 및 연동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서버 내부 로직 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AI</a:t>
              </a:r>
              <a:endParaRPr lang="en-US" altLang="ko-KR" sz="1200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Chatbot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형식 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Chatbot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OCR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기능 연결</a:t>
              </a:r>
              <a:endParaRPr lang="ko-KR" altLang="en-US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11259F-D418-8993-C501-855615BEABC6}"/>
              </a:ext>
            </a:extLst>
          </p:cNvPr>
          <p:cNvGrpSpPr/>
          <p:nvPr/>
        </p:nvGrpSpPr>
        <p:grpSpPr>
          <a:xfrm>
            <a:off x="5554732" y="3661101"/>
            <a:ext cx="2747010" cy="2724882"/>
            <a:chOff x="9351684" y="1845092"/>
            <a:chExt cx="2747010" cy="12216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F5EA56-9FE7-CDF6-CD0B-83ED55D5F5D9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28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10 ~ Week 11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(10/23 ~ 11/5) </a:t>
              </a:r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4AA9AE-A5D0-0044-62E4-DEAE057BE070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88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Frontend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UI/UX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b="1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b="1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Backend</a:t>
              </a: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서버 내부 로직 구현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서버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/DB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연동 확인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AI</a:t>
              </a:r>
              <a:endParaRPr lang="en-US" altLang="ko-KR" sz="1200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Chatbot A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PI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전달</a:t>
              </a:r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및 배포</a:t>
              </a:r>
              <a:endParaRPr lang="ko-KR" altLang="en-US" sz="14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450484B-95C4-ED82-959D-967045CE6CDF}"/>
              </a:ext>
            </a:extLst>
          </p:cNvPr>
          <p:cNvSpPr txBox="1"/>
          <p:nvPr/>
        </p:nvSpPr>
        <p:spPr>
          <a:xfrm>
            <a:off x="7170724" y="1981129"/>
            <a:ext cx="1597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11/5</a:t>
            </a:r>
          </a:p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Software Requirement Specification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(SRS)</a:t>
            </a:r>
            <a:endParaRPr lang="en-US" altLang="ko-KR" sz="1200" dirty="0"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  <a:p>
            <a:pPr algn="ctr"/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rPr>
              <a:t>Deadline</a:t>
            </a:r>
            <a:r>
              <a:rPr lang="en-US" altLang="ko-KR" sz="12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A07D4D-855D-57C7-7CA0-DF48050D64F2}"/>
              </a:ext>
            </a:extLst>
          </p:cNvPr>
          <p:cNvGrpSpPr/>
          <p:nvPr/>
        </p:nvGrpSpPr>
        <p:grpSpPr>
          <a:xfrm>
            <a:off x="7970563" y="3647486"/>
            <a:ext cx="2747010" cy="1401446"/>
            <a:chOff x="9351684" y="1845092"/>
            <a:chExt cx="2747010" cy="6283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340943-527C-6FF2-515A-4E875AF3773B}"/>
                </a:ext>
              </a:extLst>
            </p:cNvPr>
            <p:cNvSpPr txBox="1"/>
            <p:nvPr/>
          </p:nvSpPr>
          <p:spPr>
            <a:xfrm>
              <a:off x="9351684" y="1845092"/>
              <a:ext cx="2747010" cy="28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Week 12 ~ Week 13</a:t>
              </a:r>
            </a:p>
            <a:p>
              <a:r>
                <a:rPr lang="en-US" altLang="ko-KR" b="1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(11/6 ~ 11/19) </a:t>
              </a:r>
              <a:endParaRPr lang="ko-KR" altLang="en-US" b="1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1B49AE-4167-B587-72F2-BDA7759F96BD}"/>
                </a:ext>
              </a:extLst>
            </p:cNvPr>
            <p:cNvSpPr txBox="1"/>
            <p:nvPr/>
          </p:nvSpPr>
          <p:spPr>
            <a:xfrm>
              <a:off x="9351684" y="2183646"/>
              <a:ext cx="2747010" cy="28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버그 수정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배포 및 테스팅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  <a:p>
              <a:r>
                <a:rPr lang="en-US" altLang="ko-KR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latin typeface="Pretendard Light" panose="02000403000000020004" pitchFamily="50" charset="-127"/>
                  <a:ea typeface="Pretendard Light" panose="02000403000000020004" pitchFamily="50" charset="-127"/>
                </a:rPr>
                <a:t>최종 발표 준비</a:t>
              </a:r>
              <a:endPara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54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래픽, 그린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973DB72-5083-26EE-4B77-1B2340D2BE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9C57F9-B3E8-4719-631D-2D21FB125F89}"/>
              </a:ext>
            </a:extLst>
          </p:cNvPr>
          <p:cNvCxnSpPr/>
          <p:nvPr/>
        </p:nvCxnSpPr>
        <p:spPr>
          <a:xfrm>
            <a:off x="8327355" y="914400"/>
            <a:ext cx="0" cy="50417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498E0D-2A45-ED00-0BBD-6E1721D65CE2}"/>
              </a:ext>
            </a:extLst>
          </p:cNvPr>
          <p:cNvSpPr txBox="1"/>
          <p:nvPr/>
        </p:nvSpPr>
        <p:spPr>
          <a:xfrm>
            <a:off x="6647331" y="1135549"/>
            <a:ext cx="1838129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5000">
                <a:solidFill>
                  <a:schemeClr val="bg1"/>
                </a:solidFill>
                <a:latin typeface="Pretendard Thin"/>
                <a:ea typeface="Pretendard Thin"/>
                <a:cs typeface="Pretendard Thin"/>
              </a:rPr>
              <a:t>4</a:t>
            </a:r>
            <a:endParaRPr lang="en-US" altLang="ko-KR" sz="15000">
              <a:solidFill>
                <a:schemeClr val="bg1"/>
              </a:solidFill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1CA77-5FE1-AB18-E60F-F7DD65BCD411}"/>
              </a:ext>
            </a:extLst>
          </p:cNvPr>
          <p:cNvSpPr txBox="1"/>
          <p:nvPr/>
        </p:nvSpPr>
        <p:spPr>
          <a:xfrm>
            <a:off x="8337346" y="3303037"/>
            <a:ext cx="208582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Medium"/>
                <a:ea typeface="Pretendard Medium"/>
                <a:cs typeface="Pretendard Medium"/>
              </a:rPr>
              <a:t>기대 효과</a:t>
            </a:r>
            <a:endParaRPr lang="ko-KR" altLang="en-US" sz="400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B5BA0-0DB2-17A7-136C-A92849B1E20A}"/>
              </a:ext>
            </a:extLst>
          </p:cNvPr>
          <p:cNvSpPr/>
          <p:nvPr/>
        </p:nvSpPr>
        <p:spPr>
          <a:xfrm>
            <a:off x="8327355" y="1035697"/>
            <a:ext cx="1210342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16179-D01C-3790-42EB-84130C3BD9DB}"/>
              </a:ext>
            </a:extLst>
          </p:cNvPr>
          <p:cNvSpPr txBox="1"/>
          <p:nvPr/>
        </p:nvSpPr>
        <p:spPr>
          <a:xfrm>
            <a:off x="8293551" y="990700"/>
            <a:ext cx="127942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dirty="0" err="1">
                <a:solidFill>
                  <a:srgbClr val="366E56"/>
                </a:solidFill>
                <a:latin typeface="+mj-ea"/>
                <a:ea typeface="+mj-ea"/>
                <a:cs typeface="Pretendard Light" panose="02000403000000020004" pitchFamily="50" charset="-127"/>
              </a:rPr>
              <a:t>SKK:tudy</a:t>
            </a:r>
            <a:endParaRPr lang="en-US" altLang="ko-KR" sz="1200" b="1" dirty="0">
              <a:solidFill>
                <a:srgbClr val="366E56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42AAE-1EF1-A5DB-3A2D-A4D2E475CF24}"/>
              </a:ext>
            </a:extLst>
          </p:cNvPr>
          <p:cNvSpPr txBox="1"/>
          <p:nvPr/>
        </p:nvSpPr>
        <p:spPr>
          <a:xfrm>
            <a:off x="8358090" y="4504606"/>
            <a:ext cx="291687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000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효율적인 학습 효과 </a:t>
            </a:r>
          </a:p>
          <a:p>
            <a:pPr marL="342900" indent="-342900">
              <a:buFont typeface="Arial"/>
              <a:buChar char="•"/>
            </a:pPr>
            <a:r>
              <a:rPr lang="ko-KR" altLang="en-US" sz="2000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개별화된 학습 보조 </a:t>
            </a:r>
          </a:p>
          <a:p>
            <a:pPr marL="342900" indent="-342900">
              <a:buFont typeface="Arial"/>
              <a:buChar char="•"/>
            </a:pPr>
            <a:r>
              <a:rPr lang="ko-KR" altLang="en-US" sz="2000">
                <a:solidFill>
                  <a:schemeClr val="bg1"/>
                </a:solidFill>
                <a:latin typeface="Pretendard Light"/>
                <a:ea typeface="Pretendard Light"/>
                <a:cs typeface="Pretendard Light"/>
              </a:rPr>
              <a:t>교과목 커뮤니티 구축 </a:t>
            </a:r>
            <a:endParaRPr lang="ko-KR" altLang="en-US" sz="20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5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래픽, 그린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054384B-D2C5-D5CC-D0FD-8910F8EF7A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1CA77-5FE1-AB18-E60F-F7DD65BCD411}"/>
              </a:ext>
            </a:extLst>
          </p:cNvPr>
          <p:cNvSpPr txBox="1"/>
          <p:nvPr/>
        </p:nvSpPr>
        <p:spPr>
          <a:xfrm>
            <a:off x="5780758" y="1254825"/>
            <a:ext cx="2868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DFAC5-93D1-4A3E-878A-0BD26666EC63}"/>
              </a:ext>
            </a:extLst>
          </p:cNvPr>
          <p:cNvSpPr txBox="1"/>
          <p:nvPr/>
        </p:nvSpPr>
        <p:spPr>
          <a:xfrm>
            <a:off x="5780758" y="2519609"/>
            <a:ext cx="2868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세부 구현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0EE77-B2C3-5069-7622-0FAB74BE185F}"/>
              </a:ext>
            </a:extLst>
          </p:cNvPr>
          <p:cNvSpPr txBox="1"/>
          <p:nvPr/>
        </p:nvSpPr>
        <p:spPr>
          <a:xfrm>
            <a:off x="5780758" y="3784393"/>
            <a:ext cx="2868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</a:t>
            </a:r>
            <a:r>
              <a:rPr lang="ko-KR" altLang="en-US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역할 및 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DC7F2-A5EE-0933-19FE-229B9DF6F665}"/>
              </a:ext>
            </a:extLst>
          </p:cNvPr>
          <p:cNvSpPr txBox="1"/>
          <p:nvPr/>
        </p:nvSpPr>
        <p:spPr>
          <a:xfrm>
            <a:off x="5780758" y="5049177"/>
            <a:ext cx="2868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4. </a:t>
            </a:r>
            <a:r>
              <a:rPr lang="ko-KR" altLang="en-US" sz="3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93914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B4749C2F-6A9B-289C-A733-CBAECF08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64CAF1-44C3-C75E-B217-072FE7A71F3F}"/>
              </a:ext>
            </a:extLst>
          </p:cNvPr>
          <p:cNvSpPr txBox="1"/>
          <p:nvPr/>
        </p:nvSpPr>
        <p:spPr>
          <a:xfrm>
            <a:off x="428626" y="860733"/>
            <a:ext cx="209549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ko-KR" altLang="en-US" sz="160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D04065-C296-C1C3-0DBF-7D89DB558CDC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A1E1CB-D541-64AC-F7E0-5AA99A0AC8CE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1288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기대 효과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BFF4B-21BA-EC61-FBEC-4FD94CDBD18A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14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1E9267A-9B12-0BAB-5994-B763FAADD3A2}"/>
              </a:ext>
            </a:extLst>
          </p:cNvPr>
          <p:cNvGrpSpPr/>
          <p:nvPr/>
        </p:nvGrpSpPr>
        <p:grpSpPr>
          <a:xfrm>
            <a:off x="670581" y="1470635"/>
            <a:ext cx="3240000" cy="4595852"/>
            <a:chOff x="871250" y="1451179"/>
            <a:chExt cx="3240000" cy="459585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BA2E66E-41A9-9A4A-46B1-A08D16BD7D20}"/>
                </a:ext>
              </a:extLst>
            </p:cNvPr>
            <p:cNvSpPr/>
            <p:nvPr/>
          </p:nvSpPr>
          <p:spPr>
            <a:xfrm>
              <a:off x="871250" y="1451179"/>
              <a:ext cx="3240000" cy="720000"/>
            </a:xfrm>
            <a:prstGeom prst="rect">
              <a:avLst/>
            </a:prstGeom>
            <a:solidFill>
              <a:srgbClr val="31493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92B229-F7C4-C5A3-92F7-45A2892977CC}"/>
                </a:ext>
              </a:extLst>
            </p:cNvPr>
            <p:cNvSpPr/>
            <p:nvPr/>
          </p:nvSpPr>
          <p:spPr>
            <a:xfrm>
              <a:off x="871250" y="2171179"/>
              <a:ext cx="3240000" cy="387585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6E8975-5FC8-98E9-D279-52E85A132AC2}"/>
                </a:ext>
              </a:extLst>
            </p:cNvPr>
            <p:cNvSpPr txBox="1"/>
            <p:nvPr/>
          </p:nvSpPr>
          <p:spPr>
            <a:xfrm>
              <a:off x="1117745" y="4680920"/>
              <a:ext cx="2747010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OCR기술과</a:t>
              </a:r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GPT를</a:t>
              </a:r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활용해</a:t>
              </a:r>
              <a:endParaRPr lang="en-US" altLang="ko-KR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필요한 지식을 </a:t>
              </a:r>
              <a:b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</a:br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쉽고 빠르게 학습 가능 </a:t>
              </a:r>
              <a:endParaRPr lang="ko-KR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DFB3CF-14EF-5329-6ADB-2C66AFEFF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4155" y="2423071"/>
              <a:ext cx="1800000" cy="180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F9C41E-EED9-A86F-CE79-86BEA2325AF3}"/>
                </a:ext>
              </a:extLst>
            </p:cNvPr>
            <p:cNvSpPr txBox="1"/>
            <p:nvPr/>
          </p:nvSpPr>
          <p:spPr>
            <a:xfrm>
              <a:off x="1117745" y="1599803"/>
              <a:ext cx="2747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효율적인 학습 효과</a:t>
              </a:r>
              <a:endParaRPr lang="ko-KR" altLang="en-US" sz="28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1D8E66-BB8F-085A-130D-79AFCA6F88C9}"/>
              </a:ext>
            </a:extLst>
          </p:cNvPr>
          <p:cNvGrpSpPr/>
          <p:nvPr/>
        </p:nvGrpSpPr>
        <p:grpSpPr>
          <a:xfrm>
            <a:off x="4452495" y="1470635"/>
            <a:ext cx="3240000" cy="4595852"/>
            <a:chOff x="4452495" y="1470635"/>
            <a:chExt cx="3240000" cy="459585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570098A-D7BB-A42F-2702-35EBC9C8E12D}"/>
                </a:ext>
              </a:extLst>
            </p:cNvPr>
            <p:cNvSpPr/>
            <p:nvPr/>
          </p:nvSpPr>
          <p:spPr>
            <a:xfrm>
              <a:off x="4452495" y="1470635"/>
              <a:ext cx="3240000" cy="720000"/>
            </a:xfrm>
            <a:prstGeom prst="rect">
              <a:avLst/>
            </a:prstGeom>
            <a:solidFill>
              <a:srgbClr val="31493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6D864F-63F4-846B-7DD9-2DFB0B0DB237}"/>
                </a:ext>
              </a:extLst>
            </p:cNvPr>
            <p:cNvSpPr/>
            <p:nvPr/>
          </p:nvSpPr>
          <p:spPr>
            <a:xfrm>
              <a:off x="4452495" y="2190635"/>
              <a:ext cx="3240000" cy="387585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77B940-24EE-0D3E-7D6D-C5E7A2F021B2}"/>
                </a:ext>
              </a:extLst>
            </p:cNvPr>
            <p:cNvSpPr txBox="1"/>
            <p:nvPr/>
          </p:nvSpPr>
          <p:spPr>
            <a:xfrm>
              <a:off x="4698990" y="4542421"/>
              <a:ext cx="274701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err="1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챗봇과</a:t>
              </a:r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상호작용으로</a:t>
              </a:r>
            </a:p>
            <a:p>
              <a:pPr algn="ctr"/>
              <a:r>
                <a:rPr lang="ko-KR" altLang="ko-KR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사용자의 개인적 니즈와 학습 도움을 파악하고 </a:t>
              </a:r>
              <a:endParaRPr lang="ko-KR" altLang="en-US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개별</a:t>
              </a:r>
              <a:r>
                <a:rPr lang="ko-KR" altLang="ko-KR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지원</a:t>
              </a:r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 가능 </a:t>
              </a:r>
              <a:endParaRPr lang="ko-KR" altLang="ko-KR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9A01B0-4834-5E73-5F3E-215590A8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2495" y="2423071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49216C-B2FD-CB0A-9AE5-1C48F84DDDCA}"/>
                </a:ext>
              </a:extLst>
            </p:cNvPr>
            <p:cNvSpPr txBox="1"/>
            <p:nvPr/>
          </p:nvSpPr>
          <p:spPr>
            <a:xfrm>
              <a:off x="4722495" y="1599803"/>
              <a:ext cx="2747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개별화된 학습 보조</a:t>
              </a:r>
              <a:endParaRPr lang="ko-KR" altLang="en-US" sz="28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C8A76C-685F-8193-6768-1ED6064B8572}"/>
              </a:ext>
            </a:extLst>
          </p:cNvPr>
          <p:cNvGrpSpPr/>
          <p:nvPr/>
        </p:nvGrpSpPr>
        <p:grpSpPr>
          <a:xfrm>
            <a:off x="8234409" y="1470635"/>
            <a:ext cx="3240000" cy="4595852"/>
            <a:chOff x="8003965" y="1470635"/>
            <a:chExt cx="3240000" cy="459585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907A5E-E1D8-6961-A743-4FD03B3DBE0F}"/>
                </a:ext>
              </a:extLst>
            </p:cNvPr>
            <p:cNvSpPr/>
            <p:nvPr/>
          </p:nvSpPr>
          <p:spPr>
            <a:xfrm>
              <a:off x="8003965" y="1470635"/>
              <a:ext cx="3240000" cy="720000"/>
            </a:xfrm>
            <a:prstGeom prst="rect">
              <a:avLst/>
            </a:prstGeom>
            <a:solidFill>
              <a:srgbClr val="31493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639597-F0F3-E68B-0678-D7923DA49A98}"/>
                </a:ext>
              </a:extLst>
            </p:cNvPr>
            <p:cNvSpPr/>
            <p:nvPr/>
          </p:nvSpPr>
          <p:spPr>
            <a:xfrm>
              <a:off x="8003965" y="2190635"/>
              <a:ext cx="3240000" cy="387585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538B99-249D-2000-0BC8-C0493FDD395D}"/>
                </a:ext>
              </a:extLst>
            </p:cNvPr>
            <p:cNvSpPr txBox="1"/>
            <p:nvPr/>
          </p:nvSpPr>
          <p:spPr>
            <a:xfrm>
              <a:off x="8246185" y="4680920"/>
              <a:ext cx="2747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교과목 커뮤니티를 형성해</a:t>
              </a:r>
              <a:endParaRPr lang="en-US" altLang="ko-KR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algn="ctr"/>
              <a:r>
                <a:rPr lang="ko-KR" altLang="ko-KR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생성된 질문과 학습 자료를 학우들과 공유 </a:t>
              </a:r>
              <a:r>
                <a:rPr lang="ko-KR" altLang="en-US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가능 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ABB56FE-2DFD-FF1E-5548-57E00D041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19690" y="2423071"/>
              <a:ext cx="1800000" cy="180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8243AC-3549-7E8B-0B7B-DCE5F1DA7B42}"/>
                </a:ext>
              </a:extLst>
            </p:cNvPr>
            <p:cNvSpPr txBox="1"/>
            <p:nvPr/>
          </p:nvSpPr>
          <p:spPr>
            <a:xfrm>
              <a:off x="8246185" y="1599803"/>
              <a:ext cx="2747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교과목 커뮤니티 구축</a:t>
              </a:r>
              <a:endParaRPr lang="ko-KR" altLang="en-US" sz="28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5373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EA5F516A-7D17-60BF-6F80-9ABE14DED6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43A2F-E325-EE3A-9ADD-5408D8EF5C4C}"/>
              </a:ext>
            </a:extLst>
          </p:cNvPr>
          <p:cNvSpPr txBox="1"/>
          <p:nvPr/>
        </p:nvSpPr>
        <p:spPr>
          <a:xfrm>
            <a:off x="2652319" y="2828836"/>
            <a:ext cx="688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</a:t>
            </a:r>
            <a:r>
              <a:rPr lang="en-US" altLang="ko-KR" sz="7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&amp; </a:t>
            </a:r>
            <a:r>
              <a:rPr lang="en-US" altLang="ko-KR" sz="70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</a:t>
            </a:r>
            <a:endParaRPr lang="ko-KR" altLang="en-US" sz="7000" dirty="0">
              <a:solidFill>
                <a:schemeClr val="accent4">
                  <a:lumMod val="40000"/>
                  <a:lumOff val="6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570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EA5F516A-7D17-60BF-6F80-9ABE14DED6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43A2F-E325-EE3A-9ADD-5408D8EF5C4C}"/>
              </a:ext>
            </a:extLst>
          </p:cNvPr>
          <p:cNvSpPr txBox="1"/>
          <p:nvPr/>
        </p:nvSpPr>
        <p:spPr>
          <a:xfrm>
            <a:off x="2652319" y="2828836"/>
            <a:ext cx="688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감사합니다</a:t>
            </a:r>
            <a:r>
              <a:rPr lang="en-US" altLang="ko-KR" sz="70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700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39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래픽, 그린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973DB72-5083-26EE-4B77-1B2340D2BE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9C57F9-B3E8-4719-631D-2D21FB125F89}"/>
              </a:ext>
            </a:extLst>
          </p:cNvPr>
          <p:cNvCxnSpPr/>
          <p:nvPr/>
        </p:nvCxnSpPr>
        <p:spPr>
          <a:xfrm>
            <a:off x="8327355" y="914400"/>
            <a:ext cx="0" cy="50417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498E0D-2A45-ED00-0BBD-6E1721D65CE2}"/>
              </a:ext>
            </a:extLst>
          </p:cNvPr>
          <p:cNvSpPr txBox="1"/>
          <p:nvPr/>
        </p:nvSpPr>
        <p:spPr>
          <a:xfrm>
            <a:off x="6647331" y="1135549"/>
            <a:ext cx="18381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0" b="1" dirty="0">
                <a:solidFill>
                  <a:schemeClr val="bg1"/>
                </a:solidFill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1</a:t>
            </a:r>
            <a:endParaRPr lang="ko-KR" altLang="en-US" sz="15000" b="1" dirty="0">
              <a:solidFill>
                <a:schemeClr val="bg1"/>
              </a:solidFill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1CA77-5FE1-AB18-E60F-F7DD65BCD411}"/>
              </a:ext>
            </a:extLst>
          </p:cNvPr>
          <p:cNvSpPr txBox="1"/>
          <p:nvPr/>
        </p:nvSpPr>
        <p:spPr>
          <a:xfrm>
            <a:off x="8337346" y="3303037"/>
            <a:ext cx="107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소개</a:t>
            </a:r>
            <a:endParaRPr lang="en-US" altLang="ko-KR" sz="40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B5BA0-0DB2-17A7-136C-A92849B1E20A}"/>
              </a:ext>
            </a:extLst>
          </p:cNvPr>
          <p:cNvSpPr/>
          <p:nvPr/>
        </p:nvSpPr>
        <p:spPr>
          <a:xfrm>
            <a:off x="8327355" y="1035697"/>
            <a:ext cx="1210342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16179-D01C-3790-42EB-84130C3BD9DB}"/>
              </a:ext>
            </a:extLst>
          </p:cNvPr>
          <p:cNvSpPr txBox="1"/>
          <p:nvPr/>
        </p:nvSpPr>
        <p:spPr>
          <a:xfrm>
            <a:off x="8293551" y="990700"/>
            <a:ext cx="127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366E56"/>
                </a:solidFill>
                <a:latin typeface="+mj-ea"/>
                <a:ea typeface="+mj-ea"/>
                <a:cs typeface="Pretendard Light" panose="02000403000000020004" pitchFamily="50" charset="-127"/>
              </a:rPr>
              <a:t>SKK:tudy</a:t>
            </a:r>
            <a:endParaRPr lang="en-US" altLang="ko-KR" sz="1200" b="1" dirty="0">
              <a:solidFill>
                <a:srgbClr val="366E56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42AAE-1EF1-A5DB-3A2D-A4D2E475CF24}"/>
              </a:ext>
            </a:extLst>
          </p:cNvPr>
          <p:cNvSpPr txBox="1"/>
          <p:nvPr/>
        </p:nvSpPr>
        <p:spPr>
          <a:xfrm>
            <a:off x="8370685" y="4504606"/>
            <a:ext cx="2204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서비스 개발 배경</a:t>
            </a:r>
            <a:endParaRPr lang="en-US" altLang="ko-KR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시장 조사</a:t>
            </a:r>
            <a:endParaRPr lang="en-US" altLang="ko-KR" sz="2000" dirty="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서비스 목표</a:t>
            </a:r>
          </a:p>
        </p:txBody>
      </p:sp>
    </p:spTree>
    <p:extLst>
      <p:ext uri="{BB962C8B-B14F-4D97-AF65-F5344CB8AC3E}">
        <p14:creationId xmlns:p14="http://schemas.microsoft.com/office/powerpoint/2010/main" val="13723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70A060-C07B-CF3B-50EB-40A4B3B3FD24}"/>
              </a:ext>
            </a:extLst>
          </p:cNvPr>
          <p:cNvSpPr txBox="1"/>
          <p:nvPr/>
        </p:nvSpPr>
        <p:spPr>
          <a:xfrm>
            <a:off x="3005133" y="1740007"/>
            <a:ext cx="618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대학생 학습 도움 서비스 부족</a:t>
            </a:r>
            <a:endParaRPr lang="en-US" altLang="ko-KR" sz="2400" b="1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2423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서비스 개발 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C9D1E-95FB-E4C4-CB69-BDF3818C0323}"/>
              </a:ext>
            </a:extLst>
          </p:cNvPr>
          <p:cNvSpPr txBox="1"/>
          <p:nvPr/>
        </p:nvSpPr>
        <p:spPr>
          <a:xfrm>
            <a:off x="2752245" y="3214158"/>
            <a:ext cx="668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AI</a:t>
            </a:r>
            <a:r>
              <a:rPr lang="ko-KR" altLang="en-US" sz="2400" b="1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400" b="1" dirty="0" err="1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챗봇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(ex: 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ChatGPT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</a:t>
            </a:r>
            <a:r>
              <a:rPr lang="ko-KR" altLang="en-US" sz="2400" b="1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 학업에 이용하는 사례 증가 </a:t>
            </a:r>
            <a:endParaRPr lang="en-US" altLang="ko-KR" sz="2400" b="1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등호 7">
            <a:extLst>
              <a:ext uri="{FF2B5EF4-FFF2-40B4-BE49-F238E27FC236}">
                <a16:creationId xmlns:a16="http://schemas.microsoft.com/office/drawing/2014/main" id="{09B30BDB-93A6-2C88-CF97-247722E726BD}"/>
              </a:ext>
            </a:extLst>
          </p:cNvPr>
          <p:cNvSpPr/>
          <p:nvPr/>
        </p:nvSpPr>
        <p:spPr>
          <a:xfrm rot="5400000">
            <a:off x="5865163" y="3951080"/>
            <a:ext cx="461666" cy="421109"/>
          </a:xfrm>
          <a:prstGeom prst="mathEqual">
            <a:avLst>
              <a:gd name="adj1" fmla="val 18208"/>
              <a:gd name="adj2" fmla="val 24510"/>
            </a:avLst>
          </a:prstGeom>
          <a:solidFill>
            <a:srgbClr val="366E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더하기 9">
            <a:extLst>
              <a:ext uri="{FF2B5EF4-FFF2-40B4-BE49-F238E27FC236}">
                <a16:creationId xmlns:a16="http://schemas.microsoft.com/office/drawing/2014/main" id="{20034A7A-614E-A406-0458-7AD94A0DE318}"/>
              </a:ext>
            </a:extLst>
          </p:cNvPr>
          <p:cNvSpPr/>
          <p:nvPr/>
        </p:nvSpPr>
        <p:spPr>
          <a:xfrm>
            <a:off x="5834104" y="2440839"/>
            <a:ext cx="523783" cy="520436"/>
          </a:xfrm>
          <a:prstGeom prst="mathPlus">
            <a:avLst>
              <a:gd name="adj1" fmla="val 14879"/>
            </a:avLst>
          </a:prstGeom>
          <a:solidFill>
            <a:srgbClr val="366E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39C0DA-8C8C-2FC4-36BE-176078B1BB8D}"/>
              </a:ext>
            </a:extLst>
          </p:cNvPr>
          <p:cNvSpPr/>
          <p:nvPr/>
        </p:nvSpPr>
        <p:spPr>
          <a:xfrm>
            <a:off x="4547232" y="4776607"/>
            <a:ext cx="3097526" cy="1136802"/>
          </a:xfrm>
          <a:prstGeom prst="rect">
            <a:avLst/>
          </a:prstGeom>
          <a:solidFill>
            <a:srgbClr val="26413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 도우미 </a:t>
            </a:r>
            <a:r>
              <a:rPr lang="ko-KR" altLang="en-US" sz="2800" b="1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챗봇</a:t>
            </a:r>
            <a:endParaRPr lang="en-US" altLang="ko-KR" sz="2800" b="1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2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58224B-252C-9EE8-016E-D56BBC688592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544019-F1E7-CB4B-8B01-4C96CA7B6454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168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시장 조사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2BB504C-BA42-9F7E-744E-32E47BAD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3E0F2-5C20-469F-A198-AA24D8F40632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84471-9D60-90CB-078D-1EEE0371D367}"/>
              </a:ext>
            </a:extLst>
          </p:cNvPr>
          <p:cNvSpPr txBox="1"/>
          <p:nvPr/>
        </p:nvSpPr>
        <p:spPr>
          <a:xfrm>
            <a:off x="684645" y="3859141"/>
            <a:ext cx="24037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대학생 커뮤니티</a:t>
            </a:r>
            <a:r>
              <a: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O</a:t>
            </a:r>
          </a:p>
          <a:p>
            <a:pPr algn="ctr"/>
            <a:r>
              <a:rPr lang="ko-KR" altLang="en-US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시간표 </a:t>
            </a:r>
            <a:r>
              <a: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</a:t>
            </a:r>
          </a:p>
          <a:p>
            <a:pPr algn="ctr"/>
            <a:endParaRPr lang="en-US" altLang="ko-KR" sz="20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/>
            <a:r>
              <a:rPr lang="ko-KR" altLang="en-US" sz="22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 관련 기능 </a:t>
            </a:r>
            <a:r>
              <a:rPr lang="en-US" altLang="ko-KR" sz="22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92D9F-1FAF-55BF-F80E-630222748725}"/>
              </a:ext>
            </a:extLst>
          </p:cNvPr>
          <p:cNvSpPr txBox="1"/>
          <p:nvPr/>
        </p:nvSpPr>
        <p:spPr>
          <a:xfrm>
            <a:off x="4847219" y="1583518"/>
            <a:ext cx="249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기존 학업 관련 앱</a:t>
            </a:r>
            <a:endParaRPr lang="en-US" altLang="ko-KR" sz="2400" b="1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72E71F-073C-5851-13E6-DCDCD9324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47" t="11744" r="15147"/>
          <a:stretch/>
        </p:blipFill>
        <p:spPr>
          <a:xfrm>
            <a:off x="3159569" y="2521595"/>
            <a:ext cx="1730418" cy="223580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F0989B3-FDCB-2900-D5C9-3E3BF95344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21" t="11374" r="15428" b="7056"/>
          <a:stretch/>
        </p:blipFill>
        <p:spPr>
          <a:xfrm>
            <a:off x="3632799" y="4249910"/>
            <a:ext cx="2049520" cy="12619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39AE04-D10E-FC55-6F7A-E9AC8936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341" y="2521595"/>
            <a:ext cx="1499215" cy="26644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D404B9-A43D-C600-5CCE-BF19C55A6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157" y="4043616"/>
            <a:ext cx="1567631" cy="15676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EF56AC-0543-B216-BB2C-4F798652B813}"/>
              </a:ext>
            </a:extLst>
          </p:cNvPr>
          <p:cNvSpPr txBox="1"/>
          <p:nvPr/>
        </p:nvSpPr>
        <p:spPr>
          <a:xfrm>
            <a:off x="9224556" y="3766807"/>
            <a:ext cx="24037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 관련 기능 </a:t>
            </a:r>
            <a:r>
              <a: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</a:t>
            </a:r>
          </a:p>
          <a:p>
            <a:pPr algn="ctr"/>
            <a:endParaRPr lang="en-US" altLang="ko-KR" sz="20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/>
            <a:r>
              <a:rPr lang="ko-KR" altLang="en-US" sz="22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댓글 시스템</a:t>
            </a:r>
            <a:r>
              <a:rPr lang="en-US" altLang="ko-KR" sz="22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pPr algn="ctr"/>
            <a:r>
              <a:rPr lang="ko-KR" altLang="en-US" sz="22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자동화 </a:t>
            </a:r>
            <a:r>
              <a:rPr lang="en-US" altLang="ko-KR" sz="22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790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C3EDC782-D7E5-E8C5-B3BF-0CD3A049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1A4B9D-67BD-1AAB-2699-E9016AC3F4AE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5A4EE1-A37B-3A5A-819B-C46FD145275D}"/>
              </a:ext>
            </a:extLst>
          </p:cNvPr>
          <p:cNvSpPr txBox="1">
            <a:spLocks/>
          </p:cNvSpPr>
          <p:nvPr/>
        </p:nvSpPr>
        <p:spPr>
          <a:xfrm>
            <a:off x="394705" y="429846"/>
            <a:ext cx="1688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서비스 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A12EC-3472-4F8C-12F4-AF3A93701AC3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C5D87-AC5C-ED47-7007-6F8E7752D84E}"/>
              </a:ext>
            </a:extLst>
          </p:cNvPr>
          <p:cNvSpPr txBox="1"/>
          <p:nvPr/>
        </p:nvSpPr>
        <p:spPr>
          <a:xfrm>
            <a:off x="3005138" y="3959782"/>
            <a:ext cx="618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44A2C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학업 관련 질의응답</a:t>
            </a:r>
            <a:r>
              <a:rPr lang="en-US" altLang="ko-KR" sz="2400" b="1" dirty="0">
                <a:solidFill>
                  <a:srgbClr val="044A2C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ko-KR" altLang="en-US" sz="2400" b="1" dirty="0">
                <a:solidFill>
                  <a:srgbClr val="044A2C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연습문제 생성이 가능한 </a:t>
            </a:r>
            <a:endParaRPr lang="en-US" altLang="ko-KR" sz="2400" b="1" dirty="0">
              <a:solidFill>
                <a:srgbClr val="044A2C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/>
            <a:r>
              <a:rPr lang="ko-KR" altLang="en-US" sz="2400" b="1" dirty="0">
                <a:solidFill>
                  <a:srgbClr val="044A2C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학습 도우미 </a:t>
            </a:r>
            <a:r>
              <a:rPr lang="ko-KR" altLang="en-US" sz="2400" b="1" dirty="0" err="1">
                <a:solidFill>
                  <a:srgbClr val="044A2C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챗봇</a:t>
            </a:r>
            <a:endParaRPr lang="en-US" altLang="ko-KR" sz="2400" b="1" dirty="0">
              <a:solidFill>
                <a:srgbClr val="044A2C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8A161-AA54-401D-AAB8-33FE8FADEED2}"/>
              </a:ext>
            </a:extLst>
          </p:cNvPr>
          <p:cNvSpPr txBox="1"/>
          <p:nvPr/>
        </p:nvSpPr>
        <p:spPr>
          <a:xfrm>
            <a:off x="3005138" y="2716349"/>
            <a:ext cx="618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rgbClr val="366E56"/>
                </a:solidFill>
                <a:latin typeface="+mj-ea"/>
                <a:ea typeface="+mj-ea"/>
                <a:cs typeface="Pretendard Light" panose="02000403000000020004" pitchFamily="50" charset="-127"/>
              </a:rPr>
              <a:t>SKK:tudy</a:t>
            </a:r>
            <a:endParaRPr lang="en-US" altLang="ko-KR" sz="5400" b="1" dirty="0">
              <a:solidFill>
                <a:srgbClr val="366E56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72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973DB72-5083-26EE-4B77-1B2340D2BE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9C57F9-B3E8-4719-631D-2D21FB125F89}"/>
              </a:ext>
            </a:extLst>
          </p:cNvPr>
          <p:cNvCxnSpPr/>
          <p:nvPr/>
        </p:nvCxnSpPr>
        <p:spPr>
          <a:xfrm>
            <a:off x="8327390" y="914400"/>
            <a:ext cx="0" cy="50419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498E0D-2A45-ED00-0BBD-6E1721D65CE2}"/>
              </a:ext>
            </a:extLst>
          </p:cNvPr>
          <p:cNvSpPr txBox="1"/>
          <p:nvPr/>
        </p:nvSpPr>
        <p:spPr>
          <a:xfrm>
            <a:off x="6647180" y="1135380"/>
            <a:ext cx="1838960" cy="2399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15000">
                <a:solidFill>
                  <a:schemeClr val="bg1"/>
                </a:solidFill>
                <a:latin typeface="Pretendard Thin" charset="0"/>
                <a:ea typeface="Pretendard Thin" charset="0"/>
                <a:cs typeface="Pretendard Thin" charset="0"/>
              </a:rPr>
              <a:t>2</a:t>
            </a:r>
            <a:endParaRPr lang="ko-KR" altLang="en-US" sz="15000">
              <a:solidFill>
                <a:schemeClr val="bg1"/>
              </a:solidFill>
              <a:latin typeface="Pretendard Thin" charset="0"/>
              <a:ea typeface="Pretendard Thin" charset="0"/>
              <a:cs typeface="Pretendard Thin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1CA77-5FE1-AB18-E60F-F7DD65BCD411}"/>
              </a:ext>
            </a:extLst>
          </p:cNvPr>
          <p:cNvSpPr txBox="1"/>
          <p:nvPr/>
        </p:nvSpPr>
        <p:spPr>
          <a:xfrm>
            <a:off x="8337550" y="3303270"/>
            <a:ext cx="281622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>
                <a:solidFill>
                  <a:schemeClr val="bg1"/>
                </a:solidFill>
                <a:latin typeface="Pretendard Medium" charset="0"/>
                <a:ea typeface="Pretendard Medium" charset="0"/>
                <a:cs typeface="Pretendard Medium" charset="0"/>
              </a:rPr>
              <a:t>세부구현계획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B5BA0-0DB2-17A7-136C-A92849B1E20A}"/>
              </a:ext>
            </a:extLst>
          </p:cNvPr>
          <p:cNvSpPr/>
          <p:nvPr/>
        </p:nvSpPr>
        <p:spPr>
          <a:xfrm>
            <a:off x="8327390" y="1035685"/>
            <a:ext cx="1210310" cy="17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16179-D01C-3790-42EB-84130C3BD9DB}"/>
              </a:ext>
            </a:extLst>
          </p:cNvPr>
          <p:cNvSpPr txBox="1"/>
          <p:nvPr/>
        </p:nvSpPr>
        <p:spPr>
          <a:xfrm>
            <a:off x="8293735" y="990600"/>
            <a:ext cx="1280160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/>
            <a:r>
              <a:rPr lang="en-US" altLang="ko-KR" sz="1200" b="1" dirty="0" err="1">
                <a:solidFill>
                  <a:srgbClr val="366E56"/>
                </a:solidFill>
                <a:latin typeface="+mj-ea"/>
                <a:ea typeface="+mj-ea"/>
                <a:cs typeface="Pretendard Light" panose="02000403000000020004" pitchFamily="50" charset="-127"/>
              </a:rPr>
              <a:t>SKK:tudy</a:t>
            </a:r>
            <a:endParaRPr lang="en-US" altLang="ko-KR" sz="1200" b="1" dirty="0">
              <a:solidFill>
                <a:srgbClr val="366E56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pPr marL="0" indent="0" algn="l" latinLnBrk="0">
              <a:buFontTx/>
              <a:buNone/>
            </a:pPr>
            <a:endParaRPr lang="ko-KR" altLang="en-US" sz="1200" dirty="0">
              <a:solidFill>
                <a:srgbClr val="26412E"/>
              </a:solidFill>
              <a:latin typeface="Pretendard Light" charset="0"/>
              <a:ea typeface="Pretendard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42AAE-1EF1-A5DB-3A2D-A4D2E475CF24}"/>
              </a:ext>
            </a:extLst>
          </p:cNvPr>
          <p:cNvSpPr txBox="1"/>
          <p:nvPr/>
        </p:nvSpPr>
        <p:spPr>
          <a:xfrm>
            <a:off x="8370570" y="4504690"/>
            <a:ext cx="31051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endParaRPr lang="ko-KR" altLang="en-US" sz="2000">
              <a:solidFill>
                <a:schemeClr val="bg1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213" y="6440415"/>
            <a:ext cx="1244082" cy="29729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705" y="830424"/>
            <a:ext cx="11402590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704" y="429846"/>
            <a:ext cx="191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 err="1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챗봇</a:t>
            </a:r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291" y="555718"/>
            <a:ext cx="112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4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5" name="그림 4" descr="스크린샷, 스마트폰, 흑백이(가) 표시된 사진&#10;&#10;자동 생성된 설명">
            <a:extLst>
              <a:ext uri="{FF2B5EF4-FFF2-40B4-BE49-F238E27FC236}">
                <a16:creationId xmlns:a16="http://schemas.microsoft.com/office/drawing/2014/main" id="{D11612AD-FE8B-AEE4-2BA5-E5EA9DCB5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83664"/>
            <a:ext cx="2362200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35877-43A6-92EC-C7D7-ABFD5CFB328C}"/>
              </a:ext>
            </a:extLst>
          </p:cNvPr>
          <p:cNvSpPr txBox="1"/>
          <p:nvPr/>
        </p:nvSpPr>
        <p:spPr>
          <a:xfrm>
            <a:off x="7169369" y="3041824"/>
            <a:ext cx="266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채팅</a:t>
            </a:r>
            <a:r>
              <a:rPr lang="en-US" altLang="ko-KR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0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및 이미지 입력 가능</a:t>
            </a:r>
            <a:endParaRPr lang="ko-KR" altLang="en-US" sz="20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5308B4EC-17F4-84C6-4C3B-03D358EFAAAD}"/>
              </a:ext>
            </a:extLst>
          </p:cNvPr>
          <p:cNvSpPr/>
          <p:nvPr/>
        </p:nvSpPr>
        <p:spPr>
          <a:xfrm>
            <a:off x="4341430" y="5227303"/>
            <a:ext cx="1462252" cy="271837"/>
          </a:xfrm>
          <a:prstGeom prst="wedgeRoundRectCallout">
            <a:avLst>
              <a:gd name="adj1" fmla="val 55717"/>
              <a:gd name="adj2" fmla="val 1989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위 교안 내용을 요약해줘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54EE6D-575C-0134-70CB-6FA4386B3589}"/>
              </a:ext>
            </a:extLst>
          </p:cNvPr>
          <p:cNvSpPr/>
          <p:nvPr/>
        </p:nvSpPr>
        <p:spPr>
          <a:xfrm>
            <a:off x="4026119" y="5651938"/>
            <a:ext cx="1777563" cy="252248"/>
          </a:xfrm>
          <a:prstGeom prst="roundRect">
            <a:avLst>
              <a:gd name="adj" fmla="val 494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</a:rPr>
              <a:t>Message</a:t>
            </a:r>
            <a:endParaRPr lang="ko-KR" altLang="en-US" sz="9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8" name="Picture 4" descr="무료영어공부 [원서- 백설공주 Little Snow White] PDF 자료">
            <a:extLst>
              <a:ext uri="{FF2B5EF4-FFF2-40B4-BE49-F238E27FC236}">
                <a16:creationId xmlns:a16="http://schemas.microsoft.com/office/drawing/2014/main" id="{77D8E567-5511-7DB9-BCB3-C1A7C602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13" y="2892274"/>
            <a:ext cx="1543872" cy="21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C50E40E-B433-C1C3-8F86-50DEC03396B0}"/>
              </a:ext>
            </a:extLst>
          </p:cNvPr>
          <p:cNvSpPr/>
          <p:nvPr/>
        </p:nvSpPr>
        <p:spPr>
          <a:xfrm>
            <a:off x="4449817" y="2956027"/>
            <a:ext cx="1353865" cy="217409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7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0470BF54-988F-E540-4623-1D00151E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065" y="6440170"/>
            <a:ext cx="1243965" cy="297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158207-EA93-9A6E-0191-E4BA869A43E8}"/>
              </a:ext>
            </a:extLst>
          </p:cNvPr>
          <p:cNvSpPr txBox="1"/>
          <p:nvPr/>
        </p:nvSpPr>
        <p:spPr>
          <a:xfrm>
            <a:off x="428625" y="860425"/>
            <a:ext cx="20955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부가 설명</a:t>
            </a:r>
            <a:endParaRPr lang="ko-KR" altLang="en-US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5F76AB-99DB-6FF5-866A-D38ED21E03ED}"/>
              </a:ext>
            </a:extLst>
          </p:cNvPr>
          <p:cNvCxnSpPr>
            <a:cxnSpLocks/>
          </p:cNvCxnSpPr>
          <p:nvPr/>
        </p:nvCxnSpPr>
        <p:spPr>
          <a:xfrm>
            <a:off x="394970" y="830580"/>
            <a:ext cx="11402695" cy="0"/>
          </a:xfrm>
          <a:prstGeom prst="line">
            <a:avLst/>
          </a:prstGeom>
          <a:ln w="25400">
            <a:solidFill>
              <a:srgbClr val="264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861153-703D-22D1-A26D-311C5D3F8491}"/>
              </a:ext>
            </a:extLst>
          </p:cNvPr>
          <p:cNvSpPr txBox="1">
            <a:spLocks/>
          </p:cNvSpPr>
          <p:nvPr/>
        </p:nvSpPr>
        <p:spPr>
          <a:xfrm>
            <a:off x="394970" y="429895"/>
            <a:ext cx="191897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 err="1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챗봇</a:t>
            </a:r>
            <a:r>
              <a:rPr lang="ko-KR" altLang="en-US" sz="2200" dirty="0">
                <a:solidFill>
                  <a:srgbClr val="26413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2199E-CDAA-F529-16C3-5CBECB3839C5}"/>
              </a:ext>
            </a:extLst>
          </p:cNvPr>
          <p:cNvSpPr txBox="1"/>
          <p:nvPr/>
        </p:nvSpPr>
        <p:spPr>
          <a:xfrm>
            <a:off x="10668000" y="555625"/>
            <a:ext cx="112903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26413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5</a:t>
            </a:r>
            <a:endParaRPr lang="ko-KR" altLang="en-US" sz="1200" dirty="0">
              <a:solidFill>
                <a:srgbClr val="26413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BD6DF1-A97B-0F6D-3C0C-862D2D4BF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83360"/>
            <a:ext cx="2362200" cy="47625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2A62333A-7D8C-FBFE-394E-D0BC29924522}"/>
              </a:ext>
            </a:extLst>
          </p:cNvPr>
          <p:cNvSpPr/>
          <p:nvPr/>
        </p:nvSpPr>
        <p:spPr>
          <a:xfrm>
            <a:off x="4232910" y="2120265"/>
            <a:ext cx="1570355" cy="372110"/>
          </a:xfrm>
          <a:prstGeom prst="wedgeRoundRectCallout">
            <a:avLst>
              <a:gd name="adj1" fmla="val 55717"/>
              <a:gd name="adj2" fmla="val 1989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ECECF1"/>
                </a:solidFill>
                <a:effectLst/>
                <a:latin typeface="Söhne"/>
              </a:rPr>
              <a:t>운영체제 수업에서 </a:t>
            </a:r>
            <a:r>
              <a:rPr lang="ko-KR" altLang="en-US" sz="800" b="0" i="0" dirty="0" err="1">
                <a:solidFill>
                  <a:srgbClr val="ECECF1"/>
                </a:solidFill>
                <a:effectLst/>
                <a:latin typeface="Söhne"/>
              </a:rPr>
              <a:t>스케쥴링</a:t>
            </a:r>
            <a:r>
              <a:rPr lang="ko-KR" altLang="en-US" sz="800" b="0" i="0" dirty="0">
                <a:solidFill>
                  <a:srgbClr val="ECECF1"/>
                </a:solidFill>
                <a:effectLst/>
                <a:latin typeface="Söhne"/>
              </a:rPr>
              <a:t> 방법론들에 대해 설명을 해줘</a:t>
            </a:r>
            <a:endParaRPr lang="ko-KR" altLang="en-US" sz="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75F5D0-4BD6-0463-A44D-88027E285E32}"/>
              </a:ext>
            </a:extLst>
          </p:cNvPr>
          <p:cNvSpPr/>
          <p:nvPr/>
        </p:nvSpPr>
        <p:spPr>
          <a:xfrm>
            <a:off x="4025900" y="5652135"/>
            <a:ext cx="1777365" cy="252095"/>
          </a:xfrm>
          <a:prstGeom prst="roundRect">
            <a:avLst>
              <a:gd name="adj" fmla="val 494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</a:rPr>
              <a:t>Message</a:t>
            </a:r>
            <a:endParaRPr lang="ko-KR" altLang="en-US" sz="9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7CCE4C6F-BA8B-9BD8-0738-A678C232CB97}"/>
              </a:ext>
            </a:extLst>
          </p:cNvPr>
          <p:cNvSpPr/>
          <p:nvPr/>
        </p:nvSpPr>
        <p:spPr>
          <a:xfrm>
            <a:off x="4025900" y="2632710"/>
            <a:ext cx="1777365" cy="2940685"/>
          </a:xfrm>
          <a:prstGeom prst="wedgeRoundRectCallout">
            <a:avLst>
              <a:gd name="adj1" fmla="val -55835"/>
              <a:gd name="adj2" fmla="val 2389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 i="0" dirty="0">
                <a:solidFill>
                  <a:schemeClr val="tx1"/>
                </a:solidFill>
                <a:effectLst/>
              </a:rPr>
              <a:t>1. FCFS (First-Come, First-Served)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가장 간단한 스케줄링 알고리즘 중 하나입니다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먼저 도착한 프로세스가 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CPU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를 사용하며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다른 프로세스가 도착할 때까지 계속 실행됩니다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선착순서대로 처리하기 때문에 평균 대기 시간은 길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tx1"/>
              </a:solidFill>
            </a:endParaRPr>
          </a:p>
          <a:p>
            <a:pPr algn="l"/>
            <a:r>
              <a:rPr lang="en-US" altLang="ko-KR" sz="800" b="1" i="0" dirty="0">
                <a:solidFill>
                  <a:schemeClr val="tx1"/>
                </a:solidFill>
                <a:effectLst/>
              </a:rPr>
              <a:t>2. SJF (Shortest Job First)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실행 시간이 가장 짧은 프로세스를 먼저 실행하는 알고리즘입니다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최소 대기 시간을 보장하며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최적의 스케줄링을 제공합니다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 </a:t>
            </a:r>
            <a:r>
              <a:rPr lang="ko-KR" altLang="en-US" sz="800" b="0" i="0" dirty="0">
                <a:solidFill>
                  <a:schemeClr val="tx1"/>
                </a:solidFill>
                <a:effectLst/>
              </a:rPr>
              <a:t>하지만 프로세스의 실행 시간을 미리 파악해야 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ctr"/>
            <a:r>
              <a:rPr lang="en-US" altLang="ko-KR" sz="1200" b="1" i="0" dirty="0"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>
            <a:off x="6856730" y="3430270"/>
            <a:ext cx="2665730" cy="10147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사용자의 요청에 따른 부가 설명 (LANGCHAIN 사용)</a:t>
            </a:r>
          </a:p>
        </p:txBody>
      </p:sp>
    </p:spTree>
    <p:extLst>
      <p:ext uri="{BB962C8B-B14F-4D97-AF65-F5344CB8AC3E}">
        <p14:creationId xmlns:p14="http://schemas.microsoft.com/office/powerpoint/2010/main" val="317548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831</Words>
  <Application>Microsoft Office PowerPoint</Application>
  <PresentationFormat>와이드스크린</PresentationFormat>
  <Paragraphs>220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Noto Sans CJK KR Light</vt:lpstr>
      <vt:lpstr>Söhne</vt:lpstr>
      <vt:lpstr>Arial</vt:lpstr>
      <vt:lpstr>Pretendard Light</vt:lpstr>
      <vt:lpstr>Pretendard Medium</vt:lpstr>
      <vt:lpstr>Pretendard SemiBold</vt:lpstr>
      <vt:lpstr>Pretendard Thin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Cho</dc:creator>
  <cp:lastModifiedBy>Jaehyun Cho</cp:lastModifiedBy>
  <cp:revision>5</cp:revision>
  <dcterms:created xsi:type="dcterms:W3CDTF">2023-09-17T12:04:45Z</dcterms:created>
  <dcterms:modified xsi:type="dcterms:W3CDTF">2023-09-17T12:20:20Z</dcterms:modified>
</cp:coreProperties>
</file>