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4" roundtripDataSignature="AMtx7mgDz8yyycT85d/nqd15QsOY/hU8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87087b8af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g2487087b8af_3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87087b8a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g2487087b8af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487087b8a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g2487087b8af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487087b8a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4" name="Google Shape;154;g2487087b8af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487087b8a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g2487087b8af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87087b8a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4" name="Google Shape;174;g2487087b8af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487087b8af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Davide M. </a:t>
            </a:r>
            <a:endParaRPr/>
          </a:p>
        </p:txBody>
      </p:sp>
      <p:sp>
        <p:nvSpPr>
          <p:cNvPr id="182" name="Google Shape;182;g2487087b8af_3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2" name="Google Shape;32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9" name="Google Shape;69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11" Type="http://schemas.openxmlformats.org/officeDocument/2006/relationships/image" Target="../media/image3.png"/><Relationship Id="rId10" Type="http://schemas.openxmlformats.org/officeDocument/2006/relationships/image" Target="../media/image8.png"/><Relationship Id="rId9" Type="http://schemas.openxmlformats.org/officeDocument/2006/relationships/image" Target="../media/image14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12.png"/><Relationship Id="rId8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1.png"/><Relationship Id="rId6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Relationship Id="rId5" Type="http://schemas.openxmlformats.org/officeDocument/2006/relationships/image" Target="../media/image16.png"/><Relationship Id="rId6" Type="http://schemas.openxmlformats.org/officeDocument/2006/relationships/image" Target="../media/image10.png"/><Relationship Id="rId7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21.png"/><Relationship Id="rId5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rgbClr val="212122"/>
            </a:gs>
          </a:gsLst>
          <a:lin ang="0" scaled="0"/>
        </a:gra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21212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&#10;&#10;Description automatically generated" id="97" name="Google Shape;97;p1"/>
          <p:cNvPicPr preferRelativeResize="0"/>
          <p:nvPr/>
        </p:nvPicPr>
        <p:blipFill rotWithShape="1">
          <a:blip r:embed="rId3">
            <a:alphaModFix/>
          </a:blip>
          <a:srcRect b="0" l="0" r="5487" t="0"/>
          <a:stretch/>
        </p:blipFill>
        <p:spPr>
          <a:xfrm>
            <a:off x="3958300" y="2108708"/>
            <a:ext cx="8233699" cy="221875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"/>
          <p:cNvSpPr/>
          <p:nvPr/>
        </p:nvSpPr>
        <p:spPr>
          <a:xfrm>
            <a:off x="3" y="0"/>
            <a:ext cx="9339300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33000">
                <a:srgbClr val="000000">
                  <a:alpha val="63529"/>
                </a:srgbClr>
              </a:gs>
              <a:gs pos="58000">
                <a:schemeClr val="dk1"/>
              </a:gs>
              <a:gs pos="100000">
                <a:schemeClr val="dk1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 txBox="1"/>
          <p:nvPr>
            <p:ph type="ctrTitle"/>
          </p:nvPr>
        </p:nvSpPr>
        <p:spPr>
          <a:xfrm>
            <a:off x="477980" y="893763"/>
            <a:ext cx="4859100" cy="320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A19E"/>
              </a:buClr>
              <a:buSzPts val="4800"/>
              <a:buFont typeface="Calibri"/>
              <a:buNone/>
            </a:pPr>
            <a:r>
              <a:rPr lang="en-US" sz="4800">
                <a:solidFill>
                  <a:srgbClr val="A7A19E"/>
                </a:solidFill>
              </a:rPr>
              <a:t>Presentazione PB</a:t>
            </a:r>
            <a:endParaRPr/>
          </a:p>
        </p:txBody>
      </p:sp>
      <p:sp>
        <p:nvSpPr>
          <p:cNvPr id="100" name="Google Shape;100;p1"/>
          <p:cNvSpPr txBox="1"/>
          <p:nvPr>
            <p:ph idx="1" type="subTitle"/>
          </p:nvPr>
        </p:nvSpPr>
        <p:spPr>
          <a:xfrm>
            <a:off x="477980" y="4644323"/>
            <a:ext cx="10868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1100"/>
              <a:buNone/>
            </a:pPr>
            <a:r>
              <a:rPr lang="en-US" sz="2282">
                <a:solidFill>
                  <a:srgbClr val="D6D3D2"/>
                </a:solidFill>
              </a:rPr>
              <a:t>Product </a:t>
            </a:r>
            <a:r>
              <a:rPr lang="en-US" sz="2282">
                <a:solidFill>
                  <a:srgbClr val="D6D3D2"/>
                </a:solidFill>
              </a:rPr>
              <a:t>Baseline – SWEG: Software Engineering Group</a:t>
            </a:r>
            <a:endParaRPr sz="100">
              <a:solidFill>
                <a:srgbClr val="D6D3D2"/>
              </a:solidFill>
            </a:endParaRPr>
          </a:p>
        </p:txBody>
      </p:sp>
      <p:sp>
        <p:nvSpPr>
          <p:cNvPr id="101" name="Google Shape;101;p1"/>
          <p:cNvSpPr/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481029" y="4242120"/>
            <a:ext cx="3977700" cy="1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4107150" y="5220250"/>
            <a:ext cx="3977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TRANSLATIFY</a:t>
            </a:r>
            <a:endParaRPr sz="46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"/>
          <p:cNvSpPr txBox="1"/>
          <p:nvPr/>
        </p:nvSpPr>
        <p:spPr>
          <a:xfrm>
            <a:off x="348700" y="60311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0" i="0" lang="en-US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0" i="0" sz="18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"/>
          <p:cNvSpPr txBox="1"/>
          <p:nvPr>
            <p:ph idx="1" type="subTitle"/>
          </p:nvPr>
        </p:nvSpPr>
        <p:spPr>
          <a:xfrm>
            <a:off x="1808025" y="6031175"/>
            <a:ext cx="88092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1018"/>
              <a:buNone/>
            </a:pPr>
            <a:r>
              <a:rPr lang="en-US" sz="1811">
                <a:solidFill>
                  <a:srgbClr val="D6D3D2"/>
                </a:solidFill>
              </a:rPr>
              <a:t>Piattaforma multitenant per la gestione di traduzioni - Proponente: Zero12 s.r.l.</a:t>
            </a:r>
            <a:endParaRPr sz="100">
              <a:solidFill>
                <a:srgbClr val="D6D3D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rgbClr val="212122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487087b8af_3_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7A19E"/>
              </a:buClr>
              <a:buSzPts val="4400"/>
              <a:buFont typeface="Calibri"/>
              <a:buNone/>
            </a:pPr>
            <a:r>
              <a:rPr lang="en-US">
                <a:solidFill>
                  <a:srgbClr val="A7A19E"/>
                </a:solidFill>
              </a:rPr>
              <a:t>Frontend</a:t>
            </a:r>
            <a:r>
              <a:rPr lang="en-US">
                <a:solidFill>
                  <a:srgbClr val="A7A19E"/>
                </a:solidFill>
              </a:rPr>
              <a:t>: Design Patterns								(1/3)</a:t>
            </a:r>
            <a:endParaRPr/>
          </a:p>
        </p:txBody>
      </p:sp>
      <p:pic>
        <p:nvPicPr>
          <p:cNvPr descr="Logo&#10;&#10;Description automatically generated" id="111" name="Google Shape;111;g2487087b8af_3_5"/>
          <p:cNvPicPr preferRelativeResize="0"/>
          <p:nvPr>
            <p:ph idx="1" type="body"/>
          </p:nvPr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9670914" y="6018173"/>
            <a:ext cx="1863900" cy="474600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40000" fadeDir="5400012" kx="0" rotWithShape="0" algn="bl" stA="42000" stPos="0" sy="-100000" ky="0"/>
          </a:effectLst>
        </p:spPr>
      </p:pic>
      <p:sp>
        <p:nvSpPr>
          <p:cNvPr id="112" name="Google Shape;112;g2487087b8af_3_5"/>
          <p:cNvSpPr txBox="1"/>
          <p:nvPr/>
        </p:nvSpPr>
        <p:spPr>
          <a:xfrm>
            <a:off x="348700" y="60311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0" i="0" lang="en-US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0" i="0" sz="18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2487087b8af_3_5"/>
          <p:cNvSpPr txBox="1"/>
          <p:nvPr/>
        </p:nvSpPr>
        <p:spPr>
          <a:xfrm>
            <a:off x="838146" y="1791525"/>
            <a:ext cx="49644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React Hooks	</a:t>
            </a:r>
            <a:endParaRPr sz="22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2487087b8af_3_5"/>
          <p:cNvSpPr txBox="1"/>
          <p:nvPr/>
        </p:nvSpPr>
        <p:spPr>
          <a:xfrm>
            <a:off x="6512325" y="1745325"/>
            <a:ext cx="5288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Conditional Rendering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g2487087b8af_3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700" y="2404725"/>
            <a:ext cx="3000000" cy="52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g2487087b8af_3_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6800" y="3120225"/>
            <a:ext cx="4908550" cy="531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g2487087b8af_3_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800" y="3856575"/>
            <a:ext cx="4908551" cy="52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g2487087b8af_3_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27525" y="2386149"/>
            <a:ext cx="2590625" cy="560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g2487087b8af_3_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6800" y="4605050"/>
            <a:ext cx="4964399" cy="989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g2487087b8af_3_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742572" y="2460125"/>
            <a:ext cx="4164503" cy="5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2487087b8af_3_5"/>
          <p:cNvSpPr txBox="1"/>
          <p:nvPr/>
        </p:nvSpPr>
        <p:spPr>
          <a:xfrm>
            <a:off x="838204" y="5819650"/>
            <a:ext cx="4827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Esempi generici presi dal nostro codice di stati e dipendenze</a:t>
            </a:r>
            <a:endParaRPr sz="13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g2487087b8af_3_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742575" y="3316575"/>
            <a:ext cx="4827600" cy="1363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g2487087b8af_3_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702075" y="5005318"/>
            <a:ext cx="4908550" cy="269357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2487087b8af_3_5"/>
          <p:cNvSpPr txBox="1"/>
          <p:nvPr/>
        </p:nvSpPr>
        <p:spPr>
          <a:xfrm>
            <a:off x="6783016" y="5660200"/>
            <a:ext cx="4827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Esempi condizionali nel nostro codice</a:t>
            </a:r>
            <a:endParaRPr sz="13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rgbClr val="212122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487087b8af_0_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7A19E"/>
              </a:buClr>
              <a:buSzPts val="4400"/>
              <a:buFont typeface="Calibri"/>
              <a:buNone/>
            </a:pPr>
            <a:r>
              <a:rPr lang="en-US">
                <a:solidFill>
                  <a:srgbClr val="A7A19E"/>
                </a:solidFill>
              </a:rPr>
              <a:t>Frontend: Design Patterns 							(2/3)</a:t>
            </a:r>
            <a:endParaRPr/>
          </a:p>
        </p:txBody>
      </p:sp>
      <p:pic>
        <p:nvPicPr>
          <p:cNvPr descr="Logo&#10;&#10;Description automatically generated" id="130" name="Google Shape;130;g2487087b8af_0_30"/>
          <p:cNvPicPr preferRelativeResize="0"/>
          <p:nvPr>
            <p:ph idx="1" type="body"/>
          </p:nvPr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9670914" y="6018173"/>
            <a:ext cx="1863900" cy="474600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40000" fadeDir="5400012" kx="0" rotWithShape="0" algn="bl" stA="42000" stPos="0" sy="-100000" ky="0"/>
          </a:effectLst>
        </p:spPr>
      </p:pic>
      <p:sp>
        <p:nvSpPr>
          <p:cNvPr id="131" name="Google Shape;131;g2487087b8af_0_30"/>
          <p:cNvSpPr txBox="1"/>
          <p:nvPr/>
        </p:nvSpPr>
        <p:spPr>
          <a:xfrm>
            <a:off x="348700" y="60311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0" i="0" lang="en-US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0" i="0" sz="18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2487087b8af_0_30"/>
          <p:cNvSpPr txBox="1"/>
          <p:nvPr/>
        </p:nvSpPr>
        <p:spPr>
          <a:xfrm>
            <a:off x="467213" y="1502950"/>
            <a:ext cx="36834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Context - </a:t>
            </a:r>
            <a:r>
              <a:rPr lang="en-US" sz="22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Provider</a:t>
            </a:r>
            <a:endParaRPr sz="22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2487087b8af_0_30"/>
          <p:cNvSpPr txBox="1"/>
          <p:nvPr/>
        </p:nvSpPr>
        <p:spPr>
          <a:xfrm>
            <a:off x="5598688" y="1502943"/>
            <a:ext cx="36834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Controlled Components</a:t>
            </a:r>
            <a:endParaRPr sz="22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g2487087b8af_0_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225" y="2096575"/>
            <a:ext cx="4827600" cy="244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2487087b8af_0_30"/>
          <p:cNvSpPr txBox="1"/>
          <p:nvPr/>
        </p:nvSpPr>
        <p:spPr>
          <a:xfrm>
            <a:off x="3624704" y="6031175"/>
            <a:ext cx="4827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Esempi presi dal nostro codice da riferimenti omonimi</a:t>
            </a:r>
            <a:endParaRPr sz="13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g2487087b8af_0_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3425" y="4705649"/>
            <a:ext cx="4691207" cy="103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2487087b8af_0_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98700" y="2186837"/>
            <a:ext cx="6359251" cy="334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rgbClr val="212122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487087b8af_0_6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7A19E"/>
              </a:buClr>
              <a:buSzPts val="4400"/>
              <a:buFont typeface="Calibri"/>
              <a:buNone/>
            </a:pPr>
            <a:r>
              <a:rPr lang="en-US">
                <a:solidFill>
                  <a:srgbClr val="A7A19E"/>
                </a:solidFill>
              </a:rPr>
              <a:t>Frontend: Design Patterns 							(3/3)</a:t>
            </a:r>
            <a:endParaRPr/>
          </a:p>
        </p:txBody>
      </p:sp>
      <p:pic>
        <p:nvPicPr>
          <p:cNvPr descr="Logo&#10;&#10;Description automatically generated" id="143" name="Google Shape;143;g2487087b8af_0_60"/>
          <p:cNvPicPr preferRelativeResize="0"/>
          <p:nvPr>
            <p:ph idx="1" type="body"/>
          </p:nvPr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9670914" y="6018173"/>
            <a:ext cx="1863900" cy="474600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40000" fadeDir="5400012" kx="0" rotWithShape="0" algn="bl" stA="42000" stPos="0" sy="-100000" ky="0"/>
          </a:effectLst>
        </p:spPr>
      </p:pic>
      <p:sp>
        <p:nvSpPr>
          <p:cNvPr id="144" name="Google Shape;144;g2487087b8af_0_60"/>
          <p:cNvSpPr txBox="1"/>
          <p:nvPr/>
        </p:nvSpPr>
        <p:spPr>
          <a:xfrm>
            <a:off x="348700" y="60311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0" i="0" lang="en-US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0" i="0" sz="18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g2487087b8af_0_60"/>
          <p:cNvSpPr txBox="1"/>
          <p:nvPr/>
        </p:nvSpPr>
        <p:spPr>
          <a:xfrm>
            <a:off x="637325" y="1568475"/>
            <a:ext cx="52278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Compound Components</a:t>
            </a:r>
            <a:endParaRPr sz="22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2487087b8af_0_60"/>
          <p:cNvSpPr txBox="1"/>
          <p:nvPr/>
        </p:nvSpPr>
        <p:spPr>
          <a:xfrm>
            <a:off x="6552525" y="1450700"/>
            <a:ext cx="5737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Presentational and Container Component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g2487087b8af_0_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325" y="2110625"/>
            <a:ext cx="5713499" cy="3152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g2487087b8af_0_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9675" y="5475675"/>
            <a:ext cx="5403301" cy="62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g2487087b8af_0_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07887" y="2024325"/>
            <a:ext cx="5227898" cy="1848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g2487087b8af_0_6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07900" y="4027403"/>
            <a:ext cx="5227886" cy="1896472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g2487087b8af_0_60"/>
          <p:cNvSpPr txBox="1"/>
          <p:nvPr/>
        </p:nvSpPr>
        <p:spPr>
          <a:xfrm>
            <a:off x="3544029" y="6200275"/>
            <a:ext cx="4827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Esempi presi dal nostro codice da riferimenti omonimi</a:t>
            </a:r>
            <a:endParaRPr sz="13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rgbClr val="212122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487087b8af_0_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A19E"/>
              </a:buClr>
              <a:buSzPts val="4400"/>
              <a:buFont typeface="Calibri"/>
              <a:buNone/>
            </a:pPr>
            <a:r>
              <a:rPr lang="en-US">
                <a:solidFill>
                  <a:srgbClr val="A7A19E"/>
                </a:solidFill>
              </a:rPr>
              <a:t>Backend: Design Patterns								(1/2)</a:t>
            </a:r>
            <a:endParaRPr/>
          </a:p>
        </p:txBody>
      </p:sp>
      <p:pic>
        <p:nvPicPr>
          <p:cNvPr descr="Logo&#10;&#10;Description automatically generated" id="157" name="Google Shape;157;g2487087b8af_0_14"/>
          <p:cNvPicPr preferRelativeResize="0"/>
          <p:nvPr>
            <p:ph idx="1" type="body"/>
          </p:nvPr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9670914" y="6018173"/>
            <a:ext cx="1863900" cy="474600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40000" fadeDir="5400012" kx="0" rotWithShape="0" algn="bl" stA="42000" stPos="0" sy="-100000" ky="0"/>
          </a:effectLst>
        </p:spPr>
      </p:pic>
      <p:sp>
        <p:nvSpPr>
          <p:cNvPr id="158" name="Google Shape;158;g2487087b8af_0_14"/>
          <p:cNvSpPr txBox="1"/>
          <p:nvPr/>
        </p:nvSpPr>
        <p:spPr>
          <a:xfrm>
            <a:off x="348700" y="60311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0" i="0" lang="en-US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0" i="0" sz="18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2487087b8af_0_14"/>
          <p:cNvSpPr txBox="1"/>
          <p:nvPr/>
        </p:nvSpPr>
        <p:spPr>
          <a:xfrm>
            <a:off x="646575" y="1690825"/>
            <a:ext cx="47313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Function-as-a-Service (FaaS)</a:t>
            </a:r>
            <a:endParaRPr sz="22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2487087b8af_0_14"/>
          <p:cNvSpPr txBox="1"/>
          <p:nvPr/>
        </p:nvSpPr>
        <p:spPr>
          <a:xfrm>
            <a:off x="6774400" y="1644625"/>
            <a:ext cx="4238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Backend-as-a-Service (BaaS)</a:t>
            </a:r>
            <a:endParaRPr/>
          </a:p>
        </p:txBody>
      </p:sp>
      <p:pic>
        <p:nvPicPr>
          <p:cNvPr id="161" name="Google Shape;161;g2487087b8af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9200" y="2231850"/>
            <a:ext cx="3969088" cy="340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g2487087b8af_0_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0300" y="2250376"/>
            <a:ext cx="4731300" cy="3372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rgbClr val="212122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487087b8af_0_3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A19E"/>
              </a:buClr>
              <a:buSzPts val="4400"/>
              <a:buFont typeface="Calibri"/>
              <a:buNone/>
            </a:pPr>
            <a:r>
              <a:rPr lang="en-US">
                <a:solidFill>
                  <a:srgbClr val="A7A19E"/>
                </a:solidFill>
              </a:rPr>
              <a:t>Backend: Design Patterns								(2/2)</a:t>
            </a:r>
            <a:endParaRPr/>
          </a:p>
        </p:txBody>
      </p:sp>
      <p:pic>
        <p:nvPicPr>
          <p:cNvPr descr="Logo&#10;&#10;Description automatically generated" id="168" name="Google Shape;168;g2487087b8af_0_38"/>
          <p:cNvPicPr preferRelativeResize="0"/>
          <p:nvPr>
            <p:ph idx="1" type="body"/>
          </p:nvPr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9670914" y="6018173"/>
            <a:ext cx="1863900" cy="474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0" dist="0" endA="0" endPos="40000" fadeDir="5400012" kx="0" rotWithShape="0" algn="bl" stA="42000" stPos="0" sy="-100000" ky="0"/>
          </a:effectLst>
        </p:spPr>
      </p:pic>
      <p:sp>
        <p:nvSpPr>
          <p:cNvPr id="169" name="Google Shape;169;g2487087b8af_0_38"/>
          <p:cNvSpPr txBox="1"/>
          <p:nvPr/>
        </p:nvSpPr>
        <p:spPr>
          <a:xfrm>
            <a:off x="348700" y="60311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0" i="0" lang="en-US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0" i="0" sz="18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g2487087b8af_0_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9538" y="2322088"/>
            <a:ext cx="5048250" cy="292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2487087b8af_0_38"/>
          <p:cNvSpPr txBox="1"/>
          <p:nvPr/>
        </p:nvSpPr>
        <p:spPr>
          <a:xfrm>
            <a:off x="838200" y="1690825"/>
            <a:ext cx="47313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D3D2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D6D3D2"/>
                </a:solidFill>
                <a:latin typeface="Calibri"/>
                <a:ea typeface="Calibri"/>
                <a:cs typeface="Calibri"/>
                <a:sym typeface="Calibri"/>
              </a:rPr>
              <a:t>AWS Event Driven Architecture</a:t>
            </a:r>
            <a:endParaRPr sz="2200">
              <a:solidFill>
                <a:srgbClr val="D6D3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rgbClr val="212122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487087b8af_0_5"/>
          <p:cNvSpPr txBox="1"/>
          <p:nvPr>
            <p:ph type="title"/>
          </p:nvPr>
        </p:nvSpPr>
        <p:spPr>
          <a:xfrm>
            <a:off x="743450" y="3193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A19E"/>
              </a:buClr>
              <a:buSzPct val="100000"/>
              <a:buFont typeface="Calibri"/>
              <a:buNone/>
            </a:pPr>
            <a:r>
              <a:rPr lang="en-US">
                <a:solidFill>
                  <a:srgbClr val="A7A19E"/>
                </a:solidFill>
              </a:rPr>
              <a:t>Backend: Struttura DB con DynamoDB e Cognito</a:t>
            </a:r>
            <a:endParaRPr>
              <a:solidFill>
                <a:srgbClr val="A7A19E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A19E"/>
              </a:buClr>
              <a:buSzPct val="100000"/>
              <a:buFont typeface="Calibri"/>
              <a:buNone/>
            </a:pPr>
            <a:r>
              <a:t/>
            </a:r>
            <a:endParaRPr>
              <a:solidFill>
                <a:srgbClr val="A7A19E"/>
              </a:solidFill>
            </a:endParaRPr>
          </a:p>
        </p:txBody>
      </p:sp>
      <p:pic>
        <p:nvPicPr>
          <p:cNvPr descr="Logo&#10;&#10;Description automatically generated" id="177" name="Google Shape;177;g2487087b8af_0_5"/>
          <p:cNvPicPr preferRelativeResize="0"/>
          <p:nvPr>
            <p:ph idx="1" type="body"/>
          </p:nvPr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9670914" y="6018173"/>
            <a:ext cx="1863900" cy="474600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40000" fadeDir="5400012" kx="0" rotWithShape="0" algn="bl" stA="42000" stPos="0" sy="-100000" ky="0"/>
          </a:effectLst>
        </p:spPr>
      </p:pic>
      <p:sp>
        <p:nvSpPr>
          <p:cNvPr id="178" name="Google Shape;178;g2487087b8af_0_5"/>
          <p:cNvSpPr txBox="1"/>
          <p:nvPr/>
        </p:nvSpPr>
        <p:spPr>
          <a:xfrm>
            <a:off x="348700" y="60311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0" i="0" lang="en-US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0" i="0" sz="18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Google Shape;179;g2487087b8af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7876" y="1485963"/>
            <a:ext cx="6266751" cy="440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rgbClr val="212122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487087b8af_3_12"/>
          <p:cNvSpPr txBox="1"/>
          <p:nvPr>
            <p:ph type="title"/>
          </p:nvPr>
        </p:nvSpPr>
        <p:spPr>
          <a:xfrm>
            <a:off x="838200" y="1564800"/>
            <a:ext cx="10515600" cy="37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A19E"/>
              </a:buClr>
              <a:buSzPts val="4400"/>
              <a:buFont typeface="Calibri"/>
              <a:buNone/>
            </a:pPr>
            <a:r>
              <a:rPr lang="en-US" sz="6000">
                <a:solidFill>
                  <a:srgbClr val="A7A19E"/>
                </a:solidFill>
              </a:rPr>
              <a:t>Passiamo al prodotto…</a:t>
            </a:r>
            <a:endParaRPr sz="6000"/>
          </a:p>
        </p:txBody>
      </p:sp>
      <p:pic>
        <p:nvPicPr>
          <p:cNvPr descr="Logo&#10;&#10;Description automatically generated" id="185" name="Google Shape;185;g2487087b8af_3_12"/>
          <p:cNvPicPr preferRelativeResize="0"/>
          <p:nvPr>
            <p:ph idx="1" type="body"/>
          </p:nvPr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9670914" y="6018173"/>
            <a:ext cx="1863900" cy="474600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40000" fadeDir="5400012" kx="0" rotWithShape="0" algn="bl" stA="42000" stPos="0" sy="-100000" ky="0"/>
          </a:effectLst>
        </p:spPr>
      </p:pic>
      <p:sp>
        <p:nvSpPr>
          <p:cNvPr id="186" name="Google Shape;186;g2487087b8af_3_12"/>
          <p:cNvSpPr txBox="1"/>
          <p:nvPr/>
        </p:nvSpPr>
        <p:spPr>
          <a:xfrm>
            <a:off x="348700" y="60311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0" i="0" lang="en-US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0" i="0" sz="18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SWEG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4E423C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SWEG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4E423C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2022-10-24T17:05:38Z</dcterms:created>
  <dc:creator>Davide Milan</dc:creator>
</cp:coreProperties>
</file>