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hEw7zrueAdhtAPoEASOd/6xdMX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48741b13f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" name="Google Shape;25;g248741b13f7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94cc3a395_5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494cc3a395_5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a310f4b4a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g24a310f4b4a_3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94cc3a395_5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494cc3a395_5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a310f4b4a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g24a310f4b4a_3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a310f4b4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g24a310f4b4a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a310f4b4a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g24a310f4b4a_4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a310f4b4a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g24a310f4b4a_5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4a310f4b4a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" name="Google Shape;39;g24a310f4b4a_7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0e36963b8e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" name="Google Shape;51;g20e36963b8e_0_2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a310f4b4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" name="Google Shape;60;g24a310f4b4a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94cc3a3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g2494cc3a39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94cc3a395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2494cc3a395_5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a310f4b4a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g24a310f4b4a_3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94cc3a395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2494cc3a395_5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a310f4b4a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g24a310f4b4a_3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0e36963b8e_1_8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g20e36963b8e_1_8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g20e36963b8e_1_8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g20e36963b8e_1_8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g20e36963b8e_1_8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lin ang="0" scaled="0"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48741b13f7_0_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21212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&#10;&#10;Description automatically generated" id="28" name="Google Shape;28;g248741b13f7_0_1"/>
          <p:cNvPicPr preferRelativeResize="0"/>
          <p:nvPr/>
        </p:nvPicPr>
        <p:blipFill rotWithShape="1">
          <a:blip r:embed="rId3">
            <a:alphaModFix/>
          </a:blip>
          <a:srcRect b="0" l="0" r="5490" t="0"/>
          <a:stretch/>
        </p:blipFill>
        <p:spPr>
          <a:xfrm>
            <a:off x="3958300" y="2108708"/>
            <a:ext cx="8233699" cy="2218756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g248741b13f7_0_1"/>
          <p:cNvSpPr/>
          <p:nvPr/>
        </p:nvSpPr>
        <p:spPr>
          <a:xfrm>
            <a:off x="3" y="0"/>
            <a:ext cx="9339300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137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g248741b13f7_0_1"/>
          <p:cNvSpPr txBox="1"/>
          <p:nvPr>
            <p:ph type="ctrTitle"/>
          </p:nvPr>
        </p:nvSpPr>
        <p:spPr>
          <a:xfrm>
            <a:off x="348700" y="3337802"/>
            <a:ext cx="4859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A19E"/>
              </a:buClr>
              <a:buSzPts val="4800"/>
              <a:buFont typeface="Calibri"/>
              <a:buNone/>
            </a:pPr>
            <a:r>
              <a:rPr lang="en-US" sz="4600">
                <a:solidFill>
                  <a:srgbClr val="A7A19E"/>
                </a:solidFill>
              </a:rPr>
              <a:t>Presentazione PB</a:t>
            </a:r>
            <a:endParaRPr sz="5800"/>
          </a:p>
        </p:txBody>
      </p:sp>
      <p:sp>
        <p:nvSpPr>
          <p:cNvPr id="31" name="Google Shape;31;g248741b13f7_0_1"/>
          <p:cNvSpPr txBox="1"/>
          <p:nvPr>
            <p:ph idx="1" type="subTitle"/>
          </p:nvPr>
        </p:nvSpPr>
        <p:spPr>
          <a:xfrm>
            <a:off x="477980" y="4644323"/>
            <a:ext cx="1086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1100"/>
              <a:buNone/>
            </a:pPr>
            <a:r>
              <a:rPr lang="en-US" sz="2282">
                <a:solidFill>
                  <a:srgbClr val="D6D3D2"/>
                </a:solidFill>
              </a:rPr>
              <a:t>Product Baseline – SWEG: Software Engineering Group</a:t>
            </a:r>
            <a:endParaRPr sz="100">
              <a:solidFill>
                <a:srgbClr val="D6D3D2"/>
              </a:solidFill>
            </a:endParaRPr>
          </a:p>
        </p:txBody>
      </p:sp>
      <p:sp>
        <p:nvSpPr>
          <p:cNvPr id="32" name="Google Shape;32;g248741b13f7_0_1"/>
          <p:cNvSpPr/>
          <p:nvPr/>
        </p:nvSpPr>
        <p:spPr>
          <a:xfrm rot="5400000">
            <a:off x="885063" y="231475"/>
            <a:ext cx="180300" cy="99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g248741b13f7_0_1"/>
          <p:cNvSpPr/>
          <p:nvPr/>
        </p:nvSpPr>
        <p:spPr>
          <a:xfrm>
            <a:off x="481029" y="4242120"/>
            <a:ext cx="3977700" cy="1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g248741b13f7_0_1"/>
          <p:cNvSpPr txBox="1"/>
          <p:nvPr/>
        </p:nvSpPr>
        <p:spPr>
          <a:xfrm>
            <a:off x="4107150" y="5146500"/>
            <a:ext cx="397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0" i="0" lang="en-US" sz="4600" u="none" cap="none" strike="noStrike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TRANSLATIFY</a:t>
            </a:r>
            <a:endParaRPr b="0" i="0" sz="4600" u="none" cap="none" strike="noStrike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g248741b13f7_0_1"/>
          <p:cNvSpPr txBox="1"/>
          <p:nvPr/>
        </p:nvSpPr>
        <p:spPr>
          <a:xfrm>
            <a:off x="1808025" y="6031175"/>
            <a:ext cx="8809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11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Piattaforma multitenant per la gestione di traduzioni - Proponente: Zero12 s.r.l.</a:t>
            </a:r>
            <a:endParaRPr sz="1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g248741b13f7_0_1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b="0" i="0" sz="18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94cc3a395_5_40"/>
          <p:cNvSpPr txBox="1"/>
          <p:nvPr>
            <p:ph type="title"/>
          </p:nvPr>
        </p:nvSpPr>
        <p:spPr>
          <a:xfrm>
            <a:off x="823675" y="376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7A19E"/>
              </a:buClr>
              <a:buSzPts val="4400"/>
              <a:buFont typeface="Calibri"/>
              <a:buNone/>
            </a:pPr>
            <a:r>
              <a:rPr lang="en-US">
                <a:solidFill>
                  <a:srgbClr val="A7A19E"/>
                </a:solidFill>
              </a:rPr>
              <a:t>Periodo 3 - Progettazione di dettaglio</a:t>
            </a:r>
            <a:endParaRPr>
              <a:solidFill>
                <a:srgbClr val="A7A19E"/>
              </a:solidFill>
            </a:endParaRPr>
          </a:p>
        </p:txBody>
      </p:sp>
      <p:sp>
        <p:nvSpPr>
          <p:cNvPr id="119" name="Google Shape;119;g2494cc3a395_5_40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/16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&#10;&#10;Description automatically generated" id="120" name="Google Shape;120;g2494cc3a395_5_40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9670914" y="6018173"/>
            <a:ext cx="1863900" cy="4746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12" kx="0" rotWithShape="0" algn="bl" stA="42000" stPos="0" sy="-100000" ky="0"/>
          </a:effectLst>
        </p:spPr>
      </p:pic>
      <p:pic>
        <p:nvPicPr>
          <p:cNvPr id="121" name="Google Shape;121;g2494cc3a395_5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6375" y="2388125"/>
            <a:ext cx="7260876" cy="23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2494cc3a395_5_40"/>
          <p:cNvSpPr txBox="1"/>
          <p:nvPr/>
        </p:nvSpPr>
        <p:spPr>
          <a:xfrm>
            <a:off x="3348700" y="4831300"/>
            <a:ext cx="5383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Intervallo temporale: 2023-04-05 - 2023-04-30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lin ang="0" scaled="0"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&#10;&#10;Description automatically generated" id="127" name="Google Shape;127;g24a310f4b4a_3_31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9670914" y="6018173"/>
            <a:ext cx="1863902" cy="4746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12" kx="0" rotWithShape="0" algn="bl" stA="42000" stPos="0" sy="-100000" ky="0"/>
          </a:effectLst>
        </p:spPr>
      </p:pic>
      <p:sp>
        <p:nvSpPr>
          <p:cNvPr id="128" name="Google Shape;128;g24a310f4b4a_3_31"/>
          <p:cNvSpPr txBox="1"/>
          <p:nvPr/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A7A19E"/>
                </a:solidFill>
                <a:latin typeface="Calibri"/>
                <a:ea typeface="Calibri"/>
                <a:cs typeface="Calibri"/>
                <a:sym typeface="Calibri"/>
              </a:rPr>
              <a:t>Periodo 3</a:t>
            </a:r>
            <a:r>
              <a:rPr lang="en-US" sz="4400">
                <a:solidFill>
                  <a:srgbClr val="A7A19E"/>
                </a:solidFill>
                <a:latin typeface="Calibri"/>
                <a:ea typeface="Calibri"/>
                <a:cs typeface="Calibri"/>
                <a:sym typeface="Calibri"/>
              </a:rPr>
              <a:t> - Retrospettiva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24a310f4b4a_3_31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b="0" i="0" sz="18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24a310f4b4a_3_31"/>
          <p:cNvSpPr txBox="1"/>
          <p:nvPr/>
        </p:nvSpPr>
        <p:spPr>
          <a:xfrm>
            <a:off x="838200" y="1528588"/>
            <a:ext cx="105156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Difficoltà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Definizione dei contenuti per documenti revisione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Comunicazione lenta con il proponente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Problemi legati all’accesso esterno ai servizi AWS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Miglioramenti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Progettazione di dettaglio più a basso livello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Standard di codifica e definizione struttura test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Misure di mitigazione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Pianificazione attiva dei compiti, stesura documenti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Revisione continua e definizione incontri regolari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g24a310f4b4a_3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70252" y="2896575"/>
            <a:ext cx="1664575" cy="15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94cc3a395_5_48"/>
          <p:cNvSpPr txBox="1"/>
          <p:nvPr>
            <p:ph type="title"/>
          </p:nvPr>
        </p:nvSpPr>
        <p:spPr>
          <a:xfrm>
            <a:off x="823675" y="376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7A19E"/>
              </a:buClr>
              <a:buSzPts val="4400"/>
              <a:buFont typeface="Calibri"/>
              <a:buNone/>
            </a:pPr>
            <a:r>
              <a:rPr lang="en-US">
                <a:solidFill>
                  <a:srgbClr val="A7A19E"/>
                </a:solidFill>
              </a:rPr>
              <a:t>Periodo 4 - Testing e accettazione</a:t>
            </a:r>
            <a:endParaRPr>
              <a:solidFill>
                <a:srgbClr val="A7A19E"/>
              </a:solidFill>
            </a:endParaRPr>
          </a:p>
        </p:txBody>
      </p:sp>
      <p:sp>
        <p:nvSpPr>
          <p:cNvPr id="137" name="Google Shape;137;g2494cc3a395_5_48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/16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&#10;&#10;Description automatically generated" id="138" name="Google Shape;138;g2494cc3a395_5_48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9670914" y="6018173"/>
            <a:ext cx="1863900" cy="4746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12" kx="0" rotWithShape="0" algn="bl" stA="42000" stPos="0" sy="-100000" ky="0"/>
          </a:effectLst>
        </p:spPr>
      </p:pic>
      <p:pic>
        <p:nvPicPr>
          <p:cNvPr id="139" name="Google Shape;139;g2494cc3a395_5_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0250" y="2066200"/>
            <a:ext cx="9951499" cy="246308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2494cc3a395_5_48"/>
          <p:cNvSpPr txBox="1"/>
          <p:nvPr/>
        </p:nvSpPr>
        <p:spPr>
          <a:xfrm>
            <a:off x="3389875" y="4736450"/>
            <a:ext cx="5383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Intervallo temporale: 2023-05-01 - 2023-05-17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lin ang="0" scaled="0"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&#10;&#10;Description automatically generated" id="145" name="Google Shape;145;g24a310f4b4a_3_38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9670914" y="6018173"/>
            <a:ext cx="1863902" cy="4746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12" kx="0" rotWithShape="0" algn="bl" stA="42000" stPos="0" sy="-100000" ky="0"/>
          </a:effectLst>
        </p:spPr>
      </p:pic>
      <p:sp>
        <p:nvSpPr>
          <p:cNvPr id="146" name="Google Shape;146;g24a310f4b4a_3_38"/>
          <p:cNvSpPr txBox="1"/>
          <p:nvPr/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A7A19E"/>
                </a:solidFill>
                <a:latin typeface="Calibri"/>
                <a:ea typeface="Calibri"/>
                <a:cs typeface="Calibri"/>
                <a:sym typeface="Calibri"/>
              </a:rPr>
              <a:t>Periodo 4 - Retrospettiva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24a310f4b4a_3_38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b="0" i="0" sz="18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24a310f4b4a_3_38"/>
          <p:cNvSpPr txBox="1"/>
          <p:nvPr/>
        </p:nvSpPr>
        <p:spPr>
          <a:xfrm>
            <a:off x="838200" y="1690813"/>
            <a:ext cx="105156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Difficoltà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Suddivisione lavoro per i</a:t>
            </a: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ntegrazione finale frontend e backend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Aggiornamento documentazione parallela a fine sviluppo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Scrittura ultime tipologie di test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Miglioramenti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Monitoraggio e risoluzione dei problemi più tempestiva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Misure di mitigazione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Pianificazione adeguata al livello delle attività svolte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g24a310f4b4a_3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05625" y="2978288"/>
            <a:ext cx="1646100" cy="15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lin ang="0" scaled="0"/>
        </a:gra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&#10;&#10;Description automatically generated" id="154" name="Google Shape;154;g24a310f4b4a_4_0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9670914" y="6018173"/>
            <a:ext cx="1863902" cy="4746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12" kx="0" rotWithShape="0" algn="bl" stA="42000" stPos="0" sy="-100000" ky="0"/>
          </a:effectLst>
        </p:spPr>
      </p:pic>
      <p:sp>
        <p:nvSpPr>
          <p:cNvPr id="155" name="Google Shape;155;g24a310f4b4a_4_0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b="0" i="0" sz="18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24a310f4b4a_4_0"/>
          <p:cNvSpPr txBox="1"/>
          <p:nvPr/>
        </p:nvSpPr>
        <p:spPr>
          <a:xfrm>
            <a:off x="838200" y="3506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A7A19E"/>
                </a:solidFill>
                <a:latin typeface="Calibri"/>
                <a:ea typeface="Calibri"/>
                <a:cs typeface="Calibri"/>
                <a:sym typeface="Calibri"/>
              </a:rPr>
              <a:t>Consuntivo PB - Impegni previsti</a:t>
            </a:r>
            <a:endParaRPr sz="4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g24a310f4b4a_4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9025" y="1881871"/>
            <a:ext cx="9353962" cy="30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lin ang="0" scaled="0"/>
        </a:gra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&#10;&#10;Description automatically generated" id="162" name="Google Shape;162;g24a310f4b4a_4_23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9670914" y="6018173"/>
            <a:ext cx="1863902" cy="4746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12" kx="0" rotWithShape="0" algn="bl" stA="42000" stPos="0" sy="-100000" ky="0"/>
          </a:effectLst>
        </p:spPr>
      </p:pic>
      <p:sp>
        <p:nvSpPr>
          <p:cNvPr id="163" name="Google Shape;163;g24a310f4b4a_4_23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b="0" i="0" sz="18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24a310f4b4a_4_23"/>
          <p:cNvSpPr txBox="1"/>
          <p:nvPr/>
        </p:nvSpPr>
        <p:spPr>
          <a:xfrm>
            <a:off x="838200" y="3506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A7A19E"/>
                </a:solidFill>
                <a:latin typeface="Calibri"/>
                <a:ea typeface="Calibri"/>
                <a:cs typeface="Calibri"/>
                <a:sym typeface="Calibri"/>
              </a:rPr>
              <a:t>Consuntivo PB - Ore individuali effettive</a:t>
            </a:r>
            <a:endParaRPr sz="4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g24a310f4b4a_4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3600" y="1676300"/>
            <a:ext cx="6164825" cy="381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24a310f4b4a_4_23"/>
          <p:cNvSpPr txBox="1"/>
          <p:nvPr/>
        </p:nvSpPr>
        <p:spPr>
          <a:xfrm>
            <a:off x="3240163" y="5671950"/>
            <a:ext cx="5711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Fonti dei dati: Documentazione e repository codifica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lin ang="0" scaled="0"/>
        </a:gra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&#10;&#10;Description automatically generated" id="171" name="Google Shape;171;g24a310f4b4a_5_1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9670914" y="6018173"/>
            <a:ext cx="1863902" cy="4746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12" kx="0" rotWithShape="0" algn="bl" stA="42000" stPos="0" sy="-100000" ky="0"/>
          </a:effectLst>
        </p:spPr>
      </p:pic>
      <p:sp>
        <p:nvSpPr>
          <p:cNvPr id="172" name="Google Shape;172;g24a310f4b4a_5_1"/>
          <p:cNvSpPr txBox="1"/>
          <p:nvPr/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>
                <a:solidFill>
                  <a:srgbClr val="A7A19E"/>
                </a:solidFill>
                <a:latin typeface="Calibri"/>
                <a:ea typeface="Calibri"/>
                <a:cs typeface="Calibri"/>
                <a:sym typeface="Calibri"/>
              </a:rPr>
              <a:t>Consuntivo PB - Costi effettivi</a:t>
            </a:r>
            <a:endParaRPr sz="4400">
              <a:solidFill>
                <a:srgbClr val="A7A1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24a310f4b4a_5_1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b="0" i="0" sz="18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g24a310f4b4a_5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3675" y="1771650"/>
            <a:ext cx="726757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lin ang="0" scaled="0"/>
        </a:gra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&#10;&#10;Description automatically generated" id="41" name="Google Shape;41;g24a310f4b4a_7_0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9670914" y="6018173"/>
            <a:ext cx="1863902" cy="4746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12" kx="0" rotWithShape="0" algn="bl" stA="42000" stPos="0" sy="-100000" ky="0"/>
          </a:effectLst>
        </p:spPr>
      </p:pic>
      <p:sp>
        <p:nvSpPr>
          <p:cNvPr id="42" name="Google Shape;42;g24a310f4b4a_7_0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2/</a:t>
            </a: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b="0" i="0" sz="18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" name="Google Shape;43;g24a310f4b4a_7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2075" y="1510289"/>
            <a:ext cx="3000000" cy="1991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g24a310f4b4a_7_0"/>
          <p:cNvPicPr preferRelativeResize="0"/>
          <p:nvPr/>
        </p:nvPicPr>
        <p:blipFill rotWithShape="1">
          <a:blip r:embed="rId5">
            <a:alphaModFix/>
          </a:blip>
          <a:srcRect b="16710" l="5413" r="6410" t="4169"/>
          <a:stretch/>
        </p:blipFill>
        <p:spPr>
          <a:xfrm>
            <a:off x="1470125" y="3887938"/>
            <a:ext cx="3643924" cy="175692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g24a310f4b4a_7_0"/>
          <p:cNvSpPr txBox="1"/>
          <p:nvPr/>
        </p:nvSpPr>
        <p:spPr>
          <a:xfrm>
            <a:off x="838200" y="2997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A7A19E"/>
                </a:solidFill>
                <a:latin typeface="Calibri"/>
                <a:ea typeface="Calibri"/>
                <a:cs typeface="Calibri"/>
                <a:sym typeface="Calibri"/>
              </a:rPr>
              <a:t>Translatify - Il prodotto finale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" name="Google Shape;46;g24a310f4b4a_7_0"/>
          <p:cNvPicPr preferRelativeResize="0"/>
          <p:nvPr/>
        </p:nvPicPr>
        <p:blipFill rotWithShape="1">
          <a:blip r:embed="rId6">
            <a:alphaModFix/>
          </a:blip>
          <a:srcRect b="2399" l="19286" r="19488" t="2371"/>
          <a:stretch/>
        </p:blipFill>
        <p:spPr>
          <a:xfrm>
            <a:off x="7077750" y="3442625"/>
            <a:ext cx="3643924" cy="24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g24a310f4b4a_7_0"/>
          <p:cNvPicPr preferRelativeResize="0"/>
          <p:nvPr/>
        </p:nvPicPr>
        <p:blipFill rotWithShape="1">
          <a:blip r:embed="rId7">
            <a:alphaModFix/>
          </a:blip>
          <a:srcRect b="13952" l="18558" r="17314" t="21808"/>
          <a:stretch/>
        </p:blipFill>
        <p:spPr>
          <a:xfrm>
            <a:off x="6898600" y="1359938"/>
            <a:ext cx="4120225" cy="19151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g24a310f4b4a_7_0"/>
          <p:cNvSpPr txBox="1"/>
          <p:nvPr/>
        </p:nvSpPr>
        <p:spPr>
          <a:xfrm>
            <a:off x="3718500" y="6018175"/>
            <a:ext cx="4755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Immagini di esempio tratte dal prodotto finito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lin ang="0" scaled="0"/>
        </a:gra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&#10;&#10;Description automatically generated" id="53" name="Google Shape;53;g20e36963b8e_0_292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9670914" y="6018173"/>
            <a:ext cx="1863902" cy="4746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12" kx="0" rotWithShape="0" algn="bl" stA="42000" stPos="0" sy="-100000" ky="0"/>
          </a:effectLst>
        </p:spPr>
      </p:pic>
      <p:sp>
        <p:nvSpPr>
          <p:cNvPr id="54" name="Google Shape;54;g20e36963b8e_0_292"/>
          <p:cNvSpPr txBox="1"/>
          <p:nvPr/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A7A19E"/>
                </a:solidFill>
                <a:latin typeface="Calibri"/>
                <a:ea typeface="Calibri"/>
                <a:cs typeface="Calibri"/>
                <a:sym typeface="Calibri"/>
              </a:rPr>
              <a:t>Translatify - Stato del prodotto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g20e36963b8e_0_292"/>
          <p:cNvSpPr txBox="1"/>
          <p:nvPr/>
        </p:nvSpPr>
        <p:spPr>
          <a:xfrm>
            <a:off x="838200" y="1690700"/>
            <a:ext cx="81318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Progettazione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Completamento del prodotto secondo requisiti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Soddisfacimento di tutti i requisiti obbligatori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Codifica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Completamento componenti e pagine chiave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Risoluzione dei bug e ottimizzazione del codice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Verifica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Testing completato su backend e frontend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g20e36963b8e_0_292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b="0" i="0" sz="18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g20e36963b8e_0_2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23805" y="2884150"/>
            <a:ext cx="1268193" cy="13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lin ang="0" scaled="0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&#10;&#10;Description automatically generated" id="62" name="Google Shape;62;g24a310f4b4a_1_8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9670914" y="6018173"/>
            <a:ext cx="1863902" cy="4746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12" kx="0" rotWithShape="0" algn="bl" stA="42000" stPos="0" sy="-100000" ky="0"/>
          </a:effectLst>
        </p:spPr>
      </p:pic>
      <p:sp>
        <p:nvSpPr>
          <p:cNvPr id="63" name="Google Shape;63;g24a310f4b4a_1_8"/>
          <p:cNvSpPr txBox="1"/>
          <p:nvPr/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A7A19E"/>
                </a:solidFill>
                <a:latin typeface="Calibri"/>
                <a:ea typeface="Calibri"/>
                <a:cs typeface="Calibri"/>
                <a:sym typeface="Calibri"/>
              </a:rPr>
              <a:t>Feedback ed esito colloqui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g24a310f4b4a_1_8"/>
          <p:cNvSpPr txBox="1"/>
          <p:nvPr/>
        </p:nvSpPr>
        <p:spPr>
          <a:xfrm>
            <a:off x="838200" y="1690688"/>
            <a:ext cx="105156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Incontro </a:t>
            </a: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con il prof.</a:t>
            </a: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 Cardin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Riscontro positivo per l’incontro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Feedback positivo per la soluzione progettuale creata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Critica sulla chiarezza espositiva 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Incontro con Zero12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Proponente soddisfatto del prodotto realizzato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Suggerimenti e piccole correzioni da fare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Svolta implementazione modifiche suggerite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Dichiarazione esplicita del prodotto come MVP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24a310f4b4a_1_8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b="0" i="0" sz="18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g24a310f4b4a_1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66150" y="1690700"/>
            <a:ext cx="1673450" cy="167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g24a310f4b4a_1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28500" y="4497263"/>
            <a:ext cx="3000000" cy="1154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lin ang="0" scaled="0"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&#10;&#10;Description automatically generated" id="72" name="Google Shape;72;g2494cc3a395_0_0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9670914" y="6018173"/>
            <a:ext cx="1863900" cy="4746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12" kx="0" rotWithShape="0" algn="bl" stA="42000" stPos="0" sy="-100000" ky="0"/>
          </a:effectLst>
        </p:spPr>
      </p:pic>
      <p:sp>
        <p:nvSpPr>
          <p:cNvPr id="73" name="Google Shape;73;g2494cc3a395_0_0"/>
          <p:cNvSpPr txBox="1"/>
          <p:nvPr/>
        </p:nvSpPr>
        <p:spPr>
          <a:xfrm>
            <a:off x="838200" y="4012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A7A19E"/>
                </a:solidFill>
                <a:latin typeface="Calibri"/>
                <a:ea typeface="Calibri"/>
                <a:cs typeface="Calibri"/>
                <a:sym typeface="Calibri"/>
              </a:rPr>
              <a:t>Way of Working - Organizzazione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2494cc3a395_0_0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/16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g2494cc3a395_0_0"/>
          <p:cNvSpPr txBox="1"/>
          <p:nvPr/>
        </p:nvSpPr>
        <p:spPr>
          <a:xfrm>
            <a:off x="3403350" y="5663750"/>
            <a:ext cx="5385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Diagramma di Gantt di massima per questa revisione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g2494cc3a39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0625" y="1878975"/>
            <a:ext cx="9610725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94cc3a395_5_1"/>
          <p:cNvSpPr txBox="1"/>
          <p:nvPr>
            <p:ph type="title"/>
          </p:nvPr>
        </p:nvSpPr>
        <p:spPr>
          <a:xfrm>
            <a:off x="823675" y="376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A19E"/>
              </a:buClr>
              <a:buSzPts val="4400"/>
              <a:buFont typeface="Calibri"/>
              <a:buNone/>
            </a:pPr>
            <a:r>
              <a:rPr lang="en-US">
                <a:solidFill>
                  <a:srgbClr val="A7A19E"/>
                </a:solidFill>
              </a:rPr>
              <a:t>Periodo 1 - Definizione architettura</a:t>
            </a:r>
            <a:endParaRPr/>
          </a:p>
        </p:txBody>
      </p:sp>
      <p:sp>
        <p:nvSpPr>
          <p:cNvPr id="82" name="Google Shape;82;g2494cc3a395_5_1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/16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&#10;&#10;Description automatically generated" id="83" name="Google Shape;83;g2494cc3a395_5_1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9670914" y="6018173"/>
            <a:ext cx="1863900" cy="4746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12" kx="0" rotWithShape="0" algn="bl" stA="42000" stPos="0" sy="-100000" ky="0"/>
          </a:effectLst>
        </p:spPr>
      </p:pic>
      <p:pic>
        <p:nvPicPr>
          <p:cNvPr id="84" name="Google Shape;84;g2494cc3a395_5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9000" y="2351263"/>
            <a:ext cx="8264950" cy="21554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2494cc3a395_5_1"/>
          <p:cNvSpPr txBox="1"/>
          <p:nvPr/>
        </p:nvSpPr>
        <p:spPr>
          <a:xfrm>
            <a:off x="3348700" y="4745650"/>
            <a:ext cx="5383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Intervallo temporale: 2023-02-28 - 2023-03-07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lin ang="0" scaled="0"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&#10;&#10;Description automatically generated" id="90" name="Google Shape;90;g24a310f4b4a_3_2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9670914" y="6018173"/>
            <a:ext cx="1863902" cy="4746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12" kx="0" rotWithShape="0" algn="bl" stA="42000" stPos="0" sy="-100000" ky="0"/>
          </a:effectLst>
        </p:spPr>
      </p:pic>
      <p:sp>
        <p:nvSpPr>
          <p:cNvPr id="91" name="Google Shape;91;g24a310f4b4a_3_2"/>
          <p:cNvSpPr txBox="1"/>
          <p:nvPr/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A7A19E"/>
                </a:solidFill>
                <a:latin typeface="Calibri"/>
                <a:ea typeface="Calibri"/>
                <a:cs typeface="Calibri"/>
                <a:sym typeface="Calibri"/>
              </a:rPr>
              <a:t>Periodo 1 - Retrospettiva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24a310f4b4a_3_2"/>
          <p:cNvSpPr txBox="1"/>
          <p:nvPr/>
        </p:nvSpPr>
        <p:spPr>
          <a:xfrm>
            <a:off x="838200" y="1690813"/>
            <a:ext cx="10515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Difficoltà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Definizione </a:t>
            </a: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architettura e struttura corretta del prodotto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Miglioramenti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Aggiornamento dei documenti precedenti da feedback RTB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Implementazione modifiche nei nuovi template per PB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Misure di mitigazione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Intensificazione contatti nel gruppo e dialogo con il proponente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24a310f4b4a_3_2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b="0" i="0" sz="18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g24a310f4b4a_3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150" y="2679525"/>
            <a:ext cx="1498925" cy="149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94cc3a395_5_9"/>
          <p:cNvSpPr txBox="1"/>
          <p:nvPr>
            <p:ph type="title"/>
          </p:nvPr>
        </p:nvSpPr>
        <p:spPr>
          <a:xfrm>
            <a:off x="823675" y="376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7A19E"/>
              </a:buClr>
              <a:buSzPts val="4400"/>
              <a:buFont typeface="Calibri"/>
              <a:buNone/>
            </a:pPr>
            <a:r>
              <a:rPr lang="en-US">
                <a:solidFill>
                  <a:srgbClr val="A7A19E"/>
                </a:solidFill>
              </a:rPr>
              <a:t>Periodo 2 - Inizio sviluppo</a:t>
            </a:r>
            <a:endParaRPr>
              <a:solidFill>
                <a:srgbClr val="A7A19E"/>
              </a:solidFill>
            </a:endParaRPr>
          </a:p>
        </p:txBody>
      </p:sp>
      <p:sp>
        <p:nvSpPr>
          <p:cNvPr id="100" name="Google Shape;100;g2494cc3a395_5_9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/16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&#10;&#10;Description automatically generated" id="101" name="Google Shape;101;g2494cc3a395_5_9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9670914" y="6018173"/>
            <a:ext cx="1863900" cy="4746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12" kx="0" rotWithShape="0" algn="bl" stA="42000" stPos="0" sy="-100000" ky="0"/>
          </a:effectLst>
        </p:spPr>
      </p:pic>
      <p:pic>
        <p:nvPicPr>
          <p:cNvPr id="102" name="Google Shape;102;g2494cc3a395_5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9488" y="2355475"/>
            <a:ext cx="8563975" cy="200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2494cc3a395_5_9"/>
          <p:cNvSpPr txBox="1"/>
          <p:nvPr/>
        </p:nvSpPr>
        <p:spPr>
          <a:xfrm>
            <a:off x="3389863" y="4588075"/>
            <a:ext cx="5383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Intervallo temporale: 2023-03-07 - 2023-04-05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lin ang="0" scaled="0"/>
        </a:gra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a310f4b4a_3_24"/>
          <p:cNvSpPr txBox="1"/>
          <p:nvPr/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A7A19E"/>
                </a:solidFill>
                <a:latin typeface="Calibri"/>
                <a:ea typeface="Calibri"/>
                <a:cs typeface="Calibri"/>
                <a:sym typeface="Calibri"/>
              </a:rPr>
              <a:t>Periodo 2 - Retrospettiva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&#10;&#10;Description automatically generated" id="109" name="Google Shape;109;g24a310f4b4a_3_24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9670914" y="6018173"/>
            <a:ext cx="1863902" cy="4746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12" kx="0" rotWithShape="0" algn="bl" stA="42000" stPos="0" sy="-100000" ky="0"/>
          </a:effectLst>
        </p:spPr>
      </p:pic>
      <p:sp>
        <p:nvSpPr>
          <p:cNvPr id="110" name="Google Shape;110;g24a310f4b4a_3_24"/>
          <p:cNvSpPr txBox="1"/>
          <p:nvPr/>
        </p:nvSpPr>
        <p:spPr>
          <a:xfrm>
            <a:off x="838200" y="1690688"/>
            <a:ext cx="1051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●"/>
            </a:pPr>
            <a:r>
              <a:t/>
            </a:r>
            <a:endParaRPr b="0" i="0" sz="2600" u="none" cap="none" strike="noStrike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24a310f4b4a_3_24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b="0" i="0" sz="18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24a310f4b4a_3_24"/>
          <p:cNvSpPr txBox="1"/>
          <p:nvPr/>
        </p:nvSpPr>
        <p:spPr>
          <a:xfrm>
            <a:off x="838200" y="1690813"/>
            <a:ext cx="105156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Difficoltà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Integrazione tecnologie AWS e ottenimento permessi corretti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Definizione struttura di codifica e pattern di basso livello da utilizzare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Miglioramenti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Verifica più granulare delle attività svolte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Inizio rotazione dei ruoli più frequente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Misure di mitigazione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Divisione del lavoro tra frontend e backend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g24a310f4b4a_3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91150" y="3283950"/>
            <a:ext cx="1504200" cy="15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SWEG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4E423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2022-10-24T17:05:38Z</dcterms:created>
  <dc:creator>Davide Milan</dc:creator>
</cp:coreProperties>
</file>