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OnTdSr6bTJeHV7FKsbIxFb/J1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584d1e99e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0584d1e99e_1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584d1e99e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0584d1e99e_1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584d1e99e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0584d1e99e_1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584d1e99e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0584d1e99e_1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584d1e99e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0584d1e99e_1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0584d1e99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0584d1e99e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584d1e99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0584d1e99e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584d1e99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0584d1e99e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584d1e99e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0584d1e99e_1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584d1e99e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0584d1e99e_1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584d1e99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0584d1e99e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584d1e99e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0584d1e99e_1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584d1e99e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0584d1e99e_1_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584d1e99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0584d1e99e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584d1e99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0584d1e99e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7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11" Type="http://schemas.openxmlformats.org/officeDocument/2006/relationships/image" Target="../media/image24.png"/><Relationship Id="rId10" Type="http://schemas.openxmlformats.org/officeDocument/2006/relationships/image" Target="../media/image28.png"/><Relationship Id="rId9" Type="http://schemas.openxmlformats.org/officeDocument/2006/relationships/image" Target="../media/image29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20.png"/><Relationship Id="rId8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Relationship Id="rId5" Type="http://schemas.openxmlformats.org/officeDocument/2006/relationships/image" Target="../media/image1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21212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5487" t="0"/>
          <a:stretch/>
        </p:blipFill>
        <p:spPr>
          <a:xfrm>
            <a:off x="3958300" y="2337308"/>
            <a:ext cx="8233698" cy="221875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>
            <p:ph type="ctrTitle"/>
          </p:nvPr>
        </p:nvSpPr>
        <p:spPr>
          <a:xfrm>
            <a:off x="477980" y="1122363"/>
            <a:ext cx="4858951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A7A19E"/>
                </a:solidFill>
              </a:rPr>
              <a:t>Presentazione RTB</a:t>
            </a:r>
            <a:endParaRPr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477980" y="4872923"/>
            <a:ext cx="10868446" cy="57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000"/>
              <a:buNone/>
            </a:pPr>
            <a:r>
              <a:rPr lang="en-US" sz="2000">
                <a:solidFill>
                  <a:srgbClr val="D6D3D2"/>
                </a:solidFill>
              </a:rPr>
              <a:t>Requirements and Technology Baseline – SWEG: Software Engineering Group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D6D3D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D6D3D2"/>
              </a:solidFill>
            </a:endParaRPr>
          </a:p>
        </p:txBody>
      </p:sp>
      <p:sp>
        <p:nvSpPr>
          <p:cNvPr id="101" name="Google Shape;101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584d1e99e_1_17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NodeJS</a:t>
            </a:r>
            <a:endParaRPr/>
          </a:p>
        </p:txBody>
      </p:sp>
      <p:pic>
        <p:nvPicPr>
          <p:cNvPr descr="Logo&#10;&#10;Description automatically generated" id="189" name="Google Shape;189;g20584d1e99e_1_178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90" name="Google Shape;190;g20584d1e99e_1_178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/17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20584d1e99e_1_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3797" y="2160900"/>
            <a:ext cx="3000000" cy="225004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0584d1e99e_1_178"/>
          <p:cNvSpPr txBox="1"/>
          <p:nvPr/>
        </p:nvSpPr>
        <p:spPr>
          <a:xfrm>
            <a:off x="838200" y="1858950"/>
            <a:ext cx="63126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Runtime Javascript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Permette di eseguire codice JavaScript lato server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Gestione completa backend e frontend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Modello di I/O asincrono e orientato agli eventi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Gestione dinamica delle dipendenze (npm)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Backend</a:t>
            </a:r>
            <a:endParaRPr/>
          </a:p>
        </p:txBody>
      </p:sp>
      <p:pic>
        <p:nvPicPr>
          <p:cNvPr descr="Logo&#10;&#10;Description automatically generated" id="198" name="Google Shape;198;p2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861" cy="474702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kx="0" rotWithShape="0" algn="bl" stA="42000" stPos="0" sy="-100000" ky="0"/>
          </a:effectLst>
        </p:spPr>
      </p:pic>
      <p:sp>
        <p:nvSpPr>
          <p:cNvPr id="199" name="Google Shape;199;p2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/17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3656" y="1643912"/>
            <a:ext cx="1561326" cy="156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0082" y="1680141"/>
            <a:ext cx="2739675" cy="1488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3593" y="3872721"/>
            <a:ext cx="3704347" cy="13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"/>
          <p:cNvPicPr preferRelativeResize="0"/>
          <p:nvPr/>
        </p:nvPicPr>
        <p:blipFill rotWithShape="1">
          <a:blip r:embed="rId7">
            <a:alphaModFix/>
          </a:blip>
          <a:srcRect b="27214" l="16549" r="20762" t="0"/>
          <a:stretch/>
        </p:blipFill>
        <p:spPr>
          <a:xfrm>
            <a:off x="7469080" y="3872725"/>
            <a:ext cx="1644758" cy="16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584d1e99e_1_1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AWS Serverless</a:t>
            </a:r>
            <a:endParaRPr/>
          </a:p>
        </p:txBody>
      </p:sp>
      <p:pic>
        <p:nvPicPr>
          <p:cNvPr descr="Logo&#10;&#10;Description automatically generated" id="209" name="Google Shape;209;g20584d1e99e_1_197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210" name="Google Shape;210;g20584d1e99e_1_197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/15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g20584d1e99e_1_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4051" y="3754216"/>
            <a:ext cx="2739675" cy="148885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0584d1e99e_1_197"/>
          <p:cNvSpPr txBox="1"/>
          <p:nvPr/>
        </p:nvSpPr>
        <p:spPr>
          <a:xfrm>
            <a:off x="838200" y="1876225"/>
            <a:ext cx="57147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Intuitivo da usare ed ambiente criptato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Permette di creare e eseguire applicazioni senza gestione server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Esecuzione e scalabilità automatica in base alle richieste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Costi e utilizzo delle risorse automaticamente ottimizzato</a:t>
            </a:r>
            <a:endParaRPr sz="2200">
              <a:solidFill>
                <a:srgbClr val="D1D5DB"/>
              </a:solidFill>
              <a:highlight>
                <a:srgbClr val="44465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20584d1e99e_1_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7900" y="1220525"/>
            <a:ext cx="1918463" cy="1758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584d1e99e_1_20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AWS Lambda</a:t>
            </a:r>
            <a:endParaRPr/>
          </a:p>
        </p:txBody>
      </p:sp>
      <p:pic>
        <p:nvPicPr>
          <p:cNvPr descr="Logo&#10;&#10;Description automatically generated" id="219" name="Google Shape;219;g20584d1e99e_1_204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220" name="Google Shape;220;g20584d1e99e_1_204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/17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20584d1e99e_1_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3101" y="2648337"/>
            <a:ext cx="1561326" cy="156132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0584d1e99e_1_204"/>
          <p:cNvSpPr txBox="1"/>
          <p:nvPr/>
        </p:nvSpPr>
        <p:spPr>
          <a:xfrm>
            <a:off x="838200" y="1855675"/>
            <a:ext cx="60228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Servizio di calcolo basato su eventi serverless per codici backend e frontend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Scalabile automaticamente e in modo veloce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Elaborazione dei dati in modo ottimizzato tramite API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Esegue il codice senza infrastrutture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Adatto per la gestione a microservizi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584d1e99e_1_1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Amazon DynamoDB</a:t>
            </a:r>
            <a:endParaRPr/>
          </a:p>
        </p:txBody>
      </p:sp>
      <p:pic>
        <p:nvPicPr>
          <p:cNvPr descr="Logo&#10;&#10;Description automatically generated" id="228" name="Google Shape;228;g20584d1e99e_1_185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229" name="Google Shape;229;g20584d1e99e_1_185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/17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g20584d1e99e_1_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9462" y="2804421"/>
            <a:ext cx="3704347" cy="13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0584d1e99e_1_185"/>
          <p:cNvSpPr txBox="1"/>
          <p:nvPr/>
        </p:nvSpPr>
        <p:spPr>
          <a:xfrm>
            <a:off x="838200" y="2013300"/>
            <a:ext cx="63126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Integrabile con gli altri servizi AWS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Servizio di database NoSQL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Supporta modelli di dati chiave-valore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Gestisce automaticamente i diversi carichi di lavoro e recupera i dati velocemente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Facile gestione della capacità a bassa latenza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584d1e99e_1_2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AWS Cognito</a:t>
            </a:r>
            <a:endParaRPr/>
          </a:p>
        </p:txBody>
      </p:sp>
      <p:pic>
        <p:nvPicPr>
          <p:cNvPr descr="Logo&#10;&#10;Description automatically generated" id="237" name="Google Shape;237;g20584d1e99e_1_227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238" name="Google Shape;238;g20584d1e99e_1_227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/17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0584d1e99e_1_227"/>
          <p:cNvSpPr txBox="1"/>
          <p:nvPr/>
        </p:nvSpPr>
        <p:spPr>
          <a:xfrm>
            <a:off x="838200" y="1906188"/>
            <a:ext cx="6022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Fornisce un livello di identità per accedere ad altri servizi AWS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Servizio di gestione degli utenti e degli accessi per le applicazioni web e mobile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Semplifica la gestione degli utenti e autorizzazione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Gestione delle password e dei token di accesso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Accesso sicuro e controllato</a:t>
            </a:r>
            <a:endParaRPr sz="2200">
              <a:solidFill>
                <a:srgbClr val="D1D5DB"/>
              </a:solidFill>
              <a:highlight>
                <a:srgbClr val="44465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g20584d1e99e_1_227"/>
          <p:cNvPicPr preferRelativeResize="0"/>
          <p:nvPr/>
        </p:nvPicPr>
        <p:blipFill rotWithShape="1">
          <a:blip r:embed="rId4">
            <a:alphaModFix/>
          </a:blip>
          <a:srcRect b="27214" l="16549" r="20762" t="0"/>
          <a:stretch/>
        </p:blipFill>
        <p:spPr>
          <a:xfrm>
            <a:off x="8521350" y="2748588"/>
            <a:ext cx="1644758" cy="16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0584d1e99e_1_17"/>
          <p:cNvSpPr txBox="1"/>
          <p:nvPr>
            <p:ph type="title"/>
          </p:nvPr>
        </p:nvSpPr>
        <p:spPr>
          <a:xfrm>
            <a:off x="823675" y="452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Strumenti utilizzati</a:t>
            </a:r>
            <a:endParaRPr/>
          </a:p>
        </p:txBody>
      </p:sp>
      <p:pic>
        <p:nvPicPr>
          <p:cNvPr descr="Logo&#10;&#10;Description automatically generated" id="246" name="Google Shape;246;g20584d1e99e_1_17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247" name="Google Shape;247;g20584d1e99e_1_17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/17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20584d1e99e_1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900" y="2366129"/>
            <a:ext cx="1232139" cy="102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20584d1e99e_1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2506" y="2300724"/>
            <a:ext cx="1436482" cy="132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0584d1e99e_1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1300" y="2313259"/>
            <a:ext cx="1436498" cy="132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0584d1e99e_1_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45800" y="2409360"/>
            <a:ext cx="2897681" cy="11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20584d1e99e_1_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51962" y="2309337"/>
            <a:ext cx="1325700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20584d1e99e_1_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1675" y="3933063"/>
            <a:ext cx="1727752" cy="1727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0584d1e99e_1_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06925" y="4009549"/>
            <a:ext cx="1727750" cy="1641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20584d1e99e_1_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86575" y="3966350"/>
            <a:ext cx="1727752" cy="172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0584d1e99e_1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Proof of Concept - Realizzazione</a:t>
            </a:r>
            <a:endParaRPr/>
          </a:p>
        </p:txBody>
      </p:sp>
      <p:pic>
        <p:nvPicPr>
          <p:cNvPr descr="Logo&#10;&#10;Description automatically generated" id="261" name="Google Shape;261;g20584d1e99e_1_35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262" name="Google Shape;262;g20584d1e99e_1_35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/17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20584d1e99e_1_35"/>
          <p:cNvSpPr txBox="1"/>
          <p:nvPr/>
        </p:nvSpPr>
        <p:spPr>
          <a:xfrm>
            <a:off x="533075" y="2151450"/>
            <a:ext cx="5717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Implementazione in locale delle tecnologie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API per l’interazione con i dati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Accesso per i vari utenti 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Visualizzazione testi del Tenant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Scrittura traduzioni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Filtraggio in base alla lingua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20584d1e99e_1_35"/>
          <p:cNvSpPr txBox="1"/>
          <p:nvPr/>
        </p:nvSpPr>
        <p:spPr>
          <a:xfrm>
            <a:off x="6865100" y="2320800"/>
            <a:ext cx="4863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SuperAdmin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Gestione </a:t>
            </a: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dei Tenant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Gestione impostazioni Tenant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Gestione utenti del Tenant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Approvazione/Rifiuto traduzioni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584d1e99e_1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Scopo ed obiettivi</a:t>
            </a:r>
            <a:endParaRPr/>
          </a:p>
        </p:txBody>
      </p:sp>
      <p:pic>
        <p:nvPicPr>
          <p:cNvPr descr="Logo&#10;&#10;Description automatically generated" id="108" name="Google Shape;108;g20584d1e99e_1_5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09" name="Google Shape;109;g20584d1e99e_1_5"/>
          <p:cNvSpPr txBox="1"/>
          <p:nvPr/>
        </p:nvSpPr>
        <p:spPr>
          <a:xfrm>
            <a:off x="728100" y="1858946"/>
            <a:ext cx="10515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Gestione testi multilingua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Piattaforma MultiTenant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Testi facilmente accessibili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Versionamento ed approvazione traduzioni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Vari tipi di utenti supportati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20584d1e99e_1_5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/17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584d1e99e_1_1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Utenti coinvolti</a:t>
            </a:r>
            <a:endParaRPr/>
          </a:p>
        </p:txBody>
      </p:sp>
      <p:pic>
        <p:nvPicPr>
          <p:cNvPr descr="Logo&#10;&#10;Description automatically generated" id="116" name="Google Shape;116;g20584d1e99e_1_137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17" name="Google Shape;117;g20584d1e99e_1_137"/>
          <p:cNvSpPr txBox="1"/>
          <p:nvPr/>
        </p:nvSpPr>
        <p:spPr>
          <a:xfrm>
            <a:off x="838200" y="1923175"/>
            <a:ext cx="6066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Utenti interni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SuperAdmin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0584d1e99e_1_137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/17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20584d1e99e_1_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6100" y="1923182"/>
            <a:ext cx="3192325" cy="36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0584d1e99e_1_137"/>
          <p:cNvSpPr txBox="1"/>
          <p:nvPr/>
        </p:nvSpPr>
        <p:spPr>
          <a:xfrm>
            <a:off x="838200" y="3897375"/>
            <a:ext cx="6066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Utenti esterni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Sviluppatori webapp del Tenant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Utenti diretti del Tenant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584d1e99e_1_153"/>
          <p:cNvSpPr txBox="1"/>
          <p:nvPr>
            <p:ph type="title"/>
          </p:nvPr>
        </p:nvSpPr>
        <p:spPr>
          <a:xfrm>
            <a:off x="838200" y="365125"/>
            <a:ext cx="4526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SuperAdmin</a:t>
            </a:r>
            <a:endParaRPr/>
          </a:p>
        </p:txBody>
      </p:sp>
      <p:pic>
        <p:nvPicPr>
          <p:cNvPr descr="Logo&#10;&#10;Description automatically generated" id="126" name="Google Shape;126;g20584d1e99e_1_153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27" name="Google Shape;127;g20584d1e99e_1_153"/>
          <p:cNvSpPr txBox="1"/>
          <p:nvPr/>
        </p:nvSpPr>
        <p:spPr>
          <a:xfrm>
            <a:off x="838200" y="1923175"/>
            <a:ext cx="5543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Gestione dei Tenant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Creazione del Tenant e del suo Admin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Visualizzazione dei Tenant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Cancellazione dei Tenant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20584d1e99e_1_153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/17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20584d1e99e_1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800" y="712558"/>
            <a:ext cx="5118425" cy="27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0584d1e99e_1_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500" y="4183033"/>
            <a:ext cx="5229076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0584d1e99e_1_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8500" y="4295558"/>
            <a:ext cx="5824550" cy="9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584d1e99e_1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Admin</a:t>
            </a:r>
            <a:endParaRPr/>
          </a:p>
        </p:txBody>
      </p:sp>
      <p:pic>
        <p:nvPicPr>
          <p:cNvPr descr="Logo&#10;&#10;Description automatically generated" id="137" name="Google Shape;137;g20584d1e99e_1_11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38" name="Google Shape;138;g20584d1e99e_1_11"/>
          <p:cNvSpPr txBox="1"/>
          <p:nvPr/>
        </p:nvSpPr>
        <p:spPr>
          <a:xfrm>
            <a:off x="678375" y="1835975"/>
            <a:ext cx="60663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Scelta lingue del Tenant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Gestione impostazioni e utenti del Tenant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Gestione testi originali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Gestione categorie traduzioni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Approvazione/rifiuto traduzioni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0584d1e99e_1_11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/17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20584d1e99e_1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0425" y="655900"/>
            <a:ext cx="5560650" cy="11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0584d1e99e_1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0625" y="2220640"/>
            <a:ext cx="5600249" cy="18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0584d1e99e_1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0426" y="4585839"/>
            <a:ext cx="5560650" cy="96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0584d1e99e_1_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200" y="4585850"/>
            <a:ext cx="4320888" cy="9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584d1e99e_1_1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User</a:t>
            </a:r>
            <a:endParaRPr/>
          </a:p>
        </p:txBody>
      </p:sp>
      <p:pic>
        <p:nvPicPr>
          <p:cNvPr descr="Logo&#10;&#10;Description automatically generated" id="149" name="Google Shape;149;g20584d1e99e_1_146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50" name="Google Shape;150;g20584d1e99e_1_146"/>
          <p:cNvSpPr txBox="1"/>
          <p:nvPr/>
        </p:nvSpPr>
        <p:spPr>
          <a:xfrm>
            <a:off x="838200" y="1763350"/>
            <a:ext cx="455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Visualizzazione di tutti i testi 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Inserimento traduzioni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Selezione lingua in cui tradurre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0584d1e99e_1_146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/17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20584d1e99e_1_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667" y="4728900"/>
            <a:ext cx="6759458" cy="10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0584d1e99e_1_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0675" y="3426625"/>
            <a:ext cx="6759450" cy="1015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0584d1e99e_1_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9850" y="1826788"/>
            <a:ext cx="49339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584d1e99e_1_2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Frontend</a:t>
            </a:r>
            <a:endParaRPr/>
          </a:p>
        </p:txBody>
      </p:sp>
      <p:pic>
        <p:nvPicPr>
          <p:cNvPr descr="Logo&#10;&#10;Description automatically generated" id="160" name="Google Shape;160;g20584d1e99e_1_211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61" name="Google Shape;161;g20584d1e99e_1_211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/17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20584d1e99e_1_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238" y="3620274"/>
            <a:ext cx="2397474" cy="17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0584d1e99e_1_2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8237" y="1690837"/>
            <a:ext cx="2559476" cy="16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0584d1e99e_1_2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3935" y="1751082"/>
            <a:ext cx="1561326" cy="156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0584d1e99e_1_2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5661" y="3907113"/>
            <a:ext cx="1669591" cy="132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584d1e99e_1_23"/>
          <p:cNvSpPr txBox="1"/>
          <p:nvPr>
            <p:ph type="title"/>
          </p:nvPr>
        </p:nvSpPr>
        <p:spPr>
          <a:xfrm>
            <a:off x="1019225" y="3941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React JS</a:t>
            </a:r>
            <a:endParaRPr/>
          </a:p>
        </p:txBody>
      </p:sp>
      <p:pic>
        <p:nvPicPr>
          <p:cNvPr descr="Logo&#10;&#10;Description automatically generated" id="171" name="Google Shape;171;g20584d1e99e_1_23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72" name="Google Shape;172;g20584d1e99e_1_23"/>
          <p:cNvSpPr txBox="1"/>
          <p:nvPr/>
        </p:nvSpPr>
        <p:spPr>
          <a:xfrm>
            <a:off x="652375" y="2024125"/>
            <a:ext cx="56160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Libreria JavaScript open-source per la creazione di interfacce utente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Basato su componenti riutilizzabili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Interfacce utente semplici ed adattive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Rendering veloce ed ottimizzato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Buone performance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0584d1e99e_1_23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/17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20584d1e99e_1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6487" y="2433812"/>
            <a:ext cx="2559476" cy="16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584d1e99e_1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TypeScript</a:t>
            </a:r>
            <a:endParaRPr/>
          </a:p>
        </p:txBody>
      </p:sp>
      <p:pic>
        <p:nvPicPr>
          <p:cNvPr descr="Logo&#10;&#10;Description automatically generated" id="180" name="Google Shape;180;g20584d1e99e_1_29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81" name="Google Shape;181;g20584d1e99e_1_29"/>
          <p:cNvSpPr txBox="1"/>
          <p:nvPr/>
        </p:nvSpPr>
        <p:spPr>
          <a:xfrm>
            <a:off x="838200" y="2028300"/>
            <a:ext cx="6182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Linguaggio di programmazione che estende JavaScript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Tipizzazione rigorosa per trovare errori facilmente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Possibilità di utilizzare classi, interfacce e moduli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Interazione con le API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0584d1e99e_1_29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/17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20584d1e99e_1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6960" y="2648357"/>
            <a:ext cx="1561326" cy="1561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SWE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4E423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SWE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4E423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2022-10-24T17:05:38Z</dcterms:created>
  <dc:creator>Davide Milan</dc:creator>
</cp:coreProperties>
</file>