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MzmayjtEGqR9+Z79YIcSmaPdL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e36963b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0e36963b8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36963b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0e36963b8e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e36963b8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e36963b8e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36963b8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0e36963b8e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8e5f8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f8e5f83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0e36963b8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g20e36963b8e_0_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0e36963b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g20e36963b8e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0e36963b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g20e36963b8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e36963b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20e36963b8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e36963b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20e36963b8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36963b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20e36963b8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e36963b8e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0e36963b8e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e36963b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e36963b8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e36963b8e_1_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20e36963b8e_1_8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g20e36963b8e_1_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0e36963b8e_1_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20e36963b8e_1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1" Type="http://schemas.openxmlformats.org/officeDocument/2006/relationships/image" Target="../media/image1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21212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5487" t="0"/>
          <a:stretch/>
        </p:blipFill>
        <p:spPr>
          <a:xfrm>
            <a:off x="3958300" y="2337308"/>
            <a:ext cx="8233698" cy="221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/>
          <p:nvPr/>
        </p:nvSpPr>
        <p:spPr>
          <a:xfrm>
            <a:off x="3" y="0"/>
            <a:ext cx="93393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>
            <p:ph type="ctrTitle"/>
          </p:nvPr>
        </p:nvSpPr>
        <p:spPr>
          <a:xfrm>
            <a:off x="477980" y="1122363"/>
            <a:ext cx="4858951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A7A19E"/>
                </a:solidFill>
              </a:rPr>
              <a:t>Presentazione RTB</a:t>
            </a: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477980" y="4872923"/>
            <a:ext cx="10868446" cy="57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000"/>
              <a:buNone/>
            </a:pPr>
            <a:r>
              <a:rPr lang="en-US" sz="2000">
                <a:solidFill>
                  <a:srgbClr val="D6D3D2"/>
                </a:solidFill>
              </a:rPr>
              <a:t>Requirements and Technology Baseline – SWEG: Software Engineering Group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D6D3D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D6D3D2"/>
              </a:solidFill>
            </a:endParaRPr>
          </a:p>
        </p:txBody>
      </p:sp>
      <p:sp>
        <p:nvSpPr>
          <p:cNvPr id="32" name="Google Shape;3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19" name="Google Shape;119;g20e36963b8e_0_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20" name="Google Shape;120;g20e36963b8e_0_15"/>
          <p:cNvSpPr txBox="1"/>
          <p:nvPr/>
        </p:nvSpPr>
        <p:spPr>
          <a:xfrm>
            <a:off x="838200" y="401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Way of Working - Organizzazione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20e36963b8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473" y="1894275"/>
            <a:ext cx="4704775" cy="37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0e36963b8e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875" y="1444913"/>
            <a:ext cx="8600250" cy="461427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0e36963b8e_0_15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0e36963b8e_0_15"/>
          <p:cNvSpPr txBox="1"/>
          <p:nvPr/>
        </p:nvSpPr>
        <p:spPr>
          <a:xfrm>
            <a:off x="4826750" y="6137525"/>
            <a:ext cx="2455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Diagramma di Gantt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e36963b8e_0_115"/>
          <p:cNvSpPr txBox="1"/>
          <p:nvPr>
            <p:ph type="title"/>
          </p:nvPr>
        </p:nvSpPr>
        <p:spPr>
          <a:xfrm>
            <a:off x="823675" y="37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Suddivisione del lavoro - Periodo 2 (PdP)</a:t>
            </a:r>
            <a:endParaRPr/>
          </a:p>
        </p:txBody>
      </p:sp>
      <p:sp>
        <p:nvSpPr>
          <p:cNvPr id="130" name="Google Shape;130;g20e36963b8e_0_115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0e36963b8e_0_115"/>
          <p:cNvSpPr txBox="1"/>
          <p:nvPr/>
        </p:nvSpPr>
        <p:spPr>
          <a:xfrm>
            <a:off x="823375" y="1701825"/>
            <a:ext cx="10515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Organizzazione e ruoli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Suddivisione documenti per tipo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Rotazione ruoli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Divisione equa responsabilità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32" name="Google Shape;132;g20e36963b8e_0_1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pic>
        <p:nvPicPr>
          <p:cNvPr id="133" name="Google Shape;133;g20e36963b8e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7575" y="2369700"/>
            <a:ext cx="1618875" cy="1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36963b8e_0_84"/>
          <p:cNvSpPr txBox="1"/>
          <p:nvPr>
            <p:ph type="title"/>
          </p:nvPr>
        </p:nvSpPr>
        <p:spPr>
          <a:xfrm>
            <a:off x="823675" y="37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Suddivisione del lavoro - Periodo 3 (PdP)</a:t>
            </a:r>
            <a:endParaRPr/>
          </a:p>
        </p:txBody>
      </p:sp>
      <p:sp>
        <p:nvSpPr>
          <p:cNvPr id="139" name="Google Shape;139;g20e36963b8e_0_84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0e36963b8e_0_84"/>
          <p:cNvSpPr txBox="1"/>
          <p:nvPr/>
        </p:nvSpPr>
        <p:spPr>
          <a:xfrm>
            <a:off x="838200" y="1690700"/>
            <a:ext cx="10515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Organizzazione e ruoli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Rotazione e incrementi secondo PdP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Suddivisione ruoli tra documenti e PoC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Realizzazione PoC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41" name="Google Shape;141;g20e36963b8e_0_8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pic>
        <p:nvPicPr>
          <p:cNvPr id="142" name="Google Shape;142;g20e36963b8e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7575" y="2369700"/>
            <a:ext cx="1618875" cy="1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e36963b8e_0_331"/>
          <p:cNvSpPr txBox="1"/>
          <p:nvPr>
            <p:ph type="title"/>
          </p:nvPr>
        </p:nvSpPr>
        <p:spPr>
          <a:xfrm>
            <a:off x="838200" y="35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Consuntivo RTB</a:t>
            </a:r>
            <a:endParaRPr/>
          </a:p>
        </p:txBody>
      </p:sp>
      <p:sp>
        <p:nvSpPr>
          <p:cNvPr id="148" name="Google Shape;148;g20e36963b8e_0_33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49" name="Google Shape;149;g20e36963b8e_0_33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pic>
        <p:nvPicPr>
          <p:cNvPr id="150" name="Google Shape;150;g20e36963b8e_0_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575" y="1828700"/>
            <a:ext cx="7806850" cy="34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8e5f83a1_0_0"/>
          <p:cNvSpPr txBox="1"/>
          <p:nvPr>
            <p:ph type="title"/>
          </p:nvPr>
        </p:nvSpPr>
        <p:spPr>
          <a:xfrm>
            <a:off x="838200" y="35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Preventivo a finire</a:t>
            </a:r>
            <a:endParaRPr/>
          </a:p>
        </p:txBody>
      </p:sp>
      <p:sp>
        <p:nvSpPr>
          <p:cNvPr id="156" name="Google Shape;156;g20f8e5f83a1_0_0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57" name="Google Shape;157;g20f8e5f83a1_0_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pic>
        <p:nvPicPr>
          <p:cNvPr id="158" name="Google Shape;158;g20f8e5f83a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325" y="1798550"/>
            <a:ext cx="10337349" cy="32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39" name="Google Shape;39;g20e36963b8e_0_29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40" name="Google Shape;40;g20e36963b8e_0_292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Riscontro PoC e TB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g20e36963b8e_0_292"/>
          <p:cNvSpPr txBox="1"/>
          <p:nvPr/>
        </p:nvSpPr>
        <p:spPr>
          <a:xfrm>
            <a:off x="838200" y="1690688"/>
            <a:ext cx="10515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Feedback positivo da Zero12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Semaforo verde da prof. Cardin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Difficoltà riscontrate: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Standardizzazione interna e norme di codifica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Separation of concerns tra frontend e backend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Realizzazione secondo CI/CD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g20e36963b8e_0_292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g20e36963b8e_0_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1545" y="2013358"/>
            <a:ext cx="2819575" cy="2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48" name="Google Shape;48;g20e36963b8e_0_5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49" name="Google Shape;49;g20e36963b8e_0_52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Analisi dei Requisiti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20e36963b8e_0_52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g20e36963b8e_0_52"/>
          <p:cNvSpPr txBox="1"/>
          <p:nvPr/>
        </p:nvSpPr>
        <p:spPr>
          <a:xfrm>
            <a:off x="838200" y="1690688"/>
            <a:ext cx="105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Vari utenti coinvolti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Interni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Esterni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Feedback continuativo con Zero12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Revisione e verifica costante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Miglioramento e modifica UML e Requisiti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g20e36963b8e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7475" y="1734732"/>
            <a:ext cx="3192325" cy="36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57" name="Google Shape;57;g20e36963b8e_0_3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58" name="Google Shape;58;g20e36963b8e_0_36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Norme di Progetto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20e36963b8e_0_36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0e36963b8e_0_36"/>
          <p:cNvSpPr txBox="1"/>
          <p:nvPr/>
        </p:nvSpPr>
        <p:spPr>
          <a:xfrm>
            <a:off x="838200" y="1597963"/>
            <a:ext cx="10515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Cambiamento ed evoluzione Way of Working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Processi primari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Fornitura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Sviluppo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Processi di supporto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Documentazione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Verifica &amp; Validazione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Processi organizzativi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Gestione dei processi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g20e36963b8e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425" y="1752037"/>
            <a:ext cx="3689376" cy="37108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20e36963b8e_0_36"/>
          <p:cNvSpPr txBox="1"/>
          <p:nvPr/>
        </p:nvSpPr>
        <p:spPr>
          <a:xfrm>
            <a:off x="8858550" y="5462925"/>
            <a:ext cx="153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Ciclo di vita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67" name="Google Shape;67;g20e36963b8e_0_4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68" name="Google Shape;68;g20e36963b8e_0_44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Piano di Qualifica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20e36963b8e_0_44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20e36963b8e_0_44"/>
          <p:cNvSpPr txBox="1"/>
          <p:nvPr/>
        </p:nvSpPr>
        <p:spPr>
          <a:xfrm>
            <a:off x="838200" y="1690688"/>
            <a:ext cx="105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Definizione della qualità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Qualità di Processo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Qualità di Prodotto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Definizione test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Resoconto e miglioramenti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20e36963b8e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678" y="1387863"/>
            <a:ext cx="5121800" cy="39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0e36963b8e_0_44"/>
          <p:cNvSpPr txBox="1"/>
          <p:nvPr/>
        </p:nvSpPr>
        <p:spPr>
          <a:xfrm>
            <a:off x="8161125" y="5454625"/>
            <a:ext cx="114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Model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77" name="Google Shape;77;g20e36963b8e_0_7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78" name="Google Shape;78;g20e36963b8e_0_75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Glossario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20e36963b8e_0_75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0e36963b8e_0_75"/>
          <p:cNvSpPr txBox="1"/>
          <p:nvPr/>
        </p:nvSpPr>
        <p:spPr>
          <a:xfrm>
            <a:off x="838200" y="2305925"/>
            <a:ext cx="1051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Termini di dominio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Riferimento centrale per la documentazione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20e36963b8e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7300" y="1967325"/>
            <a:ext cx="1970225" cy="19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86" name="Google Shape;86;g20e36963b8e_0_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87" name="Google Shape;87;g20e36963b8e_0_28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Valutazione sull’organizzazione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0e36963b8e_0_28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0e36963b8e_0_28"/>
          <p:cNvSpPr txBox="1"/>
          <p:nvPr/>
        </p:nvSpPr>
        <p:spPr>
          <a:xfrm>
            <a:off x="861250" y="1793313"/>
            <a:ext cx="10515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Criticità individuate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Suddivisione dei compiti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Verifica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Rotazione dei ruoli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20e36963b8e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7625" y="21129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95" name="Google Shape;95;g20e36963b8e_1_9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96" name="Google Shape;96;g20e36963b8e_1_97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7A19E"/>
                </a:solidFill>
                <a:latin typeface="Calibri"/>
                <a:ea typeface="Calibri"/>
                <a:cs typeface="Calibri"/>
                <a:sym typeface="Calibri"/>
              </a:rPr>
              <a:t>Valutazione sugli strumenti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0e36963b8e_1_97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0e36963b8e_1_97"/>
          <p:cNvSpPr txBox="1"/>
          <p:nvPr/>
        </p:nvSpPr>
        <p:spPr>
          <a:xfrm>
            <a:off x="838200" y="2149038"/>
            <a:ext cx="10515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Criticità individuate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Scarsa conoscenza delle tecnologie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Verificatore</a:t>
            </a:r>
            <a:endParaRPr sz="2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20e36963b8e_1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425" y="2112625"/>
            <a:ext cx="2166226" cy="216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e36963b8e_1_0"/>
          <p:cNvSpPr txBox="1"/>
          <p:nvPr>
            <p:ph type="title"/>
          </p:nvPr>
        </p:nvSpPr>
        <p:spPr>
          <a:xfrm>
            <a:off x="838200" y="35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7A19E"/>
                </a:solidFill>
              </a:rPr>
              <a:t>Way of Working - Strumenti</a:t>
            </a:r>
            <a:endParaRPr>
              <a:solidFill>
                <a:srgbClr val="A7A19E"/>
              </a:solidFill>
            </a:endParaRPr>
          </a:p>
        </p:txBody>
      </p:sp>
      <p:sp>
        <p:nvSpPr>
          <p:cNvPr id="105" name="Google Shape;105;g20e36963b8e_1_0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/14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20e36963b8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0" y="2366129"/>
            <a:ext cx="1232139" cy="102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0e36963b8e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506" y="2300724"/>
            <a:ext cx="1436482" cy="13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0e36963b8e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1300" y="2313259"/>
            <a:ext cx="1436498" cy="132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0e36963b8e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00" y="2409360"/>
            <a:ext cx="2897681" cy="11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0e36963b8e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962" y="2309337"/>
            <a:ext cx="13257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0e36963b8e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2400" y="3955963"/>
            <a:ext cx="1727752" cy="172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0e36963b8e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7650" y="4032449"/>
            <a:ext cx="1727750" cy="164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0e36963b8e_1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7300" y="3989250"/>
            <a:ext cx="1727752" cy="1727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14" name="Google Shape;114;g20e36963b8e_1_0"/>
          <p:cNvPicPr preferRelativeResize="0"/>
          <p:nvPr/>
        </p:nvPicPr>
        <p:blipFill rotWithShape="1">
          <a:blip r:embed="rId11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WE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2022-10-24T17:05:38Z</dcterms:created>
  <dc:creator>Davide Milan</dc:creator>
</cp:coreProperties>
</file>