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65" r:id="rId5"/>
    <p:sldId id="266" r:id="rId6"/>
    <p:sldId id="267" r:id="rId7"/>
    <p:sldId id="269" r:id="rId8"/>
    <p:sldId id="270" r:id="rId9"/>
    <p:sldId id="271" r:id="rId10"/>
    <p:sldId id="272" r:id="rId11"/>
    <p:sldId id="273" r:id="rId12"/>
    <p:sldId id="274" r:id="rId13"/>
    <p:sldId id="275" r:id="rId14"/>
    <p:sldId id="276" r:id="rId15"/>
    <p:sldId id="27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454" autoAdjust="0"/>
  </p:normalViewPr>
  <p:slideViewPr>
    <p:cSldViewPr snapToGrid="0" showGuides="1">
      <p:cViewPr varScale="1">
        <p:scale>
          <a:sx n="81" d="100"/>
          <a:sy n="81" d="100"/>
        </p:scale>
        <p:origin x="1614" y="1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2/18/2018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2/18/2018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Good afternoon, Dr. Brown.</a:t>
            </a:r>
          </a:p>
          <a:p>
            <a:endParaRPr lang="en-US" dirty="0"/>
          </a:p>
          <a:p>
            <a:r>
              <a:rPr lang="en-US" dirty="0"/>
              <a:t>Thank you for taking the time to join us today. Today on the call we have myself (Michael Salgo), Victoria </a:t>
            </a:r>
            <a:r>
              <a:rPr lang="en-US" dirty="0" err="1"/>
              <a:t>Guadagno</a:t>
            </a:r>
            <a:r>
              <a:rPr lang="en-US" dirty="0"/>
              <a:t>, Jacqueline </a:t>
            </a:r>
            <a:r>
              <a:rPr lang="en-US" dirty="0" err="1"/>
              <a:t>Macfadyen</a:t>
            </a:r>
            <a:r>
              <a:rPr lang="en-US" dirty="0"/>
              <a:t>, and Kevin Fortier and we will be presenting our group 3 Project Plan on NASA EVA Gamification.</a:t>
            </a:r>
          </a:p>
        </p:txBody>
      </p:sp>
      <p:sp>
        <p:nvSpPr>
          <p:cNvPr id="4" name="Slide Number Placeholder 3"/>
          <p:cNvSpPr>
            <a:spLocks noGrp="1"/>
          </p:cNvSpPr>
          <p:nvPr>
            <p:ph type="sldNum" sz="quarter" idx="10"/>
          </p:nvPr>
        </p:nvSpPr>
        <p:spPr/>
        <p:txBody>
          <a:bodyPr/>
          <a:lstStyle/>
          <a:p>
            <a:fld id="{810E1E9A-E921-4174-A0FC-51868D7AC568}" type="slidenum">
              <a:rPr lang="en-US" smtClean="0"/>
              <a:t>1</a:t>
            </a:fld>
            <a:endParaRPr lang="en-US"/>
          </a:p>
        </p:txBody>
      </p:sp>
    </p:spTree>
    <p:extLst>
      <p:ext uri="{BB962C8B-B14F-4D97-AF65-F5344CB8AC3E}">
        <p14:creationId xmlns:p14="http://schemas.microsoft.com/office/powerpoint/2010/main" val="339870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milestone 3 we will do development and testing.  Work for this milestone will start on March 9</a:t>
            </a:r>
            <a:r>
              <a:rPr lang="en-US" baseline="30000" dirty="0"/>
              <a:t>th</a:t>
            </a:r>
            <a:r>
              <a:rPr lang="en-US" dirty="0"/>
              <a:t> and end on April 1</a:t>
            </a:r>
            <a:r>
              <a:rPr lang="en-US" baseline="30000" dirty="0"/>
              <a:t>st</a:t>
            </a:r>
            <a:r>
              <a:rPr lang="en-US" dirty="0"/>
              <a:t>.  Deliverables for this milestone will be the Database Script, User Profile Code, Game Code, Testing Reports for the Database, Database Documentation, User Profile Documentation, and the Game Documentation.</a:t>
            </a:r>
          </a:p>
        </p:txBody>
      </p:sp>
      <p:sp>
        <p:nvSpPr>
          <p:cNvPr id="4" name="Slide Number Placeholder 3"/>
          <p:cNvSpPr>
            <a:spLocks noGrp="1"/>
          </p:cNvSpPr>
          <p:nvPr>
            <p:ph type="sldNum" sz="quarter" idx="10"/>
          </p:nvPr>
        </p:nvSpPr>
        <p:spPr/>
        <p:txBody>
          <a:bodyPr/>
          <a:lstStyle/>
          <a:p>
            <a:fld id="{810E1E9A-E921-4174-A0FC-51868D7AC568}" type="slidenum">
              <a:rPr lang="en-US" smtClean="0"/>
              <a:t>10</a:t>
            </a:fld>
            <a:endParaRPr lang="en-US"/>
          </a:p>
        </p:txBody>
      </p:sp>
    </p:spTree>
    <p:extLst>
      <p:ext uri="{BB962C8B-B14F-4D97-AF65-F5344CB8AC3E}">
        <p14:creationId xmlns:p14="http://schemas.microsoft.com/office/powerpoint/2010/main" val="3622872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milestone 4 we will complete handover documentation.  Work for this milestone will start on April 2</a:t>
            </a:r>
            <a:r>
              <a:rPr lang="en-US" baseline="30000" dirty="0"/>
              <a:t>nd</a:t>
            </a:r>
            <a:r>
              <a:rPr lang="en-US" dirty="0"/>
              <a:t> and end on April 22</a:t>
            </a:r>
            <a:r>
              <a:rPr lang="en-US" baseline="30000" dirty="0"/>
              <a:t>nd</a:t>
            </a:r>
            <a:r>
              <a:rPr lang="en-US" dirty="0"/>
              <a:t>.  The deliverable for this milestone will be the Handover Documentation.</a:t>
            </a:r>
          </a:p>
        </p:txBody>
      </p:sp>
      <p:sp>
        <p:nvSpPr>
          <p:cNvPr id="4" name="Slide Number Placeholder 3"/>
          <p:cNvSpPr>
            <a:spLocks noGrp="1"/>
          </p:cNvSpPr>
          <p:nvPr>
            <p:ph type="sldNum" sz="quarter" idx="10"/>
          </p:nvPr>
        </p:nvSpPr>
        <p:spPr/>
        <p:txBody>
          <a:bodyPr/>
          <a:lstStyle/>
          <a:p>
            <a:fld id="{810E1E9A-E921-4174-A0FC-51868D7AC568}" type="slidenum">
              <a:rPr lang="en-US" smtClean="0"/>
              <a:t>11</a:t>
            </a:fld>
            <a:endParaRPr lang="en-US"/>
          </a:p>
        </p:txBody>
      </p:sp>
    </p:spTree>
    <p:extLst>
      <p:ext uri="{BB962C8B-B14F-4D97-AF65-F5344CB8AC3E}">
        <p14:creationId xmlns:p14="http://schemas.microsoft.com/office/powerpoint/2010/main" val="2321064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b="0" dirty="0"/>
              <a:t>With this project come some caveats.  The system that is developed must remain open source and must adhere to software versions installed by Meza.  The system should be configurable so that users can call rewards different names, such as trophies or medals, assign a name to each threshold such as bronze, silver, gold or sergeant, lieutenant, captain, and even change the value of each threshold such as 10, 100, 1000 or 5, 50, 500.</a:t>
            </a:r>
          </a:p>
          <a:p>
            <a:endParaRPr lang="en-US" b="0" dirty="0"/>
          </a:p>
          <a:p>
            <a:r>
              <a:rPr lang="en-US" b="0" dirty="0"/>
              <a:t>Lastly, code will be managed via GitHub with each user required to have their own account to ensure proper branch operations are used.</a:t>
            </a:r>
          </a:p>
        </p:txBody>
      </p:sp>
      <p:sp>
        <p:nvSpPr>
          <p:cNvPr id="4" name="Slide Number Placeholder 3"/>
          <p:cNvSpPr>
            <a:spLocks noGrp="1"/>
          </p:cNvSpPr>
          <p:nvPr>
            <p:ph type="sldNum" sz="quarter" idx="10"/>
          </p:nvPr>
        </p:nvSpPr>
        <p:spPr/>
        <p:txBody>
          <a:bodyPr/>
          <a:lstStyle/>
          <a:p>
            <a:fld id="{810E1E9A-E921-4174-A0FC-51868D7AC568}" type="slidenum">
              <a:rPr lang="en-US" smtClean="0"/>
              <a:t>12</a:t>
            </a:fld>
            <a:endParaRPr lang="en-US"/>
          </a:p>
        </p:txBody>
      </p:sp>
    </p:spTree>
    <p:extLst>
      <p:ext uri="{BB962C8B-B14F-4D97-AF65-F5344CB8AC3E}">
        <p14:creationId xmlns:p14="http://schemas.microsoft.com/office/powerpoint/2010/main" val="205511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our presentation and we open the floor up for any remaining questions.</a:t>
            </a:r>
          </a:p>
          <a:p>
            <a:endParaRPr lang="en-US" dirty="0"/>
          </a:p>
          <a:p>
            <a:r>
              <a:rPr lang="en-US" b="1" dirty="0"/>
              <a:t>[Q &amp; A]</a:t>
            </a:r>
          </a:p>
          <a:p>
            <a:endParaRPr lang="en-US" dirty="0"/>
          </a:p>
          <a:p>
            <a:r>
              <a:rPr lang="en-US" dirty="0"/>
              <a:t>We thank you for your time, Dr. Brown, and this opportunity that you and the sponsor have provided. We look forward to our next presentation at the conclusion of this course.</a:t>
            </a:r>
          </a:p>
        </p:txBody>
      </p:sp>
      <p:sp>
        <p:nvSpPr>
          <p:cNvPr id="4" name="Slide Number Placeholder 3"/>
          <p:cNvSpPr>
            <a:spLocks noGrp="1"/>
          </p:cNvSpPr>
          <p:nvPr>
            <p:ph type="sldNum" sz="quarter" idx="10"/>
          </p:nvPr>
        </p:nvSpPr>
        <p:spPr/>
        <p:txBody>
          <a:bodyPr/>
          <a:lstStyle/>
          <a:p>
            <a:fld id="{810E1E9A-E921-4174-A0FC-51868D7AC568}" type="slidenum">
              <a:rPr lang="en-US" smtClean="0"/>
              <a:t>13</a:t>
            </a:fld>
            <a:endParaRPr lang="en-US"/>
          </a:p>
        </p:txBody>
      </p:sp>
    </p:spTree>
    <p:extLst>
      <p:ext uri="{BB962C8B-B14F-4D97-AF65-F5344CB8AC3E}">
        <p14:creationId xmlns:p14="http://schemas.microsoft.com/office/powerpoint/2010/main" val="3633468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3 project sponsor is Extra-Vehicular Activity (EVA), Johnson Space Center, NASA (the division handling space walks and other activities performed outside of a spacecraft outside of the Earth’s atmosphere).  Our group 3 project liaison is Daren Welsh, EVA Instructor &amp; Flight Controller and avid wiki enthusiast.</a:t>
            </a:r>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28926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NASA EVA information is presently stored in a series of private wikis on the </a:t>
            </a:r>
            <a:r>
              <a:rPr lang="en-US" dirty="0" err="1"/>
              <a:t>MediaWiki</a:t>
            </a:r>
            <a:r>
              <a:rPr lang="en-US" dirty="0"/>
              <a:t> open source platform (the same platform and company behind the popular Wikipedia website – one of the most recognized wikis in existence).</a:t>
            </a:r>
          </a:p>
          <a:p>
            <a:endParaRPr lang="en-US" dirty="0"/>
          </a:p>
          <a:p>
            <a:r>
              <a:rPr lang="en-US" dirty="0" err="1"/>
              <a:t>MediaWiki</a:t>
            </a:r>
            <a:r>
              <a:rPr lang="en-US" dirty="0"/>
              <a:t> allows for third party extensions to be added to interact with preexisting and active wiki data.</a:t>
            </a:r>
          </a:p>
          <a:p>
            <a:endParaRPr lang="en-US" dirty="0"/>
          </a:p>
          <a:p>
            <a:r>
              <a:rPr lang="en-US" dirty="0"/>
              <a:t>This wiki data can be used to gamify the user experience and this gamification can be used to increase wiki use and allow for content optimization.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2134925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[Victoria </a:t>
            </a:r>
            <a:r>
              <a:rPr lang="en-US" b="1" dirty="0" err="1"/>
              <a:t>Guadagno</a:t>
            </a:r>
            <a:r>
              <a:rPr lang="en-US" b="1" dirty="0"/>
              <a:t>]</a:t>
            </a:r>
          </a:p>
          <a:p>
            <a:r>
              <a:rPr lang="en-US" dirty="0"/>
              <a:t>Gamification is the application of game-design features and concepts with the intent of increasing user engagement.  Wikis rely heavily on user engagement to add and maintain accurate information stored within the wiki and gamification is a tactic used to encourage this activity.</a:t>
            </a:r>
          </a:p>
          <a:p>
            <a:endParaRPr lang="en-US" dirty="0"/>
          </a:p>
          <a:p>
            <a:r>
              <a:rPr lang="en-US" dirty="0"/>
              <a:t>Gamification encourages competitiveness among groups and individuals to take and maintain a lead in any or all of the games available.  Users can also work cooperatively as a team to bolster the wiki’s content base.</a:t>
            </a:r>
          </a:p>
          <a:p>
            <a:endParaRPr lang="en-US" dirty="0"/>
          </a:p>
          <a:p>
            <a:r>
              <a:rPr lang="en-US" dirty="0"/>
              <a:t>Some examples of gamification implementations are trophies with various versions depending on the amount of points obtained, points earned through a variety of means, such as making posts, and editing posts, or badges which can be earned at milestones, such as 100 posts, 100 edits, etc.</a:t>
            </a:r>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949094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platform installation is based on the client requirements which must adhere to the Meza install bundle located on GitHub which the NASA team uses. This means that specific versions must be used.</a:t>
            </a:r>
          </a:p>
          <a:p>
            <a:endParaRPr lang="en-US" dirty="0"/>
          </a:p>
          <a:p>
            <a:r>
              <a:rPr lang="en-US" dirty="0"/>
              <a:t>At the time of this presentation, the versions of software that required to be installed are:</a:t>
            </a:r>
          </a:p>
          <a:p>
            <a:pPr marL="171450" indent="-171450">
              <a:buFont typeface="Arial" panose="020B0604020202020204" pitchFamily="34" charset="0"/>
              <a:buChar char="•"/>
            </a:pPr>
            <a:r>
              <a:rPr lang="en-US" dirty="0" err="1"/>
              <a:t>MediaWiki</a:t>
            </a:r>
            <a:r>
              <a:rPr lang="en-US" dirty="0"/>
              <a:t> (version 1.27.4)</a:t>
            </a:r>
          </a:p>
          <a:p>
            <a:pPr marL="171450" indent="-171450">
              <a:buFont typeface="Arial" panose="020B0604020202020204" pitchFamily="34" charset="0"/>
              <a:buChar char="•"/>
            </a:pPr>
            <a:r>
              <a:rPr lang="en-US" dirty="0"/>
              <a:t>PHP (version 5.6)</a:t>
            </a:r>
          </a:p>
          <a:p>
            <a:pPr marL="171450" indent="-171450">
              <a:buFont typeface="Arial" panose="020B0604020202020204" pitchFamily="34" charset="0"/>
              <a:buChar char="•"/>
            </a:pPr>
            <a:r>
              <a:rPr lang="en-US" dirty="0"/>
              <a:t>MariaDB/MySQL (version 5.5.59)</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Meza install also requires CentOS7, but for the sake of this project, because the cross-platform functionality of the software listed allows us to use various operating systems, we are using a Windows and Mac environments in addition to CentOS to ensure that we can more easily break the learning curve with familiar GUIs that are more comfortable and easier to interact with in the time allotted.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Meza install also requires a set of extensions to be installed, but at this point, extensions will be installed in the project on an as-needed basis.</a:t>
            </a:r>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254631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[Jacqueline </a:t>
            </a:r>
            <a:r>
              <a:rPr lang="en-US" b="1" dirty="0" err="1"/>
              <a:t>Macfadyen</a:t>
            </a:r>
            <a:r>
              <a:rPr lang="en-US" b="1" dirty="0"/>
              <a:t>]</a:t>
            </a:r>
          </a:p>
          <a:p>
            <a:r>
              <a:rPr lang="en-US" dirty="0"/>
              <a:t>The team for this project consists of:</a:t>
            </a:r>
          </a:p>
          <a:p>
            <a:pPr marL="171450" indent="-171450">
              <a:buFont typeface="Arial" panose="020B0604020202020204" pitchFamily="34" charset="0"/>
              <a:buChar char="•"/>
            </a:pPr>
            <a:r>
              <a:rPr lang="en-US" dirty="0"/>
              <a:t>Victoria </a:t>
            </a:r>
            <a:r>
              <a:rPr lang="en-US" dirty="0" err="1"/>
              <a:t>Guadagno</a:t>
            </a:r>
            <a:r>
              <a:rPr lang="en-US" dirty="0"/>
              <a:t>, the documentation lead</a:t>
            </a:r>
          </a:p>
          <a:p>
            <a:pPr marL="171450" indent="-171450">
              <a:buFont typeface="Arial" panose="020B0604020202020204" pitchFamily="34" charset="0"/>
              <a:buChar char="•"/>
            </a:pPr>
            <a:r>
              <a:rPr lang="en-US" dirty="0" err="1"/>
              <a:t>Okechukwu</a:t>
            </a:r>
            <a:r>
              <a:rPr lang="en-US" dirty="0"/>
              <a:t> </a:t>
            </a:r>
            <a:r>
              <a:rPr lang="en-US" dirty="0" err="1"/>
              <a:t>Ogudebe</a:t>
            </a:r>
            <a:r>
              <a:rPr lang="en-US" dirty="0"/>
              <a:t>, the testing lead</a:t>
            </a:r>
          </a:p>
          <a:p>
            <a:pPr marL="171450" indent="-171450">
              <a:buFont typeface="Arial" panose="020B0604020202020204" pitchFamily="34" charset="0"/>
              <a:buChar char="•"/>
            </a:pPr>
            <a:r>
              <a:rPr lang="en-US" dirty="0"/>
              <a:t>Jacqueline </a:t>
            </a:r>
            <a:r>
              <a:rPr lang="en-US" dirty="0" err="1"/>
              <a:t>Macfadyen</a:t>
            </a:r>
            <a:r>
              <a:rPr lang="en-US" dirty="0"/>
              <a:t>, the database lead</a:t>
            </a:r>
          </a:p>
          <a:p>
            <a:pPr marL="171450" indent="-171450">
              <a:buFont typeface="Arial" panose="020B0604020202020204" pitchFamily="34" charset="0"/>
              <a:buChar char="•"/>
            </a:pPr>
            <a:r>
              <a:rPr lang="en-US" dirty="0"/>
              <a:t>Michael Salgo, the team lead</a:t>
            </a:r>
          </a:p>
          <a:p>
            <a:pPr marL="171450" indent="-171450">
              <a:buFont typeface="Arial" panose="020B0604020202020204" pitchFamily="34" charset="0"/>
              <a:buChar char="•"/>
            </a:pPr>
            <a:r>
              <a:rPr lang="en-US" dirty="0"/>
              <a:t>And Kevin Fortier, the lead developer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Victoria will be responsible for all documentation.  She will create most of the documentation and keep it updated.</a:t>
            </a:r>
          </a:p>
          <a:p>
            <a:pPr marL="0" indent="0">
              <a:buFont typeface="Arial" panose="020B0604020202020204" pitchFamily="34" charset="0"/>
              <a:buNone/>
            </a:pPr>
            <a:r>
              <a:rPr lang="en-US" dirty="0" err="1"/>
              <a:t>Okechukwu</a:t>
            </a:r>
            <a:r>
              <a:rPr lang="en-US" dirty="0"/>
              <a:t> will be responsible for all testing.  He will create the test scripts, execute the test scripts, and create the test reports.</a:t>
            </a:r>
          </a:p>
          <a:p>
            <a:pPr marL="0" indent="0">
              <a:buFont typeface="Arial" panose="020B0604020202020204" pitchFamily="34" charset="0"/>
              <a:buNone/>
            </a:pPr>
            <a:r>
              <a:rPr lang="en-US" dirty="0"/>
              <a:t>Jacqueline will be responsible for the database.  She will lead all design discussions, document the design, and create the database creation script.</a:t>
            </a:r>
          </a:p>
          <a:p>
            <a:pPr marL="0" indent="0">
              <a:buFont typeface="Arial" panose="020B0604020202020204" pitchFamily="34" charset="0"/>
              <a:buNone/>
            </a:pPr>
            <a:r>
              <a:rPr lang="en-US" dirty="0"/>
              <a:t>Michael will be responsible for managing the project, making sure that all tasks are completed on schedule and submitting all deliverables.  He will be the main point of contact for both Dr. Brown and Daren Welsh.</a:t>
            </a:r>
          </a:p>
          <a:p>
            <a:pPr marL="0" indent="0">
              <a:buFont typeface="Arial" panose="020B0604020202020204" pitchFamily="34" charset="0"/>
              <a:buNone/>
            </a:pPr>
            <a:r>
              <a:rPr lang="en-US" dirty="0"/>
              <a:t>Kevin will be responsible for all development.  He will lead all design discussions and verify the documentation for the design.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3622191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this semester we will build a structure that can be built upon by future semesters.  We will develop a set of database tables, a user profile, and a single game.  This will help future semesters towards the goal of a fully functional gamified system which is beyond the scope of this semester.</a:t>
            </a:r>
          </a:p>
          <a:p>
            <a:endParaRPr lang="en-US" dirty="0"/>
          </a:p>
          <a:p>
            <a:r>
              <a:rPr lang="en-US" dirty="0"/>
              <a:t>To aid development and future development, key project deliverables, such as a Project Charter, Project Schedule, and Project Management Plan, just to name a few, will be delivered to the project stakeholder (Dr. Brown) at the end of each of the four milestones in this project, submitting only documents that have been created or modified after the previous milestone documents were submitted for milestones 2 through 4.  At the end of the fourth milestone, handover documentation will also be delivered to aid future teams in project work – reducing their learning curve that our team will have experienced.  All deliverables will simultaneously be stored in GitHub for stakeholder visibility and project thoroughness.</a:t>
            </a:r>
          </a:p>
        </p:txBody>
      </p:sp>
      <p:sp>
        <p:nvSpPr>
          <p:cNvPr id="4" name="Slide Number Placeholder 3"/>
          <p:cNvSpPr>
            <a:spLocks noGrp="1"/>
          </p:cNvSpPr>
          <p:nvPr>
            <p:ph type="sldNum" sz="quarter" idx="10"/>
          </p:nvPr>
        </p:nvSpPr>
        <p:spPr/>
        <p:txBody>
          <a:bodyPr/>
          <a:lstStyle/>
          <a:p>
            <a:fld id="{810E1E9A-E921-4174-A0FC-51868D7AC568}" type="slidenum">
              <a:rPr lang="en-US" smtClean="0"/>
              <a:t>7</a:t>
            </a:fld>
            <a:endParaRPr lang="en-US"/>
          </a:p>
        </p:txBody>
      </p:sp>
    </p:spTree>
    <p:extLst>
      <p:ext uri="{BB962C8B-B14F-4D97-AF65-F5344CB8AC3E}">
        <p14:creationId xmlns:p14="http://schemas.microsoft.com/office/powerpoint/2010/main" val="764292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[Kevin Fortier]</a:t>
            </a:r>
          </a:p>
          <a:p>
            <a:r>
              <a:rPr lang="en-US" dirty="0"/>
              <a:t>In milestone 1 we will define the project.  Work for this milestone will start on January 29</a:t>
            </a:r>
            <a:r>
              <a:rPr lang="en-US" baseline="30000" dirty="0"/>
              <a:t>th</a:t>
            </a:r>
            <a:r>
              <a:rPr lang="en-US" dirty="0"/>
              <a:t> and end on February 18</a:t>
            </a:r>
            <a:r>
              <a:rPr lang="en-US" baseline="30000" dirty="0"/>
              <a:t>th</a:t>
            </a:r>
            <a:r>
              <a:rPr lang="en-US" dirty="0"/>
              <a:t>.  Deliverables for this milestone will be the Project Charter, Stakeholder Analysis, Project Schedule, and the Project Management Plan.</a:t>
            </a:r>
          </a:p>
        </p:txBody>
      </p:sp>
      <p:sp>
        <p:nvSpPr>
          <p:cNvPr id="4" name="Slide Number Placeholder 3"/>
          <p:cNvSpPr>
            <a:spLocks noGrp="1"/>
          </p:cNvSpPr>
          <p:nvPr>
            <p:ph type="sldNum" sz="quarter" idx="10"/>
          </p:nvPr>
        </p:nvSpPr>
        <p:spPr/>
        <p:txBody>
          <a:bodyPr/>
          <a:lstStyle/>
          <a:p>
            <a:fld id="{810E1E9A-E921-4174-A0FC-51868D7AC568}" type="slidenum">
              <a:rPr lang="en-US" smtClean="0"/>
              <a:t>8</a:t>
            </a:fld>
            <a:endParaRPr lang="en-US"/>
          </a:p>
        </p:txBody>
      </p:sp>
    </p:spTree>
    <p:extLst>
      <p:ext uri="{BB962C8B-B14F-4D97-AF65-F5344CB8AC3E}">
        <p14:creationId xmlns:p14="http://schemas.microsoft.com/office/powerpoint/2010/main" val="3364560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milestone 2 we will design the project.  Work for this milestone will start on February 5</a:t>
            </a:r>
            <a:r>
              <a:rPr lang="en-US" baseline="30000" dirty="0"/>
              <a:t>th</a:t>
            </a:r>
            <a:r>
              <a:rPr lang="en-US" dirty="0"/>
              <a:t> and end on March 11</a:t>
            </a:r>
            <a:r>
              <a:rPr lang="en-US" baseline="30000" dirty="0"/>
              <a:t>th</a:t>
            </a:r>
            <a:r>
              <a:rPr lang="en-US" dirty="0"/>
              <a:t>.  Deliverables for this milestone will be the Requirements Document, User Profile Design, Game Design, User Interface Design, and the Database Design.</a:t>
            </a:r>
          </a:p>
        </p:txBody>
      </p:sp>
      <p:sp>
        <p:nvSpPr>
          <p:cNvPr id="4" name="Slide Number Placeholder 3"/>
          <p:cNvSpPr>
            <a:spLocks noGrp="1"/>
          </p:cNvSpPr>
          <p:nvPr>
            <p:ph type="sldNum" sz="quarter" idx="10"/>
          </p:nvPr>
        </p:nvSpPr>
        <p:spPr/>
        <p:txBody>
          <a:bodyPr/>
          <a:lstStyle/>
          <a:p>
            <a:fld id="{810E1E9A-E921-4174-A0FC-51868D7AC568}" type="slidenum">
              <a:rPr lang="en-US" smtClean="0"/>
              <a:t>9</a:t>
            </a:fld>
            <a:endParaRPr lang="en-US"/>
          </a:p>
        </p:txBody>
      </p:sp>
    </p:spTree>
    <p:extLst>
      <p:ext uri="{BB962C8B-B14F-4D97-AF65-F5344CB8AC3E}">
        <p14:creationId xmlns:p14="http://schemas.microsoft.com/office/powerpoint/2010/main" val="1316678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2/18/2018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2/18/2018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2/18/2018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2/18/2018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2/18/2018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2/18/2018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2/18/2018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2/18/2018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2/18/2018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2/18/2018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2/18/2018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2/18/2018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2/18/2018</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3spoken.co.uk/2010/11/unanswered-questions-of-modern-monetary.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darenwelsh@gmail.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enterprisemediawi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NASA EVA Gamification</a:t>
            </a:r>
          </a:p>
        </p:txBody>
      </p:sp>
      <p:sp>
        <p:nvSpPr>
          <p:cNvPr id="3" name="Subtitle 2"/>
          <p:cNvSpPr>
            <a:spLocks noGrp="1"/>
          </p:cNvSpPr>
          <p:nvPr>
            <p:ph type="subTitle" idx="1"/>
          </p:nvPr>
        </p:nvSpPr>
        <p:spPr/>
        <p:txBody>
          <a:bodyPr/>
          <a:lstStyle/>
          <a:p>
            <a:pPr algn="l"/>
            <a:r>
              <a:rPr lang="en-US" i="1" dirty="0"/>
              <a:t>Group 3</a:t>
            </a:r>
          </a:p>
          <a:p>
            <a:pPr algn="l"/>
            <a:endParaRPr lang="en-US" i="1" dirty="0"/>
          </a:p>
        </p:txBody>
      </p:sp>
      <p:cxnSp>
        <p:nvCxnSpPr>
          <p:cNvPr id="5" name="Straight Connector 4">
            <a:extLst>
              <a:ext uri="{FF2B5EF4-FFF2-40B4-BE49-F238E27FC236}">
                <a16:creationId xmlns:a16="http://schemas.microsoft.com/office/drawing/2014/main" id="{15A1B3F5-07F8-4DC1-84F9-2F62EA898516}"/>
              </a:ext>
            </a:extLst>
          </p:cNvPr>
          <p:cNvCxnSpPr/>
          <p:nvPr/>
        </p:nvCxnSpPr>
        <p:spPr>
          <a:xfrm>
            <a:off x="1672046" y="4101737"/>
            <a:ext cx="855617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ADE3D46-5018-4684-9252-E825C8BD0443}"/>
              </a:ext>
            </a:extLst>
          </p:cNvPr>
          <p:cNvSpPr txBox="1"/>
          <p:nvPr/>
        </p:nvSpPr>
        <p:spPr>
          <a:xfrm>
            <a:off x="7772400" y="5023982"/>
            <a:ext cx="2547257" cy="1754326"/>
          </a:xfrm>
          <a:prstGeom prst="rect">
            <a:avLst/>
          </a:prstGeom>
          <a:noFill/>
          <a:ln>
            <a:noFill/>
          </a:ln>
        </p:spPr>
        <p:txBody>
          <a:bodyPr wrap="square" rtlCol="0" anchor="ctr" anchorCtr="1">
            <a:spAutoFit/>
          </a:bodyPr>
          <a:lstStyle/>
          <a:p>
            <a:pPr algn="r"/>
            <a:r>
              <a:rPr lang="en-US" b="1" dirty="0"/>
              <a:t>Prepared By</a:t>
            </a:r>
          </a:p>
          <a:p>
            <a:pPr algn="r"/>
            <a:r>
              <a:rPr lang="en-US" dirty="0"/>
              <a:t>Michael Salgo</a:t>
            </a:r>
          </a:p>
          <a:p>
            <a:pPr algn="r"/>
            <a:r>
              <a:rPr lang="en-US" dirty="0"/>
              <a:t>Victoria </a:t>
            </a:r>
            <a:r>
              <a:rPr lang="en-US" dirty="0" err="1"/>
              <a:t>Guadagno</a:t>
            </a:r>
            <a:endParaRPr lang="en-US" dirty="0"/>
          </a:p>
          <a:p>
            <a:pPr algn="r"/>
            <a:r>
              <a:rPr lang="en-US" dirty="0" err="1"/>
              <a:t>Okechukwu</a:t>
            </a:r>
            <a:r>
              <a:rPr lang="en-US" dirty="0"/>
              <a:t> </a:t>
            </a:r>
            <a:r>
              <a:rPr lang="en-US" dirty="0" err="1"/>
              <a:t>Ogudebe</a:t>
            </a:r>
            <a:endParaRPr lang="en-US" dirty="0"/>
          </a:p>
          <a:p>
            <a:pPr algn="r"/>
            <a:r>
              <a:rPr lang="en-US" dirty="0"/>
              <a:t>Jacqueline </a:t>
            </a:r>
            <a:r>
              <a:rPr lang="en-US" dirty="0" err="1"/>
              <a:t>Macfadyen</a:t>
            </a:r>
            <a:endParaRPr lang="en-US" dirty="0"/>
          </a:p>
          <a:p>
            <a:pPr algn="r"/>
            <a:r>
              <a:rPr lang="en-US" dirty="0"/>
              <a:t>Kevin Fortier</a:t>
            </a:r>
          </a:p>
        </p:txBody>
      </p:sp>
      <p:sp>
        <p:nvSpPr>
          <p:cNvPr id="7" name="TextBox 6">
            <a:extLst>
              <a:ext uri="{FF2B5EF4-FFF2-40B4-BE49-F238E27FC236}">
                <a16:creationId xmlns:a16="http://schemas.microsoft.com/office/drawing/2014/main" id="{E197276A-2E82-4319-80D4-A5F2FACAE5B8}"/>
              </a:ext>
            </a:extLst>
          </p:cNvPr>
          <p:cNvSpPr txBox="1"/>
          <p:nvPr/>
        </p:nvSpPr>
        <p:spPr>
          <a:xfrm>
            <a:off x="10319657" y="263009"/>
            <a:ext cx="1510393" cy="369332"/>
          </a:xfrm>
          <a:prstGeom prst="rect">
            <a:avLst/>
          </a:prstGeom>
          <a:noFill/>
          <a:ln>
            <a:noFill/>
          </a:ln>
        </p:spPr>
        <p:txBody>
          <a:bodyPr wrap="square" rtlCol="0" anchor="ctr" anchorCtr="1">
            <a:spAutoFit/>
          </a:bodyPr>
          <a:lstStyle/>
          <a:p>
            <a:r>
              <a:rPr lang="en-US"/>
              <a:t>02/18/2018</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AC04-C15E-4461-A15E-269B402CDDAA}"/>
              </a:ext>
            </a:extLst>
          </p:cNvPr>
          <p:cNvSpPr>
            <a:spLocks noGrp="1"/>
          </p:cNvSpPr>
          <p:nvPr>
            <p:ph type="title"/>
          </p:nvPr>
        </p:nvSpPr>
        <p:spPr/>
        <p:txBody>
          <a:bodyPr>
            <a:normAutofit fontScale="90000"/>
          </a:bodyPr>
          <a:lstStyle/>
          <a:p>
            <a:r>
              <a:rPr lang="en-US" dirty="0"/>
              <a:t>Milestone 3 – Development and Testing</a:t>
            </a:r>
          </a:p>
        </p:txBody>
      </p:sp>
      <p:sp>
        <p:nvSpPr>
          <p:cNvPr id="3" name="Content Placeholder 2">
            <a:extLst>
              <a:ext uri="{FF2B5EF4-FFF2-40B4-BE49-F238E27FC236}">
                <a16:creationId xmlns:a16="http://schemas.microsoft.com/office/drawing/2014/main" id="{9242E085-D50E-4B1C-896E-4052029B4DD9}"/>
              </a:ext>
            </a:extLst>
          </p:cNvPr>
          <p:cNvSpPr>
            <a:spLocks noGrp="1"/>
          </p:cNvSpPr>
          <p:nvPr>
            <p:ph sz="half" idx="1"/>
          </p:nvPr>
        </p:nvSpPr>
        <p:spPr/>
        <p:txBody>
          <a:bodyPr/>
          <a:lstStyle/>
          <a:p>
            <a:r>
              <a:rPr lang="en-US" dirty="0"/>
              <a:t>Start Date</a:t>
            </a:r>
          </a:p>
          <a:p>
            <a:pPr lvl="1"/>
            <a:r>
              <a:rPr lang="en-US" dirty="0"/>
              <a:t>03/09/2018</a:t>
            </a:r>
          </a:p>
          <a:p>
            <a:r>
              <a:rPr lang="en-US" dirty="0"/>
              <a:t>End Date</a:t>
            </a:r>
          </a:p>
          <a:p>
            <a:pPr lvl="1"/>
            <a:r>
              <a:rPr lang="en-US" dirty="0"/>
              <a:t>04/01/2018</a:t>
            </a:r>
          </a:p>
        </p:txBody>
      </p:sp>
      <p:sp>
        <p:nvSpPr>
          <p:cNvPr id="4" name="Content Placeholder 3">
            <a:extLst>
              <a:ext uri="{FF2B5EF4-FFF2-40B4-BE49-F238E27FC236}">
                <a16:creationId xmlns:a16="http://schemas.microsoft.com/office/drawing/2014/main" id="{C229C29B-D3EA-4286-9D27-EE49FCB36D36}"/>
              </a:ext>
            </a:extLst>
          </p:cNvPr>
          <p:cNvSpPr>
            <a:spLocks noGrp="1"/>
          </p:cNvSpPr>
          <p:nvPr>
            <p:ph sz="half" idx="2"/>
          </p:nvPr>
        </p:nvSpPr>
        <p:spPr/>
        <p:txBody>
          <a:bodyPr/>
          <a:lstStyle/>
          <a:p>
            <a:r>
              <a:rPr lang="en-US" dirty="0"/>
              <a:t>Deliverables</a:t>
            </a:r>
          </a:p>
          <a:p>
            <a:pPr lvl="1"/>
            <a:r>
              <a:rPr lang="en-US" dirty="0"/>
              <a:t>Database Script</a:t>
            </a:r>
          </a:p>
          <a:p>
            <a:pPr lvl="1"/>
            <a:r>
              <a:rPr lang="en-US" dirty="0"/>
              <a:t>User Profile Code</a:t>
            </a:r>
          </a:p>
          <a:p>
            <a:pPr lvl="1"/>
            <a:r>
              <a:rPr lang="en-US" dirty="0"/>
              <a:t>Game Code</a:t>
            </a:r>
          </a:p>
          <a:p>
            <a:pPr lvl="1"/>
            <a:r>
              <a:rPr lang="en-US" dirty="0"/>
              <a:t>Testing Reports for Database</a:t>
            </a:r>
          </a:p>
          <a:p>
            <a:pPr lvl="1"/>
            <a:r>
              <a:rPr lang="en-US" dirty="0"/>
              <a:t>Database Documentation</a:t>
            </a:r>
          </a:p>
          <a:p>
            <a:pPr lvl="1"/>
            <a:r>
              <a:rPr lang="en-US" dirty="0"/>
              <a:t>User Profile Documentation</a:t>
            </a:r>
          </a:p>
          <a:p>
            <a:pPr lvl="1"/>
            <a:r>
              <a:rPr lang="en-US" dirty="0"/>
              <a:t>Game Documentation</a:t>
            </a:r>
          </a:p>
        </p:txBody>
      </p:sp>
    </p:spTree>
    <p:extLst>
      <p:ext uri="{BB962C8B-B14F-4D97-AF65-F5344CB8AC3E}">
        <p14:creationId xmlns:p14="http://schemas.microsoft.com/office/powerpoint/2010/main" val="78044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AC04-C15E-4461-A15E-269B402CDDAA}"/>
              </a:ext>
            </a:extLst>
          </p:cNvPr>
          <p:cNvSpPr>
            <a:spLocks noGrp="1"/>
          </p:cNvSpPr>
          <p:nvPr>
            <p:ph type="title"/>
          </p:nvPr>
        </p:nvSpPr>
        <p:spPr/>
        <p:txBody>
          <a:bodyPr>
            <a:normAutofit fontScale="90000"/>
          </a:bodyPr>
          <a:lstStyle/>
          <a:p>
            <a:r>
              <a:rPr lang="en-US" dirty="0"/>
              <a:t>Milestone 4 – Handover Documentation</a:t>
            </a:r>
          </a:p>
        </p:txBody>
      </p:sp>
      <p:sp>
        <p:nvSpPr>
          <p:cNvPr id="3" name="Content Placeholder 2">
            <a:extLst>
              <a:ext uri="{FF2B5EF4-FFF2-40B4-BE49-F238E27FC236}">
                <a16:creationId xmlns:a16="http://schemas.microsoft.com/office/drawing/2014/main" id="{9242E085-D50E-4B1C-896E-4052029B4DD9}"/>
              </a:ext>
            </a:extLst>
          </p:cNvPr>
          <p:cNvSpPr>
            <a:spLocks noGrp="1"/>
          </p:cNvSpPr>
          <p:nvPr>
            <p:ph sz="half" idx="1"/>
          </p:nvPr>
        </p:nvSpPr>
        <p:spPr/>
        <p:txBody>
          <a:bodyPr/>
          <a:lstStyle/>
          <a:p>
            <a:r>
              <a:rPr lang="en-US" dirty="0"/>
              <a:t>Start Date</a:t>
            </a:r>
          </a:p>
          <a:p>
            <a:pPr lvl="1"/>
            <a:r>
              <a:rPr lang="en-US" dirty="0"/>
              <a:t>04/02/2018</a:t>
            </a:r>
          </a:p>
          <a:p>
            <a:r>
              <a:rPr lang="en-US" dirty="0"/>
              <a:t>End Date</a:t>
            </a:r>
          </a:p>
          <a:p>
            <a:pPr lvl="1"/>
            <a:r>
              <a:rPr lang="en-US" dirty="0"/>
              <a:t>04/22/2018</a:t>
            </a:r>
          </a:p>
        </p:txBody>
      </p:sp>
      <p:sp>
        <p:nvSpPr>
          <p:cNvPr id="4" name="Content Placeholder 3">
            <a:extLst>
              <a:ext uri="{FF2B5EF4-FFF2-40B4-BE49-F238E27FC236}">
                <a16:creationId xmlns:a16="http://schemas.microsoft.com/office/drawing/2014/main" id="{71185417-88F8-4F6F-9916-FCA02A5F12F0}"/>
              </a:ext>
            </a:extLst>
          </p:cNvPr>
          <p:cNvSpPr>
            <a:spLocks noGrp="1"/>
          </p:cNvSpPr>
          <p:nvPr>
            <p:ph sz="half" idx="2"/>
          </p:nvPr>
        </p:nvSpPr>
        <p:spPr/>
        <p:txBody>
          <a:bodyPr/>
          <a:lstStyle/>
          <a:p>
            <a:r>
              <a:rPr lang="en-US" dirty="0"/>
              <a:t>Deliverable</a:t>
            </a:r>
          </a:p>
          <a:p>
            <a:pPr lvl="1"/>
            <a:r>
              <a:rPr lang="en-US" dirty="0"/>
              <a:t>Handover Documentation</a:t>
            </a:r>
          </a:p>
        </p:txBody>
      </p:sp>
    </p:spTree>
    <p:extLst>
      <p:ext uri="{BB962C8B-B14F-4D97-AF65-F5344CB8AC3E}">
        <p14:creationId xmlns:p14="http://schemas.microsoft.com/office/powerpoint/2010/main" val="167835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EF0BD3-B7D2-40A1-ADDF-F21CCE0088DA}"/>
              </a:ext>
            </a:extLst>
          </p:cNvPr>
          <p:cNvSpPr>
            <a:spLocks noGrp="1"/>
          </p:cNvSpPr>
          <p:nvPr>
            <p:ph type="title"/>
          </p:nvPr>
        </p:nvSpPr>
        <p:spPr/>
        <p:txBody>
          <a:bodyPr/>
          <a:lstStyle/>
          <a:p>
            <a:r>
              <a:rPr lang="en-US" dirty="0"/>
              <a:t>Project Caveats</a:t>
            </a:r>
          </a:p>
        </p:txBody>
      </p:sp>
      <p:sp>
        <p:nvSpPr>
          <p:cNvPr id="7" name="Content Placeholder 6">
            <a:extLst>
              <a:ext uri="{FF2B5EF4-FFF2-40B4-BE49-F238E27FC236}">
                <a16:creationId xmlns:a16="http://schemas.microsoft.com/office/drawing/2014/main" id="{BC360CE0-B5D2-4251-BE9F-ADAC7D1F5EFB}"/>
              </a:ext>
            </a:extLst>
          </p:cNvPr>
          <p:cNvSpPr>
            <a:spLocks noGrp="1"/>
          </p:cNvSpPr>
          <p:nvPr>
            <p:ph idx="1"/>
          </p:nvPr>
        </p:nvSpPr>
        <p:spPr/>
        <p:txBody>
          <a:bodyPr/>
          <a:lstStyle/>
          <a:p>
            <a:r>
              <a:rPr lang="en-US" dirty="0"/>
              <a:t>System should be</a:t>
            </a:r>
          </a:p>
          <a:p>
            <a:pPr lvl="1"/>
            <a:r>
              <a:rPr lang="en-US" dirty="0"/>
              <a:t>Open source</a:t>
            </a:r>
          </a:p>
          <a:p>
            <a:pPr lvl="1"/>
            <a:r>
              <a:rPr lang="en-US" dirty="0"/>
              <a:t>Adhere to Meza installation</a:t>
            </a:r>
          </a:p>
          <a:p>
            <a:pPr lvl="1"/>
            <a:r>
              <a:rPr lang="en-US" dirty="0"/>
              <a:t>Configurable</a:t>
            </a:r>
          </a:p>
          <a:p>
            <a:pPr lvl="2"/>
            <a:r>
              <a:rPr lang="en-US" dirty="0"/>
              <a:t>Trophies vs. Medals</a:t>
            </a:r>
          </a:p>
          <a:p>
            <a:pPr lvl="2"/>
            <a:r>
              <a:rPr lang="en-US" dirty="0"/>
              <a:t>Bronze, Silver, Gold vs. Sergeant, Lieutenant, Captain</a:t>
            </a:r>
          </a:p>
          <a:p>
            <a:pPr lvl="2"/>
            <a:r>
              <a:rPr lang="en-US" dirty="0"/>
              <a:t>10, 100, 1000 points vs. 5, 50, 500 points</a:t>
            </a:r>
          </a:p>
          <a:p>
            <a:pPr lvl="1"/>
            <a:r>
              <a:rPr lang="en-US" dirty="0"/>
              <a:t>Code will be managed via GitHub</a:t>
            </a:r>
          </a:p>
          <a:p>
            <a:pPr lvl="2"/>
            <a:r>
              <a:rPr lang="en-US" dirty="0"/>
              <a:t>Separate accounts required</a:t>
            </a:r>
          </a:p>
        </p:txBody>
      </p:sp>
    </p:spTree>
    <p:extLst>
      <p:ext uri="{BB962C8B-B14F-4D97-AF65-F5344CB8AC3E}">
        <p14:creationId xmlns:p14="http://schemas.microsoft.com/office/powerpoint/2010/main" val="340217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0252-706A-4248-93B1-71B74C270E9E}"/>
              </a:ext>
            </a:extLst>
          </p:cNvPr>
          <p:cNvSpPr>
            <a:spLocks noGrp="1"/>
          </p:cNvSpPr>
          <p:nvPr>
            <p:ph type="title"/>
          </p:nvPr>
        </p:nvSpPr>
        <p:spPr/>
        <p:txBody>
          <a:bodyPr/>
          <a:lstStyle/>
          <a:p>
            <a:r>
              <a:rPr lang="en-US" dirty="0"/>
              <a:t>Q &amp; A</a:t>
            </a:r>
          </a:p>
        </p:txBody>
      </p:sp>
      <p:pic>
        <p:nvPicPr>
          <p:cNvPr id="5" name="Content Placeholder 4">
            <a:extLst>
              <a:ext uri="{FF2B5EF4-FFF2-40B4-BE49-F238E27FC236}">
                <a16:creationId xmlns:a16="http://schemas.microsoft.com/office/drawing/2014/main" id="{B7F28C35-EE8C-41A5-AB4F-6D747580C8DD}"/>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4355465" y="2141537"/>
            <a:ext cx="3481070" cy="4351338"/>
          </a:xfrm>
          <a:prstGeom prst="ellipse">
            <a:avLst/>
          </a:prstGeom>
          <a:ln>
            <a:noFill/>
          </a:ln>
          <a:effectLst>
            <a:softEdge rad="112500"/>
          </a:effectLst>
        </p:spPr>
      </p:pic>
    </p:spTree>
    <p:extLst>
      <p:ext uri="{BB962C8B-B14F-4D97-AF65-F5344CB8AC3E}">
        <p14:creationId xmlns:p14="http://schemas.microsoft.com/office/powerpoint/2010/main" val="281174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DED59-B92D-4F95-B2A8-E4476052B8F0}"/>
              </a:ext>
            </a:extLst>
          </p:cNvPr>
          <p:cNvSpPr>
            <a:spLocks noGrp="1"/>
          </p:cNvSpPr>
          <p:nvPr>
            <p:ph type="title"/>
          </p:nvPr>
        </p:nvSpPr>
        <p:spPr/>
        <p:txBody>
          <a:bodyPr/>
          <a:lstStyle/>
          <a:p>
            <a:r>
              <a:rPr lang="en-US" dirty="0"/>
              <a:t>Project Sponsor/Liaison</a:t>
            </a:r>
          </a:p>
        </p:txBody>
      </p:sp>
      <p:sp>
        <p:nvSpPr>
          <p:cNvPr id="4" name="Text Placeholder 3">
            <a:extLst>
              <a:ext uri="{FF2B5EF4-FFF2-40B4-BE49-F238E27FC236}">
                <a16:creationId xmlns:a16="http://schemas.microsoft.com/office/drawing/2014/main" id="{F884B007-D1BC-4BBA-82FC-DB0724809FA1}"/>
              </a:ext>
            </a:extLst>
          </p:cNvPr>
          <p:cNvSpPr>
            <a:spLocks noGrp="1"/>
          </p:cNvSpPr>
          <p:nvPr>
            <p:ph type="body" idx="1"/>
          </p:nvPr>
        </p:nvSpPr>
        <p:spPr/>
        <p:txBody>
          <a:bodyPr/>
          <a:lstStyle/>
          <a:p>
            <a:r>
              <a:rPr lang="en-US" dirty="0"/>
              <a:t>Sponsor</a:t>
            </a:r>
          </a:p>
        </p:txBody>
      </p:sp>
      <p:sp>
        <p:nvSpPr>
          <p:cNvPr id="3" name="Content Placeholder 2">
            <a:extLst>
              <a:ext uri="{FF2B5EF4-FFF2-40B4-BE49-F238E27FC236}">
                <a16:creationId xmlns:a16="http://schemas.microsoft.com/office/drawing/2014/main" id="{2558A8BB-8565-4CF4-8EFC-4918DC24E798}"/>
              </a:ext>
            </a:extLst>
          </p:cNvPr>
          <p:cNvSpPr>
            <a:spLocks noGrp="1"/>
          </p:cNvSpPr>
          <p:nvPr>
            <p:ph sz="half" idx="2"/>
          </p:nvPr>
        </p:nvSpPr>
        <p:spPr/>
        <p:txBody>
          <a:bodyPr/>
          <a:lstStyle/>
          <a:p>
            <a:r>
              <a:rPr lang="en-US" dirty="0"/>
              <a:t>Extra-Vehicular Activity (EVA), Johnson Space Center, NASA</a:t>
            </a:r>
          </a:p>
        </p:txBody>
      </p:sp>
      <p:sp>
        <p:nvSpPr>
          <p:cNvPr id="5" name="Text Placeholder 4">
            <a:extLst>
              <a:ext uri="{FF2B5EF4-FFF2-40B4-BE49-F238E27FC236}">
                <a16:creationId xmlns:a16="http://schemas.microsoft.com/office/drawing/2014/main" id="{6DA7B5FB-D082-4D3A-97A4-32A939738335}"/>
              </a:ext>
            </a:extLst>
          </p:cNvPr>
          <p:cNvSpPr>
            <a:spLocks noGrp="1"/>
          </p:cNvSpPr>
          <p:nvPr>
            <p:ph type="body" sz="quarter" idx="3"/>
          </p:nvPr>
        </p:nvSpPr>
        <p:spPr/>
        <p:txBody>
          <a:bodyPr/>
          <a:lstStyle/>
          <a:p>
            <a:r>
              <a:rPr lang="en-US" dirty="0"/>
              <a:t>Liaison</a:t>
            </a:r>
          </a:p>
        </p:txBody>
      </p:sp>
      <p:sp>
        <p:nvSpPr>
          <p:cNvPr id="6" name="Content Placeholder 5">
            <a:extLst>
              <a:ext uri="{FF2B5EF4-FFF2-40B4-BE49-F238E27FC236}">
                <a16:creationId xmlns:a16="http://schemas.microsoft.com/office/drawing/2014/main" id="{B3092267-D2A0-4AB2-BEC7-3DC4A68CA874}"/>
              </a:ext>
            </a:extLst>
          </p:cNvPr>
          <p:cNvSpPr>
            <a:spLocks noGrp="1"/>
          </p:cNvSpPr>
          <p:nvPr>
            <p:ph sz="quarter" idx="4"/>
          </p:nvPr>
        </p:nvSpPr>
        <p:spPr/>
        <p:txBody>
          <a:bodyPr/>
          <a:lstStyle/>
          <a:p>
            <a:r>
              <a:rPr lang="en-US" dirty="0"/>
              <a:t>Daren Welsh, EVA Instructor &amp; Flight Controller</a:t>
            </a:r>
          </a:p>
          <a:p>
            <a:pPr lvl="1"/>
            <a:r>
              <a:rPr lang="en-US" dirty="0">
                <a:hlinkClick r:id="rId3"/>
              </a:rPr>
              <a:t>darenwelsh@gmail.com</a:t>
            </a:r>
            <a:endParaRPr lang="en-US" dirty="0"/>
          </a:p>
        </p:txBody>
      </p:sp>
    </p:spTree>
    <p:extLst>
      <p:ext uri="{BB962C8B-B14F-4D97-AF65-F5344CB8AC3E}">
        <p14:creationId xmlns:p14="http://schemas.microsoft.com/office/powerpoint/2010/main" val="369239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372B-88D6-4F89-83FA-EADE4BCE69FB}"/>
              </a:ext>
            </a:extLst>
          </p:cNvPr>
          <p:cNvSpPr>
            <a:spLocks noGrp="1"/>
          </p:cNvSpPr>
          <p:nvPr>
            <p:ph type="title"/>
          </p:nvPr>
        </p:nvSpPr>
        <p:spPr/>
        <p:txBody>
          <a:bodyPr/>
          <a:lstStyle/>
          <a:p>
            <a:r>
              <a:rPr lang="en-US" dirty="0"/>
              <a:t>Project Overview</a:t>
            </a:r>
          </a:p>
        </p:txBody>
      </p:sp>
      <p:sp>
        <p:nvSpPr>
          <p:cNvPr id="7" name="Content Placeholder 6">
            <a:extLst>
              <a:ext uri="{FF2B5EF4-FFF2-40B4-BE49-F238E27FC236}">
                <a16:creationId xmlns:a16="http://schemas.microsoft.com/office/drawing/2014/main" id="{A1D069AF-F087-467B-84C3-878D8F87FD87}"/>
              </a:ext>
            </a:extLst>
          </p:cNvPr>
          <p:cNvSpPr>
            <a:spLocks noGrp="1"/>
          </p:cNvSpPr>
          <p:nvPr>
            <p:ph idx="1"/>
          </p:nvPr>
        </p:nvSpPr>
        <p:spPr/>
        <p:txBody>
          <a:bodyPr/>
          <a:lstStyle/>
          <a:p>
            <a:r>
              <a:rPr lang="en-US" dirty="0"/>
              <a:t>NASA EVA information is stored in a private wiki (</a:t>
            </a:r>
            <a:r>
              <a:rPr lang="en-US" dirty="0" err="1"/>
              <a:t>MediaWiki</a:t>
            </a:r>
            <a:r>
              <a:rPr lang="en-US" dirty="0"/>
              <a:t>)</a:t>
            </a:r>
          </a:p>
          <a:p>
            <a:r>
              <a:rPr lang="en-US" dirty="0" err="1"/>
              <a:t>MediaWiki</a:t>
            </a:r>
            <a:r>
              <a:rPr lang="en-US" dirty="0"/>
              <a:t> allows for extensions to interact with wiki data</a:t>
            </a:r>
          </a:p>
          <a:p>
            <a:r>
              <a:rPr lang="en-US" dirty="0"/>
              <a:t>Wiki data can be used to gamify the user experience</a:t>
            </a:r>
          </a:p>
          <a:p>
            <a:r>
              <a:rPr lang="en-US" dirty="0"/>
              <a:t>Gamification can be used to increase wiki use and optimization</a:t>
            </a:r>
          </a:p>
        </p:txBody>
      </p:sp>
    </p:spTree>
    <p:extLst>
      <p:ext uri="{BB962C8B-B14F-4D97-AF65-F5344CB8AC3E}">
        <p14:creationId xmlns:p14="http://schemas.microsoft.com/office/powerpoint/2010/main" val="175813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59A9-FC1A-43CB-9D0A-49973EB17177}"/>
              </a:ext>
            </a:extLst>
          </p:cNvPr>
          <p:cNvSpPr>
            <a:spLocks noGrp="1"/>
          </p:cNvSpPr>
          <p:nvPr>
            <p:ph type="title"/>
          </p:nvPr>
        </p:nvSpPr>
        <p:spPr/>
        <p:txBody>
          <a:bodyPr/>
          <a:lstStyle/>
          <a:p>
            <a:r>
              <a:rPr lang="en-US" dirty="0"/>
              <a:t>What is Gamification?</a:t>
            </a:r>
          </a:p>
        </p:txBody>
      </p:sp>
      <p:sp>
        <p:nvSpPr>
          <p:cNvPr id="3" name="Content Placeholder 2">
            <a:extLst>
              <a:ext uri="{FF2B5EF4-FFF2-40B4-BE49-F238E27FC236}">
                <a16:creationId xmlns:a16="http://schemas.microsoft.com/office/drawing/2014/main" id="{AE868B21-D273-4653-B2BD-3E12FFA6177C}"/>
              </a:ext>
            </a:extLst>
          </p:cNvPr>
          <p:cNvSpPr>
            <a:spLocks noGrp="1"/>
          </p:cNvSpPr>
          <p:nvPr>
            <p:ph idx="1"/>
          </p:nvPr>
        </p:nvSpPr>
        <p:spPr/>
        <p:txBody>
          <a:bodyPr/>
          <a:lstStyle/>
          <a:p>
            <a:r>
              <a:rPr lang="en-US" dirty="0"/>
              <a:t>Application of game-design features and concepts</a:t>
            </a:r>
          </a:p>
          <a:p>
            <a:r>
              <a:rPr lang="en-US" dirty="0"/>
              <a:t>Increases user engagement</a:t>
            </a:r>
          </a:p>
          <a:p>
            <a:pPr lvl="1"/>
            <a:r>
              <a:rPr lang="en-US" dirty="0"/>
              <a:t>Competitively (group vs. individual)</a:t>
            </a:r>
          </a:p>
          <a:p>
            <a:pPr lvl="1"/>
            <a:r>
              <a:rPr lang="en-US" dirty="0"/>
              <a:t>Cooperatively (team)</a:t>
            </a:r>
          </a:p>
          <a:p>
            <a:r>
              <a:rPr lang="en-US" dirty="0"/>
              <a:t>Examples</a:t>
            </a:r>
          </a:p>
          <a:p>
            <a:pPr lvl="1"/>
            <a:r>
              <a:rPr lang="en-US" dirty="0"/>
              <a:t>Trophies</a:t>
            </a:r>
          </a:p>
          <a:p>
            <a:pPr lvl="1"/>
            <a:r>
              <a:rPr lang="en-US" dirty="0"/>
              <a:t>Points</a:t>
            </a:r>
          </a:p>
          <a:p>
            <a:pPr lvl="1"/>
            <a:r>
              <a:rPr lang="en-US" dirty="0"/>
              <a:t>Badges</a:t>
            </a:r>
          </a:p>
        </p:txBody>
      </p:sp>
    </p:spTree>
    <p:extLst>
      <p:ext uri="{BB962C8B-B14F-4D97-AF65-F5344CB8AC3E}">
        <p14:creationId xmlns:p14="http://schemas.microsoft.com/office/powerpoint/2010/main" val="231258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87F11-4A44-49AF-AA04-CF897A15790D}"/>
              </a:ext>
            </a:extLst>
          </p:cNvPr>
          <p:cNvSpPr>
            <a:spLocks noGrp="1"/>
          </p:cNvSpPr>
          <p:nvPr>
            <p:ph type="title"/>
          </p:nvPr>
        </p:nvSpPr>
        <p:spPr/>
        <p:txBody>
          <a:bodyPr/>
          <a:lstStyle/>
          <a:p>
            <a:r>
              <a:rPr lang="en-US" dirty="0"/>
              <a:t>Software Platform</a:t>
            </a:r>
          </a:p>
        </p:txBody>
      </p:sp>
      <p:sp>
        <p:nvSpPr>
          <p:cNvPr id="3" name="Content Placeholder 2">
            <a:extLst>
              <a:ext uri="{FF2B5EF4-FFF2-40B4-BE49-F238E27FC236}">
                <a16:creationId xmlns:a16="http://schemas.microsoft.com/office/drawing/2014/main" id="{D4632FEF-D5C6-4F22-8620-0F1A3C75DE8B}"/>
              </a:ext>
            </a:extLst>
          </p:cNvPr>
          <p:cNvSpPr>
            <a:spLocks noGrp="1"/>
          </p:cNvSpPr>
          <p:nvPr>
            <p:ph idx="1"/>
          </p:nvPr>
        </p:nvSpPr>
        <p:spPr/>
        <p:txBody>
          <a:bodyPr/>
          <a:lstStyle/>
          <a:p>
            <a:r>
              <a:rPr lang="en-US" dirty="0" err="1"/>
              <a:t>MediaWiki</a:t>
            </a:r>
            <a:r>
              <a:rPr lang="en-US" dirty="0"/>
              <a:t> (1.27.4)</a:t>
            </a:r>
          </a:p>
          <a:p>
            <a:pPr lvl="1"/>
            <a:r>
              <a:rPr lang="en-US" dirty="0"/>
              <a:t>Meza install bundle (</a:t>
            </a:r>
            <a:r>
              <a:rPr lang="en-US" dirty="0">
                <a:hlinkClick r:id="rId3"/>
              </a:rPr>
              <a:t>https://github.com/enterprisemediawik</a:t>
            </a:r>
            <a:r>
              <a:rPr lang="en-US" dirty="0"/>
              <a:t>)</a:t>
            </a:r>
          </a:p>
          <a:p>
            <a:r>
              <a:rPr lang="en-US" dirty="0"/>
              <a:t>PHP (5.6)</a:t>
            </a:r>
          </a:p>
          <a:p>
            <a:r>
              <a:rPr lang="en-US" dirty="0"/>
              <a:t>MariaDB/MySQL (5.5.59)</a:t>
            </a:r>
          </a:p>
        </p:txBody>
      </p:sp>
    </p:spTree>
    <p:extLst>
      <p:ext uri="{BB962C8B-B14F-4D97-AF65-F5344CB8AC3E}">
        <p14:creationId xmlns:p14="http://schemas.microsoft.com/office/powerpoint/2010/main" val="428482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9806-5D3E-4C9F-9E9C-E43CF5B34A69}"/>
              </a:ext>
            </a:extLst>
          </p:cNvPr>
          <p:cNvSpPr>
            <a:spLocks noGrp="1"/>
          </p:cNvSpPr>
          <p:nvPr>
            <p:ph type="title"/>
          </p:nvPr>
        </p:nvSpPr>
        <p:spPr/>
        <p:txBody>
          <a:bodyPr/>
          <a:lstStyle/>
          <a:p>
            <a:r>
              <a:rPr lang="en-US" dirty="0"/>
              <a:t>Project Team</a:t>
            </a:r>
          </a:p>
        </p:txBody>
      </p:sp>
      <p:sp>
        <p:nvSpPr>
          <p:cNvPr id="3" name="Content Placeholder 2">
            <a:extLst>
              <a:ext uri="{FF2B5EF4-FFF2-40B4-BE49-F238E27FC236}">
                <a16:creationId xmlns:a16="http://schemas.microsoft.com/office/drawing/2014/main" id="{E123E5A2-E4DC-4A40-A4C4-2CDAFA9BA0F2}"/>
              </a:ext>
            </a:extLst>
          </p:cNvPr>
          <p:cNvSpPr>
            <a:spLocks noGrp="1"/>
          </p:cNvSpPr>
          <p:nvPr>
            <p:ph idx="1"/>
          </p:nvPr>
        </p:nvSpPr>
        <p:spPr/>
        <p:txBody>
          <a:bodyPr/>
          <a:lstStyle/>
          <a:p>
            <a:r>
              <a:rPr lang="en-US" dirty="0"/>
              <a:t>Victoria </a:t>
            </a:r>
            <a:r>
              <a:rPr lang="en-US" dirty="0" err="1"/>
              <a:t>Guadagno</a:t>
            </a:r>
            <a:r>
              <a:rPr lang="en-US" dirty="0"/>
              <a:t> – Documentation Lead</a:t>
            </a:r>
          </a:p>
          <a:p>
            <a:r>
              <a:rPr lang="en-US" dirty="0" err="1"/>
              <a:t>Okechukwu</a:t>
            </a:r>
            <a:r>
              <a:rPr lang="en-US" dirty="0"/>
              <a:t> </a:t>
            </a:r>
            <a:r>
              <a:rPr lang="en-US" dirty="0" err="1"/>
              <a:t>Ogudebe</a:t>
            </a:r>
            <a:r>
              <a:rPr lang="en-US" dirty="0"/>
              <a:t> – Testing Lead</a:t>
            </a:r>
          </a:p>
          <a:p>
            <a:r>
              <a:rPr lang="en-US" dirty="0"/>
              <a:t>Jacqueline </a:t>
            </a:r>
            <a:r>
              <a:rPr lang="en-US" dirty="0" err="1"/>
              <a:t>Macfadyen</a:t>
            </a:r>
            <a:r>
              <a:rPr lang="en-US" dirty="0"/>
              <a:t> – Database Lead</a:t>
            </a:r>
          </a:p>
          <a:p>
            <a:r>
              <a:rPr lang="en-US" dirty="0"/>
              <a:t>Michael Salgo – Team Lead</a:t>
            </a:r>
          </a:p>
          <a:p>
            <a:r>
              <a:rPr lang="en-US" dirty="0"/>
              <a:t>Kevin Fortier – Lead Developer</a:t>
            </a:r>
          </a:p>
        </p:txBody>
      </p:sp>
    </p:spTree>
    <p:extLst>
      <p:ext uri="{BB962C8B-B14F-4D97-AF65-F5344CB8AC3E}">
        <p14:creationId xmlns:p14="http://schemas.microsoft.com/office/powerpoint/2010/main" val="205642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Build structure that can be built upon by future semesters</a:t>
            </a:r>
          </a:p>
          <a:p>
            <a:r>
              <a:rPr lang="en-US" dirty="0"/>
              <a:t>Develop</a:t>
            </a:r>
          </a:p>
          <a:p>
            <a:pPr lvl="1"/>
            <a:r>
              <a:rPr lang="en-US" dirty="0"/>
              <a:t>Set of database tables</a:t>
            </a:r>
          </a:p>
          <a:p>
            <a:pPr lvl="1"/>
            <a:r>
              <a:rPr lang="en-US" dirty="0"/>
              <a:t>User profile</a:t>
            </a:r>
          </a:p>
          <a:p>
            <a:pPr lvl="1"/>
            <a:r>
              <a:rPr lang="en-US" dirty="0"/>
              <a:t>One game</a:t>
            </a:r>
          </a:p>
          <a:p>
            <a:r>
              <a:rPr lang="en-US" dirty="0"/>
              <a:t>Deliver</a:t>
            </a:r>
          </a:p>
          <a:p>
            <a:pPr lvl="1"/>
            <a:r>
              <a:rPr lang="en-US" dirty="0"/>
              <a:t>Key project deliverables</a:t>
            </a:r>
          </a:p>
          <a:p>
            <a:pPr lvl="1"/>
            <a:r>
              <a:rPr lang="en-US" dirty="0"/>
              <a:t>Handover documentation</a:t>
            </a:r>
          </a:p>
        </p:txBody>
      </p:sp>
    </p:spTree>
    <p:extLst>
      <p:ext uri="{BB962C8B-B14F-4D97-AF65-F5344CB8AC3E}">
        <p14:creationId xmlns:p14="http://schemas.microsoft.com/office/powerpoint/2010/main" val="201724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AC04-C15E-4461-A15E-269B402CDDAA}"/>
              </a:ext>
            </a:extLst>
          </p:cNvPr>
          <p:cNvSpPr>
            <a:spLocks noGrp="1"/>
          </p:cNvSpPr>
          <p:nvPr>
            <p:ph type="title"/>
          </p:nvPr>
        </p:nvSpPr>
        <p:spPr/>
        <p:txBody>
          <a:bodyPr/>
          <a:lstStyle/>
          <a:p>
            <a:r>
              <a:rPr lang="en-US" dirty="0"/>
              <a:t>Milestone 1 – Define the Project</a:t>
            </a:r>
          </a:p>
        </p:txBody>
      </p:sp>
      <p:sp>
        <p:nvSpPr>
          <p:cNvPr id="3" name="Content Placeholder 2">
            <a:extLst>
              <a:ext uri="{FF2B5EF4-FFF2-40B4-BE49-F238E27FC236}">
                <a16:creationId xmlns:a16="http://schemas.microsoft.com/office/drawing/2014/main" id="{9242E085-D50E-4B1C-896E-4052029B4DD9}"/>
              </a:ext>
            </a:extLst>
          </p:cNvPr>
          <p:cNvSpPr>
            <a:spLocks noGrp="1"/>
          </p:cNvSpPr>
          <p:nvPr>
            <p:ph sz="half" idx="1"/>
          </p:nvPr>
        </p:nvSpPr>
        <p:spPr/>
        <p:txBody>
          <a:bodyPr/>
          <a:lstStyle/>
          <a:p>
            <a:r>
              <a:rPr lang="en-US" dirty="0"/>
              <a:t>Start Date</a:t>
            </a:r>
          </a:p>
          <a:p>
            <a:pPr lvl="1"/>
            <a:r>
              <a:rPr lang="en-US" dirty="0"/>
              <a:t>01/29/2018</a:t>
            </a:r>
          </a:p>
          <a:p>
            <a:r>
              <a:rPr lang="en-US" dirty="0"/>
              <a:t>End Date</a:t>
            </a:r>
          </a:p>
          <a:p>
            <a:pPr lvl="1"/>
            <a:r>
              <a:rPr lang="en-US" dirty="0"/>
              <a:t>02/18/2018</a:t>
            </a:r>
          </a:p>
        </p:txBody>
      </p:sp>
      <p:sp>
        <p:nvSpPr>
          <p:cNvPr id="4" name="Content Placeholder 3">
            <a:extLst>
              <a:ext uri="{FF2B5EF4-FFF2-40B4-BE49-F238E27FC236}">
                <a16:creationId xmlns:a16="http://schemas.microsoft.com/office/drawing/2014/main" id="{EE8C573F-03FA-49B3-9ED2-2872108D5385}"/>
              </a:ext>
            </a:extLst>
          </p:cNvPr>
          <p:cNvSpPr>
            <a:spLocks noGrp="1"/>
          </p:cNvSpPr>
          <p:nvPr>
            <p:ph sz="half" idx="2"/>
          </p:nvPr>
        </p:nvSpPr>
        <p:spPr/>
        <p:txBody>
          <a:bodyPr/>
          <a:lstStyle/>
          <a:p>
            <a:r>
              <a:rPr lang="en-US" dirty="0"/>
              <a:t>Deliverables</a:t>
            </a:r>
          </a:p>
          <a:p>
            <a:pPr lvl="1"/>
            <a:r>
              <a:rPr lang="en-US" dirty="0"/>
              <a:t>Project Charter</a:t>
            </a:r>
          </a:p>
          <a:p>
            <a:pPr lvl="1"/>
            <a:r>
              <a:rPr lang="en-US" dirty="0"/>
              <a:t>Stakeholder Analysis</a:t>
            </a:r>
          </a:p>
          <a:p>
            <a:pPr lvl="1"/>
            <a:r>
              <a:rPr lang="en-US" dirty="0"/>
              <a:t>Project Schedule</a:t>
            </a:r>
          </a:p>
          <a:p>
            <a:pPr lvl="1"/>
            <a:r>
              <a:rPr lang="en-US" dirty="0"/>
              <a:t>Project Management Plan</a:t>
            </a:r>
          </a:p>
        </p:txBody>
      </p:sp>
    </p:spTree>
    <p:extLst>
      <p:ext uri="{BB962C8B-B14F-4D97-AF65-F5344CB8AC3E}">
        <p14:creationId xmlns:p14="http://schemas.microsoft.com/office/powerpoint/2010/main" val="125929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AC04-C15E-4461-A15E-269B402CDDAA}"/>
              </a:ext>
            </a:extLst>
          </p:cNvPr>
          <p:cNvSpPr>
            <a:spLocks noGrp="1"/>
          </p:cNvSpPr>
          <p:nvPr>
            <p:ph type="title"/>
          </p:nvPr>
        </p:nvSpPr>
        <p:spPr/>
        <p:txBody>
          <a:bodyPr/>
          <a:lstStyle/>
          <a:p>
            <a:r>
              <a:rPr lang="en-US" dirty="0"/>
              <a:t>Milestone 2 – Design the Project</a:t>
            </a:r>
          </a:p>
        </p:txBody>
      </p:sp>
      <p:sp>
        <p:nvSpPr>
          <p:cNvPr id="3" name="Content Placeholder 2">
            <a:extLst>
              <a:ext uri="{FF2B5EF4-FFF2-40B4-BE49-F238E27FC236}">
                <a16:creationId xmlns:a16="http://schemas.microsoft.com/office/drawing/2014/main" id="{9242E085-D50E-4B1C-896E-4052029B4DD9}"/>
              </a:ext>
            </a:extLst>
          </p:cNvPr>
          <p:cNvSpPr>
            <a:spLocks noGrp="1"/>
          </p:cNvSpPr>
          <p:nvPr>
            <p:ph sz="half" idx="1"/>
          </p:nvPr>
        </p:nvSpPr>
        <p:spPr/>
        <p:txBody>
          <a:bodyPr/>
          <a:lstStyle/>
          <a:p>
            <a:r>
              <a:rPr lang="en-US" dirty="0"/>
              <a:t>Start Date</a:t>
            </a:r>
          </a:p>
          <a:p>
            <a:pPr lvl="1"/>
            <a:r>
              <a:rPr lang="en-US" dirty="0"/>
              <a:t>02/05/2018</a:t>
            </a:r>
          </a:p>
          <a:p>
            <a:r>
              <a:rPr lang="en-US" dirty="0"/>
              <a:t>End Date</a:t>
            </a:r>
          </a:p>
          <a:p>
            <a:pPr lvl="1"/>
            <a:r>
              <a:rPr lang="en-US" dirty="0"/>
              <a:t>03/11/2018</a:t>
            </a:r>
          </a:p>
        </p:txBody>
      </p:sp>
      <p:sp>
        <p:nvSpPr>
          <p:cNvPr id="4" name="Content Placeholder 3">
            <a:extLst>
              <a:ext uri="{FF2B5EF4-FFF2-40B4-BE49-F238E27FC236}">
                <a16:creationId xmlns:a16="http://schemas.microsoft.com/office/drawing/2014/main" id="{F378C792-51F7-4DB6-99BA-E2AAC257A2D0}"/>
              </a:ext>
            </a:extLst>
          </p:cNvPr>
          <p:cNvSpPr>
            <a:spLocks noGrp="1"/>
          </p:cNvSpPr>
          <p:nvPr>
            <p:ph sz="half" idx="2"/>
          </p:nvPr>
        </p:nvSpPr>
        <p:spPr/>
        <p:txBody>
          <a:bodyPr/>
          <a:lstStyle/>
          <a:p>
            <a:r>
              <a:rPr lang="en-US" dirty="0"/>
              <a:t>Deliverables</a:t>
            </a:r>
          </a:p>
          <a:p>
            <a:pPr lvl="1"/>
            <a:r>
              <a:rPr lang="en-US" dirty="0"/>
              <a:t>Requirements Document</a:t>
            </a:r>
          </a:p>
          <a:p>
            <a:pPr lvl="1"/>
            <a:r>
              <a:rPr lang="en-US" dirty="0"/>
              <a:t>User Profile Design</a:t>
            </a:r>
          </a:p>
          <a:p>
            <a:pPr lvl="1"/>
            <a:r>
              <a:rPr lang="en-US" dirty="0"/>
              <a:t>Game Design</a:t>
            </a:r>
          </a:p>
          <a:p>
            <a:pPr lvl="1"/>
            <a:r>
              <a:rPr lang="en-US" dirty="0"/>
              <a:t>User Interface Design</a:t>
            </a:r>
          </a:p>
          <a:p>
            <a:pPr lvl="1"/>
            <a:r>
              <a:rPr lang="en-US" dirty="0"/>
              <a:t>Database Design</a:t>
            </a:r>
          </a:p>
        </p:txBody>
      </p:sp>
    </p:spTree>
    <p:extLst>
      <p:ext uri="{BB962C8B-B14F-4D97-AF65-F5344CB8AC3E}">
        <p14:creationId xmlns:p14="http://schemas.microsoft.com/office/powerpoint/2010/main" val="64279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270</TotalTime>
  <Words>1596</Words>
  <Application>Microsoft Office PowerPoint</Application>
  <PresentationFormat>Widescreen</PresentationFormat>
  <Paragraphs>171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vt:lpstr>
      <vt:lpstr>Cloud skipper design template</vt:lpstr>
      <vt:lpstr>NASA EVA Gamification</vt:lpstr>
      <vt:lpstr>Project Sponsor/Liaison</vt:lpstr>
      <vt:lpstr>Project Overview</vt:lpstr>
      <vt:lpstr>What is Gamification?</vt:lpstr>
      <vt:lpstr>Software Platform</vt:lpstr>
      <vt:lpstr>Project Team</vt:lpstr>
      <vt:lpstr>Project Scope</vt:lpstr>
      <vt:lpstr>Milestone 1 – Define the Project</vt:lpstr>
      <vt:lpstr>Milestone 2 – Design the Project</vt:lpstr>
      <vt:lpstr>Milestone 3 – Development and Testing</vt:lpstr>
      <vt:lpstr>Milestone 4 – Handover Documentation</vt:lpstr>
      <vt:lpstr>Project Caveats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EVA Gamification</dc:title>
  <dc:creator>Mike</dc:creator>
  <cp:lastModifiedBy>Mike</cp:lastModifiedBy>
  <cp:revision>44</cp:revision>
  <dcterms:created xsi:type="dcterms:W3CDTF">2018-02-17T12:44:54Z</dcterms:created>
  <dcterms:modified xsi:type="dcterms:W3CDTF">2018-02-18T23:44:27Z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