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65" r:id="rId5"/>
    <p:sldId id="269" r:id="rId6"/>
    <p:sldId id="272" r:id="rId7"/>
    <p:sldId id="279" r:id="rId8"/>
    <p:sldId id="285" r:id="rId9"/>
    <p:sldId id="281" r:id="rId10"/>
    <p:sldId id="284" r:id="rId11"/>
    <p:sldId id="283" r:id="rId12"/>
    <p:sldId id="280" r:id="rId13"/>
    <p:sldId id="282"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454" autoAdjust="0"/>
  </p:normalViewPr>
  <p:slideViewPr>
    <p:cSldViewPr snapToGrid="0" showGuides="1">
      <p:cViewPr varScale="1">
        <p:scale>
          <a:sx n="82" d="100"/>
          <a:sy n="82" d="100"/>
        </p:scale>
        <p:origin x="1572"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4/11/2018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4/11/2018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[Michael Salgo]</a:t>
            </a:r>
          </a:p>
          <a:p>
            <a:r>
              <a:rPr lang="en-US" dirty="0"/>
              <a:t>Good afternoon, Dr. Brown.</a:t>
            </a:r>
          </a:p>
          <a:p>
            <a:endParaRPr lang="en-US" dirty="0"/>
          </a:p>
          <a:p>
            <a:r>
              <a:rPr lang="en-US" dirty="0"/>
              <a:t>Thank you for taking the time to join us today. Today on the call we have myself (Michael Salgo), Vicki, </a:t>
            </a:r>
            <a:r>
              <a:rPr lang="en-US" dirty="0" err="1"/>
              <a:t>Jakki</a:t>
            </a:r>
            <a:r>
              <a:rPr lang="en-US" dirty="0"/>
              <a:t>, Kevin, and Montrell and we will be presenting our group 3 Project on NASA EVA Gamification.</a:t>
            </a:r>
          </a:p>
        </p:txBody>
      </p:sp>
      <p:sp>
        <p:nvSpPr>
          <p:cNvPr id="4" name="Slide Number Placeholder 3"/>
          <p:cNvSpPr>
            <a:spLocks noGrp="1"/>
          </p:cNvSpPr>
          <p:nvPr>
            <p:ph type="sldNum" sz="quarter" idx="10"/>
          </p:nvPr>
        </p:nvSpPr>
        <p:spPr/>
        <p:txBody>
          <a:bodyPr/>
          <a:lstStyle/>
          <a:p>
            <a:fld id="{810E1E9A-E921-4174-A0FC-51868D7AC568}" type="slidenum">
              <a:rPr lang="en-US" smtClean="0"/>
              <a:t>1</a:t>
            </a:fld>
            <a:endParaRPr lang="en-US"/>
          </a:p>
        </p:txBody>
      </p:sp>
    </p:spTree>
    <p:extLst>
      <p:ext uri="{BB962C8B-B14F-4D97-AF65-F5344CB8AC3E}">
        <p14:creationId xmlns:p14="http://schemas.microsoft.com/office/powerpoint/2010/main" val="3398701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made certain decisions for our project based on time constraints and group consensus.  We wanted to call out these items to ensure that future groups think on them and consider them for their terms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first decision that we made was to not use dates when installing the NASA EVA Gamification extension.  The purpose of this was mainly because there may not always be circumstances where the dates of when badges would be earned would be easily be retrieved or if they are even retrievable.  This would create an inconsistency and employing a default date of when the extension was installed would be meaningless.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second decision that we made was to avoid using foreign key constraints and indexes to be consistent with </a:t>
            </a:r>
            <a:r>
              <a:rPr lang="en-US" b="0" dirty="0" err="1"/>
              <a:t>MediaWiki’s</a:t>
            </a:r>
            <a:r>
              <a:rPr lang="en-US" b="0" dirty="0"/>
              <a:t> standard practices and based on out of the box </a:t>
            </a:r>
            <a:r>
              <a:rPr lang="en-US" b="0" dirty="0" err="1"/>
              <a:t>MediaWiki</a:t>
            </a:r>
            <a:r>
              <a:rPr lang="en-US" b="0" dirty="0"/>
              <a:t> database table configurations.  The implementation of indexes and foreign keys can be investigated by future teams for optimization.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Lastly, the team came together to use NASA-themed key words for the NASA EVA Gamification extension, but it is recommended that the final version of the extension come with generic names for badges to reach a wider audience.</a:t>
            </a:r>
          </a:p>
        </p:txBody>
      </p:sp>
      <p:sp>
        <p:nvSpPr>
          <p:cNvPr id="4" name="Slide Number Placeholder 3"/>
          <p:cNvSpPr>
            <a:spLocks noGrp="1"/>
          </p:cNvSpPr>
          <p:nvPr>
            <p:ph type="sldNum" sz="quarter" idx="10"/>
          </p:nvPr>
        </p:nvSpPr>
        <p:spPr/>
        <p:txBody>
          <a:bodyPr/>
          <a:lstStyle/>
          <a:p>
            <a:fld id="{810E1E9A-E921-4174-A0FC-51868D7AC568}" type="slidenum">
              <a:rPr lang="en-US" smtClean="0"/>
              <a:t>10</a:t>
            </a:fld>
            <a:endParaRPr lang="en-US"/>
          </a:p>
        </p:txBody>
      </p:sp>
    </p:spTree>
    <p:extLst>
      <p:ext uri="{BB962C8B-B14F-4D97-AF65-F5344CB8AC3E}">
        <p14:creationId xmlns:p14="http://schemas.microsoft.com/office/powerpoint/2010/main" val="1183343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our presentation and we open the floor up for any final questions.</a:t>
            </a:r>
          </a:p>
          <a:p>
            <a:endParaRPr lang="en-US" dirty="0"/>
          </a:p>
          <a:p>
            <a:r>
              <a:rPr lang="en-US" b="1" dirty="0"/>
              <a:t>[Q &amp; A]</a:t>
            </a:r>
          </a:p>
          <a:p>
            <a:endParaRPr lang="en-US" dirty="0"/>
          </a:p>
          <a:p>
            <a:r>
              <a:rPr lang="en-US" dirty="0"/>
              <a:t>We thank you for your time, Dr. Brown, and this opportunity that you and the sponsor have provided.  It was an adventure to say the least and we hope that groups in future semesters are able to continue our work with the foundation that we have built.</a:t>
            </a:r>
          </a:p>
        </p:txBody>
      </p:sp>
      <p:sp>
        <p:nvSpPr>
          <p:cNvPr id="4" name="Slide Number Placeholder 3"/>
          <p:cNvSpPr>
            <a:spLocks noGrp="1"/>
          </p:cNvSpPr>
          <p:nvPr>
            <p:ph type="sldNum" sz="quarter" idx="10"/>
          </p:nvPr>
        </p:nvSpPr>
        <p:spPr/>
        <p:txBody>
          <a:bodyPr/>
          <a:lstStyle/>
          <a:p>
            <a:fld id="{810E1E9A-E921-4174-A0FC-51868D7AC568}" type="slidenum">
              <a:rPr lang="en-US" smtClean="0"/>
              <a:t>11</a:t>
            </a:fld>
            <a:endParaRPr lang="en-US"/>
          </a:p>
        </p:txBody>
      </p:sp>
    </p:spTree>
    <p:extLst>
      <p:ext uri="{BB962C8B-B14F-4D97-AF65-F5344CB8AC3E}">
        <p14:creationId xmlns:p14="http://schemas.microsoft.com/office/powerpoint/2010/main" val="3633468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Just as a refresher, gamification is the application of game-design features and concepts with the intent of increasing user engagement.  Wikis rely heavily on user engagement to add and maintain accurate information stored within the wiki and gamification is a tactic used to encourage this activity.</a:t>
            </a:r>
          </a:p>
          <a:p>
            <a:endParaRPr lang="en-US" dirty="0"/>
          </a:p>
          <a:p>
            <a:r>
              <a:rPr lang="en-US" dirty="0"/>
              <a:t>Gamification encourages competitiveness among groups and individuals to take and maintain a lead in any or all of the games available.  Users can also work cooperatively as a team to bolster the wiki’s content base.</a:t>
            </a:r>
          </a:p>
        </p:txBody>
      </p:sp>
      <p:sp>
        <p:nvSpPr>
          <p:cNvPr id="4" name="Slide Number Placeholder 3"/>
          <p:cNvSpPr>
            <a:spLocks noGrp="1"/>
          </p:cNvSpPr>
          <p:nvPr>
            <p:ph type="sldNum" sz="quarter" idx="10"/>
          </p:nvPr>
        </p:nvSpPr>
        <p:spPr/>
        <p:txBody>
          <a:bodyPr/>
          <a:lstStyle/>
          <a:p>
            <a:fld id="{810E1E9A-E921-4174-A0FC-51868D7AC568}" type="slidenum">
              <a:rPr lang="en-US" smtClean="0"/>
              <a:t>2</a:t>
            </a:fld>
            <a:endParaRPr lang="en-US"/>
          </a:p>
        </p:txBody>
      </p:sp>
    </p:spTree>
    <p:extLst>
      <p:ext uri="{BB962C8B-B14F-4D97-AF65-F5344CB8AC3E}">
        <p14:creationId xmlns:p14="http://schemas.microsoft.com/office/powerpoint/2010/main" val="94909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During this semester we created a foundation that can be built upon by future semesters.  We developed a database table to store badges earned by users, a User Gamification Profile page to display badges users have earned, and an email verification game – a simple yet effective game that works in delivering the concept of implementation as well as delivering a game that makes the wiki more reliable by having users whose email addresses are verified.  This will help future semesters towards the goal of a fully functional gamified system which was beyond the scope of this semester.</a:t>
            </a:r>
          </a:p>
          <a:p>
            <a:endParaRPr lang="en-US" dirty="0"/>
          </a:p>
          <a:p>
            <a:r>
              <a:rPr lang="en-US" dirty="0"/>
              <a:t>To aid our development and future development, key project deliverables, such as a Project Charter, Project Schedule, and Project Management Plan, just to name a few, were delivered to the project stakeholder (Dr. Brown) at the end of each of the four milestones in this project, submitting only documents that have been created or modified after the previous milestone documents were submitted for milestones 2 through 4.  Additionally, handover documentation was also delivered to aid future teams in project work – reducing their learning curve that our team has experienced.  All deliverables were stored in GitHub for stakeholder visibility and project thoroughness.</a:t>
            </a:r>
          </a:p>
        </p:txBody>
      </p:sp>
      <p:sp>
        <p:nvSpPr>
          <p:cNvPr id="4" name="Slide Number Placeholder 3"/>
          <p:cNvSpPr>
            <a:spLocks noGrp="1"/>
          </p:cNvSpPr>
          <p:nvPr>
            <p:ph type="sldNum" sz="quarter" idx="10"/>
          </p:nvPr>
        </p:nvSpPr>
        <p:spPr/>
        <p:txBody>
          <a:bodyPr/>
          <a:lstStyle/>
          <a:p>
            <a:fld id="{810E1E9A-E921-4174-A0FC-51868D7AC568}" type="slidenum">
              <a:rPr lang="en-US" smtClean="0"/>
              <a:t>3</a:t>
            </a:fld>
            <a:endParaRPr lang="en-US"/>
          </a:p>
        </p:txBody>
      </p:sp>
    </p:spTree>
    <p:extLst>
      <p:ext uri="{BB962C8B-B14F-4D97-AF65-F5344CB8AC3E}">
        <p14:creationId xmlns:p14="http://schemas.microsoft.com/office/powerpoint/2010/main" val="764292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In the final version of this project there are two major uses cases: a scenario where the </a:t>
            </a:r>
            <a:r>
              <a:rPr lang="en-US" dirty="0" err="1"/>
              <a:t>NASA_EVA_Gamification</a:t>
            </a:r>
            <a:r>
              <a:rPr lang="en-US" dirty="0"/>
              <a:t> extension is already installed and new badges are earned thereafter and a scenario where the </a:t>
            </a:r>
            <a:r>
              <a:rPr lang="en-US" dirty="0" err="1"/>
              <a:t>NASA_EVA_Gamification</a:t>
            </a:r>
            <a:r>
              <a:rPr lang="en-US" dirty="0"/>
              <a:t> extension is newly installed and badges are earned retroactively.</a:t>
            </a:r>
          </a:p>
          <a:p>
            <a:endParaRPr lang="en-US" dirty="0"/>
          </a:p>
          <a:p>
            <a:r>
              <a:rPr lang="en-US" dirty="0"/>
              <a:t>We will demonstrate each use case now and also showing common occurrences such as what the page looks like when a user is not logged in and when a user with no badges is logged in.</a:t>
            </a:r>
          </a:p>
          <a:p>
            <a:endParaRPr lang="en-US" dirty="0"/>
          </a:p>
          <a:p>
            <a:r>
              <a:rPr lang="en-US" dirty="0"/>
              <a:t>Script</a:t>
            </a:r>
          </a:p>
          <a:p>
            <a:pPr marL="228600" indent="-228600">
              <a:buAutoNum type="arabicParenR"/>
            </a:pPr>
            <a:r>
              <a:rPr lang="en-US" dirty="0"/>
              <a:t>Prep work</a:t>
            </a:r>
          </a:p>
          <a:p>
            <a:pPr marL="685800" lvl="1" indent="-228600">
              <a:buAutoNum type="arabicParenR"/>
            </a:pPr>
            <a:r>
              <a:rPr lang="en-US" dirty="0"/>
              <a:t>Ensure SMTP is active</a:t>
            </a:r>
          </a:p>
          <a:p>
            <a:pPr marL="685800" lvl="1" indent="-228600">
              <a:buAutoNum type="arabicParenR"/>
            </a:pPr>
            <a:r>
              <a:rPr lang="en-US" dirty="0"/>
              <a:t>Ensure IIS/Apache is running</a:t>
            </a:r>
          </a:p>
          <a:p>
            <a:pPr marL="685800" lvl="1" indent="-228600">
              <a:buAutoNum type="arabicParenR"/>
            </a:pPr>
            <a:r>
              <a:rPr lang="en-US" dirty="0"/>
              <a:t>Ensure Database tool is open</a:t>
            </a:r>
          </a:p>
          <a:p>
            <a:pPr marL="685800" lvl="1" indent="-228600">
              <a:buAutoNum type="arabicParenR"/>
            </a:pPr>
            <a:r>
              <a:rPr lang="en-US" dirty="0"/>
              <a:t>Ensure extension installation emulation is ready</a:t>
            </a:r>
          </a:p>
          <a:p>
            <a:pPr marL="228600" lvl="0" indent="-228600">
              <a:buAutoNum type="arabicParenR"/>
            </a:pPr>
            <a:r>
              <a:rPr lang="en-US" dirty="0"/>
              <a:t>Go to Special Pages -&gt; User Gamification Profile page</a:t>
            </a:r>
          </a:p>
          <a:p>
            <a:pPr marL="685800" lvl="1" indent="-228600">
              <a:buAutoNum type="arabicParenR"/>
            </a:pPr>
            <a:r>
              <a:rPr lang="en-US" dirty="0"/>
              <a:t>See not logged in message</a:t>
            </a:r>
          </a:p>
          <a:p>
            <a:pPr marL="228600" lvl="0" indent="-228600">
              <a:buAutoNum type="arabicParenR"/>
            </a:pPr>
            <a:r>
              <a:rPr lang="en-US" dirty="0"/>
              <a:t>Log in</a:t>
            </a:r>
          </a:p>
          <a:p>
            <a:pPr marL="685800" lvl="1" indent="-228600">
              <a:buAutoNum type="arabicParenR"/>
            </a:pPr>
            <a:r>
              <a:rPr lang="en-US" dirty="0"/>
              <a:t>See no badges earned</a:t>
            </a:r>
          </a:p>
          <a:p>
            <a:pPr marL="228600" lvl="0" indent="-228600">
              <a:buAutoNum type="arabicParenR"/>
            </a:pPr>
            <a:r>
              <a:rPr lang="en-US" dirty="0"/>
              <a:t>Verify email address</a:t>
            </a:r>
          </a:p>
          <a:p>
            <a:pPr marL="228600" lvl="0" indent="-228600">
              <a:buAutoNum type="arabicParenR"/>
            </a:pPr>
            <a:r>
              <a:rPr lang="en-US" dirty="0"/>
              <a:t>Go to Special Pages -&gt; User Gamification Profile page</a:t>
            </a:r>
          </a:p>
          <a:p>
            <a:pPr marL="685800" lvl="1" indent="-228600">
              <a:buAutoNum type="arabicParenR"/>
            </a:pPr>
            <a:r>
              <a:rPr lang="en-US" dirty="0"/>
              <a:t>See badge earned with date</a:t>
            </a:r>
          </a:p>
          <a:p>
            <a:pPr marL="228600" lvl="0" indent="-228600">
              <a:buAutoNum type="arabicParenR"/>
            </a:pPr>
            <a:r>
              <a:rPr lang="en-US" dirty="0"/>
              <a:t>Delete </a:t>
            </a:r>
            <a:r>
              <a:rPr lang="en-US" dirty="0" err="1"/>
              <a:t>gamification_badges</a:t>
            </a:r>
            <a:r>
              <a:rPr lang="en-US" dirty="0"/>
              <a:t> table</a:t>
            </a:r>
          </a:p>
          <a:p>
            <a:pPr marL="228600" lvl="0" indent="-228600">
              <a:buAutoNum type="arabicParenR"/>
            </a:pPr>
            <a:r>
              <a:rPr lang="en-US" dirty="0"/>
              <a:t>Emulate extension installation</a:t>
            </a:r>
          </a:p>
          <a:p>
            <a:pPr marL="228600" lvl="0" indent="-228600">
              <a:buAutoNum type="arabicParenR"/>
            </a:pPr>
            <a:r>
              <a:rPr lang="en-US" dirty="0"/>
              <a:t>Go to Special Pages -&gt; User Gamification Profile page</a:t>
            </a:r>
          </a:p>
          <a:p>
            <a:pPr marL="685800" lvl="1" indent="-228600">
              <a:buAutoNum type="arabicParenR"/>
            </a:pPr>
            <a:r>
              <a:rPr lang="en-US" dirty="0"/>
              <a:t>See badge earned without date</a:t>
            </a:r>
          </a:p>
        </p:txBody>
      </p:sp>
      <p:sp>
        <p:nvSpPr>
          <p:cNvPr id="4" name="Slide Number Placeholder 3"/>
          <p:cNvSpPr>
            <a:spLocks noGrp="1"/>
          </p:cNvSpPr>
          <p:nvPr>
            <p:ph type="sldNum" sz="quarter" idx="10"/>
          </p:nvPr>
        </p:nvSpPr>
        <p:spPr/>
        <p:txBody>
          <a:bodyPr/>
          <a:lstStyle/>
          <a:p>
            <a:fld id="{810E1E9A-E921-4174-A0FC-51868D7AC568}" type="slidenum">
              <a:rPr lang="en-US" smtClean="0"/>
              <a:t>4</a:t>
            </a:fld>
            <a:endParaRPr lang="en-US"/>
          </a:p>
        </p:txBody>
      </p:sp>
    </p:spTree>
    <p:extLst>
      <p:ext uri="{BB962C8B-B14F-4D97-AF65-F5344CB8AC3E}">
        <p14:creationId xmlns:p14="http://schemas.microsoft.com/office/powerpoint/2010/main" val="383235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The final set of deliverables for this project will include a zip file containing all code present in the group’s GitHub repository which includes all previous Milestone deliverables as well as the Milestone 4 deliverable of handover documentation and this presentation.</a:t>
            </a:r>
          </a:p>
        </p:txBody>
      </p:sp>
      <p:sp>
        <p:nvSpPr>
          <p:cNvPr id="4" name="Slide Number Placeholder 3"/>
          <p:cNvSpPr>
            <a:spLocks noGrp="1"/>
          </p:cNvSpPr>
          <p:nvPr>
            <p:ph type="sldNum" sz="quarter" idx="10"/>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3492326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In order to facilitate a smooth transition to the next team to take on this project, our group has created a set of handover documentation.</a:t>
            </a:r>
          </a:p>
          <a:p>
            <a:endParaRPr lang="en-US" dirty="0"/>
          </a:p>
          <a:p>
            <a:r>
              <a:rPr lang="en-US" dirty="0"/>
              <a:t>This set of documents include:</a:t>
            </a:r>
          </a:p>
          <a:p>
            <a:pPr marL="171450" indent="-171450">
              <a:buFont typeface="Arial" panose="020B0604020202020204" pitchFamily="34" charset="0"/>
              <a:buChar char="•"/>
            </a:pPr>
            <a:r>
              <a:rPr lang="en-US" dirty="0"/>
              <a:t>A document on how to install </a:t>
            </a:r>
            <a:r>
              <a:rPr lang="en-US" dirty="0" err="1"/>
              <a:t>MediaWiki</a:t>
            </a:r>
            <a:r>
              <a:rPr lang="en-US" dirty="0"/>
              <a:t> on a CentOS (Linux) system</a:t>
            </a:r>
          </a:p>
          <a:p>
            <a:pPr marL="171450" indent="-171450">
              <a:buFont typeface="Arial" panose="020B0604020202020204" pitchFamily="34" charset="0"/>
              <a:buChar char="•"/>
            </a:pPr>
            <a:r>
              <a:rPr lang="en-US" dirty="0"/>
              <a:t>A document on how to install </a:t>
            </a:r>
            <a:r>
              <a:rPr lang="en-US" dirty="0" err="1"/>
              <a:t>MediaWiki</a:t>
            </a:r>
            <a:r>
              <a:rPr lang="en-US" dirty="0"/>
              <a:t> on a Windows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document on the basics of </a:t>
            </a:r>
            <a:r>
              <a:rPr lang="en-US" dirty="0" err="1"/>
              <a:t>MediaWiki</a:t>
            </a:r>
            <a:endParaRPr lang="en-US" dirty="0"/>
          </a:p>
          <a:p>
            <a:pPr marL="171450" indent="-171450">
              <a:buFont typeface="Arial" panose="020B0604020202020204" pitchFamily="34" charset="0"/>
              <a:buChar char="•"/>
            </a:pPr>
            <a:r>
              <a:rPr lang="en-US" dirty="0"/>
              <a:t>A document on configuration and privacy information</a:t>
            </a:r>
          </a:p>
          <a:p>
            <a:pPr marL="171450" indent="-171450">
              <a:buFont typeface="Arial" panose="020B0604020202020204" pitchFamily="34" charset="0"/>
              <a:buChar char="•"/>
            </a:pPr>
            <a:r>
              <a:rPr lang="en-US" dirty="0"/>
              <a:t>A document on future recommendations</a:t>
            </a:r>
          </a:p>
        </p:txBody>
      </p:sp>
      <p:sp>
        <p:nvSpPr>
          <p:cNvPr id="4" name="Slide Number Placeholder 3"/>
          <p:cNvSpPr>
            <a:spLocks noGrp="1"/>
          </p:cNvSpPr>
          <p:nvPr>
            <p:ph type="sldNum" sz="quarter" idx="10"/>
          </p:nvPr>
        </p:nvSpPr>
        <p:spPr/>
        <p:txBody>
          <a:bodyPr/>
          <a:lstStyle/>
          <a:p>
            <a:fld id="{810E1E9A-E921-4174-A0FC-51868D7AC568}" type="slidenum">
              <a:rPr lang="en-US" smtClean="0"/>
              <a:t>6</a:t>
            </a:fld>
            <a:endParaRPr lang="en-US"/>
          </a:p>
        </p:txBody>
      </p:sp>
    </p:spTree>
    <p:extLst>
      <p:ext uri="{BB962C8B-B14F-4D97-AF65-F5344CB8AC3E}">
        <p14:creationId xmlns:p14="http://schemas.microsoft.com/office/powerpoint/2010/main" val="2042348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To reduce the learning curve for future teams so that they can hit the ground running, we created installation documents for the </a:t>
            </a:r>
            <a:r>
              <a:rPr lang="en-US" b="0" dirty="0" err="1"/>
              <a:t>MediaWiki</a:t>
            </a:r>
            <a:r>
              <a:rPr lang="en-US" b="0" dirty="0"/>
              <a:t> platform for both the CentOS and Windows operating system, including instructions on how to set up a virtual CentOS environment. The CentOS is the preferred target environment as that is what the Meza platform that NASA uses is based off of, but Windows works as a development platform as well which is benefitted by the presence of a Graphical User Interface to expedite interactions for those not fluent in Linux.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Both sets of instructions include references for setting up the NASA EVA Gamification extension as well. Both documents have been proven out by separate members of the team from those who have written the instructions.</a:t>
            </a:r>
          </a:p>
        </p:txBody>
      </p:sp>
      <p:sp>
        <p:nvSpPr>
          <p:cNvPr id="4" name="Slide Number Placeholder 3"/>
          <p:cNvSpPr>
            <a:spLocks noGrp="1"/>
          </p:cNvSpPr>
          <p:nvPr>
            <p:ph type="sldNum" sz="quarter" idx="10"/>
          </p:nvPr>
        </p:nvSpPr>
        <p:spPr/>
        <p:txBody>
          <a:bodyPr/>
          <a:lstStyle/>
          <a:p>
            <a:fld id="{810E1E9A-E921-4174-A0FC-51868D7AC568}" type="slidenum">
              <a:rPr lang="en-US" smtClean="0"/>
              <a:t>7</a:t>
            </a:fld>
            <a:endParaRPr lang="en-US"/>
          </a:p>
        </p:txBody>
      </p:sp>
    </p:spTree>
    <p:extLst>
      <p:ext uri="{BB962C8B-B14F-4D97-AF65-F5344CB8AC3E}">
        <p14:creationId xmlns:p14="http://schemas.microsoft.com/office/powerpoint/2010/main" val="3258896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put together documentation on the basics of </a:t>
            </a:r>
            <a:r>
              <a:rPr lang="en-US" b="0" dirty="0" err="1"/>
              <a:t>MediaWiki</a:t>
            </a:r>
            <a:r>
              <a:rPr lang="en-US" b="0" dirty="0"/>
              <a:t> which were the major sources of learning for our team.  With these basics documented, future teams will be able to very quickly jump into development work without having to worry about figuring out how </a:t>
            </a:r>
            <a:r>
              <a:rPr lang="en-US" b="0" dirty="0" err="1"/>
              <a:t>MediaWiki</a:t>
            </a:r>
            <a:r>
              <a:rPr lang="en-US" b="0" dirty="0"/>
              <a:t> extensions work, which includes Special Pages, Hooks, localization files, and more, how to interact with the database, tips on debugging, who to contact for support, and inspirational credit for the project that has been created.</a:t>
            </a:r>
          </a:p>
        </p:txBody>
      </p:sp>
      <p:sp>
        <p:nvSpPr>
          <p:cNvPr id="4" name="Slide Number Placeholder 3"/>
          <p:cNvSpPr>
            <a:spLocks noGrp="1"/>
          </p:cNvSpPr>
          <p:nvPr>
            <p:ph type="sldNum" sz="quarter" idx="10"/>
          </p:nvPr>
        </p:nvSpPr>
        <p:spPr/>
        <p:txBody>
          <a:bodyPr/>
          <a:lstStyle/>
          <a:p>
            <a:fld id="{810E1E9A-E921-4174-A0FC-51868D7AC568}" type="slidenum">
              <a:rPr lang="en-US" smtClean="0"/>
              <a:t>8</a:t>
            </a:fld>
            <a:endParaRPr lang="en-US"/>
          </a:p>
        </p:txBody>
      </p:sp>
    </p:spTree>
    <p:extLst>
      <p:ext uri="{BB962C8B-B14F-4D97-AF65-F5344CB8AC3E}">
        <p14:creationId xmlns:p14="http://schemas.microsoft.com/office/powerpoint/2010/main" val="163295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We have designed this </a:t>
            </a:r>
            <a:r>
              <a:rPr lang="en-US" dirty="0" err="1"/>
              <a:t>NASA_EVA_Gamification</a:t>
            </a:r>
            <a:r>
              <a:rPr lang="en-US" dirty="0"/>
              <a:t> extension to be configurable, as specified in the project requirements and by </a:t>
            </a:r>
            <a:r>
              <a:rPr lang="en-US" dirty="0" err="1"/>
              <a:t>MediaWiki’s</a:t>
            </a:r>
            <a:r>
              <a:rPr lang="en-US" dirty="0"/>
              <a:t> best practices.  There are presently three different places where configurations may take place in this extension.  They are in the localization or “i18n” files as </a:t>
            </a:r>
            <a:r>
              <a:rPr lang="en-US" dirty="0" err="1"/>
              <a:t>MediaWiki</a:t>
            </a:r>
            <a:r>
              <a:rPr lang="en-US" dirty="0"/>
              <a:t> calls it, the extension file, and CSS files.</a:t>
            </a:r>
          </a:p>
          <a:p>
            <a:endParaRPr lang="en-US" dirty="0"/>
          </a:p>
          <a:p>
            <a:r>
              <a:rPr lang="en-US" dirty="0"/>
              <a:t>The localization files are used for text that is to be displayed on the website; this allows for wordings to change based on language and by admin and allows for multiple languages to use the same environment.  For our project we only have the one English file, but admins can add multiple languages if desired.  The most prominent items in this localization file are what the ranks are called (in this case “Astronaut,” “Spacewalker,” and “Moonwalker”), what the badge is called for verifying an email address, and what the badges are called, for both singular and plural (i.e. badge/badges, achievement/achievements, trophy/trophies, etc.), just to name a few.</a:t>
            </a:r>
          </a:p>
          <a:p>
            <a:endParaRPr lang="en-US" dirty="0"/>
          </a:p>
          <a:p>
            <a:r>
              <a:rPr lang="en-US" dirty="0"/>
              <a:t>The extension file allows an admin to determine the number of ranks that are present, such as adding a 4</a:t>
            </a:r>
            <a:r>
              <a:rPr lang="en-US" baseline="30000" dirty="0"/>
              <a:t>th</a:t>
            </a:r>
            <a:r>
              <a:rPr lang="en-US" dirty="0"/>
              <a:t> Platinum badge category and it is also a place for admins to alter the rank of badges as well, empowering these admins with the ability to decide for themselves what badges should be categorized as.</a:t>
            </a:r>
          </a:p>
          <a:p>
            <a:endParaRPr lang="en-US" dirty="0"/>
          </a:p>
          <a:p>
            <a:r>
              <a:rPr lang="en-US" dirty="0"/>
              <a:t>The CSS files are used primarily for styling, but they are also a way to display images because the HTML &lt;</a:t>
            </a:r>
            <a:r>
              <a:rPr lang="en-US" dirty="0" err="1"/>
              <a:t>img</a:t>
            </a:r>
            <a:r>
              <a:rPr lang="en-US" dirty="0"/>
              <a:t>&gt; tag is blocked by </a:t>
            </a:r>
            <a:r>
              <a:rPr lang="en-US" dirty="0" err="1"/>
              <a:t>MediaWiki</a:t>
            </a:r>
            <a:r>
              <a:rPr lang="en-US" dirty="0"/>
              <a:t> for security purposes.  So in the case of the User Gamification Profile page, the images in use are dynamically generated based on the rank number associated with the image and all a user has to do is just add a new image style with a new rank number to display an image.</a:t>
            </a:r>
          </a:p>
          <a:p>
            <a:endParaRPr lang="en-US" dirty="0"/>
          </a:p>
          <a:p>
            <a:r>
              <a:rPr lang="en-US" dirty="0"/>
              <a:t>Lastly we have included a privacy policy and terms of use to be compliant with </a:t>
            </a:r>
            <a:r>
              <a:rPr lang="en-US"/>
              <a:t>best practices.</a:t>
            </a:r>
            <a:endParaRPr lang="en-US" dirty="0"/>
          </a:p>
          <a:p>
            <a:endParaRPr lang="en-US" dirty="0"/>
          </a:p>
          <a:p>
            <a:r>
              <a:rPr lang="en-US" dirty="0"/>
              <a:t>Script</a:t>
            </a:r>
          </a:p>
          <a:p>
            <a:pPr marL="228600" indent="-228600">
              <a:buAutoNum type="arabicParenR"/>
            </a:pPr>
            <a:r>
              <a:rPr lang="en-US" dirty="0"/>
              <a:t>Prep work</a:t>
            </a:r>
          </a:p>
          <a:p>
            <a:pPr marL="685800" lvl="1" indent="-228600">
              <a:buAutoNum type="arabicParenR"/>
            </a:pPr>
            <a:r>
              <a:rPr lang="en-US" dirty="0"/>
              <a:t>Open </a:t>
            </a:r>
            <a:r>
              <a:rPr lang="en-US" dirty="0" err="1"/>
              <a:t>MediaWiki</a:t>
            </a:r>
            <a:r>
              <a:rPr lang="en-US" dirty="0"/>
              <a:t> folder</a:t>
            </a:r>
          </a:p>
          <a:p>
            <a:pPr marL="228600" lvl="0" indent="-228600">
              <a:buAutoNum type="arabicParenR"/>
            </a:pPr>
            <a:r>
              <a:rPr lang="en-US" dirty="0"/>
              <a:t>Go to i18n/</a:t>
            </a:r>
            <a:r>
              <a:rPr lang="en-US" dirty="0" err="1"/>
              <a:t>en.json</a:t>
            </a:r>
            <a:r>
              <a:rPr lang="en-US" dirty="0"/>
              <a:t> file</a:t>
            </a:r>
          </a:p>
          <a:p>
            <a:pPr marL="228600" lvl="0" indent="-228600">
              <a:buAutoNum type="arabicParenR"/>
            </a:pPr>
            <a:r>
              <a:rPr lang="en-US" dirty="0"/>
              <a:t>Go to </a:t>
            </a:r>
            <a:r>
              <a:rPr lang="en-US" dirty="0" err="1"/>
              <a:t>extension.json</a:t>
            </a:r>
            <a:r>
              <a:rPr lang="en-US" dirty="0"/>
              <a:t> file</a:t>
            </a:r>
          </a:p>
          <a:p>
            <a:pPr marL="228600" lvl="0" indent="-228600">
              <a:buAutoNum type="arabicParenR"/>
            </a:pPr>
            <a:r>
              <a:rPr lang="en-US" dirty="0"/>
              <a:t>Go to ext.gamification.foo.css file</a:t>
            </a:r>
          </a:p>
          <a:p>
            <a:pPr marL="228600" lvl="0" indent="-228600">
              <a:buAutoNum type="arabicParenR"/>
            </a:pPr>
            <a:r>
              <a:rPr lang="en-US" dirty="0"/>
              <a:t>(optional) Change </a:t>
            </a:r>
            <a:r>
              <a:rPr lang="en-US" dirty="0" err="1"/>
              <a:t>extension.json</a:t>
            </a:r>
            <a:r>
              <a:rPr lang="en-US" dirty="0"/>
              <a:t> rank count to 4 from 3 and demonstrate</a:t>
            </a:r>
          </a:p>
          <a:p>
            <a:pPr marL="228600" lvl="0" indent="-228600">
              <a:buAutoNum type="arabicParenR"/>
            </a:pPr>
            <a:r>
              <a:rPr lang="en-US" dirty="0"/>
              <a:t>(optional) Change </a:t>
            </a:r>
            <a:r>
              <a:rPr lang="en-US" dirty="0" err="1"/>
              <a:t>extension.json</a:t>
            </a:r>
            <a:r>
              <a:rPr lang="en-US" dirty="0"/>
              <a:t> email verification rank from 1 to 2 and demonstrate</a:t>
            </a:r>
          </a:p>
        </p:txBody>
      </p:sp>
      <p:sp>
        <p:nvSpPr>
          <p:cNvPr id="4" name="Slide Number Placeholder 3"/>
          <p:cNvSpPr>
            <a:spLocks noGrp="1"/>
          </p:cNvSpPr>
          <p:nvPr>
            <p:ph type="sldNum" sz="quarter" idx="10"/>
          </p:nvPr>
        </p:nvSpPr>
        <p:spPr/>
        <p:txBody>
          <a:bodyPr/>
          <a:lstStyle/>
          <a:p>
            <a:fld id="{810E1E9A-E921-4174-A0FC-51868D7AC568}" type="slidenum">
              <a:rPr lang="en-US" smtClean="0"/>
              <a:t>9</a:t>
            </a:fld>
            <a:endParaRPr lang="en-US"/>
          </a:p>
        </p:txBody>
      </p:sp>
    </p:spTree>
    <p:extLst>
      <p:ext uri="{BB962C8B-B14F-4D97-AF65-F5344CB8AC3E}">
        <p14:creationId xmlns:p14="http://schemas.microsoft.com/office/powerpoint/2010/main" val="217678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4/11/2018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4/11/2018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4/11/2018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4/11/2018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4/11/2018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4/11/2018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4/11/2018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4/11/2018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4/11/2018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4/11/2018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4/11/2018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4/11/2018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4/11/2018</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3spoken.co.uk/2010/11/unanswered-questions-of-modern-monetary.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NASA EVA Gamification</a:t>
            </a:r>
          </a:p>
        </p:txBody>
      </p:sp>
      <p:sp>
        <p:nvSpPr>
          <p:cNvPr id="3" name="Subtitle 2"/>
          <p:cNvSpPr>
            <a:spLocks noGrp="1"/>
          </p:cNvSpPr>
          <p:nvPr>
            <p:ph type="subTitle" idx="1"/>
          </p:nvPr>
        </p:nvSpPr>
        <p:spPr/>
        <p:txBody>
          <a:bodyPr/>
          <a:lstStyle/>
          <a:p>
            <a:pPr algn="l"/>
            <a:r>
              <a:rPr lang="en-US" i="1" dirty="0"/>
              <a:t>Group 3</a:t>
            </a:r>
          </a:p>
          <a:p>
            <a:pPr algn="l"/>
            <a:endParaRPr lang="en-US" i="1" dirty="0"/>
          </a:p>
        </p:txBody>
      </p:sp>
      <p:cxnSp>
        <p:nvCxnSpPr>
          <p:cNvPr id="5" name="Straight Connector 4">
            <a:extLst>
              <a:ext uri="{FF2B5EF4-FFF2-40B4-BE49-F238E27FC236}">
                <a16:creationId xmlns:a16="http://schemas.microsoft.com/office/drawing/2014/main" id="{15A1B3F5-07F8-4DC1-84F9-2F62EA898516}"/>
              </a:ext>
            </a:extLst>
          </p:cNvPr>
          <p:cNvCxnSpPr/>
          <p:nvPr/>
        </p:nvCxnSpPr>
        <p:spPr>
          <a:xfrm>
            <a:off x="1672046" y="4101737"/>
            <a:ext cx="855617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ADE3D46-5018-4684-9252-E825C8BD0443}"/>
              </a:ext>
            </a:extLst>
          </p:cNvPr>
          <p:cNvSpPr txBox="1"/>
          <p:nvPr/>
        </p:nvSpPr>
        <p:spPr>
          <a:xfrm>
            <a:off x="7772400" y="4685999"/>
            <a:ext cx="2547257" cy="2031325"/>
          </a:xfrm>
          <a:prstGeom prst="rect">
            <a:avLst/>
          </a:prstGeom>
          <a:noFill/>
          <a:ln>
            <a:noFill/>
          </a:ln>
        </p:spPr>
        <p:txBody>
          <a:bodyPr wrap="square" rtlCol="0" anchor="ctr" anchorCtr="1">
            <a:spAutoFit/>
          </a:bodyPr>
          <a:lstStyle/>
          <a:p>
            <a:pPr algn="r"/>
            <a:r>
              <a:rPr lang="en-US" b="1" dirty="0"/>
              <a:t>Prepared By</a:t>
            </a:r>
          </a:p>
          <a:p>
            <a:pPr algn="r"/>
            <a:r>
              <a:rPr lang="en-US" dirty="0"/>
              <a:t>Michael Salgo</a:t>
            </a:r>
          </a:p>
          <a:p>
            <a:pPr algn="r"/>
            <a:r>
              <a:rPr lang="en-US" dirty="0"/>
              <a:t>Victoria </a:t>
            </a:r>
            <a:r>
              <a:rPr lang="en-US" dirty="0" err="1"/>
              <a:t>Guadagno</a:t>
            </a:r>
            <a:endParaRPr lang="en-US" dirty="0"/>
          </a:p>
          <a:p>
            <a:pPr algn="r"/>
            <a:r>
              <a:rPr lang="en-US" dirty="0" err="1"/>
              <a:t>Okechukwu</a:t>
            </a:r>
            <a:r>
              <a:rPr lang="en-US" dirty="0"/>
              <a:t> </a:t>
            </a:r>
            <a:r>
              <a:rPr lang="en-US" dirty="0" err="1"/>
              <a:t>Ogudebe</a:t>
            </a:r>
            <a:endParaRPr lang="en-US" dirty="0"/>
          </a:p>
          <a:p>
            <a:pPr algn="r"/>
            <a:r>
              <a:rPr lang="en-US" dirty="0"/>
              <a:t>Jacqueline </a:t>
            </a:r>
            <a:r>
              <a:rPr lang="en-US" dirty="0" err="1"/>
              <a:t>Macfadyen</a:t>
            </a:r>
            <a:endParaRPr lang="en-US" dirty="0"/>
          </a:p>
          <a:p>
            <a:pPr algn="r"/>
            <a:r>
              <a:rPr lang="en-US" dirty="0"/>
              <a:t>Kevin Fortier</a:t>
            </a:r>
          </a:p>
          <a:p>
            <a:pPr algn="r"/>
            <a:r>
              <a:rPr lang="en-US" dirty="0"/>
              <a:t>Montrell </a:t>
            </a:r>
            <a:r>
              <a:rPr lang="en-US" dirty="0" err="1"/>
              <a:t>Nuble</a:t>
            </a:r>
            <a:endParaRPr lang="en-US" dirty="0"/>
          </a:p>
        </p:txBody>
      </p:sp>
      <p:sp>
        <p:nvSpPr>
          <p:cNvPr id="7" name="TextBox 6">
            <a:extLst>
              <a:ext uri="{FF2B5EF4-FFF2-40B4-BE49-F238E27FC236}">
                <a16:creationId xmlns:a16="http://schemas.microsoft.com/office/drawing/2014/main" id="{E197276A-2E82-4319-80D4-A5F2FACAE5B8}"/>
              </a:ext>
            </a:extLst>
          </p:cNvPr>
          <p:cNvSpPr txBox="1"/>
          <p:nvPr/>
        </p:nvSpPr>
        <p:spPr>
          <a:xfrm>
            <a:off x="10319657" y="263009"/>
            <a:ext cx="1510393" cy="369332"/>
          </a:xfrm>
          <a:prstGeom prst="rect">
            <a:avLst/>
          </a:prstGeom>
          <a:noFill/>
          <a:ln>
            <a:noFill/>
          </a:ln>
        </p:spPr>
        <p:txBody>
          <a:bodyPr wrap="square" rtlCol="0" anchor="ctr" anchorCtr="1">
            <a:spAutoFit/>
          </a:bodyPr>
          <a:lstStyle/>
          <a:p>
            <a:r>
              <a:rPr lang="en-US" dirty="0"/>
              <a:t>04/22/2018</a:t>
            </a: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Future Recommendations</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Historical Date Earned for Badges</a:t>
            </a:r>
          </a:p>
          <a:p>
            <a:r>
              <a:rPr lang="en-US" dirty="0"/>
              <a:t>SQL Code Improvements</a:t>
            </a:r>
          </a:p>
          <a:p>
            <a:r>
              <a:rPr lang="en-US" dirty="0"/>
              <a:t>Generic Names for Badges</a:t>
            </a:r>
          </a:p>
        </p:txBody>
      </p:sp>
    </p:spTree>
    <p:extLst>
      <p:ext uri="{BB962C8B-B14F-4D97-AF65-F5344CB8AC3E}">
        <p14:creationId xmlns:p14="http://schemas.microsoft.com/office/powerpoint/2010/main" val="61042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0252-706A-4248-93B1-71B74C270E9E}"/>
              </a:ext>
            </a:extLst>
          </p:cNvPr>
          <p:cNvSpPr>
            <a:spLocks noGrp="1"/>
          </p:cNvSpPr>
          <p:nvPr>
            <p:ph type="title"/>
          </p:nvPr>
        </p:nvSpPr>
        <p:spPr/>
        <p:txBody>
          <a:bodyPr/>
          <a:lstStyle/>
          <a:p>
            <a:r>
              <a:rPr lang="en-US" dirty="0"/>
              <a:t>Q &amp; A</a:t>
            </a:r>
          </a:p>
        </p:txBody>
      </p:sp>
      <p:pic>
        <p:nvPicPr>
          <p:cNvPr id="5" name="Content Placeholder 4">
            <a:extLst>
              <a:ext uri="{FF2B5EF4-FFF2-40B4-BE49-F238E27FC236}">
                <a16:creationId xmlns:a16="http://schemas.microsoft.com/office/drawing/2014/main" id="{B7F28C35-EE8C-41A5-AB4F-6D747580C8DD}"/>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4355465" y="2141537"/>
            <a:ext cx="3481070" cy="4351338"/>
          </a:xfrm>
          <a:prstGeom prst="ellipse">
            <a:avLst/>
          </a:prstGeom>
          <a:ln>
            <a:noFill/>
          </a:ln>
          <a:effectLst>
            <a:softEdge rad="112500"/>
          </a:effectLst>
        </p:spPr>
      </p:pic>
    </p:spTree>
    <p:extLst>
      <p:ext uri="{BB962C8B-B14F-4D97-AF65-F5344CB8AC3E}">
        <p14:creationId xmlns:p14="http://schemas.microsoft.com/office/powerpoint/2010/main" val="281174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59A9-FC1A-43CB-9D0A-49973EB17177}"/>
              </a:ext>
            </a:extLst>
          </p:cNvPr>
          <p:cNvSpPr>
            <a:spLocks noGrp="1"/>
          </p:cNvSpPr>
          <p:nvPr>
            <p:ph type="title"/>
          </p:nvPr>
        </p:nvSpPr>
        <p:spPr/>
        <p:txBody>
          <a:bodyPr/>
          <a:lstStyle/>
          <a:p>
            <a:r>
              <a:rPr lang="en-US" dirty="0"/>
              <a:t>Refresher: What is Gamification?</a:t>
            </a:r>
          </a:p>
        </p:txBody>
      </p:sp>
      <p:sp>
        <p:nvSpPr>
          <p:cNvPr id="3" name="Content Placeholder 2">
            <a:extLst>
              <a:ext uri="{FF2B5EF4-FFF2-40B4-BE49-F238E27FC236}">
                <a16:creationId xmlns:a16="http://schemas.microsoft.com/office/drawing/2014/main" id="{AE868B21-D273-4653-B2BD-3E12FFA6177C}"/>
              </a:ext>
            </a:extLst>
          </p:cNvPr>
          <p:cNvSpPr>
            <a:spLocks noGrp="1"/>
          </p:cNvSpPr>
          <p:nvPr>
            <p:ph idx="1"/>
          </p:nvPr>
        </p:nvSpPr>
        <p:spPr/>
        <p:txBody>
          <a:bodyPr/>
          <a:lstStyle/>
          <a:p>
            <a:r>
              <a:rPr lang="en-US" dirty="0"/>
              <a:t>Application of game-design features and concepts</a:t>
            </a:r>
          </a:p>
          <a:p>
            <a:r>
              <a:rPr lang="en-US" dirty="0"/>
              <a:t>Increases user engagement</a:t>
            </a:r>
          </a:p>
          <a:p>
            <a:pPr lvl="1"/>
            <a:r>
              <a:rPr lang="en-US" dirty="0"/>
              <a:t>Competitively (group vs. individual)</a:t>
            </a:r>
          </a:p>
          <a:p>
            <a:pPr lvl="1"/>
            <a:r>
              <a:rPr lang="en-US" dirty="0"/>
              <a:t>Cooperatively (team)</a:t>
            </a:r>
          </a:p>
        </p:txBody>
      </p:sp>
    </p:spTree>
    <p:extLst>
      <p:ext uri="{BB962C8B-B14F-4D97-AF65-F5344CB8AC3E}">
        <p14:creationId xmlns:p14="http://schemas.microsoft.com/office/powerpoint/2010/main" val="231258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Project Accomplishments</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Created a foundation that can be built upon by future semesters</a:t>
            </a:r>
          </a:p>
          <a:p>
            <a:r>
              <a:rPr lang="en-US" dirty="0"/>
              <a:t>Developed</a:t>
            </a:r>
          </a:p>
          <a:p>
            <a:pPr lvl="1"/>
            <a:r>
              <a:rPr lang="en-US" dirty="0"/>
              <a:t>Database table (badges earned)</a:t>
            </a:r>
          </a:p>
          <a:p>
            <a:pPr lvl="1"/>
            <a:r>
              <a:rPr lang="en-US" dirty="0"/>
              <a:t>User Gamification Profile page</a:t>
            </a:r>
          </a:p>
          <a:p>
            <a:pPr lvl="1"/>
            <a:r>
              <a:rPr lang="en-US" dirty="0"/>
              <a:t>Email verification game</a:t>
            </a:r>
          </a:p>
          <a:p>
            <a:r>
              <a:rPr lang="en-US" dirty="0"/>
              <a:t>Delivered</a:t>
            </a:r>
          </a:p>
          <a:p>
            <a:pPr lvl="1"/>
            <a:r>
              <a:rPr lang="en-US" dirty="0"/>
              <a:t>Key project deliverables</a:t>
            </a:r>
          </a:p>
          <a:p>
            <a:pPr lvl="1"/>
            <a:r>
              <a:rPr lang="en-US" dirty="0"/>
              <a:t>Handover documentation</a:t>
            </a:r>
          </a:p>
        </p:txBody>
      </p:sp>
    </p:spTree>
    <p:extLst>
      <p:ext uri="{BB962C8B-B14F-4D97-AF65-F5344CB8AC3E}">
        <p14:creationId xmlns:p14="http://schemas.microsoft.com/office/powerpoint/2010/main" val="201724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Project Demonstration</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Use Cases</a:t>
            </a:r>
          </a:p>
          <a:p>
            <a:pPr lvl="1"/>
            <a:r>
              <a:rPr lang="en-US" dirty="0"/>
              <a:t>Pre-existing Extension</a:t>
            </a:r>
          </a:p>
          <a:p>
            <a:pPr lvl="2"/>
            <a:r>
              <a:rPr lang="en-US" dirty="0"/>
              <a:t>User Gamification Profile Page</a:t>
            </a:r>
          </a:p>
          <a:p>
            <a:pPr lvl="3"/>
            <a:r>
              <a:rPr lang="en-US" dirty="0"/>
              <a:t>Not logged in as a user</a:t>
            </a:r>
          </a:p>
          <a:p>
            <a:pPr lvl="3"/>
            <a:r>
              <a:rPr lang="en-US" dirty="0"/>
              <a:t>Logged in as a user with no badges earned</a:t>
            </a:r>
          </a:p>
          <a:p>
            <a:pPr lvl="3"/>
            <a:r>
              <a:rPr lang="en-US" dirty="0"/>
              <a:t>Logged in as a user with one badge earned</a:t>
            </a:r>
          </a:p>
          <a:p>
            <a:pPr lvl="1"/>
            <a:r>
              <a:rPr lang="en-US" dirty="0"/>
              <a:t>New Extension</a:t>
            </a:r>
          </a:p>
          <a:p>
            <a:pPr lvl="2"/>
            <a:r>
              <a:rPr lang="en-US" dirty="0"/>
              <a:t>User Gamification Profile Page</a:t>
            </a:r>
          </a:p>
          <a:p>
            <a:pPr lvl="3"/>
            <a:r>
              <a:rPr lang="en-US" dirty="0"/>
              <a:t>Logged in as a user with one badge earned</a:t>
            </a:r>
          </a:p>
        </p:txBody>
      </p:sp>
    </p:spTree>
    <p:extLst>
      <p:ext uri="{BB962C8B-B14F-4D97-AF65-F5344CB8AC3E}">
        <p14:creationId xmlns:p14="http://schemas.microsoft.com/office/powerpoint/2010/main" val="229799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37F9-DEC7-4F18-84BB-DA8BBD1C189E}"/>
              </a:ext>
            </a:extLst>
          </p:cNvPr>
          <p:cNvSpPr>
            <a:spLocks noGrp="1"/>
          </p:cNvSpPr>
          <p:nvPr>
            <p:ph type="title"/>
          </p:nvPr>
        </p:nvSpPr>
        <p:spPr/>
        <p:txBody>
          <a:bodyPr/>
          <a:lstStyle/>
          <a:p>
            <a:r>
              <a:rPr lang="en-US" dirty="0"/>
              <a:t>Project Deliverables</a:t>
            </a:r>
          </a:p>
        </p:txBody>
      </p:sp>
      <p:sp>
        <p:nvSpPr>
          <p:cNvPr id="3" name="Content Placeholder 2">
            <a:extLst>
              <a:ext uri="{FF2B5EF4-FFF2-40B4-BE49-F238E27FC236}">
                <a16:creationId xmlns:a16="http://schemas.microsoft.com/office/drawing/2014/main" id="{2FC15141-2B3D-4B4F-BA45-9BE5B75B69B1}"/>
              </a:ext>
            </a:extLst>
          </p:cNvPr>
          <p:cNvSpPr>
            <a:spLocks noGrp="1"/>
          </p:cNvSpPr>
          <p:nvPr>
            <p:ph idx="1"/>
          </p:nvPr>
        </p:nvSpPr>
        <p:spPr/>
        <p:txBody>
          <a:bodyPr/>
          <a:lstStyle/>
          <a:p>
            <a:r>
              <a:rPr lang="en-US" dirty="0"/>
              <a:t>Project Code</a:t>
            </a:r>
          </a:p>
          <a:p>
            <a:r>
              <a:rPr lang="en-US" dirty="0"/>
              <a:t>Documentation</a:t>
            </a:r>
          </a:p>
          <a:p>
            <a:pPr lvl="1"/>
            <a:r>
              <a:rPr lang="en-US" dirty="0"/>
              <a:t>Handover Documentation</a:t>
            </a:r>
          </a:p>
        </p:txBody>
      </p:sp>
    </p:spTree>
    <p:extLst>
      <p:ext uri="{BB962C8B-B14F-4D97-AF65-F5344CB8AC3E}">
        <p14:creationId xmlns:p14="http://schemas.microsoft.com/office/powerpoint/2010/main" val="3018927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a:t>Handover Documentation</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err="1"/>
              <a:t>MediaWiki</a:t>
            </a:r>
            <a:r>
              <a:rPr lang="en-US" dirty="0"/>
              <a:t> Install (CentOS)</a:t>
            </a:r>
          </a:p>
          <a:p>
            <a:r>
              <a:rPr lang="en-US" dirty="0" err="1"/>
              <a:t>MediaWiki</a:t>
            </a:r>
            <a:r>
              <a:rPr lang="en-US" dirty="0"/>
              <a:t> Install (Windows)</a:t>
            </a:r>
          </a:p>
          <a:p>
            <a:r>
              <a:rPr lang="en-US" dirty="0" err="1"/>
              <a:t>MediaWiki</a:t>
            </a:r>
            <a:r>
              <a:rPr lang="en-US" dirty="0"/>
              <a:t> Basics</a:t>
            </a:r>
          </a:p>
          <a:p>
            <a:r>
              <a:rPr lang="en-US" dirty="0"/>
              <a:t>Configuration and Privacy Information</a:t>
            </a:r>
          </a:p>
          <a:p>
            <a:r>
              <a:rPr lang="en-US" dirty="0"/>
              <a:t>Future Recommendations</a:t>
            </a:r>
          </a:p>
        </p:txBody>
      </p:sp>
    </p:spTree>
    <p:extLst>
      <p:ext uri="{BB962C8B-B14F-4D97-AF65-F5344CB8AC3E}">
        <p14:creationId xmlns:p14="http://schemas.microsoft.com/office/powerpoint/2010/main" val="175408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err="1"/>
              <a:t>MediaWiki</a:t>
            </a:r>
            <a:r>
              <a:rPr lang="en-US" dirty="0"/>
              <a:t> Install</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CentOS</a:t>
            </a:r>
          </a:p>
          <a:p>
            <a:pPr lvl="1"/>
            <a:r>
              <a:rPr lang="en-US" dirty="0"/>
              <a:t>Meza</a:t>
            </a:r>
          </a:p>
          <a:p>
            <a:r>
              <a:rPr lang="en-US" dirty="0"/>
              <a:t>Windows</a:t>
            </a:r>
          </a:p>
        </p:txBody>
      </p:sp>
    </p:spTree>
    <p:extLst>
      <p:ext uri="{BB962C8B-B14F-4D97-AF65-F5344CB8AC3E}">
        <p14:creationId xmlns:p14="http://schemas.microsoft.com/office/powerpoint/2010/main" val="56827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lstStyle/>
          <a:p>
            <a:r>
              <a:rPr lang="en-US" dirty="0" err="1"/>
              <a:t>MediaWiki</a:t>
            </a:r>
            <a:r>
              <a:rPr lang="en-US" dirty="0"/>
              <a:t> Basics</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Extensions</a:t>
            </a:r>
          </a:p>
          <a:p>
            <a:r>
              <a:rPr lang="en-US" dirty="0"/>
              <a:t>Database Interaction</a:t>
            </a:r>
          </a:p>
          <a:p>
            <a:r>
              <a:rPr lang="en-US" dirty="0"/>
              <a:t>Debugging Tips</a:t>
            </a:r>
          </a:p>
          <a:p>
            <a:r>
              <a:rPr lang="en-US" dirty="0"/>
              <a:t>Support and Contact Information</a:t>
            </a:r>
          </a:p>
          <a:p>
            <a:r>
              <a:rPr lang="en-US" dirty="0"/>
              <a:t>Inspiration Credit</a:t>
            </a:r>
          </a:p>
        </p:txBody>
      </p:sp>
    </p:spTree>
    <p:extLst>
      <p:ext uri="{BB962C8B-B14F-4D97-AF65-F5344CB8AC3E}">
        <p14:creationId xmlns:p14="http://schemas.microsoft.com/office/powerpoint/2010/main" val="110871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CD72-6762-4FA5-A543-090FC8AD09C3}"/>
              </a:ext>
            </a:extLst>
          </p:cNvPr>
          <p:cNvSpPr>
            <a:spLocks noGrp="1"/>
          </p:cNvSpPr>
          <p:nvPr>
            <p:ph type="title"/>
          </p:nvPr>
        </p:nvSpPr>
        <p:spPr/>
        <p:txBody>
          <a:bodyPr>
            <a:normAutofit fontScale="90000"/>
          </a:bodyPr>
          <a:lstStyle/>
          <a:p>
            <a:r>
              <a:rPr lang="en-US" dirty="0"/>
              <a:t>Configuration and Privacy Information</a:t>
            </a:r>
          </a:p>
        </p:txBody>
      </p:sp>
      <p:sp>
        <p:nvSpPr>
          <p:cNvPr id="3" name="Content Placeholder 2">
            <a:extLst>
              <a:ext uri="{FF2B5EF4-FFF2-40B4-BE49-F238E27FC236}">
                <a16:creationId xmlns:a16="http://schemas.microsoft.com/office/drawing/2014/main" id="{390F246D-BE79-4DFD-892D-E08873BCB1F6}"/>
              </a:ext>
            </a:extLst>
          </p:cNvPr>
          <p:cNvSpPr>
            <a:spLocks noGrp="1"/>
          </p:cNvSpPr>
          <p:nvPr>
            <p:ph idx="1"/>
          </p:nvPr>
        </p:nvSpPr>
        <p:spPr/>
        <p:txBody>
          <a:bodyPr/>
          <a:lstStyle/>
          <a:p>
            <a:r>
              <a:rPr lang="en-US" dirty="0"/>
              <a:t>Localization (“i18n”) files</a:t>
            </a:r>
          </a:p>
          <a:p>
            <a:pPr lvl="1"/>
            <a:r>
              <a:rPr lang="en-US" dirty="0"/>
              <a:t>Wording based on language (English, French, etc.)</a:t>
            </a:r>
          </a:p>
          <a:p>
            <a:r>
              <a:rPr lang="en-US" dirty="0"/>
              <a:t>Extension file</a:t>
            </a:r>
          </a:p>
          <a:p>
            <a:pPr lvl="1"/>
            <a:r>
              <a:rPr lang="en-US" dirty="0"/>
              <a:t>Number of ranks</a:t>
            </a:r>
          </a:p>
          <a:p>
            <a:pPr lvl="1"/>
            <a:r>
              <a:rPr lang="en-US" dirty="0"/>
              <a:t>What ranks badges are worth</a:t>
            </a:r>
          </a:p>
          <a:p>
            <a:r>
              <a:rPr lang="en-US" dirty="0"/>
              <a:t>CSS files</a:t>
            </a:r>
          </a:p>
          <a:p>
            <a:pPr lvl="1"/>
            <a:r>
              <a:rPr lang="en-US" dirty="0"/>
              <a:t>Image displays</a:t>
            </a:r>
          </a:p>
          <a:p>
            <a:r>
              <a:rPr lang="en-US" dirty="0"/>
              <a:t>Privacy Policy</a:t>
            </a:r>
          </a:p>
          <a:p>
            <a:r>
              <a:rPr lang="en-US" dirty="0"/>
              <a:t>Terms of Use</a:t>
            </a:r>
          </a:p>
        </p:txBody>
      </p:sp>
    </p:spTree>
    <p:extLst>
      <p:ext uri="{BB962C8B-B14F-4D97-AF65-F5344CB8AC3E}">
        <p14:creationId xmlns:p14="http://schemas.microsoft.com/office/powerpoint/2010/main" val="151963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DD01B8-816B-49B7-8C81-03AB51D87C5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3.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675</TotalTime>
  <Words>1822</Words>
  <Application>Microsoft Office PowerPoint</Application>
  <PresentationFormat>Widescreen</PresentationFormat>
  <Paragraphs>163</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vt:lpstr>
      <vt:lpstr>Cloud skipper design template</vt:lpstr>
      <vt:lpstr>NASA EVA Gamification</vt:lpstr>
      <vt:lpstr>Refresher: What is Gamification?</vt:lpstr>
      <vt:lpstr>Project Accomplishments</vt:lpstr>
      <vt:lpstr>Project Demonstration</vt:lpstr>
      <vt:lpstr>Project Deliverables</vt:lpstr>
      <vt:lpstr>Handover Documentation</vt:lpstr>
      <vt:lpstr>MediaWiki Install</vt:lpstr>
      <vt:lpstr>MediaWiki Basics</vt:lpstr>
      <vt:lpstr>Configuration and Privacy Information</vt:lpstr>
      <vt:lpstr>Future Recommendations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EVA Gamification</dc:title>
  <dc:creator>Mike</dc:creator>
  <cp:lastModifiedBy>Mike</cp:lastModifiedBy>
  <cp:revision>72</cp:revision>
  <dcterms:created xsi:type="dcterms:W3CDTF">2018-02-17T12:44:54Z</dcterms:created>
  <dcterms:modified xsi:type="dcterms:W3CDTF">2018-04-11T23:52:09Z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