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65" r:id="rId5"/>
    <p:sldId id="269" r:id="rId6"/>
    <p:sldId id="272" r:id="rId7"/>
    <p:sldId id="279" r:id="rId8"/>
    <p:sldId id="280"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54" autoAdjust="0"/>
  </p:normalViewPr>
  <p:slideViewPr>
    <p:cSldViewPr snapToGrid="0" showGuides="1">
      <p:cViewPr varScale="1">
        <p:scale>
          <a:sx n="82" d="100"/>
          <a:sy n="82" d="100"/>
        </p:scale>
        <p:origin x="157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Vicki, </a:t>
            </a:r>
            <a:r>
              <a:rPr lang="en-US" dirty="0" err="1"/>
              <a:t>Jakki</a:t>
            </a:r>
            <a:r>
              <a:rPr lang="en-US" dirty="0"/>
              <a:t>, Kevin, and Montrell and we will be presenting our group 3 Project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Just as a refresher, 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During this semester we created a foundation that can be built upon by future semesters.  We developed a database table to store badges earned by users, a User Gamification Profile page to display badges users have earned, and an email verification game – a simple yet effective game that works in delivering the concept of implementation as well as delivering a game that makes the wiki more reliable by having users whose email addresses are verified.  This will help future semesters towards the goal of a fully functional gamified system which was beyond the scope of this semester.</a:t>
            </a:r>
          </a:p>
          <a:p>
            <a:endParaRPr lang="en-US" dirty="0"/>
          </a:p>
          <a:p>
            <a:r>
              <a:rPr lang="en-US" dirty="0"/>
              <a:t>To aid our development and future development, key project deliverables, such as a Project Charter, Project Schedule, and Project Management Plan, just to name a few, were delivered to the project stakeholder (Dr. Brown) at the end of each of the four milestones in this project, submitting only documents that have been created or modified after the previous milestone documents were submitted for milestones 2 through 4.  Additionally, handover documentation was also delivered to aid future teams in project work – reducing their learning curve that our team has experienced.  All deliverables were stored in GitHub for stakeholder visibility and project thoroughness.</a:t>
            </a: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In the final version of this project there are two major uses cases: a scenario where the </a:t>
            </a:r>
            <a:r>
              <a:rPr lang="en-US" dirty="0" err="1"/>
              <a:t>NASA_EVA_Gamification</a:t>
            </a:r>
            <a:r>
              <a:rPr lang="en-US" dirty="0"/>
              <a:t> extension is already installed and new badges are earned thereafter and a scenario where the </a:t>
            </a:r>
            <a:r>
              <a:rPr lang="en-US" dirty="0" err="1"/>
              <a:t>NASA_EVA_Gamification</a:t>
            </a:r>
            <a:r>
              <a:rPr lang="en-US" dirty="0"/>
              <a:t> extension is newly installed and badges are earned retroactively.</a:t>
            </a:r>
          </a:p>
          <a:p>
            <a:endParaRPr lang="en-US" dirty="0"/>
          </a:p>
          <a:p>
            <a:r>
              <a:rPr lang="en-US" dirty="0"/>
              <a:t>We will demonstrate each use case now and also showing common occurrences such as what the page looks like when a user is not logged in and when a user with no badges is logged in.</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Ensure SMTP is active</a:t>
            </a:r>
          </a:p>
          <a:p>
            <a:pPr marL="685800" lvl="1" indent="-228600">
              <a:buAutoNum type="arabicParenR"/>
            </a:pPr>
            <a:r>
              <a:rPr lang="en-US" dirty="0"/>
              <a:t>Ensure IIS/Apache is running</a:t>
            </a:r>
          </a:p>
          <a:p>
            <a:pPr marL="685800" lvl="1" indent="-228600">
              <a:buAutoNum type="arabicParenR"/>
            </a:pPr>
            <a:r>
              <a:rPr lang="en-US" dirty="0"/>
              <a:t>Ensure Database tool is open</a:t>
            </a:r>
          </a:p>
          <a:p>
            <a:pPr marL="685800" lvl="1" indent="-228600">
              <a:buAutoNum type="arabicParenR"/>
            </a:pPr>
            <a:r>
              <a:rPr lang="en-US" dirty="0"/>
              <a:t>Ensure extension installation emulation is ready</a:t>
            </a:r>
          </a:p>
          <a:p>
            <a:pPr marL="228600" lvl="0" indent="-228600">
              <a:buAutoNum type="arabicParenR"/>
            </a:pPr>
            <a:r>
              <a:rPr lang="en-US" dirty="0"/>
              <a:t>Go to Special Pages -&gt; User Gamification Profile page</a:t>
            </a:r>
          </a:p>
          <a:p>
            <a:pPr marL="685800" lvl="1" indent="-228600">
              <a:buAutoNum type="arabicParenR"/>
            </a:pPr>
            <a:r>
              <a:rPr lang="en-US" dirty="0"/>
              <a:t>See not logged in message</a:t>
            </a:r>
          </a:p>
          <a:p>
            <a:pPr marL="228600" lvl="0" indent="-228600">
              <a:buAutoNum type="arabicParenR"/>
            </a:pPr>
            <a:r>
              <a:rPr lang="en-US" dirty="0"/>
              <a:t>Log in</a:t>
            </a:r>
          </a:p>
          <a:p>
            <a:pPr marL="685800" lvl="1" indent="-228600">
              <a:buAutoNum type="arabicParenR"/>
            </a:pPr>
            <a:r>
              <a:rPr lang="en-US" dirty="0"/>
              <a:t>See no badges earned</a:t>
            </a:r>
          </a:p>
          <a:p>
            <a:pPr marL="228600" lvl="0" indent="-228600">
              <a:buAutoNum type="arabicParenR"/>
            </a:pPr>
            <a:r>
              <a:rPr lang="en-US" dirty="0"/>
              <a:t>Verify email address</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 date</a:t>
            </a:r>
          </a:p>
          <a:p>
            <a:pPr marL="228600" lvl="0" indent="-228600">
              <a:buAutoNum type="arabicParenR"/>
            </a:pPr>
            <a:r>
              <a:rPr lang="en-US" dirty="0"/>
              <a:t>Delete </a:t>
            </a:r>
            <a:r>
              <a:rPr lang="en-US" dirty="0" err="1"/>
              <a:t>gamification_badges</a:t>
            </a:r>
            <a:r>
              <a:rPr lang="en-US" dirty="0"/>
              <a:t> table</a:t>
            </a:r>
          </a:p>
          <a:p>
            <a:pPr marL="228600" lvl="0" indent="-228600">
              <a:buAutoNum type="arabicParenR"/>
            </a:pPr>
            <a:r>
              <a:rPr lang="en-US" dirty="0"/>
              <a:t>Emulate extension installation</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without date</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383235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We have designed this </a:t>
            </a:r>
            <a:r>
              <a:rPr lang="en-US" dirty="0" err="1"/>
              <a:t>NASA_EVA_Gamification</a:t>
            </a:r>
            <a:r>
              <a:rPr lang="en-US" dirty="0"/>
              <a:t> extension to be configurable, as specified in the project requirements and by </a:t>
            </a:r>
            <a:r>
              <a:rPr lang="en-US" dirty="0" err="1"/>
              <a:t>MediaWiki’s</a:t>
            </a:r>
            <a:r>
              <a:rPr lang="en-US" dirty="0"/>
              <a:t> best practices.  There are presently three different places where configurations may take place in this extension.  They are in the localization or “i18n” files as </a:t>
            </a:r>
            <a:r>
              <a:rPr lang="en-US" dirty="0" err="1"/>
              <a:t>MediaWiki</a:t>
            </a:r>
            <a:r>
              <a:rPr lang="en-US" dirty="0"/>
              <a:t> calls it, the extension file, and CSS files.</a:t>
            </a:r>
          </a:p>
          <a:p>
            <a:endParaRPr lang="en-US" dirty="0"/>
          </a:p>
          <a:p>
            <a:r>
              <a:rPr lang="en-US" dirty="0"/>
              <a:t>The localization files are used for text that is to be displayed on the website; this allows for wordings to change based on language and by admin and allows for multiple languages to use the same environment.  For our project we only have the one English file, but admins can add multiple languages if desired.  The most prominent items in this localization file are what the ranks are called (in this case “Astronaut,” “Spacewalker,” and “Moonwalker”), what the badge is called for verifying an email address, and what the badges are called, for both singular and plural (i.e. badge/badges, achievement/achievements, trophy/trophies, etc.), just to name a few.</a:t>
            </a:r>
          </a:p>
          <a:p>
            <a:endParaRPr lang="en-US" dirty="0"/>
          </a:p>
          <a:p>
            <a:r>
              <a:rPr lang="en-US" dirty="0"/>
              <a:t>The extension file allows an admin to determine the number of ranks that are present, such as adding a 4</a:t>
            </a:r>
            <a:r>
              <a:rPr lang="en-US" baseline="30000" dirty="0"/>
              <a:t>th</a:t>
            </a:r>
            <a:r>
              <a:rPr lang="en-US" dirty="0"/>
              <a:t> Platinum badge category and it is also a place for admins to alter the rank of badges as well, empowering these admins with the ability to decide for themselves what badges should be categorized as.</a:t>
            </a:r>
          </a:p>
          <a:p>
            <a:endParaRPr lang="en-US" dirty="0"/>
          </a:p>
          <a:p>
            <a:r>
              <a:rPr lang="en-US" dirty="0"/>
              <a:t>The CSS files are used primarily for styling, but they are also a way to display images because the HTML &lt;</a:t>
            </a:r>
            <a:r>
              <a:rPr lang="en-US" dirty="0" err="1"/>
              <a:t>img</a:t>
            </a:r>
            <a:r>
              <a:rPr lang="en-US" dirty="0"/>
              <a:t>&gt; tag is blocked by </a:t>
            </a:r>
            <a:r>
              <a:rPr lang="en-US" dirty="0" err="1"/>
              <a:t>MediaWiki</a:t>
            </a:r>
            <a:r>
              <a:rPr lang="en-US" dirty="0"/>
              <a:t> for security purposes.  So in the case of the User Gamification Profile page, the images in use are dynamically generated based on the rank number associated with the image and all a user has to do is just add a new image style with a new rank number to display an image.</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Open </a:t>
            </a:r>
            <a:r>
              <a:rPr lang="en-US" dirty="0" err="1"/>
              <a:t>MediaWiki</a:t>
            </a:r>
            <a:r>
              <a:rPr lang="en-US" dirty="0"/>
              <a:t> folder</a:t>
            </a:r>
          </a:p>
          <a:p>
            <a:pPr marL="228600" lvl="0" indent="-228600">
              <a:buAutoNum type="arabicParenR"/>
            </a:pPr>
            <a:r>
              <a:rPr lang="en-US" dirty="0"/>
              <a:t>Go to i18n/</a:t>
            </a:r>
            <a:r>
              <a:rPr lang="en-US" dirty="0" err="1"/>
              <a:t>en.json</a:t>
            </a:r>
            <a:r>
              <a:rPr lang="en-US" dirty="0"/>
              <a:t> file</a:t>
            </a:r>
          </a:p>
          <a:p>
            <a:pPr marL="228600" lvl="0" indent="-228600">
              <a:buAutoNum type="arabicParenR"/>
            </a:pPr>
            <a:r>
              <a:rPr lang="en-US" dirty="0"/>
              <a:t>Go to </a:t>
            </a:r>
            <a:r>
              <a:rPr lang="en-US" dirty="0" err="1"/>
              <a:t>extension.json</a:t>
            </a:r>
            <a:r>
              <a:rPr lang="en-US" dirty="0"/>
              <a:t> file</a:t>
            </a:r>
          </a:p>
          <a:p>
            <a:pPr marL="228600" lvl="0" indent="-228600">
              <a:buAutoNum type="arabicParenR"/>
            </a:pPr>
            <a:r>
              <a:rPr lang="en-US" dirty="0"/>
              <a:t>Go to ext.gamification.foo.css file</a:t>
            </a:r>
          </a:p>
          <a:p>
            <a:pPr marL="228600" lvl="0" indent="-228600">
              <a:buAutoNum type="arabicParenR"/>
            </a:pPr>
            <a:r>
              <a:rPr lang="en-US" dirty="0"/>
              <a:t>(optional) Change </a:t>
            </a:r>
            <a:r>
              <a:rPr lang="en-US" dirty="0" err="1"/>
              <a:t>extension.json</a:t>
            </a:r>
            <a:r>
              <a:rPr lang="en-US" dirty="0"/>
              <a:t> rank count to 4 from 3 and demonstrate</a:t>
            </a:r>
          </a:p>
          <a:p>
            <a:pPr marL="228600" lvl="0" indent="-228600">
              <a:buAutoNum type="arabicParenR"/>
            </a:pPr>
            <a:r>
              <a:rPr lang="en-US" dirty="0"/>
              <a:t>(optional) Change </a:t>
            </a:r>
            <a:r>
              <a:rPr lang="en-US" dirty="0" err="1"/>
              <a:t>extension.json</a:t>
            </a:r>
            <a:r>
              <a:rPr lang="en-US" dirty="0"/>
              <a:t> email verification rank from 1 to 2 and demonstrate</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217678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final questions.</a:t>
            </a:r>
          </a:p>
          <a:p>
            <a:endParaRPr lang="en-US" dirty="0"/>
          </a:p>
          <a:p>
            <a:r>
              <a:rPr lang="en-US" b="1" dirty="0"/>
              <a:t>[Q &amp; A]</a:t>
            </a:r>
          </a:p>
          <a:p>
            <a:endParaRPr lang="en-US" dirty="0"/>
          </a:p>
          <a:p>
            <a:r>
              <a:rPr lang="en-US" dirty="0"/>
              <a:t>We thank you for your time, Dr. Brown, and this opportunity that you and the sponsor have provided.  It was an adventure to say the least and we hope that groups in future semesters are able to continue our work with the foundation that we have built.</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363346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4/7/2018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4/7/2018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4/7/2018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4/7/2018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4685999"/>
            <a:ext cx="2547257" cy="2031325"/>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a:p>
            <a:pPr algn="r"/>
            <a:r>
              <a:rPr lang="en-US" dirty="0"/>
              <a:t>Montrell </a:t>
            </a:r>
            <a:r>
              <a:rPr lang="en-US" dirty="0" err="1"/>
              <a:t>Nuble</a:t>
            </a:r>
            <a:endParaRPr lang="en-US" dirty="0"/>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dirty="0"/>
              <a:t>04/22/2018</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Refresher: 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Accomplishments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Created a foundation that can be built upon by future semesters</a:t>
            </a:r>
          </a:p>
          <a:p>
            <a:r>
              <a:rPr lang="en-US" dirty="0"/>
              <a:t>Developed</a:t>
            </a:r>
          </a:p>
          <a:p>
            <a:pPr lvl="1"/>
            <a:r>
              <a:rPr lang="en-US" dirty="0"/>
              <a:t>Database table (badges earned)</a:t>
            </a:r>
          </a:p>
          <a:p>
            <a:pPr lvl="1"/>
            <a:r>
              <a:rPr lang="en-US" dirty="0"/>
              <a:t>User Gamification Profile page</a:t>
            </a:r>
          </a:p>
          <a:p>
            <a:pPr lvl="1"/>
            <a:r>
              <a:rPr lang="en-US" dirty="0"/>
              <a:t>Email verification game</a:t>
            </a:r>
          </a:p>
          <a:p>
            <a:r>
              <a:rPr lang="en-US" dirty="0"/>
              <a:t>Delivered</a:t>
            </a:r>
          </a:p>
          <a:p>
            <a:pPr lvl="1"/>
            <a:r>
              <a:rPr lang="en-US" dirty="0"/>
              <a:t>Key project deliverables</a:t>
            </a:r>
          </a:p>
          <a:p>
            <a:pPr lvl="1"/>
            <a:r>
              <a:rPr lang="en-US" dirty="0"/>
              <a:t>Handover documentation</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Use Cases</a:t>
            </a:r>
          </a:p>
          <a:p>
            <a:pPr lvl="1"/>
            <a:r>
              <a:rPr lang="en-US" dirty="0"/>
              <a:t>Pre-existing Extension</a:t>
            </a:r>
          </a:p>
          <a:p>
            <a:pPr lvl="2"/>
            <a:r>
              <a:rPr lang="en-US" dirty="0"/>
              <a:t>User Gamification Profile Page</a:t>
            </a:r>
          </a:p>
          <a:p>
            <a:pPr lvl="3"/>
            <a:r>
              <a:rPr lang="en-US" dirty="0"/>
              <a:t>Not logged in as a user</a:t>
            </a:r>
          </a:p>
          <a:p>
            <a:pPr lvl="3"/>
            <a:r>
              <a:rPr lang="en-US" dirty="0"/>
              <a:t>Logged in as a user with no badges earned</a:t>
            </a:r>
          </a:p>
          <a:p>
            <a:pPr lvl="3"/>
            <a:r>
              <a:rPr lang="en-US" dirty="0"/>
              <a:t>Logged in as a user with one badge earned</a:t>
            </a:r>
          </a:p>
          <a:p>
            <a:pPr lvl="1"/>
            <a:r>
              <a:rPr lang="en-US" dirty="0"/>
              <a:t>New Extension</a:t>
            </a:r>
          </a:p>
          <a:p>
            <a:pPr lvl="2"/>
            <a:r>
              <a:rPr lang="en-US" dirty="0"/>
              <a:t>User Gamification Profile Page</a:t>
            </a:r>
          </a:p>
          <a:p>
            <a:pPr lvl="3"/>
            <a:r>
              <a:rPr lang="en-US" dirty="0"/>
              <a:t>Logged in as a user with one badge earned</a:t>
            </a:r>
          </a:p>
        </p:txBody>
      </p:sp>
    </p:spTree>
    <p:extLst>
      <p:ext uri="{BB962C8B-B14F-4D97-AF65-F5344CB8AC3E}">
        <p14:creationId xmlns:p14="http://schemas.microsoft.com/office/powerpoint/2010/main" val="22979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Extension Configuration Files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Localization (“i18n”) files</a:t>
            </a:r>
          </a:p>
          <a:p>
            <a:pPr lvl="1"/>
            <a:r>
              <a:rPr lang="en-US" dirty="0"/>
              <a:t>Wording based on language (English, French, etc.)</a:t>
            </a:r>
          </a:p>
          <a:p>
            <a:r>
              <a:rPr lang="en-US" dirty="0"/>
              <a:t>Extension file</a:t>
            </a:r>
          </a:p>
          <a:p>
            <a:pPr lvl="1"/>
            <a:r>
              <a:rPr lang="en-US" dirty="0"/>
              <a:t>Number of ranks</a:t>
            </a:r>
          </a:p>
          <a:p>
            <a:pPr lvl="1"/>
            <a:r>
              <a:rPr lang="en-US" dirty="0"/>
              <a:t>What ranks badges are worth</a:t>
            </a:r>
          </a:p>
          <a:p>
            <a:r>
              <a:rPr lang="en-US" dirty="0"/>
              <a:t>CSS files</a:t>
            </a:r>
          </a:p>
          <a:p>
            <a:pPr lvl="1"/>
            <a:r>
              <a:rPr lang="en-US" dirty="0"/>
              <a:t>Image displays</a:t>
            </a:r>
          </a:p>
        </p:txBody>
      </p:sp>
    </p:spTree>
    <p:extLst>
      <p:ext uri="{BB962C8B-B14F-4D97-AF65-F5344CB8AC3E}">
        <p14:creationId xmlns:p14="http://schemas.microsoft.com/office/powerpoint/2010/main" val="15196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583</TotalTime>
  <Words>1181</Words>
  <Application>Microsoft Office PowerPoint</Application>
  <PresentationFormat>Widescreen</PresentationFormat>
  <Paragraphs>105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vt:lpstr>
      <vt:lpstr>Cloud skipper design template</vt:lpstr>
      <vt:lpstr>NASA EVA Gamification</vt:lpstr>
      <vt:lpstr>Refresher: What is Gamification?</vt:lpstr>
      <vt:lpstr>Project Accomplishments</vt:lpstr>
      <vt:lpstr>Project Demonstration</vt:lpstr>
      <vt:lpstr>Extension Configuration Files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60</cp:revision>
  <dcterms:created xsi:type="dcterms:W3CDTF">2018-02-17T12:44:54Z</dcterms:created>
  <dcterms:modified xsi:type="dcterms:W3CDTF">2018-04-07T22:26:53Z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